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342" r:id="rId2"/>
    <p:sldId id="260" r:id="rId3"/>
    <p:sldId id="360" r:id="rId4"/>
    <p:sldId id="361" r:id="rId5"/>
    <p:sldId id="358" r:id="rId6"/>
    <p:sldId id="354" r:id="rId7"/>
    <p:sldId id="377" r:id="rId8"/>
    <p:sldId id="378" r:id="rId9"/>
    <p:sldId id="392" r:id="rId10"/>
    <p:sldId id="376" r:id="rId11"/>
    <p:sldId id="371" r:id="rId12"/>
    <p:sldId id="379" r:id="rId13"/>
    <p:sldId id="400" r:id="rId14"/>
    <p:sldId id="398" r:id="rId15"/>
    <p:sldId id="399" r:id="rId16"/>
    <p:sldId id="350" r:id="rId17"/>
    <p:sldId id="367" r:id="rId18"/>
    <p:sldId id="365" r:id="rId19"/>
    <p:sldId id="366" r:id="rId20"/>
    <p:sldId id="368" r:id="rId21"/>
    <p:sldId id="401" r:id="rId22"/>
    <p:sldId id="343" r:id="rId23"/>
    <p:sldId id="394" r:id="rId24"/>
    <p:sldId id="34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4" userDrawn="1">
          <p15:clr>
            <a:srgbClr val="A4A3A4"/>
          </p15:clr>
        </p15:guide>
        <p15:guide id="2" pos="264" userDrawn="1">
          <p15:clr>
            <a:srgbClr val="A4A3A4"/>
          </p15:clr>
        </p15:guide>
        <p15:guide id="3" orient="horz" pos="792" userDrawn="1">
          <p15:clr>
            <a:srgbClr val="A4A3A4"/>
          </p15:clr>
        </p15:guide>
        <p15:guide id="4" pos="6504" userDrawn="1">
          <p15:clr>
            <a:srgbClr val="A4A3A4"/>
          </p15:clr>
        </p15:guide>
        <p15:guide id="5" pos="7056" userDrawn="1">
          <p15:clr>
            <a:srgbClr val="A4A3A4"/>
          </p15:clr>
        </p15:guide>
        <p15:guide id="6" pos="3528" userDrawn="1">
          <p15:clr>
            <a:srgbClr val="A4A3A4"/>
          </p15:clr>
        </p15:guide>
        <p15:guide id="7" orient="horz" pos="1368" userDrawn="1">
          <p15:clr>
            <a:srgbClr val="A4A3A4"/>
          </p15:clr>
        </p15:guide>
        <p15:guide id="8" pos="3816" userDrawn="1">
          <p15:clr>
            <a:srgbClr val="A4A3A4"/>
          </p15:clr>
        </p15:guide>
        <p15:guide id="9" orient="horz" pos="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8F8"/>
    <a:srgbClr val="0F7BB6"/>
    <a:srgbClr val="407AAA"/>
    <a:srgbClr val="107AB6"/>
    <a:srgbClr val="2762A7"/>
    <a:srgbClr val="2775AE"/>
    <a:srgbClr val="5376AF"/>
    <a:srgbClr val="579DC0"/>
    <a:srgbClr val="1C4574"/>
    <a:srgbClr val="173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8"/>
    <p:restoredTop sz="63099"/>
  </p:normalViewPr>
  <p:slideViewPr>
    <p:cSldViewPr snapToGrid="0" snapToObjects="1">
      <p:cViewPr varScale="1">
        <p:scale>
          <a:sx n="70" d="100"/>
          <a:sy n="70" d="100"/>
        </p:scale>
        <p:origin x="2232" y="184"/>
      </p:cViewPr>
      <p:guideLst>
        <p:guide orient="horz" pos="1584"/>
        <p:guide pos="264"/>
        <p:guide orient="horz" pos="792"/>
        <p:guide pos="6504"/>
        <p:guide pos="7056"/>
        <p:guide pos="3528"/>
        <p:guide orient="horz" pos="1368"/>
        <p:guide pos="3816"/>
        <p:guide orient="horz" pos="960"/>
      </p:guideLst>
    </p:cSldViewPr>
  </p:slideViewPr>
  <p:outlineViewPr>
    <p:cViewPr>
      <p:scale>
        <a:sx n="33" d="100"/>
        <a:sy n="33" d="100"/>
      </p:scale>
      <p:origin x="0" y="-1646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02" d="100"/>
          <a:sy n="102" d="100"/>
        </p:scale>
        <p:origin x="562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E65F09-282C-114E-A569-E23C69EAAF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13F6B7-99B7-9B45-9809-EAEBE7F563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7EDA36-8A32-9A46-B97A-94127CC7B9C8}" type="datetimeFigureOut">
              <a:rPr lang="en-US" smtClean="0"/>
              <a:t>1/27/25</a:t>
            </a:fld>
            <a:endParaRPr lang="en-US"/>
          </a:p>
        </p:txBody>
      </p:sp>
      <p:sp>
        <p:nvSpPr>
          <p:cNvPr id="4" name="Footer Placeholder 3">
            <a:extLst>
              <a:ext uri="{FF2B5EF4-FFF2-40B4-BE49-F238E27FC236}">
                <a16:creationId xmlns:a16="http://schemas.microsoft.com/office/drawing/2014/main" id="{E1445864-F4E0-5748-A737-4E6DAC1604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228E20-DC79-7A4F-8B32-0F8FA9C46C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EA09C9-AD36-6641-8153-6197452D01CD}" type="slidenum">
              <a:rPr lang="en-US" smtClean="0"/>
              <a:t>‹#›</a:t>
            </a:fld>
            <a:endParaRPr lang="en-US"/>
          </a:p>
        </p:txBody>
      </p:sp>
    </p:spTree>
    <p:extLst>
      <p:ext uri="{BB962C8B-B14F-4D97-AF65-F5344CB8AC3E}">
        <p14:creationId xmlns:p14="http://schemas.microsoft.com/office/powerpoint/2010/main" val="294082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F3D5D-648D-1F4E-9329-672CD70D8A96}" type="datetimeFigureOut">
              <a:rPr lang="en-US" smtClean="0"/>
              <a:t>1/27/25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2CB942-85E3-1F4D-8EEC-F75C7ED0F79D}" type="slidenum">
              <a:rPr lang="en-US" smtClean="0"/>
              <a:t>‹#›</a:t>
            </a:fld>
            <a:endParaRPr lang="en-US" dirty="0"/>
          </a:p>
        </p:txBody>
      </p:sp>
    </p:spTree>
    <p:extLst>
      <p:ext uri="{BB962C8B-B14F-4D97-AF65-F5344CB8AC3E}">
        <p14:creationId xmlns:p14="http://schemas.microsoft.com/office/powerpoint/2010/main" val="2596970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1093/rap/rkae02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rontiersin.org/journals/medicine/articles/10.3389/fmed.2020.581248/full#B12" TargetMode="External"/><Relationship Id="rId7" Type="http://schemas.openxmlformats.org/officeDocument/2006/relationships/hyperlink" Target="https://www.frontiersin.org/journals/medicine/articles/10.3389/fmed.2020.581248/full#B17"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frontiersin.org/journals/medicine/articles/10.3389/fmed.2020.581248/full#B16" TargetMode="External"/><Relationship Id="rId5" Type="http://schemas.openxmlformats.org/officeDocument/2006/relationships/hyperlink" Target="https://www.frontiersin.org/journals/medicine/articles/10.3389/fmed.2020.581248/full#B15" TargetMode="External"/><Relationship Id="rId4" Type="http://schemas.openxmlformats.org/officeDocument/2006/relationships/hyperlink" Target="https://www.frontiersin.org/journals/medicine/articles/10.3389/fmed.2020.581248/full#B14"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B2CB942-85E3-1F4D-8EEC-F75C7ED0F79D}" type="slidenum">
              <a:rPr lang="en-US" smtClean="0"/>
              <a:t>1</a:t>
            </a:fld>
            <a:endParaRPr lang="en-US" dirty="0"/>
          </a:p>
        </p:txBody>
      </p:sp>
    </p:spTree>
    <p:extLst>
      <p:ext uri="{BB962C8B-B14F-4D97-AF65-F5344CB8AC3E}">
        <p14:creationId xmlns:p14="http://schemas.microsoft.com/office/powerpoint/2010/main" val="695979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latin typeface="Arial" panose="020B0604020202020204" pitchFamily="34" charset="0"/>
              </a:rPr>
              <a:t>Findings:  </a:t>
            </a:r>
            <a:endParaRPr lang="en-US" dirty="0">
              <a:effectLst/>
              <a:latin typeface="Arial" panose="020B0604020202020204" pitchFamily="34" charset="0"/>
            </a:endParaRPr>
          </a:p>
          <a:p>
            <a:r>
              <a:rPr lang="en-US" dirty="0">
                <a:effectLst/>
                <a:latin typeface="Arial" panose="020B0604020202020204" pitchFamily="34" charset="0"/>
              </a:rPr>
              <a:t>Static real-time views in longitudinal and transverse orientation were obtained on this patient. </a:t>
            </a:r>
          </a:p>
          <a:p>
            <a:r>
              <a:rPr lang="en-US" dirty="0">
                <a:effectLst/>
                <a:latin typeface="Arial" panose="020B0604020202020204" pitchFamily="34" charset="0"/>
              </a:rPr>
              <a:t> </a:t>
            </a:r>
          </a:p>
          <a:p>
            <a:r>
              <a:rPr lang="en-US" dirty="0">
                <a:effectLst/>
                <a:latin typeface="Arial" panose="020B0604020202020204" pitchFamily="34" charset="0"/>
              </a:rPr>
              <a:t> </a:t>
            </a:r>
          </a:p>
          <a:p>
            <a:pPr>
              <a:spcAft>
                <a:spcPts val="735"/>
              </a:spcAft>
            </a:pPr>
            <a:r>
              <a:rPr lang="en-US" u="sng" dirty="0">
                <a:effectLst/>
                <a:latin typeface="Arial" panose="020B0604020202020204" pitchFamily="34" charset="0"/>
              </a:rPr>
              <a:t>RIGHT PAROTID GLAND: </a:t>
            </a:r>
            <a:endParaRPr lang="en-US" dirty="0">
              <a:effectLst/>
              <a:latin typeface="Arial" panose="020B0604020202020204" pitchFamily="34" charset="0"/>
            </a:endParaRPr>
          </a:p>
          <a:p>
            <a:pPr>
              <a:spcAft>
                <a:spcPts val="735"/>
              </a:spcAft>
            </a:pPr>
            <a:r>
              <a:rPr lang="en-US" dirty="0">
                <a:effectLst/>
                <a:latin typeface="Arial" panose="020B0604020202020204" pitchFamily="34" charset="0"/>
              </a:rPr>
              <a:t>Size subjectively  Normal</a:t>
            </a:r>
          </a:p>
          <a:p>
            <a:pPr>
              <a:spcAft>
                <a:spcPts val="735"/>
              </a:spcAft>
            </a:pPr>
            <a:r>
              <a:rPr lang="en-US" dirty="0">
                <a:effectLst/>
                <a:latin typeface="Arial" panose="020B0604020202020204" pitchFamily="34" charset="0"/>
              </a:rPr>
              <a:t>Hypoechoic foci compatible with lymphoid aggregates:  Less than 50% of gland involved/abundant</a:t>
            </a:r>
          </a:p>
          <a:p>
            <a:pPr>
              <a:spcAft>
                <a:spcPts val="735"/>
              </a:spcAft>
            </a:pPr>
            <a:r>
              <a:rPr lang="en-US" dirty="0">
                <a:effectLst/>
                <a:latin typeface="Arial" panose="020B0604020202020204" pitchFamily="34" charset="0"/>
              </a:rPr>
              <a:t>            - Among the lymphoid aggregates some were observed to be notably more hyperemic than the others. </a:t>
            </a:r>
          </a:p>
          <a:p>
            <a:pPr>
              <a:spcAft>
                <a:spcPts val="735"/>
              </a:spcAft>
            </a:pPr>
            <a:r>
              <a:rPr lang="en-US" dirty="0">
                <a:effectLst/>
                <a:latin typeface="Arial" panose="020B0604020202020204" pitchFamily="34" charset="0"/>
              </a:rPr>
              <a:t>The overall sonographic texture is abnormal</a:t>
            </a:r>
          </a:p>
          <a:p>
            <a:pPr>
              <a:spcAft>
                <a:spcPts val="735"/>
              </a:spcAft>
            </a:pPr>
            <a:r>
              <a:rPr lang="en-US" dirty="0">
                <a:effectLst/>
                <a:latin typeface="Arial" panose="020B0604020202020204" pitchFamily="34" charset="0"/>
              </a:rPr>
              <a:t>            - Also observed is cyst measuring 0.76x0.54cm </a:t>
            </a:r>
          </a:p>
          <a:p>
            <a:pPr>
              <a:spcAft>
                <a:spcPts val="735"/>
              </a:spcAft>
            </a:pPr>
            <a:r>
              <a:rPr lang="en-US" dirty="0">
                <a:effectLst/>
                <a:latin typeface="Arial" panose="020B0604020202020204" pitchFamily="34" charset="0"/>
              </a:rPr>
              <a:t> </a:t>
            </a:r>
          </a:p>
          <a:p>
            <a:pPr>
              <a:spcAft>
                <a:spcPts val="735"/>
              </a:spcAft>
            </a:pPr>
            <a:r>
              <a:rPr lang="en-US" u="sng" dirty="0">
                <a:effectLst/>
                <a:latin typeface="Arial" panose="020B0604020202020204" pitchFamily="34" charset="0"/>
              </a:rPr>
              <a:t>LEFT PAROTID GLAND: </a:t>
            </a:r>
            <a:endParaRPr lang="en-US" dirty="0">
              <a:effectLst/>
              <a:latin typeface="Arial" panose="020B0604020202020204" pitchFamily="34" charset="0"/>
            </a:endParaRPr>
          </a:p>
          <a:p>
            <a:pPr>
              <a:spcAft>
                <a:spcPts val="735"/>
              </a:spcAft>
            </a:pPr>
            <a:r>
              <a:rPr lang="en-US" dirty="0">
                <a:effectLst/>
                <a:latin typeface="Arial" panose="020B0604020202020204" pitchFamily="34" charset="0"/>
              </a:rPr>
              <a:t>Size subjectively  Normal</a:t>
            </a:r>
          </a:p>
          <a:p>
            <a:pPr>
              <a:spcAft>
                <a:spcPts val="735"/>
              </a:spcAft>
            </a:pPr>
            <a:r>
              <a:rPr lang="en-US" dirty="0">
                <a:effectLst/>
                <a:latin typeface="Arial" panose="020B0604020202020204" pitchFamily="34" charset="0"/>
              </a:rPr>
              <a:t>Hypoechoic foci compatible with lymphoid aggregates:  Less than 50% of gland involved/abundant</a:t>
            </a:r>
          </a:p>
          <a:p>
            <a:pPr>
              <a:spcAft>
                <a:spcPts val="735"/>
              </a:spcAft>
            </a:pPr>
            <a:r>
              <a:rPr lang="en-US" dirty="0">
                <a:effectLst/>
                <a:latin typeface="Arial" panose="020B0604020202020204" pitchFamily="34" charset="0"/>
              </a:rPr>
              <a:t>            - Among the lymphoid aggregates none were observed to be notably more hyperemic than the others. </a:t>
            </a:r>
          </a:p>
          <a:p>
            <a:pPr>
              <a:spcAft>
                <a:spcPts val="735"/>
              </a:spcAft>
            </a:pPr>
            <a:r>
              <a:rPr lang="en-US" dirty="0">
                <a:effectLst/>
                <a:latin typeface="Arial" panose="020B0604020202020204" pitchFamily="34" charset="0"/>
              </a:rPr>
              <a:t>The overall sonographic texture is abnormal</a:t>
            </a:r>
          </a:p>
          <a:p>
            <a:pPr>
              <a:spcAft>
                <a:spcPts val="735"/>
              </a:spcAft>
            </a:pPr>
            <a:r>
              <a:rPr lang="en-US" dirty="0">
                <a:effectLst/>
                <a:latin typeface="Arial" panose="020B0604020202020204" pitchFamily="34" charset="0"/>
              </a:rPr>
              <a:t>            - Also observed is lymph nodes measuring 0.47cm x 0.42cm </a:t>
            </a:r>
          </a:p>
          <a:p>
            <a:pPr>
              <a:spcAft>
                <a:spcPts val="735"/>
              </a:spcAft>
            </a:pPr>
            <a:r>
              <a:rPr lang="en-US" dirty="0">
                <a:effectLst/>
                <a:latin typeface="Arial" panose="020B0604020202020204" pitchFamily="34" charset="0"/>
              </a:rPr>
              <a:t> </a:t>
            </a:r>
          </a:p>
          <a:p>
            <a:pPr>
              <a:spcAft>
                <a:spcPts val="735"/>
              </a:spcAft>
            </a:pPr>
            <a:r>
              <a:rPr lang="en-US" u="sng" dirty="0">
                <a:effectLst/>
                <a:latin typeface="Arial" panose="020B0604020202020204" pitchFamily="34" charset="0"/>
              </a:rPr>
              <a:t>RIGHT SUBMANDIBULAR GLAND:  </a:t>
            </a:r>
            <a:endParaRPr lang="en-US" dirty="0">
              <a:effectLst/>
              <a:latin typeface="Arial" panose="020B0604020202020204" pitchFamily="34" charset="0"/>
            </a:endParaRPr>
          </a:p>
          <a:p>
            <a:pPr>
              <a:spcAft>
                <a:spcPts val="735"/>
              </a:spcAft>
            </a:pPr>
            <a:r>
              <a:rPr lang="en-US" dirty="0">
                <a:effectLst/>
                <a:latin typeface="Arial" panose="020B0604020202020204" pitchFamily="34" charset="0"/>
              </a:rPr>
              <a:t>Size subjectively  Small</a:t>
            </a:r>
          </a:p>
          <a:p>
            <a:pPr>
              <a:spcAft>
                <a:spcPts val="735"/>
              </a:spcAft>
            </a:pPr>
            <a:r>
              <a:rPr lang="en-US" dirty="0">
                <a:effectLst/>
                <a:latin typeface="Arial" panose="020B0604020202020204" pitchFamily="34" charset="0"/>
              </a:rPr>
              <a:t>Hypoechoic foci compatible with lymphoid aggregates:  greater than 50% of involved</a:t>
            </a:r>
          </a:p>
          <a:p>
            <a:pPr>
              <a:spcAft>
                <a:spcPts val="735"/>
              </a:spcAft>
            </a:pPr>
            <a:r>
              <a:rPr lang="en-US" dirty="0">
                <a:effectLst/>
                <a:latin typeface="Arial" panose="020B0604020202020204" pitchFamily="34" charset="0"/>
              </a:rPr>
              <a:t>            - Among the lymphoid aggregates none were observed to be notably more hyperemic than the others. </a:t>
            </a:r>
          </a:p>
          <a:p>
            <a:pPr>
              <a:spcAft>
                <a:spcPts val="735"/>
              </a:spcAft>
            </a:pPr>
            <a:r>
              <a:rPr lang="en-US" dirty="0">
                <a:effectLst/>
                <a:latin typeface="Arial" panose="020B0604020202020204" pitchFamily="34" charset="0"/>
              </a:rPr>
              <a:t>The overall sonographic texture is abnormal</a:t>
            </a:r>
          </a:p>
          <a:p>
            <a:pPr>
              <a:spcAft>
                <a:spcPts val="735"/>
              </a:spcAft>
            </a:pPr>
            <a:r>
              <a:rPr lang="en-US" dirty="0">
                <a:effectLst/>
                <a:latin typeface="Arial" panose="020B0604020202020204" pitchFamily="34" charset="0"/>
              </a:rPr>
              <a:t> </a:t>
            </a:r>
          </a:p>
          <a:p>
            <a:pPr>
              <a:spcAft>
                <a:spcPts val="735"/>
              </a:spcAft>
            </a:pPr>
            <a:r>
              <a:rPr lang="en-US" u="sng" dirty="0">
                <a:effectLst/>
                <a:latin typeface="Arial" panose="020B0604020202020204" pitchFamily="34" charset="0"/>
              </a:rPr>
              <a:t>LEFT SUBMANDIBULAR GLAND:   </a:t>
            </a:r>
            <a:endParaRPr lang="en-US" dirty="0">
              <a:effectLst/>
              <a:latin typeface="Arial" panose="020B0604020202020204" pitchFamily="34" charset="0"/>
            </a:endParaRPr>
          </a:p>
          <a:p>
            <a:pPr>
              <a:spcAft>
                <a:spcPts val="735"/>
              </a:spcAft>
            </a:pPr>
            <a:r>
              <a:rPr lang="en-US" dirty="0">
                <a:effectLst/>
                <a:latin typeface="Arial" panose="020B0604020202020204" pitchFamily="34" charset="0"/>
              </a:rPr>
              <a:t>Size subjectively  Small</a:t>
            </a:r>
          </a:p>
          <a:p>
            <a:pPr>
              <a:spcAft>
                <a:spcPts val="735"/>
              </a:spcAft>
            </a:pPr>
            <a:r>
              <a:rPr lang="en-US" dirty="0">
                <a:effectLst/>
                <a:latin typeface="Arial" panose="020B0604020202020204" pitchFamily="34" charset="0"/>
              </a:rPr>
              <a:t>Hypoechoic foci compatible with lymphoid aggregates:  greater than 50% of involved</a:t>
            </a:r>
          </a:p>
          <a:p>
            <a:pPr>
              <a:spcAft>
                <a:spcPts val="735"/>
              </a:spcAft>
            </a:pPr>
            <a:r>
              <a:rPr lang="en-US" dirty="0">
                <a:effectLst/>
                <a:latin typeface="Arial" panose="020B0604020202020204" pitchFamily="34" charset="0"/>
              </a:rPr>
              <a:t>The overall sonographic texture is abnormal</a:t>
            </a:r>
          </a:p>
          <a:p>
            <a:pPr>
              <a:spcAft>
                <a:spcPts val="735"/>
              </a:spcAft>
            </a:pPr>
            <a:r>
              <a:rPr lang="en-US" b="1" dirty="0">
                <a:effectLst/>
                <a:latin typeface="Arial" panose="020B0604020202020204" pitchFamily="34" charset="0"/>
              </a:rPr>
              <a:t> </a:t>
            </a:r>
            <a:endParaRPr lang="en-US" dirty="0">
              <a:effectLst/>
              <a:latin typeface="Arial" panose="020B0604020202020204" pitchFamily="34" charset="0"/>
            </a:endParaRPr>
          </a:p>
          <a:p>
            <a:pPr>
              <a:spcAft>
                <a:spcPts val="735"/>
              </a:spcAft>
            </a:pPr>
            <a:r>
              <a:rPr lang="en-US" b="1" dirty="0">
                <a:effectLst/>
                <a:latin typeface="Arial" panose="020B0604020202020204" pitchFamily="34" charset="0"/>
              </a:rPr>
              <a:t>IMPRESSION:</a:t>
            </a:r>
            <a:endParaRPr lang="en-US" dirty="0">
              <a:effectLst/>
              <a:latin typeface="Arial" panose="020B0604020202020204" pitchFamily="34" charset="0"/>
            </a:endParaRPr>
          </a:p>
          <a:p>
            <a:pPr>
              <a:spcAft>
                <a:spcPts val="735"/>
              </a:spcAft>
            </a:pPr>
            <a:r>
              <a:rPr lang="en-US" dirty="0">
                <a:effectLst/>
                <a:latin typeface="Arial" panose="020B0604020202020204" pitchFamily="34" charset="0"/>
              </a:rPr>
              <a:t>RIGHT PAROTID GLAND:                 Grey Scale Grade 2. Doppler Grade 1. Number of lymph nodes 0/1. cyst measuring 0.76x0.54cm </a:t>
            </a:r>
          </a:p>
          <a:p>
            <a:pPr>
              <a:spcAft>
                <a:spcPts val="735"/>
              </a:spcAft>
            </a:pPr>
            <a:r>
              <a:rPr lang="en-US" dirty="0">
                <a:effectLst/>
                <a:latin typeface="Arial" panose="020B0604020202020204" pitchFamily="34" charset="0"/>
              </a:rPr>
              <a:t>LEFT PAROTID GLAND:                   Grey Scale Grade 2. Doppler Grade 1. Number of lymph nodes 0/1. lymph nodes measuring 0.47cm x 0.42cm </a:t>
            </a:r>
          </a:p>
          <a:p>
            <a:pPr>
              <a:spcAft>
                <a:spcPts val="735"/>
              </a:spcAft>
            </a:pPr>
            <a:r>
              <a:rPr lang="en-US" dirty="0">
                <a:effectLst/>
                <a:latin typeface="Arial" panose="020B0604020202020204" pitchFamily="34" charset="0"/>
              </a:rPr>
              <a:t>RIGHT SUBMANDIBULAR GLAND:  Grey Scale Grade 3. Doppler Grade 2. Number of lymph nodes 0/1. </a:t>
            </a:r>
          </a:p>
          <a:p>
            <a:pPr>
              <a:spcAft>
                <a:spcPts val="735"/>
              </a:spcAft>
            </a:pPr>
            <a:r>
              <a:rPr lang="en-US" dirty="0">
                <a:effectLst/>
                <a:latin typeface="Arial" panose="020B0604020202020204" pitchFamily="34" charset="0"/>
              </a:rPr>
              <a:t>LEFT SUBMANDIBULAR GLAND:    Grey Scale Grade 3. Doppler Grade 2. Number of lymph nodes 0/1. </a:t>
            </a:r>
          </a:p>
          <a:p>
            <a:pPr>
              <a:spcAft>
                <a:spcPts val="735"/>
              </a:spcAft>
            </a:pPr>
            <a:r>
              <a:rPr lang="en-US" dirty="0">
                <a:effectLst/>
                <a:latin typeface="Arial" panose="020B0604020202020204" pitchFamily="34" charset="0"/>
              </a:rPr>
              <a:t> </a:t>
            </a:r>
          </a:p>
          <a:p>
            <a:pPr>
              <a:spcAft>
                <a:spcPts val="735"/>
              </a:spcAft>
            </a:pPr>
            <a:r>
              <a:rPr lang="en-US" dirty="0">
                <a:effectLst/>
                <a:latin typeface="Arial" panose="020B0604020202020204" pitchFamily="34" charset="0"/>
              </a:rPr>
              <a:t>OMERACT Grey Scale Definition. </a:t>
            </a:r>
          </a:p>
          <a:p>
            <a:pPr>
              <a:spcBef>
                <a:spcPts val="75"/>
              </a:spcBef>
              <a:spcAft>
                <a:spcPts val="735"/>
              </a:spcAft>
              <a:buFont typeface="+mj-lt"/>
              <a:buAutoNum type="arabicPeriod"/>
            </a:pPr>
            <a:r>
              <a:rPr lang="en-US" dirty="0">
                <a:effectLst/>
                <a:latin typeface="Symbol" pitchFamily="2" charset="2"/>
              </a:rPr>
              <a:t>· </a:t>
            </a:r>
            <a:r>
              <a:rPr lang="en-US" dirty="0">
                <a:effectLst/>
                <a:latin typeface="Arial" panose="020B0604020202020204" pitchFamily="34" charset="0"/>
              </a:rPr>
              <a:t>Grade 0:  Normal parenchyma</a:t>
            </a:r>
          </a:p>
          <a:p>
            <a:pPr>
              <a:spcBef>
                <a:spcPts val="75"/>
              </a:spcBef>
              <a:spcAft>
                <a:spcPts val="735"/>
              </a:spcAft>
              <a:buFont typeface="+mj-lt"/>
              <a:buAutoNum type="arabicPeriod"/>
            </a:pPr>
            <a:r>
              <a:rPr lang="en-US" dirty="0">
                <a:effectLst/>
                <a:latin typeface="Symbol" pitchFamily="2" charset="2"/>
              </a:rPr>
              <a:t>· </a:t>
            </a:r>
            <a:r>
              <a:rPr lang="en-US" dirty="0">
                <a:effectLst/>
                <a:latin typeface="Arial" panose="020B0604020202020204" pitchFamily="34" charset="0"/>
              </a:rPr>
              <a:t>Grade 1:  Minimal changes: mild inhomogeneity without anechoic/hypoechoic areas. </a:t>
            </a:r>
          </a:p>
          <a:p>
            <a:pPr>
              <a:spcBef>
                <a:spcPts val="75"/>
              </a:spcBef>
              <a:spcAft>
                <a:spcPts val="735"/>
              </a:spcAft>
              <a:buFont typeface="+mj-lt"/>
              <a:buAutoNum type="arabicPeriod"/>
            </a:pPr>
            <a:r>
              <a:rPr lang="en-US" dirty="0">
                <a:effectLst/>
                <a:latin typeface="Symbol" pitchFamily="2" charset="2"/>
              </a:rPr>
              <a:t>· </a:t>
            </a:r>
            <a:r>
              <a:rPr lang="en-US" dirty="0">
                <a:effectLst/>
                <a:latin typeface="Arial" panose="020B0604020202020204" pitchFamily="34" charset="0"/>
              </a:rPr>
              <a:t>Grade 2:  Moderate changes: moderate inhomogeneity with anechoic/hypoechoic areas occupying the entire gland surface but surrounded with normal tissues. </a:t>
            </a:r>
          </a:p>
          <a:p>
            <a:pPr>
              <a:spcBef>
                <a:spcPts val="75"/>
              </a:spcBef>
              <a:spcAft>
                <a:spcPts val="735"/>
              </a:spcAft>
              <a:buFont typeface="+mj-lt"/>
              <a:buAutoNum type="arabicPeriod"/>
            </a:pPr>
            <a:r>
              <a:rPr lang="en-US" dirty="0">
                <a:effectLst/>
                <a:latin typeface="Symbol" pitchFamily="2" charset="2"/>
              </a:rPr>
              <a:t>· </a:t>
            </a:r>
            <a:r>
              <a:rPr lang="en-US" dirty="0">
                <a:effectLst/>
                <a:latin typeface="Arial" panose="020B0604020202020204" pitchFamily="34" charset="0"/>
              </a:rPr>
              <a:t>Grade 3:  Severe changes: severe inhomogeneity with anechoic/hypoechoic areas occupying the entire gland surface but surrounded without normal tissues. </a:t>
            </a:r>
          </a:p>
          <a:p>
            <a:pPr>
              <a:spcAft>
                <a:spcPts val="735"/>
              </a:spcAft>
            </a:pPr>
            <a:r>
              <a:rPr lang="en-US" dirty="0">
                <a:effectLst/>
                <a:latin typeface="Arial" panose="020B0604020202020204" pitchFamily="34" charset="0"/>
              </a:rPr>
              <a:t>OMERACT Doppler Definition. </a:t>
            </a:r>
          </a:p>
          <a:p>
            <a:pPr>
              <a:spcBef>
                <a:spcPts val="75"/>
              </a:spcBef>
              <a:spcAft>
                <a:spcPts val="735"/>
              </a:spcAft>
              <a:buFont typeface="+mj-lt"/>
              <a:buAutoNum type="arabicPeriod"/>
            </a:pPr>
            <a:r>
              <a:rPr lang="en-US" dirty="0">
                <a:effectLst/>
                <a:latin typeface="Symbol" pitchFamily="2" charset="2"/>
              </a:rPr>
              <a:t>· </a:t>
            </a:r>
            <a:r>
              <a:rPr lang="en-US" dirty="0">
                <a:effectLst/>
                <a:latin typeface="Arial" panose="020B0604020202020204" pitchFamily="34" charset="0"/>
              </a:rPr>
              <a:t>Grade 0:  No </a:t>
            </a:r>
            <a:r>
              <a:rPr lang="en-US" dirty="0" err="1">
                <a:effectLst/>
                <a:latin typeface="Arial" panose="020B0604020202020204" pitchFamily="34" charset="0"/>
              </a:rPr>
              <a:t>visble</a:t>
            </a:r>
            <a:r>
              <a:rPr lang="en-US" dirty="0">
                <a:effectLst/>
                <a:latin typeface="Arial" panose="020B0604020202020204" pitchFamily="34" charset="0"/>
              </a:rPr>
              <a:t> vascular signals in glandular parenchyma. </a:t>
            </a:r>
          </a:p>
          <a:p>
            <a:pPr>
              <a:spcBef>
                <a:spcPts val="75"/>
              </a:spcBef>
              <a:spcAft>
                <a:spcPts val="735"/>
              </a:spcAft>
              <a:buFont typeface="+mj-lt"/>
              <a:buAutoNum type="arabicPeriod"/>
            </a:pPr>
            <a:r>
              <a:rPr lang="en-US" dirty="0">
                <a:effectLst/>
                <a:latin typeface="Symbol" pitchFamily="2" charset="2"/>
              </a:rPr>
              <a:t>· </a:t>
            </a:r>
            <a:r>
              <a:rPr lang="en-US" dirty="0">
                <a:effectLst/>
                <a:latin typeface="Arial" panose="020B0604020202020204" pitchFamily="34" charset="0"/>
              </a:rPr>
              <a:t>Grade 1:  Focal, dispersed vascular signals in the glandular parenchyma. </a:t>
            </a:r>
          </a:p>
          <a:p>
            <a:pPr>
              <a:spcBef>
                <a:spcPts val="75"/>
              </a:spcBef>
              <a:spcAft>
                <a:spcPts val="735"/>
              </a:spcAft>
              <a:buFont typeface="+mj-lt"/>
              <a:buAutoNum type="arabicPeriod"/>
            </a:pPr>
            <a:r>
              <a:rPr lang="en-US" dirty="0">
                <a:effectLst/>
                <a:latin typeface="Symbol" pitchFamily="2" charset="2"/>
              </a:rPr>
              <a:t>· </a:t>
            </a:r>
            <a:r>
              <a:rPr lang="en-US" dirty="0">
                <a:effectLst/>
                <a:latin typeface="Arial" panose="020B0604020202020204" pitchFamily="34" charset="0"/>
              </a:rPr>
              <a:t>Grade 2:  Diffuse vascular signals detected in &lt; 50% of the gland</a:t>
            </a:r>
          </a:p>
          <a:p>
            <a:pPr>
              <a:spcBef>
                <a:spcPts val="75"/>
              </a:spcBef>
              <a:spcAft>
                <a:spcPts val="735"/>
              </a:spcAft>
              <a:buFont typeface="+mj-lt"/>
              <a:buAutoNum type="arabicPeriod"/>
            </a:pPr>
            <a:r>
              <a:rPr lang="en-US" dirty="0">
                <a:effectLst/>
                <a:latin typeface="Symbol" pitchFamily="2" charset="2"/>
              </a:rPr>
              <a:t>· </a:t>
            </a:r>
            <a:r>
              <a:rPr lang="en-US" dirty="0">
                <a:effectLst/>
                <a:latin typeface="Arial" panose="020B0604020202020204" pitchFamily="34" charset="0"/>
              </a:rPr>
              <a:t>Grade 3:  Diffuse vascular signals in &gt;50% of the glandular parenchyma. </a:t>
            </a:r>
          </a:p>
          <a:p>
            <a:pPr>
              <a:spcAft>
                <a:spcPts val="735"/>
              </a:spcAft>
            </a:pPr>
            <a:r>
              <a:rPr lang="en-US" dirty="0">
                <a:effectLst/>
                <a:latin typeface="Arial" panose="020B0604020202020204" pitchFamily="34" charset="0"/>
              </a:rPr>
              <a:t>Reference: </a:t>
            </a:r>
          </a:p>
          <a:p>
            <a:pPr>
              <a:spcAft>
                <a:spcPts val="735"/>
              </a:spcAft>
              <a:buFont typeface="+mj-lt"/>
              <a:buAutoNum type="arabicPeriod"/>
            </a:pPr>
            <a:r>
              <a:rPr lang="en-US" dirty="0">
                <a:effectLst/>
                <a:latin typeface="Helvetica" pitchFamily="2" charset="0"/>
              </a:rPr>
              <a:t>1. </a:t>
            </a:r>
            <a:r>
              <a:rPr lang="en-US" dirty="0" err="1">
                <a:effectLst/>
                <a:latin typeface="Arial" panose="020B0604020202020204" pitchFamily="34" charset="0"/>
              </a:rPr>
              <a:t>Jousse-Joulin</a:t>
            </a:r>
            <a:r>
              <a:rPr lang="en-US" dirty="0">
                <a:effectLst/>
                <a:latin typeface="Arial" panose="020B0604020202020204" pitchFamily="34" charset="0"/>
              </a:rPr>
              <a:t> S, D'Agostino MA, Nicolas C, </a:t>
            </a:r>
            <a:r>
              <a:rPr lang="en-US" dirty="0" err="1">
                <a:effectLst/>
                <a:latin typeface="Arial" panose="020B0604020202020204" pitchFamily="34" charset="0"/>
              </a:rPr>
              <a:t>Naredo</a:t>
            </a:r>
            <a:r>
              <a:rPr lang="en-US" dirty="0">
                <a:effectLst/>
                <a:latin typeface="Arial" panose="020B0604020202020204" pitchFamily="34" charset="0"/>
              </a:rPr>
              <a:t> E, </a:t>
            </a:r>
            <a:r>
              <a:rPr lang="en-US" dirty="0" err="1">
                <a:effectLst/>
                <a:latin typeface="Arial" panose="020B0604020202020204" pitchFamily="34" charset="0"/>
              </a:rPr>
              <a:t>Ohrndorf</a:t>
            </a:r>
            <a:r>
              <a:rPr lang="en-US" dirty="0">
                <a:effectLst/>
                <a:latin typeface="Arial" panose="020B0604020202020204" pitchFamily="34" charset="0"/>
              </a:rPr>
              <a:t> S, Backhaus M, </a:t>
            </a:r>
            <a:r>
              <a:rPr lang="en-US" dirty="0" err="1">
                <a:effectLst/>
                <a:latin typeface="Arial" panose="020B0604020202020204" pitchFamily="34" charset="0"/>
              </a:rPr>
              <a:t>Tamborrini</a:t>
            </a:r>
            <a:r>
              <a:rPr lang="en-US" dirty="0">
                <a:effectLst/>
                <a:latin typeface="Arial" panose="020B0604020202020204" pitchFamily="34" charset="0"/>
              </a:rPr>
              <a:t> G, Chary-</a:t>
            </a:r>
            <a:r>
              <a:rPr lang="en-US" dirty="0" err="1">
                <a:effectLst/>
                <a:latin typeface="Arial" panose="020B0604020202020204" pitchFamily="34" charset="0"/>
              </a:rPr>
              <a:t>Valckenaere</a:t>
            </a:r>
            <a:r>
              <a:rPr lang="en-US" dirty="0">
                <a:effectLst/>
                <a:latin typeface="Arial" panose="020B0604020202020204" pitchFamily="34" charset="0"/>
              </a:rPr>
              <a:t> I, </a:t>
            </a:r>
            <a:r>
              <a:rPr lang="en-US" dirty="0" err="1">
                <a:effectLst/>
                <a:latin typeface="Arial" panose="020B0604020202020204" pitchFamily="34" charset="0"/>
              </a:rPr>
              <a:t>Terslev</a:t>
            </a:r>
            <a:r>
              <a:rPr lang="en-US" dirty="0">
                <a:effectLst/>
                <a:latin typeface="Arial" panose="020B0604020202020204" pitchFamily="34" charset="0"/>
              </a:rPr>
              <a:t> L, </a:t>
            </a:r>
            <a:r>
              <a:rPr lang="en-US" dirty="0" err="1">
                <a:effectLst/>
                <a:latin typeface="Arial" panose="020B0604020202020204" pitchFamily="34" charset="0"/>
              </a:rPr>
              <a:t>Iagnocco</a:t>
            </a:r>
            <a:r>
              <a:rPr lang="en-US" dirty="0">
                <a:effectLst/>
                <a:latin typeface="Arial" panose="020B0604020202020204" pitchFamily="34" charset="0"/>
              </a:rPr>
              <a:t> A, Collado P, Hernández-Díaz C, </a:t>
            </a:r>
            <a:r>
              <a:rPr lang="en-US" dirty="0" err="1">
                <a:effectLst/>
                <a:latin typeface="Arial" panose="020B0604020202020204" pitchFamily="34" charset="0"/>
              </a:rPr>
              <a:t>Gandjbakhch</a:t>
            </a:r>
            <a:r>
              <a:rPr lang="en-US" dirty="0">
                <a:effectLst/>
                <a:latin typeface="Arial" panose="020B0604020202020204" pitchFamily="34" charset="0"/>
              </a:rPr>
              <a:t> F, Schmidt WA, </a:t>
            </a:r>
            <a:r>
              <a:rPr lang="en-US" dirty="0" err="1">
                <a:effectLst/>
                <a:latin typeface="Arial" panose="020B0604020202020204" pitchFamily="34" charset="0"/>
              </a:rPr>
              <a:t>Filippou</a:t>
            </a:r>
            <a:r>
              <a:rPr lang="en-US" dirty="0">
                <a:effectLst/>
                <a:latin typeface="Arial" panose="020B0604020202020204" pitchFamily="34" charset="0"/>
              </a:rPr>
              <a:t> G, </a:t>
            </a:r>
            <a:r>
              <a:rPr lang="en-US" dirty="0" err="1">
                <a:effectLst/>
                <a:latin typeface="Arial" panose="020B0604020202020204" pitchFamily="34" charset="0"/>
              </a:rPr>
              <a:t>Dejaco</a:t>
            </a:r>
            <a:r>
              <a:rPr lang="en-US" dirty="0">
                <a:effectLst/>
                <a:latin typeface="Arial" panose="020B0604020202020204" pitchFamily="34" charset="0"/>
              </a:rPr>
              <a:t> C, </a:t>
            </a:r>
            <a:r>
              <a:rPr lang="en-US" dirty="0" err="1">
                <a:effectLst/>
                <a:latin typeface="Arial" panose="020B0604020202020204" pitchFamily="34" charset="0"/>
              </a:rPr>
              <a:t>Stradner</a:t>
            </a:r>
            <a:r>
              <a:rPr lang="en-US" dirty="0">
                <a:effectLst/>
                <a:latin typeface="Arial" panose="020B0604020202020204" pitchFamily="34" charset="0"/>
              </a:rPr>
              <a:t> MH, Mortada MA, </a:t>
            </a:r>
            <a:r>
              <a:rPr lang="en-US" dirty="0" err="1">
                <a:effectLst/>
                <a:latin typeface="Arial" panose="020B0604020202020204" pitchFamily="34" charset="0"/>
              </a:rPr>
              <a:t>Hočevar</a:t>
            </a:r>
            <a:r>
              <a:rPr lang="en-US" dirty="0">
                <a:effectLst/>
                <a:latin typeface="Arial" panose="020B0604020202020204" pitchFamily="34" charset="0"/>
              </a:rPr>
              <a:t> A, </a:t>
            </a:r>
            <a:r>
              <a:rPr lang="en-US" dirty="0" err="1">
                <a:effectLst/>
                <a:latin typeface="Arial" panose="020B0604020202020204" pitchFamily="34" charset="0"/>
              </a:rPr>
              <a:t>Chrysidis</a:t>
            </a:r>
            <a:r>
              <a:rPr lang="en-US" dirty="0">
                <a:effectLst/>
                <a:latin typeface="Arial" panose="020B0604020202020204" pitchFamily="34" charset="0"/>
              </a:rPr>
              <a:t> S, El </a:t>
            </a:r>
            <a:r>
              <a:rPr lang="en-US" dirty="0" err="1">
                <a:effectLst/>
                <a:latin typeface="Arial" panose="020B0604020202020204" pitchFamily="34" charset="0"/>
              </a:rPr>
              <a:t>Mardenly</a:t>
            </a:r>
            <a:r>
              <a:rPr lang="en-US" dirty="0">
                <a:effectLst/>
                <a:latin typeface="Arial" panose="020B0604020202020204" pitchFamily="34" charset="0"/>
              </a:rPr>
              <a:t> G, de Agustín JJ, Thiele R, </a:t>
            </a:r>
            <a:r>
              <a:rPr lang="en-US" dirty="0" err="1">
                <a:effectLst/>
                <a:latin typeface="Arial" panose="020B0604020202020204" pitchFamily="34" charset="0"/>
              </a:rPr>
              <a:t>MacCarter</a:t>
            </a:r>
            <a:r>
              <a:rPr lang="en-US" dirty="0">
                <a:effectLst/>
                <a:latin typeface="Arial" panose="020B0604020202020204" pitchFamily="34" charset="0"/>
              </a:rPr>
              <a:t> DK, </a:t>
            </a:r>
            <a:r>
              <a:rPr lang="en-US" dirty="0" err="1">
                <a:effectLst/>
                <a:latin typeface="Arial" panose="020B0604020202020204" pitchFamily="34" charset="0"/>
              </a:rPr>
              <a:t>Finzel</a:t>
            </a:r>
            <a:r>
              <a:rPr lang="en-US" dirty="0">
                <a:effectLst/>
                <a:latin typeface="Arial" panose="020B0604020202020204" pitchFamily="34" charset="0"/>
              </a:rPr>
              <a:t> S, </a:t>
            </a:r>
            <a:r>
              <a:rPr lang="en-US" dirty="0" err="1">
                <a:effectLst/>
                <a:latin typeface="Arial" panose="020B0604020202020204" pitchFamily="34" charset="0"/>
              </a:rPr>
              <a:t>Hanova</a:t>
            </a:r>
            <a:r>
              <a:rPr lang="en-US" dirty="0">
                <a:effectLst/>
                <a:latin typeface="Arial" panose="020B0604020202020204" pitchFamily="34" charset="0"/>
              </a:rPr>
              <a:t> P, </a:t>
            </a:r>
            <a:r>
              <a:rPr lang="en-US" dirty="0" err="1">
                <a:effectLst/>
                <a:latin typeface="Arial" panose="020B0604020202020204" pitchFamily="34" charset="0"/>
              </a:rPr>
              <a:t>Zabotti</a:t>
            </a:r>
            <a:r>
              <a:rPr lang="en-US" dirty="0">
                <a:effectLst/>
                <a:latin typeface="Arial" panose="020B0604020202020204" pitchFamily="34" charset="0"/>
              </a:rPr>
              <a:t> A, Glaser C, Alavi Z, </a:t>
            </a:r>
            <a:r>
              <a:rPr lang="en-US" dirty="0" err="1">
                <a:effectLst/>
                <a:latin typeface="Arial" panose="020B0604020202020204" pitchFamily="34" charset="0"/>
              </a:rPr>
              <a:t>Hammenfors</a:t>
            </a:r>
            <a:r>
              <a:rPr lang="en-US" dirty="0">
                <a:effectLst/>
                <a:latin typeface="Arial" panose="020B0604020202020204" pitchFamily="34" charset="0"/>
              </a:rPr>
              <a:t> DS, Gatineau F, Bruyn GA. Video clip assessment of a salivary gland ultrasound scoring system in </a:t>
            </a:r>
            <a:r>
              <a:rPr lang="en-US" dirty="0" err="1">
                <a:effectLst/>
                <a:latin typeface="Arial" panose="020B0604020202020204" pitchFamily="34" charset="0"/>
              </a:rPr>
              <a:t>Sjögren's</a:t>
            </a:r>
            <a:r>
              <a:rPr lang="en-US" dirty="0">
                <a:effectLst/>
                <a:latin typeface="Arial" panose="020B0604020202020204" pitchFamily="34" charset="0"/>
              </a:rPr>
              <a:t> syndrome using consensual definitions: an OMERACT ultrasound working group reliability exercise. Ann Rheum Dis. 2019 Jul;78(7):967-973. </a:t>
            </a:r>
            <a:r>
              <a:rPr lang="en-US" dirty="0" err="1">
                <a:effectLst/>
                <a:latin typeface="Arial" panose="020B0604020202020204" pitchFamily="34" charset="0"/>
              </a:rPr>
              <a:t>doi</a:t>
            </a:r>
            <a:r>
              <a:rPr lang="en-US" dirty="0">
                <a:effectLst/>
                <a:latin typeface="Arial" panose="020B0604020202020204" pitchFamily="34" charset="0"/>
              </a:rPr>
              <a:t>: 10.1136/annrheumdis-2019-215024. </a:t>
            </a:r>
            <a:r>
              <a:rPr lang="en-US" dirty="0" err="1">
                <a:effectLst/>
                <a:latin typeface="Arial" panose="020B0604020202020204" pitchFamily="34" charset="0"/>
              </a:rPr>
              <a:t>Epub</a:t>
            </a:r>
            <a:r>
              <a:rPr lang="en-US" dirty="0">
                <a:effectLst/>
                <a:latin typeface="Arial" panose="020B0604020202020204" pitchFamily="34" charset="0"/>
              </a:rPr>
              <a:t> 2019 Apr 29. PMID: 31036626.</a:t>
            </a:r>
          </a:p>
          <a:p>
            <a:pPr>
              <a:spcAft>
                <a:spcPts val="735"/>
              </a:spcAft>
              <a:buFont typeface="+mj-lt"/>
              <a:buAutoNum type="arabicPeriod"/>
            </a:pPr>
            <a:r>
              <a:rPr lang="en-US" dirty="0">
                <a:effectLst/>
                <a:latin typeface="Helvetica" pitchFamily="2" charset="0"/>
              </a:rPr>
              <a:t>2. </a:t>
            </a:r>
            <a:r>
              <a:rPr lang="en-US" dirty="0" err="1">
                <a:effectLst/>
                <a:latin typeface="Arial" panose="020B0604020202020204" pitchFamily="34" charset="0"/>
              </a:rPr>
              <a:t>Hočevar</a:t>
            </a:r>
            <a:r>
              <a:rPr lang="en-US" dirty="0">
                <a:effectLst/>
                <a:latin typeface="Arial" panose="020B0604020202020204" pitchFamily="34" charset="0"/>
              </a:rPr>
              <a:t> A, Bruyn GA, </a:t>
            </a:r>
            <a:r>
              <a:rPr lang="en-US" dirty="0" err="1">
                <a:effectLst/>
                <a:latin typeface="Arial" panose="020B0604020202020204" pitchFamily="34" charset="0"/>
              </a:rPr>
              <a:t>Terslev</a:t>
            </a:r>
            <a:r>
              <a:rPr lang="en-US" dirty="0">
                <a:effectLst/>
                <a:latin typeface="Arial" panose="020B0604020202020204" pitchFamily="34" charset="0"/>
              </a:rPr>
              <a:t> L, De Agustin JJ, </a:t>
            </a:r>
            <a:r>
              <a:rPr lang="en-US" dirty="0" err="1">
                <a:effectLst/>
                <a:latin typeface="Arial" panose="020B0604020202020204" pitchFamily="34" charset="0"/>
              </a:rPr>
              <a:t>MacCarter</a:t>
            </a:r>
            <a:r>
              <a:rPr lang="en-US" dirty="0">
                <a:effectLst/>
                <a:latin typeface="Arial" panose="020B0604020202020204" pitchFamily="34" charset="0"/>
              </a:rPr>
              <a:t> D, </a:t>
            </a:r>
            <a:r>
              <a:rPr lang="en-US" dirty="0" err="1">
                <a:effectLst/>
                <a:latin typeface="Arial" panose="020B0604020202020204" pitchFamily="34" charset="0"/>
              </a:rPr>
              <a:t>Chrysidis</a:t>
            </a:r>
            <a:r>
              <a:rPr lang="en-US" dirty="0">
                <a:effectLst/>
                <a:latin typeface="Arial" panose="020B0604020202020204" pitchFamily="34" charset="0"/>
              </a:rPr>
              <a:t> S, Collado P, </a:t>
            </a:r>
            <a:r>
              <a:rPr lang="en-US" dirty="0" err="1">
                <a:effectLst/>
                <a:latin typeface="Arial" panose="020B0604020202020204" pitchFamily="34" charset="0"/>
              </a:rPr>
              <a:t>Dejaco</a:t>
            </a:r>
            <a:r>
              <a:rPr lang="en-US" dirty="0">
                <a:effectLst/>
                <a:latin typeface="Arial" panose="020B0604020202020204" pitchFamily="34" charset="0"/>
              </a:rPr>
              <a:t> C, Fana V, </a:t>
            </a:r>
            <a:r>
              <a:rPr lang="en-US" dirty="0" err="1">
                <a:effectLst/>
                <a:latin typeface="Arial" panose="020B0604020202020204" pitchFamily="34" charset="0"/>
              </a:rPr>
              <a:t>Filippou</a:t>
            </a:r>
            <a:r>
              <a:rPr lang="en-US" dirty="0">
                <a:effectLst/>
                <a:latin typeface="Arial" panose="020B0604020202020204" pitchFamily="34" charset="0"/>
              </a:rPr>
              <a:t> G, </a:t>
            </a:r>
            <a:r>
              <a:rPr lang="en-US" dirty="0" err="1">
                <a:effectLst/>
                <a:latin typeface="Arial" panose="020B0604020202020204" pitchFamily="34" charset="0"/>
              </a:rPr>
              <a:t>Finzel</a:t>
            </a:r>
            <a:r>
              <a:rPr lang="en-US" dirty="0">
                <a:effectLst/>
                <a:latin typeface="Arial" panose="020B0604020202020204" pitchFamily="34" charset="0"/>
              </a:rPr>
              <a:t> S, </a:t>
            </a:r>
            <a:r>
              <a:rPr lang="en-US" dirty="0" err="1">
                <a:effectLst/>
                <a:latin typeface="Arial" panose="020B0604020202020204" pitchFamily="34" charset="0"/>
              </a:rPr>
              <a:t>Gandjbakhch</a:t>
            </a:r>
            <a:r>
              <a:rPr lang="en-US" dirty="0">
                <a:effectLst/>
                <a:latin typeface="Arial" panose="020B0604020202020204" pitchFamily="34" charset="0"/>
              </a:rPr>
              <a:t> F, </a:t>
            </a:r>
            <a:r>
              <a:rPr lang="en-US" dirty="0" err="1">
                <a:effectLst/>
                <a:latin typeface="Arial" panose="020B0604020202020204" pitchFamily="34" charset="0"/>
              </a:rPr>
              <a:t>Hanova</a:t>
            </a:r>
            <a:r>
              <a:rPr lang="en-US" dirty="0">
                <a:effectLst/>
                <a:latin typeface="Arial" panose="020B0604020202020204" pitchFamily="34" charset="0"/>
              </a:rPr>
              <a:t> P, </a:t>
            </a:r>
            <a:r>
              <a:rPr lang="en-US" dirty="0" err="1">
                <a:effectLst/>
                <a:latin typeface="Arial" panose="020B0604020202020204" pitchFamily="34" charset="0"/>
              </a:rPr>
              <a:t>Hammenfors</a:t>
            </a:r>
            <a:r>
              <a:rPr lang="en-US" dirty="0">
                <a:effectLst/>
                <a:latin typeface="Arial" panose="020B0604020202020204" pitchFamily="34" charset="0"/>
              </a:rPr>
              <a:t> D, Hernandez-Diaz C, </a:t>
            </a:r>
            <a:r>
              <a:rPr lang="en-US" dirty="0" err="1">
                <a:effectLst/>
                <a:latin typeface="Arial" panose="020B0604020202020204" pitchFamily="34" charset="0"/>
              </a:rPr>
              <a:t>Iagnocco</a:t>
            </a:r>
            <a:r>
              <a:rPr lang="en-US" dirty="0">
                <a:effectLst/>
                <a:latin typeface="Arial" panose="020B0604020202020204" pitchFamily="34" charset="0"/>
              </a:rPr>
              <a:t> A, Mortada MA, </a:t>
            </a:r>
            <a:r>
              <a:rPr lang="en-US" dirty="0" err="1">
                <a:effectLst/>
                <a:latin typeface="Arial" panose="020B0604020202020204" pitchFamily="34" charset="0"/>
              </a:rPr>
              <a:t>Inanc</a:t>
            </a:r>
            <a:r>
              <a:rPr lang="en-US" dirty="0">
                <a:effectLst/>
                <a:latin typeface="Arial" panose="020B0604020202020204" pitchFamily="34" charset="0"/>
              </a:rPr>
              <a:t> N, </a:t>
            </a:r>
            <a:r>
              <a:rPr lang="en-US" dirty="0" err="1">
                <a:effectLst/>
                <a:latin typeface="Arial" panose="020B0604020202020204" pitchFamily="34" charset="0"/>
              </a:rPr>
              <a:t>Naredo</a:t>
            </a:r>
            <a:r>
              <a:rPr lang="en-US" dirty="0">
                <a:effectLst/>
                <a:latin typeface="Arial" panose="020B0604020202020204" pitchFamily="34" charset="0"/>
              </a:rPr>
              <a:t> E, </a:t>
            </a:r>
            <a:r>
              <a:rPr lang="en-US" dirty="0" err="1">
                <a:effectLst/>
                <a:latin typeface="Arial" panose="020B0604020202020204" pitchFamily="34" charset="0"/>
              </a:rPr>
              <a:t>Ohrndorf</a:t>
            </a:r>
            <a:r>
              <a:rPr lang="en-US" dirty="0">
                <a:effectLst/>
                <a:latin typeface="Arial" panose="020B0604020202020204" pitchFamily="34" charset="0"/>
              </a:rPr>
              <a:t> S, Perko N, Schmidt WA, </a:t>
            </a:r>
            <a:r>
              <a:rPr lang="en-US" dirty="0" err="1">
                <a:effectLst/>
                <a:latin typeface="Arial" panose="020B0604020202020204" pitchFamily="34" charset="0"/>
              </a:rPr>
              <a:t>Tamborrini</a:t>
            </a:r>
            <a:r>
              <a:rPr lang="en-US" dirty="0">
                <a:effectLst/>
                <a:latin typeface="Arial" panose="020B0604020202020204" pitchFamily="34" charset="0"/>
              </a:rPr>
              <a:t> G, </a:t>
            </a:r>
            <a:r>
              <a:rPr lang="en-US" dirty="0" err="1">
                <a:effectLst/>
                <a:latin typeface="Arial" panose="020B0604020202020204" pitchFamily="34" charset="0"/>
              </a:rPr>
              <a:t>Tomšič</a:t>
            </a:r>
            <a:r>
              <a:rPr lang="en-US" dirty="0">
                <a:effectLst/>
                <a:latin typeface="Arial" panose="020B0604020202020204" pitchFamily="34" charset="0"/>
              </a:rPr>
              <a:t> M, Chary-</a:t>
            </a:r>
            <a:r>
              <a:rPr lang="en-US" dirty="0" err="1">
                <a:effectLst/>
                <a:latin typeface="Arial" panose="020B0604020202020204" pitchFamily="34" charset="0"/>
              </a:rPr>
              <a:t>Valckenaere</a:t>
            </a:r>
            <a:r>
              <a:rPr lang="en-US" dirty="0">
                <a:effectLst/>
                <a:latin typeface="Arial" panose="020B0604020202020204" pitchFamily="34" charset="0"/>
              </a:rPr>
              <a:t> I, </a:t>
            </a:r>
            <a:r>
              <a:rPr lang="en-US" dirty="0" err="1">
                <a:effectLst/>
                <a:latin typeface="Arial" panose="020B0604020202020204" pitchFamily="34" charset="0"/>
              </a:rPr>
              <a:t>Zabotti</a:t>
            </a:r>
            <a:r>
              <a:rPr lang="en-US" dirty="0">
                <a:effectLst/>
                <a:latin typeface="Arial" panose="020B0604020202020204" pitchFamily="34" charset="0"/>
              </a:rPr>
              <a:t> A, Keen HI, Pineda C, D'Agostino MA, </a:t>
            </a:r>
            <a:r>
              <a:rPr lang="en-US" dirty="0" err="1">
                <a:effectLst/>
                <a:latin typeface="Arial" panose="020B0604020202020204" pitchFamily="34" charset="0"/>
              </a:rPr>
              <a:t>Jousse-Joulin</a:t>
            </a:r>
            <a:r>
              <a:rPr lang="en-US" dirty="0">
                <a:effectLst/>
                <a:latin typeface="Arial" panose="020B0604020202020204" pitchFamily="34" charset="0"/>
              </a:rPr>
              <a:t> S. Development of a new ultrasound scoring system to evaluate glandular inflammation in </a:t>
            </a:r>
            <a:r>
              <a:rPr lang="en-US" dirty="0" err="1">
                <a:effectLst/>
                <a:latin typeface="Arial" panose="020B0604020202020204" pitchFamily="34" charset="0"/>
              </a:rPr>
              <a:t>Sjögren's</a:t>
            </a:r>
            <a:r>
              <a:rPr lang="en-US" dirty="0">
                <a:effectLst/>
                <a:latin typeface="Arial" panose="020B0604020202020204" pitchFamily="34" charset="0"/>
              </a:rPr>
              <a:t> syndrome: an OMERACT reliability exercise. Rheumatology (Oxford). 2022 Aug 3;61(8):3341-3350. </a:t>
            </a:r>
            <a:r>
              <a:rPr lang="en-US" dirty="0" err="1">
                <a:effectLst/>
                <a:latin typeface="Arial" panose="020B0604020202020204" pitchFamily="34" charset="0"/>
              </a:rPr>
              <a:t>doi</a:t>
            </a:r>
            <a:r>
              <a:rPr lang="en-US" dirty="0">
                <a:effectLst/>
                <a:latin typeface="Arial" panose="020B0604020202020204" pitchFamily="34" charset="0"/>
              </a:rPr>
              <a:t>: 10.1093/rheumatology/keab876. PMID: 34849616.</a:t>
            </a:r>
          </a:p>
          <a:p>
            <a:pPr>
              <a:spcAft>
                <a:spcPts val="735"/>
              </a:spcAft>
            </a:pPr>
            <a:r>
              <a:rPr lang="en-US" dirty="0">
                <a:effectLst/>
                <a:latin typeface="Arial" panose="020B0604020202020204" pitchFamily="34" charset="0"/>
              </a:rPr>
              <a:t> </a:t>
            </a:r>
          </a:p>
          <a:p>
            <a:pPr>
              <a:spcAft>
                <a:spcPts val="735"/>
              </a:spcAft>
            </a:pPr>
            <a:r>
              <a:rPr lang="en-US" dirty="0">
                <a:effectLst/>
                <a:latin typeface="Arial" panose="020B0604020202020204" pitchFamily="34" charset="0"/>
              </a:rPr>
              <a:t>*Gland volumes in asymptomatic controls (Wernicke, et al, Journal of Rheumatology 2008)</a:t>
            </a:r>
          </a:p>
          <a:p>
            <a:pPr>
              <a:spcAft>
                <a:spcPts val="735"/>
              </a:spcAft>
            </a:pPr>
            <a:r>
              <a:rPr lang="en-US" dirty="0">
                <a:effectLst/>
                <a:latin typeface="Arial" panose="020B0604020202020204" pitchFamily="34" charset="0"/>
              </a:rPr>
              <a:t>Submandibular:           Women: 4.8ml +/- 1.5ml        Men: 6.1ml +/-  1.7ml</a:t>
            </a:r>
          </a:p>
          <a:p>
            <a:pPr>
              <a:spcAft>
                <a:spcPts val="735"/>
              </a:spcAft>
            </a:pPr>
            <a:r>
              <a:rPr lang="en-US" dirty="0">
                <a:effectLst/>
                <a:latin typeface="Arial" panose="020B0604020202020204" pitchFamily="34" charset="0"/>
              </a:rPr>
              <a:t>Parotid:                       Women: 14.4 +/- 5.2ml         Men: 18.2+/-  5.1ml</a:t>
            </a:r>
          </a:p>
          <a:p>
            <a:r>
              <a:rPr lang="en-US" dirty="0">
                <a:effectLst/>
                <a:latin typeface="Arial" panose="020B0604020202020204" pitchFamily="34" charset="0"/>
              </a:rPr>
              <a:t> </a:t>
            </a:r>
          </a:p>
          <a:p>
            <a:r>
              <a:rPr lang="en-US" dirty="0">
                <a:effectLst/>
                <a:latin typeface="Arial" panose="020B0604020202020204" pitchFamily="34" charset="0"/>
              </a:rPr>
              <a:t>Howard Yang, MD, </a:t>
            </a:r>
            <a:r>
              <a:rPr lang="en-US" dirty="0" err="1">
                <a:effectLst/>
                <a:latin typeface="Arial" panose="020B0604020202020204" pitchFamily="34" charset="0"/>
              </a:rPr>
              <a:t>RhMSUS</a:t>
            </a:r>
            <a:endParaRPr lang="en-US" dirty="0">
              <a:effectLst/>
              <a:latin typeface="Arial" panose="020B0604020202020204" pitchFamily="34" charset="0"/>
            </a:endParaRPr>
          </a:p>
          <a:p>
            <a:r>
              <a:rPr lang="en-US" dirty="0">
                <a:effectLst/>
                <a:latin typeface="Arial" panose="020B0604020202020204" pitchFamily="34" charset="0"/>
              </a:rPr>
              <a:t>Clinical Instructor</a:t>
            </a:r>
          </a:p>
          <a:p>
            <a:r>
              <a:rPr lang="en-US" dirty="0">
                <a:effectLst/>
                <a:latin typeface="Arial" panose="020B0604020202020204" pitchFamily="34" charset="0"/>
              </a:rPr>
              <a:t>08/14/2023 10:59 AM</a:t>
            </a:r>
          </a:p>
          <a:p>
            <a:endParaRPr lang="en-US" dirty="0">
              <a:effectLst/>
              <a:latin typeface="Arial" panose="020B0604020202020204" pitchFamily="34" charset="0"/>
            </a:endParaRPr>
          </a:p>
          <a:p>
            <a:endParaRPr lang="en-US"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B2CB942-85E3-1F4D-8EEC-F75C7ED0F79D}" type="slidenum">
              <a:rPr lang="en-US" smtClean="0"/>
              <a:t>10</a:t>
            </a:fld>
            <a:endParaRPr lang="en-US" dirty="0"/>
          </a:p>
        </p:txBody>
      </p:sp>
    </p:spTree>
    <p:extLst>
      <p:ext uri="{BB962C8B-B14F-4D97-AF65-F5344CB8AC3E}">
        <p14:creationId xmlns:p14="http://schemas.microsoft.com/office/powerpoint/2010/main" val="4063508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Rituximab 1g</a:t>
            </a:r>
          </a:p>
          <a:p>
            <a:endParaRPr lang="en-US" dirty="0"/>
          </a:p>
          <a:p>
            <a:r>
              <a:rPr lang="en-US" dirty="0"/>
              <a:t>05/09/23</a:t>
            </a:r>
          </a:p>
          <a:p>
            <a:r>
              <a:rPr lang="en-US" dirty="0"/>
              <a:t>05/22/23</a:t>
            </a:r>
          </a:p>
          <a:p>
            <a:r>
              <a:rPr lang="en-US" dirty="0"/>
              <a:t>12/08/23</a:t>
            </a:r>
          </a:p>
          <a:p>
            <a:r>
              <a:rPr lang="en-US" dirty="0"/>
              <a:t>12/21/23</a:t>
            </a:r>
          </a:p>
          <a:p>
            <a:r>
              <a:rPr lang="en-US" dirty="0"/>
              <a:t>02/21/24</a:t>
            </a:r>
          </a:p>
          <a:p>
            <a:r>
              <a:rPr lang="en-US" dirty="0"/>
              <a:t>09/23/24</a:t>
            </a:r>
          </a:p>
          <a:p>
            <a:endParaRPr lang="en-US" dirty="0"/>
          </a:p>
        </p:txBody>
      </p:sp>
      <p:sp>
        <p:nvSpPr>
          <p:cNvPr id="4" name="Slide Number Placeholder 3"/>
          <p:cNvSpPr>
            <a:spLocks noGrp="1"/>
          </p:cNvSpPr>
          <p:nvPr>
            <p:ph type="sldNum" sz="quarter" idx="5"/>
          </p:nvPr>
        </p:nvSpPr>
        <p:spPr/>
        <p:txBody>
          <a:bodyPr/>
          <a:lstStyle/>
          <a:p>
            <a:fld id="{AB2CB942-85E3-1F4D-8EEC-F75C7ED0F79D}" type="slidenum">
              <a:rPr lang="en-US" smtClean="0"/>
              <a:t>11</a:t>
            </a:fld>
            <a:endParaRPr lang="en-US" dirty="0"/>
          </a:p>
        </p:txBody>
      </p:sp>
    </p:spTree>
    <p:extLst>
      <p:ext uri="{BB962C8B-B14F-4D97-AF65-F5344CB8AC3E}">
        <p14:creationId xmlns:p14="http://schemas.microsoft.com/office/powerpoint/2010/main" val="1192565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CB942-85E3-1F4D-8EEC-F75C7ED0F79D}" type="slidenum">
              <a:rPr lang="en-US" smtClean="0"/>
              <a:t>12</a:t>
            </a:fld>
            <a:endParaRPr lang="en-US" dirty="0"/>
          </a:p>
        </p:txBody>
      </p:sp>
    </p:spTree>
    <p:extLst>
      <p:ext uri="{BB962C8B-B14F-4D97-AF65-F5344CB8AC3E}">
        <p14:creationId xmlns:p14="http://schemas.microsoft.com/office/powerpoint/2010/main" val="4113800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A637D-35CC-B542-472B-0283F4D65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374CC-CF1F-1AAB-085B-D4604C5EB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5752C-3C84-31C2-F70E-3F886B4944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4F67CD-49F4-0C70-0934-D3B6FE96BA7C}"/>
              </a:ext>
            </a:extLst>
          </p:cNvPr>
          <p:cNvSpPr>
            <a:spLocks noGrp="1"/>
          </p:cNvSpPr>
          <p:nvPr>
            <p:ph type="sldNum" sz="quarter" idx="5"/>
          </p:nvPr>
        </p:nvSpPr>
        <p:spPr/>
        <p:txBody>
          <a:bodyPr/>
          <a:lstStyle/>
          <a:p>
            <a:fld id="{AB2CB942-85E3-1F4D-8EEC-F75C7ED0F79D}" type="slidenum">
              <a:rPr lang="en-US" smtClean="0"/>
              <a:t>13</a:t>
            </a:fld>
            <a:endParaRPr lang="en-US" dirty="0"/>
          </a:p>
        </p:txBody>
      </p:sp>
    </p:spTree>
    <p:extLst>
      <p:ext uri="{BB962C8B-B14F-4D97-AF65-F5344CB8AC3E}">
        <p14:creationId xmlns:p14="http://schemas.microsoft.com/office/powerpoint/2010/main" val="161517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37F17-D7E7-FB83-06F0-DA5E4AA91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6ABE2-D5E5-DBC1-3258-4E4C19562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885A2-1E0A-1F0A-257D-A579651BD4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CEFAE0-DCF5-43B4-19FF-D8539E8F9080}"/>
              </a:ext>
            </a:extLst>
          </p:cNvPr>
          <p:cNvSpPr>
            <a:spLocks noGrp="1"/>
          </p:cNvSpPr>
          <p:nvPr>
            <p:ph type="sldNum" sz="quarter" idx="5"/>
          </p:nvPr>
        </p:nvSpPr>
        <p:spPr/>
        <p:txBody>
          <a:bodyPr/>
          <a:lstStyle/>
          <a:p>
            <a:fld id="{AB2CB942-85E3-1F4D-8EEC-F75C7ED0F79D}" type="slidenum">
              <a:rPr lang="en-US" smtClean="0"/>
              <a:t>14</a:t>
            </a:fld>
            <a:endParaRPr lang="en-US" dirty="0"/>
          </a:p>
        </p:txBody>
      </p:sp>
    </p:spTree>
    <p:extLst>
      <p:ext uri="{BB962C8B-B14F-4D97-AF65-F5344CB8AC3E}">
        <p14:creationId xmlns:p14="http://schemas.microsoft.com/office/powerpoint/2010/main" val="1299927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920FC-C8CE-42EF-814E-6B7CF626D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A5FB4-A96F-94E3-A8F5-066548E2D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0E86D-605A-8771-262D-455D4AC42B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AB8F7A-FF3E-80FB-0E77-00BEE8CB8C0C}"/>
              </a:ext>
            </a:extLst>
          </p:cNvPr>
          <p:cNvSpPr>
            <a:spLocks noGrp="1"/>
          </p:cNvSpPr>
          <p:nvPr>
            <p:ph type="sldNum" sz="quarter" idx="5"/>
          </p:nvPr>
        </p:nvSpPr>
        <p:spPr/>
        <p:txBody>
          <a:bodyPr/>
          <a:lstStyle/>
          <a:p>
            <a:fld id="{AB2CB942-85E3-1F4D-8EEC-F75C7ED0F79D}" type="slidenum">
              <a:rPr lang="en-US" smtClean="0"/>
              <a:t>15</a:t>
            </a:fld>
            <a:endParaRPr lang="en-US" dirty="0"/>
          </a:p>
        </p:txBody>
      </p:sp>
    </p:spTree>
    <p:extLst>
      <p:ext uri="{BB962C8B-B14F-4D97-AF65-F5344CB8AC3E}">
        <p14:creationId xmlns:p14="http://schemas.microsoft.com/office/powerpoint/2010/main" val="3856682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Zachary S Wallace, Guy Katz, Yasmin G Hernandez-Barco, Matthew C Baker, Current and future advances in practice: IgG4-related disease, </a:t>
            </a:r>
            <a:r>
              <a:rPr lang="en-US" i="1" dirty="0"/>
              <a:t>Rheumatology Advances in Practice</a:t>
            </a:r>
            <a:r>
              <a:rPr lang="en-US" dirty="0"/>
              <a:t>, Volume 8, Issue 2, 2024, rkae020, </a:t>
            </a:r>
            <a:r>
              <a:rPr lang="en-US" dirty="0">
                <a:hlinkClick r:id="rId3"/>
              </a:rPr>
              <a:t>https://doi.org/10.1093/rap/rkae020</a:t>
            </a:r>
            <a:r>
              <a:rPr lang="en-US" dirty="0"/>
              <a:t> </a:t>
            </a:r>
          </a:p>
          <a:p>
            <a:endParaRPr lang="en-US" dirty="0"/>
          </a:p>
          <a:p>
            <a:r>
              <a:rPr lang="en-US" dirty="0"/>
              <a:t>“serum IgG4 might not normalize and can remain elevated even in the absence of disease activity” (Wallace et al., 2024, p. 9)</a:t>
            </a:r>
          </a:p>
          <a:p>
            <a:r>
              <a:rPr lang="en-US" dirty="0"/>
              <a:t>“those with </a:t>
            </a:r>
            <a:r>
              <a:rPr lang="en-US" dirty="0" err="1"/>
              <a:t>hypocomplementaemia</a:t>
            </a:r>
            <a:r>
              <a:rPr lang="en-US" dirty="0"/>
              <a:t>, elevated </a:t>
            </a:r>
            <a:r>
              <a:rPr lang="en-US" dirty="0" err="1"/>
              <a:t>IgE</a:t>
            </a:r>
            <a:r>
              <a:rPr lang="en-US" dirty="0"/>
              <a:t> concentrations or peripheral eosinophilia at baseline, recurrent abnormalities can herald a flare” (Wallace et al., 2024, p. 9)</a:t>
            </a:r>
          </a:p>
          <a:p>
            <a:r>
              <a:rPr lang="en-US" dirty="0"/>
              <a:t>“</a:t>
            </a:r>
            <a:r>
              <a:rPr lang="en-US" dirty="0" err="1"/>
              <a:t>aseline</a:t>
            </a:r>
            <a:r>
              <a:rPr lang="en-US" dirty="0"/>
              <a:t> features can identify patients at high risk of relapse, including higher serum IgG4 concentrations, a greater extent of organ involvement, the presence of atopic features, peripheral eosinophilia and elevated serum </a:t>
            </a:r>
            <a:r>
              <a:rPr lang="en-US" dirty="0" err="1"/>
              <a:t>IgE</a:t>
            </a:r>
            <a:r>
              <a:rPr lang="en-US" dirty="0"/>
              <a:t> concentrations” (Wallace et al., 2024, p. 9)</a:t>
            </a:r>
          </a:p>
          <a:p>
            <a:r>
              <a:rPr lang="en-US" dirty="0"/>
              <a:t>“Many patients, however, have disease that is more apparent on imaging than on examination; in these cases, serial imaging is often necessary, and the preferred modality will vary by local practice and the organ affected.” (Wallace et al., 2024, p. 9)</a:t>
            </a:r>
          </a:p>
          <a:p>
            <a:r>
              <a:rPr lang="en-US" dirty="0"/>
              <a:t>“Disease relapses often affect previously involved organs, but new manifestations can occur, and clinicians should monitor for signs or symptoms thereof” (Wallace et al., 2024, p. 9)</a:t>
            </a:r>
          </a:p>
          <a:p>
            <a:r>
              <a:rPr lang="en-US" dirty="0"/>
              <a:t>“disease activity should be reassessed routinely every 3–6 months early on, even in the absence of symptoms, given the frequency of asymptomatic disease in IgG4-RD.” (Wallace et al., 2024, p. 9)</a:t>
            </a:r>
          </a:p>
          <a:p>
            <a:r>
              <a:rPr lang="en-US" dirty="0"/>
              <a:t>“management of serological relapse (e.g. rising IgG4 concentration) in the absence of a change in manifestations needs to be personalized” (Wallace et al., 2024, p. 9)</a:t>
            </a:r>
          </a:p>
          <a:p>
            <a:r>
              <a:rPr lang="en-US" dirty="0"/>
              <a:t>“prior involvement of organs that are prone to damage and difficult to assess for active disease (e.g. pancreas) might benefit from treatment, even in the absence of other features of disease activity. In other cases, closer monitoring after a serological relapse is warranted to detect a flare early in its course.” (Wallace et al., 2024, p. 9)</a:t>
            </a:r>
          </a:p>
          <a:p>
            <a:r>
              <a:rPr lang="en-US" dirty="0"/>
              <a:t>“Examples of damage include sicca syndrome from resection of a salivary gland,” (Wallace et al., 2024, p. 9)</a:t>
            </a:r>
          </a:p>
          <a:p>
            <a:r>
              <a:rPr lang="en-US" dirty="0"/>
              <a:t>“Two ways to differentiate damage from active disease include serial evaluations, with the expectation that damage will remain stable over time and active disease will worsen with time, and a trial of treatment with glucocorticoids, which would be expected to improve lesions that are attributable to active disease.” (Wallace et al., 2024, p. 10)</a:t>
            </a:r>
          </a:p>
          <a:p>
            <a:r>
              <a:rPr lang="en-US" dirty="0"/>
              <a:t>“Clinicians should be aware of any changes in activity that might suggest a possible malignancy developing at the site of prior IgG4-RD. A clue to this might be disease that was responsive to treatment in the past but now worsening despite resumption of previously effective treatment” (Wallace et al., 2024, p. 10)</a:t>
            </a:r>
          </a:p>
          <a:p>
            <a:endParaRPr lang="en-US" dirty="0"/>
          </a:p>
          <a:p>
            <a:endParaRPr lang="en-US" dirty="0"/>
          </a:p>
          <a:p>
            <a:r>
              <a:rPr lang="en-US" dirty="0"/>
              <a:t>A systematic review and meta-analysis by Yu et al. found that patients with IgG4-RD have a higher risk of overall cancer compared to the general population, with a standardized incidence ratio (SIR) of 2.57 (95% CI 1.72-3.84). Specifically, the risk for pancreatic cancer and lymphoma was notably higher, with SIRs of 4.07 (95% CI 1.04-15.92) and 69.17 (95% CI 3.91-1223.04), respectively.[1]</a:t>
            </a:r>
          </a:p>
          <a:p>
            <a:r>
              <a:rPr lang="en-US" dirty="0"/>
              <a:t>Additionally, a study by Keller-Sarmiento et al. reported that 18% of IgG4-RD patients developed cancer either before or after the diagnosis of IgG4-RD. The SIR for malignancy in these patients was 2.54, indicating a significantly higher prevalence compared to the general population.[2]</a:t>
            </a:r>
          </a:p>
          <a:p>
            <a:endParaRPr lang="en-US" dirty="0"/>
          </a:p>
        </p:txBody>
      </p:sp>
      <p:sp>
        <p:nvSpPr>
          <p:cNvPr id="4" name="Slide Number Placeholder 3"/>
          <p:cNvSpPr>
            <a:spLocks noGrp="1"/>
          </p:cNvSpPr>
          <p:nvPr>
            <p:ph type="sldNum" sz="quarter" idx="5"/>
          </p:nvPr>
        </p:nvSpPr>
        <p:spPr/>
        <p:txBody>
          <a:bodyPr/>
          <a:lstStyle/>
          <a:p>
            <a:fld id="{AB2CB942-85E3-1F4D-8EEC-F75C7ED0F79D}" type="slidenum">
              <a:rPr lang="en-US" smtClean="0"/>
              <a:t>16</a:t>
            </a:fld>
            <a:endParaRPr lang="en-US" dirty="0"/>
          </a:p>
        </p:txBody>
      </p:sp>
    </p:spTree>
    <p:extLst>
      <p:ext uri="{BB962C8B-B14F-4D97-AF65-F5344CB8AC3E}">
        <p14:creationId xmlns:p14="http://schemas.microsoft.com/office/powerpoint/2010/main" val="2440781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Fat infiltration doesn’t really occur in IgG4 MD, fibrosis/acinar destruction is minimal. --&gt; in Sjogren’s, there might be more of this therefore leading to differences in MRI read for both diseases</a:t>
            </a:r>
          </a:p>
          <a:p>
            <a:endParaRPr lang="en-US" dirty="0"/>
          </a:p>
        </p:txBody>
      </p:sp>
      <p:sp>
        <p:nvSpPr>
          <p:cNvPr id="4" name="Slide Number Placeholder 3"/>
          <p:cNvSpPr>
            <a:spLocks noGrp="1"/>
          </p:cNvSpPr>
          <p:nvPr>
            <p:ph type="sldNum" sz="quarter" idx="5"/>
          </p:nvPr>
        </p:nvSpPr>
        <p:spPr/>
        <p:txBody>
          <a:bodyPr/>
          <a:lstStyle/>
          <a:p>
            <a:fld id="{AB2CB942-85E3-1F4D-8EEC-F75C7ED0F79D}" type="slidenum">
              <a:rPr lang="en-US" smtClean="0"/>
              <a:t>17</a:t>
            </a:fld>
            <a:endParaRPr lang="en-US" dirty="0"/>
          </a:p>
        </p:txBody>
      </p:sp>
    </p:spTree>
    <p:extLst>
      <p:ext uri="{BB962C8B-B14F-4D97-AF65-F5344CB8AC3E}">
        <p14:creationId xmlns:p14="http://schemas.microsoft.com/office/powerpoint/2010/main" val="3090172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ven</a:t>
            </a:r>
            <a:r>
              <a:rPr lang="en-US" dirty="0"/>
              <a:t> if many authors strongly believe that SGUS is relevant for the management of </a:t>
            </a:r>
            <a:r>
              <a:rPr lang="en-US" dirty="0" err="1"/>
              <a:t>pSS</a:t>
            </a:r>
            <a:r>
              <a:rPr lang="en-US" dirty="0"/>
              <a:t>, definite recommendations are still lacking, and this technique is not yet part of the classification criteria for </a:t>
            </a:r>
            <a:r>
              <a:rPr lang="en-US" dirty="0" err="1"/>
              <a:t>pSS</a:t>
            </a:r>
            <a:r>
              <a:rPr lang="en-US" dirty="0"/>
              <a:t>. This is mainly due to: (</a:t>
            </a:r>
            <a:r>
              <a:rPr lang="en-US" dirty="0" err="1"/>
              <a:t>i</a:t>
            </a:r>
            <a:r>
              <a:rPr lang="en-US" dirty="0"/>
              <a:t>) the absence of consensus on elementary SGUS lesions and scoring when </a:t>
            </a:r>
            <a:r>
              <a:rPr lang="en-US" dirty="0" err="1"/>
              <a:t>pSS</a:t>
            </a:r>
            <a:r>
              <a:rPr lang="en-US" dirty="0"/>
              <a:t> classification criteria were set up (</a:t>
            </a:r>
            <a:r>
              <a:rPr lang="en-US" dirty="0">
                <a:hlinkClick r:id="rId3"/>
              </a:rPr>
              <a:t>12</a:t>
            </a:r>
            <a:r>
              <a:rPr lang="en-US" dirty="0"/>
              <a:t>); (ii) the evidence of significant intra- and inter-rater disagreement (</a:t>
            </a:r>
            <a:r>
              <a:rPr lang="en-US" dirty="0">
                <a:hlinkClick r:id="rId3"/>
              </a:rPr>
              <a:t>12</a:t>
            </a:r>
            <a:r>
              <a:rPr lang="en-US" dirty="0"/>
              <a:t>–</a:t>
            </a:r>
            <a:r>
              <a:rPr lang="en-US" dirty="0">
                <a:hlinkClick r:id="rId4"/>
              </a:rPr>
              <a:t>14</a:t>
            </a:r>
            <a:r>
              <a:rPr lang="en-US" dirty="0"/>
              <a:t>); (iii) the use of old </a:t>
            </a:r>
            <a:r>
              <a:rPr lang="en-US" dirty="0" err="1"/>
              <a:t>pSS</a:t>
            </a:r>
            <a:r>
              <a:rPr lang="en-US" dirty="0"/>
              <a:t> cohorts for validation of </a:t>
            </a:r>
            <a:r>
              <a:rPr lang="en-US" dirty="0" err="1"/>
              <a:t>pSS</a:t>
            </a:r>
            <a:r>
              <a:rPr lang="en-US" dirty="0"/>
              <a:t> classification criteria, when SGUS was not yet fully developed (</a:t>
            </a:r>
            <a:r>
              <a:rPr lang="en-US" dirty="0">
                <a:hlinkClick r:id="rId5"/>
              </a:rPr>
              <a:t>15</a:t>
            </a:r>
            <a:r>
              <a:rPr lang="en-US" dirty="0"/>
              <a:t>). In order to overcome these issues, the Outcome Measure in Rheumatology (OMERACT) working group on the use of ultrasonography in </a:t>
            </a:r>
            <a:r>
              <a:rPr lang="en-US" dirty="0" err="1"/>
              <a:t>pSS</a:t>
            </a:r>
            <a:r>
              <a:rPr lang="en-US" dirty="0"/>
              <a:t> recently generated, after a three-round Delphi process, the definitions for the SGUS elementary lesions in </a:t>
            </a:r>
            <a:r>
              <a:rPr lang="en-US" dirty="0" err="1"/>
              <a:t>pSS</a:t>
            </a:r>
            <a:r>
              <a:rPr lang="en-US" dirty="0"/>
              <a:t>, and the scanning procedure (</a:t>
            </a:r>
            <a:r>
              <a:rPr lang="en-US" dirty="0">
                <a:hlinkClick r:id="rId6"/>
              </a:rPr>
              <a:t>16</a:t>
            </a:r>
            <a:r>
              <a:rPr lang="en-US" dirty="0"/>
              <a:t>). Lastly, the same OMERACT group developed a four-grade SGUS score, which showed excellent intra-rater reliability and a good inter-rater reliability between experts (</a:t>
            </a:r>
            <a:r>
              <a:rPr lang="en-US" dirty="0">
                <a:hlinkClick r:id="rId6"/>
              </a:rPr>
              <a:t>16</a:t>
            </a:r>
            <a:r>
              <a:rPr lang="en-US" dirty="0"/>
              <a:t>). By the possible addition of SGUS as a new criterion, the 2016 ACR-EULAR criteria for the classification of </a:t>
            </a:r>
            <a:r>
              <a:rPr lang="en-US" dirty="0" err="1"/>
              <a:t>pSS</a:t>
            </a:r>
            <a:r>
              <a:rPr lang="en-US" dirty="0"/>
              <a:t> may be ameliorated in sensitivity without modifying the specificity (</a:t>
            </a:r>
            <a:r>
              <a:rPr lang="en-US" dirty="0">
                <a:hlinkClick r:id="rId7"/>
              </a:rPr>
              <a:t>17</a:t>
            </a:r>
            <a:r>
              <a:rPr lang="en-US" dirty="0"/>
              <a:t>).</a:t>
            </a:r>
          </a:p>
          <a:p>
            <a:endParaRPr lang="en-US" dirty="0"/>
          </a:p>
          <a:p>
            <a:endParaRPr lang="en-US" dirty="0"/>
          </a:p>
          <a:p>
            <a:r>
              <a:rPr lang="en-US" dirty="0"/>
              <a:t>Currently, B-mode salivary gland ultrasonography (SGUS) is increasingly applied to assess structural changes of the salivary glands in primary SS. SGUS is noninvasive, </a:t>
            </a:r>
            <a:r>
              <a:rPr lang="en-US" dirty="0" err="1"/>
              <a:t>nonirradiating</a:t>
            </a:r>
            <a:r>
              <a:rPr lang="en-US" dirty="0"/>
              <a:t>, inexpensive, relatively easy to perform in an outpatient setting, and can be repeated for follow-up.</a:t>
            </a:r>
          </a:p>
          <a:p>
            <a:endParaRPr lang="en-US" dirty="0"/>
          </a:p>
          <a:p>
            <a:r>
              <a:rPr lang="en-US" dirty="0"/>
              <a:t>Receiver operating characteristic analysis showed an optimal cutoff value of ≥1.5 for SGUS. The optimal weight for SGUS positivity was 1. Cutoff for ACR/EULAR fulfilment remained ≥4. In patients who underwent a labial gland biopsy (n = 124), the original criteria showed an area under the curve (AUC) of 0.965, sensitivity of 95.9%, and specificity of 92.2%. After the addition of SGUS, the AUC was 0.966, with a sensitivity of 97.3% and specificity of 90.2%. In patients who underwent a parotid gland biopsy (n = 198), similar results were found. Sensitivity of the criteria decreased substantially when SGUS replaced salivary gland biopsy or anti-SSA antibodies, while performance remained equal when SGUS replaced the ocular staining score, Schirmer's test, or unstimulated whole saliva flow. </a:t>
            </a:r>
          </a:p>
        </p:txBody>
      </p:sp>
      <p:sp>
        <p:nvSpPr>
          <p:cNvPr id="4" name="Slide Number Placeholder 3"/>
          <p:cNvSpPr>
            <a:spLocks noGrp="1"/>
          </p:cNvSpPr>
          <p:nvPr>
            <p:ph type="sldNum" sz="quarter" idx="5"/>
          </p:nvPr>
        </p:nvSpPr>
        <p:spPr/>
        <p:txBody>
          <a:bodyPr/>
          <a:lstStyle/>
          <a:p>
            <a:fld id="{AB2CB942-85E3-1F4D-8EEC-F75C7ED0F79D}" type="slidenum">
              <a:rPr lang="en-US" smtClean="0"/>
              <a:t>18</a:t>
            </a:fld>
            <a:endParaRPr lang="en-US" dirty="0"/>
          </a:p>
        </p:txBody>
      </p:sp>
    </p:spTree>
    <p:extLst>
      <p:ext uri="{BB962C8B-B14F-4D97-AF65-F5344CB8AC3E}">
        <p14:creationId xmlns:p14="http://schemas.microsoft.com/office/powerpoint/2010/main" val="794069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Nodal and reticular </a:t>
            </a:r>
            <a:r>
              <a:rPr lang="en-US" dirty="0" err="1"/>
              <a:t>patteners</a:t>
            </a:r>
            <a:r>
              <a:rPr lang="en-US" dirty="0"/>
              <a:t> </a:t>
            </a:r>
          </a:p>
          <a:p>
            <a:r>
              <a:rPr lang="en-US" dirty="0"/>
              <a:t>“FDG-PET/CT revealed a tendency for abnormal 18F-FDG accumulation and swelling of both the parotid and submandibular glands in patients with IgG4-DS, particularly in the </a:t>
            </a:r>
            <a:r>
              <a:rPr lang="en-US" b="1" dirty="0"/>
              <a:t>submandibular</a:t>
            </a:r>
            <a:r>
              <a:rPr lang="en-US" dirty="0"/>
              <a:t> glands” (Shimizu et al., 2015, p. 1)</a:t>
            </a:r>
          </a:p>
          <a:p>
            <a:r>
              <a:rPr lang="en-US" dirty="0"/>
              <a:t>SS - MRI showed salt/pepper, multiple cystic areas in parotid</a:t>
            </a:r>
          </a:p>
          <a:p>
            <a:endParaRPr lang="en-US" dirty="0"/>
          </a:p>
        </p:txBody>
      </p:sp>
      <p:sp>
        <p:nvSpPr>
          <p:cNvPr id="4" name="Slide Number Placeholder 3"/>
          <p:cNvSpPr>
            <a:spLocks noGrp="1"/>
          </p:cNvSpPr>
          <p:nvPr>
            <p:ph type="sldNum" sz="quarter" idx="5"/>
          </p:nvPr>
        </p:nvSpPr>
        <p:spPr/>
        <p:txBody>
          <a:bodyPr/>
          <a:lstStyle/>
          <a:p>
            <a:fld id="{AB2CB942-85E3-1F4D-8EEC-F75C7ED0F79D}" type="slidenum">
              <a:rPr lang="en-US" smtClean="0"/>
              <a:t>19</a:t>
            </a:fld>
            <a:endParaRPr lang="en-US" dirty="0"/>
          </a:p>
        </p:txBody>
      </p:sp>
    </p:spTree>
    <p:extLst>
      <p:ext uri="{BB962C8B-B14F-4D97-AF65-F5344CB8AC3E}">
        <p14:creationId xmlns:p14="http://schemas.microsoft.com/office/powerpoint/2010/main" val="3457780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CB942-85E3-1F4D-8EEC-F75C7ED0F79D}" type="slidenum">
              <a:rPr lang="en-US" smtClean="0"/>
              <a:t>2</a:t>
            </a:fld>
            <a:endParaRPr lang="en-US" dirty="0"/>
          </a:p>
        </p:txBody>
      </p:sp>
    </p:spTree>
    <p:extLst>
      <p:ext uri="{BB962C8B-B14F-4D97-AF65-F5344CB8AC3E}">
        <p14:creationId xmlns:p14="http://schemas.microsoft.com/office/powerpoint/2010/main" val="2200562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mottled or irregular netlike appearance on sonography of the submandibular glands is thus considered to suggest IgG4-related disease and can be helpful in the differential diagnosis at the initial manifestation. When the sonographic appearance in bilateral swollen submandibular glands reveals diffuse and multiple hypoechoic foci, then IgG4-related disease involvement should be considered.</a:t>
            </a:r>
          </a:p>
          <a:p>
            <a:endParaRPr lang="en-US" dirty="0"/>
          </a:p>
          <a:p>
            <a:r>
              <a:rPr lang="en-US" b="1" dirty="0"/>
              <a:t>Prospective Collection of Data</a:t>
            </a:r>
            <a:r>
              <a:rPr lang="en-US" dirty="0"/>
              <a:t>: Candidate items are collected prospectively from patients with the disease of interest and comparator diseases. This data collection is crucial for understanding the prevalence and relevance of each candidate item in real-world settings</a:t>
            </a:r>
          </a:p>
        </p:txBody>
      </p:sp>
      <p:sp>
        <p:nvSpPr>
          <p:cNvPr id="4" name="Slide Number Placeholder 3"/>
          <p:cNvSpPr>
            <a:spLocks noGrp="1"/>
          </p:cNvSpPr>
          <p:nvPr>
            <p:ph type="sldNum" sz="quarter" idx="5"/>
          </p:nvPr>
        </p:nvSpPr>
        <p:spPr/>
        <p:txBody>
          <a:bodyPr/>
          <a:lstStyle/>
          <a:p>
            <a:fld id="{AB2CB942-85E3-1F4D-8EEC-F75C7ED0F79D}" type="slidenum">
              <a:rPr lang="en-US" smtClean="0"/>
              <a:t>20</a:t>
            </a:fld>
            <a:endParaRPr lang="en-US" dirty="0"/>
          </a:p>
        </p:txBody>
      </p:sp>
    </p:spTree>
    <p:extLst>
      <p:ext uri="{BB962C8B-B14F-4D97-AF65-F5344CB8AC3E}">
        <p14:creationId xmlns:p14="http://schemas.microsoft.com/office/powerpoint/2010/main" val="108551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CB942-85E3-1F4D-8EEC-F75C7ED0F79D}" type="slidenum">
              <a:rPr lang="en-US" smtClean="0"/>
              <a:t>3</a:t>
            </a:fld>
            <a:endParaRPr lang="en-US" dirty="0"/>
          </a:p>
        </p:txBody>
      </p:sp>
    </p:spTree>
    <p:extLst>
      <p:ext uri="{BB962C8B-B14F-4D97-AF65-F5344CB8AC3E}">
        <p14:creationId xmlns:p14="http://schemas.microsoft.com/office/powerpoint/2010/main" val="2813644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CB942-85E3-1F4D-8EEC-F75C7ED0F79D}" type="slidenum">
              <a:rPr lang="en-US" smtClean="0"/>
              <a:t>4</a:t>
            </a:fld>
            <a:endParaRPr lang="en-US" dirty="0"/>
          </a:p>
        </p:txBody>
      </p:sp>
    </p:spTree>
    <p:extLst>
      <p:ext uri="{BB962C8B-B14F-4D97-AF65-F5344CB8AC3E}">
        <p14:creationId xmlns:p14="http://schemas.microsoft.com/office/powerpoint/2010/main" val="2842422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IgG was not done in this case because Heme path did not think the work up was warranted and  the background staining of IgG on paraffin processed slides in our IHC  lab is excessive and we have not had a case where we got a reasonable ratio. Background must be low.    That said the main feature in this biopsy is reactive lymphoid hyperplasia.    While the hematopathologist did not feel this would be consistent with IgG4 disease and indeed there is a lack of critical histologic features such as mentioned in the addendum to the case (see below).   So the case would not meet the criteria regardless of the number of IgG 4 positive cells.  However, if you take the areas with the highest density of IgG4 positive cells, it does exceed 51/HPF.    </a:t>
            </a:r>
          </a:p>
          <a:p>
            <a:endParaRPr lang="en-US" sz="1800" dirty="0">
              <a:effectLst/>
              <a:latin typeface="Calibri" panose="020F0502020204030204" pitchFamily="34" charset="0"/>
            </a:endParaRPr>
          </a:p>
          <a:p>
            <a:r>
              <a:rPr lang="en-US" sz="1800" dirty="0">
                <a:effectLst/>
                <a:latin typeface="Calibri" panose="020F0502020204030204" pitchFamily="34" charset="0"/>
              </a:rPr>
              <a:t>Kimura disease </a:t>
            </a:r>
            <a:endParaRPr lang="en-US" dirty="0"/>
          </a:p>
        </p:txBody>
      </p:sp>
      <p:sp>
        <p:nvSpPr>
          <p:cNvPr id="4" name="Slide Number Placeholder 3"/>
          <p:cNvSpPr>
            <a:spLocks noGrp="1"/>
          </p:cNvSpPr>
          <p:nvPr>
            <p:ph type="sldNum" sz="quarter" idx="5"/>
          </p:nvPr>
        </p:nvSpPr>
        <p:spPr/>
        <p:txBody>
          <a:bodyPr/>
          <a:lstStyle/>
          <a:p>
            <a:fld id="{AB2CB942-85E3-1F4D-8EEC-F75C7ED0F79D}" type="slidenum">
              <a:rPr lang="en-US" smtClean="0"/>
              <a:t>5</a:t>
            </a:fld>
            <a:endParaRPr lang="en-US" dirty="0"/>
          </a:p>
        </p:txBody>
      </p:sp>
    </p:spTree>
    <p:extLst>
      <p:ext uri="{BB962C8B-B14F-4D97-AF65-F5344CB8AC3E}">
        <p14:creationId xmlns:p14="http://schemas.microsoft.com/office/powerpoint/2010/main" val="2614828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classification criteria are not diagnostic criteria! </a:t>
            </a:r>
          </a:p>
        </p:txBody>
      </p:sp>
      <p:sp>
        <p:nvSpPr>
          <p:cNvPr id="4" name="Slide Number Placeholder 3"/>
          <p:cNvSpPr>
            <a:spLocks noGrp="1"/>
          </p:cNvSpPr>
          <p:nvPr>
            <p:ph type="sldNum" sz="quarter" idx="5"/>
          </p:nvPr>
        </p:nvSpPr>
        <p:spPr/>
        <p:txBody>
          <a:bodyPr/>
          <a:lstStyle/>
          <a:p>
            <a:fld id="{AB2CB942-85E3-1F4D-8EEC-F75C7ED0F79D}" type="slidenum">
              <a:rPr lang="en-US" smtClean="0"/>
              <a:t>6</a:t>
            </a:fld>
            <a:endParaRPr lang="en-US" dirty="0"/>
          </a:p>
        </p:txBody>
      </p:sp>
    </p:spTree>
    <p:extLst>
      <p:ext uri="{BB962C8B-B14F-4D97-AF65-F5344CB8AC3E}">
        <p14:creationId xmlns:p14="http://schemas.microsoft.com/office/powerpoint/2010/main" val="2763907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into table? </a:t>
            </a:r>
          </a:p>
        </p:txBody>
      </p:sp>
      <p:sp>
        <p:nvSpPr>
          <p:cNvPr id="4" name="Slide Number Placeholder 3"/>
          <p:cNvSpPr>
            <a:spLocks noGrp="1"/>
          </p:cNvSpPr>
          <p:nvPr>
            <p:ph type="sldNum" sz="quarter" idx="5"/>
          </p:nvPr>
        </p:nvSpPr>
        <p:spPr/>
        <p:txBody>
          <a:bodyPr/>
          <a:lstStyle/>
          <a:p>
            <a:fld id="{AB2CB942-85E3-1F4D-8EEC-F75C7ED0F79D}" type="slidenum">
              <a:rPr lang="en-US" smtClean="0"/>
              <a:t>7</a:t>
            </a:fld>
            <a:endParaRPr lang="en-US" dirty="0"/>
          </a:p>
        </p:txBody>
      </p:sp>
    </p:spTree>
    <p:extLst>
      <p:ext uri="{BB962C8B-B14F-4D97-AF65-F5344CB8AC3E}">
        <p14:creationId xmlns:p14="http://schemas.microsoft.com/office/powerpoint/2010/main" val="2054958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735"/>
              </a:spcAft>
            </a:pPr>
            <a:r>
              <a:rPr lang="en-US" dirty="0">
                <a:effectLst/>
                <a:latin typeface="Arial" panose="020B0604020202020204" pitchFamily="34" charset="0"/>
              </a:rPr>
              <a:t>*Gland volumes in asymptomatic controls (Wernicke, et al, Journal of Rheumatology 2008)</a:t>
            </a:r>
          </a:p>
          <a:p>
            <a:pPr>
              <a:spcAft>
                <a:spcPts val="735"/>
              </a:spcAft>
            </a:pPr>
            <a:r>
              <a:rPr lang="en-US" dirty="0">
                <a:effectLst/>
                <a:latin typeface="Arial" panose="020B0604020202020204" pitchFamily="34" charset="0"/>
              </a:rPr>
              <a:t>Submandibular:           Women: 4.8ml +/- 1.5ml        Men: 6.1ml +/-  1.7ml</a:t>
            </a:r>
          </a:p>
          <a:p>
            <a:pPr>
              <a:spcAft>
                <a:spcPts val="735"/>
              </a:spcAft>
            </a:pPr>
            <a:r>
              <a:rPr lang="en-US" dirty="0">
                <a:effectLst/>
                <a:latin typeface="Arial" panose="020B0604020202020204" pitchFamily="34" charset="0"/>
              </a:rPr>
              <a:t>Parotid:                       Women: 14.4 +/- 5.2ml         Men: 18.2+/-  5.1ml</a:t>
            </a:r>
          </a:p>
          <a:p>
            <a:endParaRPr lang="en-US" dirty="0"/>
          </a:p>
          <a:p>
            <a:endParaRPr lang="en-US" dirty="0"/>
          </a:p>
          <a:p>
            <a:r>
              <a:rPr lang="en-US" dirty="0"/>
              <a:t>OMERACT scoring system is a semiquantitative method for evaluating salivary glands using ultrasound. It's used to assess the homogeneity of the glands and the presence of hypoechoic areas. The OMERACT scoring system is used to diagnose </a:t>
            </a:r>
            <a:r>
              <a:rPr lang="en-US" dirty="0" err="1"/>
              <a:t>Sjögren's</a:t>
            </a:r>
            <a:r>
              <a:rPr lang="en-US" dirty="0"/>
              <a:t> syndrome (SS) and other conditions.</a:t>
            </a:r>
          </a:p>
        </p:txBody>
      </p:sp>
      <p:sp>
        <p:nvSpPr>
          <p:cNvPr id="4" name="Slide Number Placeholder 3"/>
          <p:cNvSpPr>
            <a:spLocks noGrp="1"/>
          </p:cNvSpPr>
          <p:nvPr>
            <p:ph type="sldNum" sz="quarter" idx="5"/>
          </p:nvPr>
        </p:nvSpPr>
        <p:spPr/>
        <p:txBody>
          <a:bodyPr/>
          <a:lstStyle/>
          <a:p>
            <a:fld id="{AB2CB942-85E3-1F4D-8EEC-F75C7ED0F79D}" type="slidenum">
              <a:rPr lang="en-US" smtClean="0"/>
              <a:t>8</a:t>
            </a:fld>
            <a:endParaRPr lang="en-US" dirty="0"/>
          </a:p>
        </p:txBody>
      </p:sp>
    </p:spTree>
    <p:extLst>
      <p:ext uri="{BB962C8B-B14F-4D97-AF65-F5344CB8AC3E}">
        <p14:creationId xmlns:p14="http://schemas.microsoft.com/office/powerpoint/2010/main" val="843751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Fasting is required for at least 1 h before the US examination D1, 80.0%</a:t>
            </a:r>
          </a:p>
          <a:p>
            <a:r>
              <a:rPr lang="en-US" dirty="0"/>
              <a:t>Teeth brushing, smoking and chewing are not permitted for at least 1 h prior to the</a:t>
            </a:r>
          </a:p>
          <a:p>
            <a:r>
              <a:rPr lang="en-US" dirty="0"/>
              <a:t>US examination</a:t>
            </a:r>
          </a:p>
        </p:txBody>
      </p:sp>
      <p:sp>
        <p:nvSpPr>
          <p:cNvPr id="4" name="Slide Number Placeholder 3"/>
          <p:cNvSpPr>
            <a:spLocks noGrp="1"/>
          </p:cNvSpPr>
          <p:nvPr>
            <p:ph type="sldNum" sz="quarter" idx="5"/>
          </p:nvPr>
        </p:nvSpPr>
        <p:spPr/>
        <p:txBody>
          <a:bodyPr/>
          <a:lstStyle/>
          <a:p>
            <a:fld id="{AB2CB942-85E3-1F4D-8EEC-F75C7ED0F79D}" type="slidenum">
              <a:rPr lang="en-US" smtClean="0"/>
              <a:t>9</a:t>
            </a:fld>
            <a:endParaRPr lang="en-US" dirty="0"/>
          </a:p>
        </p:txBody>
      </p:sp>
    </p:spTree>
    <p:extLst>
      <p:ext uri="{BB962C8B-B14F-4D97-AF65-F5344CB8AC3E}">
        <p14:creationId xmlns:p14="http://schemas.microsoft.com/office/powerpoint/2010/main" val="2741663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4573B8-C48E-A54C-BAB4-32F7E21491D0}"/>
              </a:ext>
            </a:extLst>
          </p:cNvPr>
          <p:cNvPicPr>
            <a:picLocks noChangeAspect="1"/>
          </p:cNvPicPr>
          <p:nvPr userDrawn="1"/>
        </p:nvPicPr>
        <p:blipFill>
          <a:blip r:embed="rId2"/>
          <a:stretch>
            <a:fillRect/>
          </a:stretch>
        </p:blipFill>
        <p:spPr>
          <a:xfrm>
            <a:off x="4222995" y="2800350"/>
            <a:ext cx="3746009" cy="787711"/>
          </a:xfrm>
          <a:prstGeom prst="rect">
            <a:avLst/>
          </a:prstGeom>
        </p:spPr>
      </p:pic>
      <p:pic>
        <p:nvPicPr>
          <p:cNvPr id="4" name="Picture 3">
            <a:extLst>
              <a:ext uri="{FF2B5EF4-FFF2-40B4-BE49-F238E27FC236}">
                <a16:creationId xmlns:a16="http://schemas.microsoft.com/office/drawing/2014/main" id="{83F5AB49-614A-EF46-BF3D-39CC0CF5ED60}"/>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84951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200487-E17E-E144-A7C8-6A03487EC3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32">
            <a:extLst>
              <a:ext uri="{FF2B5EF4-FFF2-40B4-BE49-F238E27FC236}">
                <a16:creationId xmlns:a16="http://schemas.microsoft.com/office/drawing/2014/main" id="{3A9FDBF5-61C3-3D48-B819-46EBBC8C9B18}"/>
              </a:ext>
            </a:extLst>
          </p:cNvPr>
          <p:cNvSpPr>
            <a:spLocks noGrp="1"/>
          </p:cNvSpPr>
          <p:nvPr>
            <p:ph type="body" sz="quarter" idx="12" hasCustomPrompt="1"/>
          </p:nvPr>
        </p:nvSpPr>
        <p:spPr>
          <a:xfrm>
            <a:off x="187056" y="3452682"/>
            <a:ext cx="8008248" cy="506538"/>
          </a:xfrm>
          <a:prstGeom prst="rect">
            <a:avLst/>
          </a:prstGeom>
        </p:spPr>
        <p:txBody>
          <a:bodyPr>
            <a:normAutofit/>
          </a:bodyPr>
          <a:lstStyle>
            <a:lvl1pPr marL="0" indent="0">
              <a:buNone/>
              <a:defRPr sz="3200" b="1" i="0">
                <a:solidFill>
                  <a:schemeClr val="bg1"/>
                </a:solidFill>
                <a:latin typeface="Arial" panose="020B0604020202020204" pitchFamily="34" charset="0"/>
                <a:ea typeface="P22 Mackinac Pro Book" panose="02000000000000000000" pitchFamily="2" charset="77"/>
                <a:cs typeface="Arial" panose="020B0604020202020204" pitchFamily="34" charset="0"/>
              </a:defRPr>
            </a:lvl1pPr>
          </a:lstStyle>
          <a:p>
            <a:pPr lvl="0"/>
            <a:r>
              <a:rPr lang="en-US" dirty="0"/>
              <a:t>Subtitle goes here</a:t>
            </a:r>
          </a:p>
        </p:txBody>
      </p:sp>
      <p:sp>
        <p:nvSpPr>
          <p:cNvPr id="10" name="Title 8">
            <a:extLst>
              <a:ext uri="{FF2B5EF4-FFF2-40B4-BE49-F238E27FC236}">
                <a16:creationId xmlns:a16="http://schemas.microsoft.com/office/drawing/2014/main" id="{B7168654-2CA1-6445-AE06-C5FF46F6D520}"/>
              </a:ext>
            </a:extLst>
          </p:cNvPr>
          <p:cNvSpPr>
            <a:spLocks noGrp="1"/>
          </p:cNvSpPr>
          <p:nvPr>
            <p:ph type="title" hasCustomPrompt="1"/>
          </p:nvPr>
        </p:nvSpPr>
        <p:spPr>
          <a:xfrm>
            <a:off x="187056" y="2663127"/>
            <a:ext cx="8008254" cy="664671"/>
          </a:xfrm>
          <a:prstGeom prst="rect">
            <a:avLst/>
          </a:prstGeom>
        </p:spPr>
        <p:txBody>
          <a:bodyPr/>
          <a:lstStyle>
            <a:lvl1pPr>
              <a:defRPr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11" name="Slide Number Placeholder 5">
            <a:extLst>
              <a:ext uri="{FF2B5EF4-FFF2-40B4-BE49-F238E27FC236}">
                <a16:creationId xmlns:a16="http://schemas.microsoft.com/office/drawing/2014/main" id="{3137C5A7-30C2-2146-872C-9BFBB930700E}"/>
              </a:ext>
            </a:extLst>
          </p:cNvPr>
          <p:cNvSpPr>
            <a:spLocks noGrp="1"/>
          </p:cNvSpPr>
          <p:nvPr>
            <p:ph type="sldNum" sz="quarter" idx="4"/>
          </p:nvPr>
        </p:nvSpPr>
        <p:spPr>
          <a:xfrm>
            <a:off x="11775274" y="6604084"/>
            <a:ext cx="416726" cy="253916"/>
          </a:xfrm>
          <a:prstGeom prst="rect">
            <a:avLst/>
          </a:prstGeom>
          <a:ln>
            <a:noFill/>
          </a:ln>
        </p:spPr>
        <p:txBody>
          <a:bodyPr vert="horz" lIns="91440" tIns="45720" rIns="91440" bIns="45720" rtlCol="0" anchor="ctr"/>
          <a:lstStyle>
            <a:lvl1pPr algn="ctr">
              <a:defRPr sz="1050" b="0" i="0">
                <a:solidFill>
                  <a:srgbClr val="107AB6"/>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13" name="Picture 12">
            <a:extLst>
              <a:ext uri="{FF2B5EF4-FFF2-40B4-BE49-F238E27FC236}">
                <a16:creationId xmlns:a16="http://schemas.microsoft.com/office/drawing/2014/main" id="{C694B354-D1D1-9543-A328-4A77D76F61DF}"/>
              </a:ext>
            </a:extLst>
          </p:cNvPr>
          <p:cNvPicPr>
            <a:picLocks noChangeAspect="1"/>
          </p:cNvPicPr>
          <p:nvPr userDrawn="1"/>
        </p:nvPicPr>
        <p:blipFill>
          <a:blip r:embed="rId3"/>
          <a:stretch>
            <a:fillRect/>
          </a:stretch>
        </p:blipFill>
        <p:spPr>
          <a:xfrm>
            <a:off x="10417019" y="264976"/>
            <a:ext cx="1522920" cy="320240"/>
          </a:xfrm>
          <a:prstGeom prst="rect">
            <a:avLst/>
          </a:prstGeom>
        </p:spPr>
      </p:pic>
    </p:spTree>
    <p:extLst>
      <p:ext uri="{BB962C8B-B14F-4D97-AF65-F5344CB8AC3E}">
        <p14:creationId xmlns:p14="http://schemas.microsoft.com/office/powerpoint/2010/main" val="2337740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200487-E17E-E144-A7C8-6A03487EC3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32">
            <a:extLst>
              <a:ext uri="{FF2B5EF4-FFF2-40B4-BE49-F238E27FC236}">
                <a16:creationId xmlns:a16="http://schemas.microsoft.com/office/drawing/2014/main" id="{3A9FDBF5-61C3-3D48-B819-46EBBC8C9B18}"/>
              </a:ext>
            </a:extLst>
          </p:cNvPr>
          <p:cNvSpPr>
            <a:spLocks noGrp="1"/>
          </p:cNvSpPr>
          <p:nvPr>
            <p:ph type="body" sz="quarter" idx="12" hasCustomPrompt="1"/>
          </p:nvPr>
        </p:nvSpPr>
        <p:spPr>
          <a:xfrm>
            <a:off x="187056" y="3452682"/>
            <a:ext cx="8008248" cy="506538"/>
          </a:xfrm>
          <a:prstGeom prst="rect">
            <a:avLst/>
          </a:prstGeom>
        </p:spPr>
        <p:txBody>
          <a:bodyPr>
            <a:normAutofit/>
          </a:bodyPr>
          <a:lstStyle>
            <a:lvl1pPr marL="0" indent="0">
              <a:buNone/>
              <a:defRPr sz="3200" b="1" i="0">
                <a:solidFill>
                  <a:schemeClr val="bg1"/>
                </a:solidFill>
                <a:latin typeface="Arial" panose="020B0604020202020204" pitchFamily="34" charset="0"/>
                <a:ea typeface="P22 Mackinac Pro Book" panose="02000000000000000000" pitchFamily="2" charset="77"/>
                <a:cs typeface="Arial" panose="020B0604020202020204" pitchFamily="34" charset="0"/>
              </a:defRPr>
            </a:lvl1pPr>
          </a:lstStyle>
          <a:p>
            <a:pPr lvl="0"/>
            <a:r>
              <a:rPr lang="en-US" dirty="0"/>
              <a:t>Subtitle goes here</a:t>
            </a:r>
          </a:p>
        </p:txBody>
      </p:sp>
      <p:sp>
        <p:nvSpPr>
          <p:cNvPr id="10" name="Title 8">
            <a:extLst>
              <a:ext uri="{FF2B5EF4-FFF2-40B4-BE49-F238E27FC236}">
                <a16:creationId xmlns:a16="http://schemas.microsoft.com/office/drawing/2014/main" id="{B7168654-2CA1-6445-AE06-C5FF46F6D520}"/>
              </a:ext>
            </a:extLst>
          </p:cNvPr>
          <p:cNvSpPr>
            <a:spLocks noGrp="1"/>
          </p:cNvSpPr>
          <p:nvPr>
            <p:ph type="title" hasCustomPrompt="1"/>
          </p:nvPr>
        </p:nvSpPr>
        <p:spPr>
          <a:xfrm>
            <a:off x="187056" y="2663127"/>
            <a:ext cx="8008254" cy="664671"/>
          </a:xfrm>
          <a:prstGeom prst="rect">
            <a:avLst/>
          </a:prstGeom>
        </p:spPr>
        <p:txBody>
          <a:bodyPr/>
          <a:lstStyle>
            <a:lvl1pPr>
              <a:defRPr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11" name="Slide Number Placeholder 5">
            <a:extLst>
              <a:ext uri="{FF2B5EF4-FFF2-40B4-BE49-F238E27FC236}">
                <a16:creationId xmlns:a16="http://schemas.microsoft.com/office/drawing/2014/main" id="{3137C5A7-30C2-2146-872C-9BFBB930700E}"/>
              </a:ext>
            </a:extLst>
          </p:cNvPr>
          <p:cNvSpPr>
            <a:spLocks noGrp="1"/>
          </p:cNvSpPr>
          <p:nvPr>
            <p:ph type="sldNum" sz="quarter" idx="4"/>
          </p:nvPr>
        </p:nvSpPr>
        <p:spPr>
          <a:xfrm>
            <a:off x="11775274" y="6604084"/>
            <a:ext cx="416726" cy="253916"/>
          </a:xfrm>
          <a:prstGeom prst="rect">
            <a:avLst/>
          </a:prstGeom>
          <a:ln>
            <a:noFill/>
          </a:ln>
        </p:spPr>
        <p:txBody>
          <a:bodyPr vert="horz" lIns="91440" tIns="45720" rIns="91440" bIns="45720" rtlCol="0" anchor="ctr"/>
          <a:lstStyle>
            <a:lvl1pPr algn="ctr">
              <a:defRPr sz="1050" b="0" i="0">
                <a:solidFill>
                  <a:srgbClr val="107AB6"/>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7" name="Picture 6">
            <a:extLst>
              <a:ext uri="{FF2B5EF4-FFF2-40B4-BE49-F238E27FC236}">
                <a16:creationId xmlns:a16="http://schemas.microsoft.com/office/drawing/2014/main" id="{58ED3567-51AB-D843-8C61-8C17B99308A5}"/>
              </a:ext>
            </a:extLst>
          </p:cNvPr>
          <p:cNvPicPr>
            <a:picLocks noChangeAspect="1"/>
          </p:cNvPicPr>
          <p:nvPr userDrawn="1"/>
        </p:nvPicPr>
        <p:blipFill>
          <a:blip r:embed="rId3"/>
          <a:stretch>
            <a:fillRect/>
          </a:stretch>
        </p:blipFill>
        <p:spPr>
          <a:xfrm>
            <a:off x="8760296" y="235066"/>
            <a:ext cx="3248654" cy="373051"/>
          </a:xfrm>
          <a:prstGeom prst="rect">
            <a:avLst/>
          </a:prstGeom>
        </p:spPr>
      </p:pic>
    </p:spTree>
    <p:extLst>
      <p:ext uri="{BB962C8B-B14F-4D97-AF65-F5344CB8AC3E}">
        <p14:creationId xmlns:p14="http://schemas.microsoft.com/office/powerpoint/2010/main" val="51739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19">
            <a:extLst>
              <a:ext uri="{FF2B5EF4-FFF2-40B4-BE49-F238E27FC236}">
                <a16:creationId xmlns:a16="http://schemas.microsoft.com/office/drawing/2014/main" id="{5A37C5B5-CE52-E447-9905-C915E9E8226C}"/>
              </a:ext>
            </a:extLst>
          </p:cNvPr>
          <p:cNvSpPr>
            <a:spLocks noGrp="1"/>
          </p:cNvSpPr>
          <p:nvPr>
            <p:ph type="pic" sz="quarter" idx="11"/>
          </p:nvPr>
        </p:nvSpPr>
        <p:spPr>
          <a:xfrm>
            <a:off x="0" y="0"/>
            <a:ext cx="12192000" cy="6858000"/>
          </a:xfrm>
          <a:prstGeom prst="rect">
            <a:avLst/>
          </a:prstGeom>
          <a:blipFill>
            <a:blip r:embed="rId2"/>
            <a:stretch>
              <a:fillRect/>
            </a:stretch>
          </a:blipFill>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GB" dirty="0"/>
              <a:t>Click icon to add picture</a:t>
            </a:r>
            <a:endParaRPr lang="en-US" dirty="0"/>
          </a:p>
        </p:txBody>
      </p:sp>
      <p:sp>
        <p:nvSpPr>
          <p:cNvPr id="6" name="Text Placeholder 21">
            <a:extLst>
              <a:ext uri="{FF2B5EF4-FFF2-40B4-BE49-F238E27FC236}">
                <a16:creationId xmlns:a16="http://schemas.microsoft.com/office/drawing/2014/main" id="{D2ED0678-86FB-F44A-9217-B6ADEF1072BD}"/>
              </a:ext>
            </a:extLst>
          </p:cNvPr>
          <p:cNvSpPr>
            <a:spLocks noGrp="1"/>
          </p:cNvSpPr>
          <p:nvPr>
            <p:ph type="body" sz="quarter" idx="12" hasCustomPrompt="1"/>
          </p:nvPr>
        </p:nvSpPr>
        <p:spPr>
          <a:xfrm>
            <a:off x="5387863" y="5942657"/>
            <a:ext cx="6561156" cy="365580"/>
          </a:xfrm>
          <a:prstGeom prst="rect">
            <a:avLst/>
          </a:prstGeom>
        </p:spPr>
        <p:txBody>
          <a:bodyPr>
            <a:normAutofit/>
          </a:bodyPr>
          <a:lstStyle>
            <a:lvl1pPr marL="0" indent="0" algn="r">
              <a:buNone/>
              <a:defRPr sz="1400" b="0" i="0">
                <a:solidFill>
                  <a:schemeClr val="bg1"/>
                </a:solidFill>
                <a:latin typeface="Trade Gothic LT Std" panose="020B0503020502020204" pitchFamily="34" charset="77"/>
                <a:ea typeface="Helvetica Neue" panose="02000503000000020004" pitchFamily="2" charset="0"/>
                <a:cs typeface="Helvetica Neue" panose="02000503000000020004" pitchFamily="2" charset="0"/>
              </a:defRPr>
            </a:lvl1pPr>
          </a:lstStyle>
          <a:p>
            <a:pPr lvl="0"/>
            <a:r>
              <a:rPr lang="en-US" dirty="0"/>
              <a:t>Photo caption</a:t>
            </a:r>
          </a:p>
        </p:txBody>
      </p:sp>
      <p:sp>
        <p:nvSpPr>
          <p:cNvPr id="9" name="Slide Number Placeholder 5">
            <a:extLst>
              <a:ext uri="{FF2B5EF4-FFF2-40B4-BE49-F238E27FC236}">
                <a16:creationId xmlns:a16="http://schemas.microsoft.com/office/drawing/2014/main" id="{E56C0121-3A5A-674D-97A3-77547EA4537E}"/>
              </a:ext>
            </a:extLst>
          </p:cNvPr>
          <p:cNvSpPr>
            <a:spLocks noGrp="1"/>
          </p:cNvSpPr>
          <p:nvPr>
            <p:ph type="sldNum" sz="quarter" idx="4"/>
          </p:nvPr>
        </p:nvSpPr>
        <p:spPr>
          <a:xfrm>
            <a:off x="11523213" y="6430154"/>
            <a:ext cx="416726" cy="253916"/>
          </a:xfrm>
          <a:prstGeom prst="rect">
            <a:avLst/>
          </a:prstGeom>
          <a:ln>
            <a:noFill/>
          </a:ln>
        </p:spPr>
        <p:txBody>
          <a:bodyPr vert="horz" lIns="91440" tIns="45720" rIns="91440" bIns="45720" rtlCol="0" anchor="ctr"/>
          <a:lstStyle>
            <a:lvl1pPr algn="ctr">
              <a:defRPr sz="1050" b="1" i="0">
                <a:solidFill>
                  <a:schemeClr val="bg1"/>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7" name="Picture 6">
            <a:extLst>
              <a:ext uri="{FF2B5EF4-FFF2-40B4-BE49-F238E27FC236}">
                <a16:creationId xmlns:a16="http://schemas.microsoft.com/office/drawing/2014/main" id="{FFC06B00-82C6-0546-B99F-1FA34EB4B933}"/>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20040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F7BB6"/>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7B09A7-3D95-6C46-BBFB-3925636E7F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D0D6B299-AA57-764E-9F8E-F13047CAD92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ED22238-38D6-F74A-BE34-CA9D987C46EA}"/>
              </a:ext>
            </a:extLst>
          </p:cNvPr>
          <p:cNvSpPr/>
          <p:nvPr userDrawn="1"/>
        </p:nvSpPr>
        <p:spPr>
          <a:xfrm>
            <a:off x="0" y="0"/>
            <a:ext cx="12192000" cy="837210"/>
          </a:xfrm>
          <a:prstGeom prst="rect">
            <a:avLst/>
          </a:prstGeom>
          <a:solidFill>
            <a:srgbClr val="0F7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9842C9B-3E5C-AD4D-A6E8-87EF49029035}"/>
              </a:ext>
            </a:extLst>
          </p:cNvPr>
          <p:cNvPicPr>
            <a:picLocks noChangeAspect="1"/>
          </p:cNvPicPr>
          <p:nvPr userDrawn="1"/>
        </p:nvPicPr>
        <p:blipFill>
          <a:blip r:embed="rId3"/>
          <a:stretch>
            <a:fillRect/>
          </a:stretch>
        </p:blipFill>
        <p:spPr>
          <a:xfrm>
            <a:off x="10417019" y="264976"/>
            <a:ext cx="1522920" cy="320240"/>
          </a:xfrm>
          <a:prstGeom prst="rect">
            <a:avLst/>
          </a:prstGeom>
        </p:spPr>
      </p:pic>
      <p:sp>
        <p:nvSpPr>
          <p:cNvPr id="20" name="Title 8">
            <a:extLst>
              <a:ext uri="{FF2B5EF4-FFF2-40B4-BE49-F238E27FC236}">
                <a16:creationId xmlns:a16="http://schemas.microsoft.com/office/drawing/2014/main" id="{A303FB29-34F8-5B40-A6A6-709121FE6224}"/>
              </a:ext>
            </a:extLst>
          </p:cNvPr>
          <p:cNvSpPr>
            <a:spLocks noGrp="1"/>
          </p:cNvSpPr>
          <p:nvPr>
            <p:ph type="title" hasCustomPrompt="1"/>
          </p:nvPr>
        </p:nvSpPr>
        <p:spPr>
          <a:xfrm>
            <a:off x="445174" y="-27384"/>
            <a:ext cx="8008254" cy="999998"/>
          </a:xfrm>
          <a:prstGeom prst="rect">
            <a:avLst/>
          </a:prstGeom>
        </p:spPr>
        <p:txBody>
          <a:bodyPr anchor="ctr"/>
          <a:lstStyle>
            <a:lvl1pPr>
              <a:defRPr sz="3500"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21" name="Text Placeholder 9">
            <a:extLst>
              <a:ext uri="{FF2B5EF4-FFF2-40B4-BE49-F238E27FC236}">
                <a16:creationId xmlns:a16="http://schemas.microsoft.com/office/drawing/2014/main" id="{963099A9-DEAA-8B44-84BC-D3BE401FB3F8}"/>
              </a:ext>
            </a:extLst>
          </p:cNvPr>
          <p:cNvSpPr>
            <a:spLocks noGrp="1"/>
          </p:cNvSpPr>
          <p:nvPr>
            <p:ph type="body" sz="quarter" idx="10"/>
          </p:nvPr>
        </p:nvSpPr>
        <p:spPr>
          <a:xfrm>
            <a:off x="444500" y="2779268"/>
            <a:ext cx="9664700" cy="2567432"/>
          </a:xfrm>
          <a:prstGeom prst="rect">
            <a:avLst/>
          </a:prstGeo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0"/>
            <a:r>
              <a:rPr lang="en-GB" dirty="0"/>
              <a:t>Master body text is 16px</a:t>
            </a:r>
          </a:p>
        </p:txBody>
      </p:sp>
      <p:sp>
        <p:nvSpPr>
          <p:cNvPr id="22" name="Text Placeholder 15">
            <a:extLst>
              <a:ext uri="{FF2B5EF4-FFF2-40B4-BE49-F238E27FC236}">
                <a16:creationId xmlns:a16="http://schemas.microsoft.com/office/drawing/2014/main" id="{4C3B76CC-BDEA-7045-8ED8-66FA9A99CF3E}"/>
              </a:ext>
            </a:extLst>
          </p:cNvPr>
          <p:cNvSpPr>
            <a:spLocks noGrp="1"/>
          </p:cNvSpPr>
          <p:nvPr>
            <p:ph type="body" sz="quarter" idx="11" hasCustomPrompt="1"/>
          </p:nvPr>
        </p:nvSpPr>
        <p:spPr>
          <a:xfrm>
            <a:off x="444500" y="1511300"/>
            <a:ext cx="9664700" cy="927100"/>
          </a:xfrm>
          <a:prstGeom prst="rect">
            <a:avLst/>
          </a:prstGeom>
        </p:spPr>
        <p:txBody>
          <a:bodyPr/>
          <a:lstStyle>
            <a:lvl1pPr marL="0" indent="0">
              <a:buNone/>
              <a:defRPr sz="1900" b="1" i="0">
                <a:solidFill>
                  <a:srgbClr val="0F7BB6"/>
                </a:solidFill>
                <a:latin typeface="Arial" panose="020B0604020202020204" pitchFamily="34" charset="0"/>
                <a:cs typeface="Arial" panose="020B0604020202020204" pitchFamily="34" charset="0"/>
              </a:defRPr>
            </a:lvl1pPr>
          </a:lstStyle>
          <a:p>
            <a:pPr lvl="0"/>
            <a:r>
              <a:rPr lang="en-US" dirty="0"/>
              <a:t>Slide subhead is 19px</a:t>
            </a:r>
          </a:p>
        </p:txBody>
      </p:sp>
      <p:sp>
        <p:nvSpPr>
          <p:cNvPr id="30" name="Slide Number Placeholder 5">
            <a:extLst>
              <a:ext uri="{FF2B5EF4-FFF2-40B4-BE49-F238E27FC236}">
                <a16:creationId xmlns:a16="http://schemas.microsoft.com/office/drawing/2014/main" id="{699B6854-157C-C24B-934A-293DF160548B}"/>
              </a:ext>
            </a:extLst>
          </p:cNvPr>
          <p:cNvSpPr>
            <a:spLocks noGrp="1"/>
          </p:cNvSpPr>
          <p:nvPr>
            <p:ph type="sldNum" sz="quarter" idx="4"/>
          </p:nvPr>
        </p:nvSpPr>
        <p:spPr>
          <a:xfrm>
            <a:off x="11871962" y="6603123"/>
            <a:ext cx="416726" cy="253916"/>
          </a:xfrm>
          <a:prstGeom prst="rect">
            <a:avLst/>
          </a:prstGeom>
          <a:ln>
            <a:noFill/>
          </a:ln>
        </p:spPr>
        <p:txBody>
          <a:bodyPr vert="horz" lIns="91440" tIns="45720" rIns="91440" bIns="45720" rtlCol="0" anchor="ctr"/>
          <a:lstStyle>
            <a:lvl1pPr algn="ctr">
              <a:defRPr sz="1050" b="0" i="0">
                <a:solidFill>
                  <a:schemeClr val="bg1"/>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12" name="Picture 11">
            <a:extLst>
              <a:ext uri="{FF2B5EF4-FFF2-40B4-BE49-F238E27FC236}">
                <a16:creationId xmlns:a16="http://schemas.microsoft.com/office/drawing/2014/main" id="{DBD76FED-5FD8-CB49-8C9C-610907918C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06524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17881-50A9-DA4A-86EA-639179726B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4">
            <a:extLst>
              <a:ext uri="{FF2B5EF4-FFF2-40B4-BE49-F238E27FC236}">
                <a16:creationId xmlns:a16="http://schemas.microsoft.com/office/drawing/2014/main" id="{80744474-7863-0645-A7DD-FB360D88E562}"/>
              </a:ext>
            </a:extLst>
          </p:cNvPr>
          <p:cNvSpPr>
            <a:spLocks noGrp="1"/>
          </p:cNvSpPr>
          <p:nvPr>
            <p:ph type="body" sz="quarter" idx="10" hasCustomPrompt="1"/>
          </p:nvPr>
        </p:nvSpPr>
        <p:spPr>
          <a:xfrm>
            <a:off x="187056" y="2639980"/>
            <a:ext cx="5077153" cy="632462"/>
          </a:xfrm>
          <a:prstGeom prst="rect">
            <a:avLst/>
          </a:prstGeom>
        </p:spPr>
        <p:txBody>
          <a:bodyPr/>
          <a:lstStyle>
            <a:lvl1pPr marL="0" indent="0">
              <a:buNone/>
              <a:defRPr sz="4400" b="0" i="0">
                <a:solidFill>
                  <a:schemeClr val="bg1"/>
                </a:solidFill>
                <a:latin typeface="Arial" panose="020B0604020202020204" pitchFamily="34" charset="0"/>
                <a:ea typeface="P22 Mackinac Pro Medium" panose="02000000000000000000" pitchFamily="2" charset="77"/>
                <a:cs typeface="Arial Narrow" panose="020B0604020202020204" pitchFamily="34" charset="0"/>
              </a:defRPr>
            </a:lvl1pPr>
          </a:lstStyle>
          <a:p>
            <a:pPr lvl="0"/>
            <a:r>
              <a:rPr lang="en-US" dirty="0"/>
              <a:t>Thank You.</a:t>
            </a:r>
          </a:p>
        </p:txBody>
      </p:sp>
      <p:pic>
        <p:nvPicPr>
          <p:cNvPr id="6" name="Picture 5">
            <a:extLst>
              <a:ext uri="{FF2B5EF4-FFF2-40B4-BE49-F238E27FC236}">
                <a16:creationId xmlns:a16="http://schemas.microsoft.com/office/drawing/2014/main" id="{82E172ED-8C5F-D444-867D-F33EFF92B52A}"/>
              </a:ext>
            </a:extLst>
          </p:cNvPr>
          <p:cNvPicPr>
            <a:picLocks noChangeAspect="1"/>
          </p:cNvPicPr>
          <p:nvPr userDrawn="1"/>
        </p:nvPicPr>
        <p:blipFill>
          <a:blip r:embed="rId3"/>
          <a:stretch>
            <a:fillRect/>
          </a:stretch>
        </p:blipFill>
        <p:spPr>
          <a:xfrm>
            <a:off x="10417019" y="264976"/>
            <a:ext cx="1522920" cy="320240"/>
          </a:xfrm>
          <a:prstGeom prst="rect">
            <a:avLst/>
          </a:prstGeom>
        </p:spPr>
      </p:pic>
    </p:spTree>
    <p:extLst>
      <p:ext uri="{BB962C8B-B14F-4D97-AF65-F5344CB8AC3E}">
        <p14:creationId xmlns:p14="http://schemas.microsoft.com/office/powerpoint/2010/main" val="2057408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7"/>
          <p:cNvSpPr>
            <a:spLocks noGrp="1" noChangeArrowheads="1"/>
          </p:cNvSpPr>
          <p:nvPr>
            <p:ph type="sldNum" sz="quarter" idx="10"/>
          </p:nvPr>
        </p:nvSpPr>
        <p:spPr>
          <a:ln/>
        </p:spPr>
        <p:txBody>
          <a:bodyPr/>
          <a:lstStyle>
            <a:lvl1pPr>
              <a:defRPr/>
            </a:lvl1pPr>
          </a:lstStyle>
          <a:p>
            <a:pPr>
              <a:defRPr/>
            </a:pPr>
            <a:fld id="{96DC66A5-CCB7-AF42-9571-5573ADC8C1BF}" type="slidenum">
              <a:rPr lang="en-US"/>
              <a:pPr>
                <a:defRPr/>
              </a:pPr>
              <a:t>‹#›</a:t>
            </a:fld>
            <a:endParaRPr lang="en-US" dirty="0"/>
          </a:p>
        </p:txBody>
      </p:sp>
      <p:sp>
        <p:nvSpPr>
          <p:cNvPr id="4" name="Title 1">
            <a:extLst>
              <a:ext uri="{FF2B5EF4-FFF2-40B4-BE49-F238E27FC236}">
                <a16:creationId xmlns:a16="http://schemas.microsoft.com/office/drawing/2014/main" id="{07899705-D02D-2C47-B2FC-E5D909FCBF7C}"/>
              </a:ext>
            </a:extLst>
          </p:cNvPr>
          <p:cNvSpPr>
            <a:spLocks noGrp="1"/>
          </p:cNvSpPr>
          <p:nvPr>
            <p:ph type="title"/>
          </p:nvPr>
        </p:nvSpPr>
        <p:spPr>
          <a:xfrm>
            <a:off x="912286" y="225426"/>
            <a:ext cx="10358967" cy="913092"/>
          </a:xfrm>
        </p:spPr>
        <p:txBody>
          <a:bodyPr/>
          <a:lstStyle/>
          <a:p>
            <a:r>
              <a:rPr lang="en-US" dirty="0"/>
              <a:t>Click to edit Master title style</a:t>
            </a:r>
          </a:p>
        </p:txBody>
      </p:sp>
    </p:spTree>
    <p:extLst>
      <p:ext uri="{BB962C8B-B14F-4D97-AF65-F5344CB8AC3E}">
        <p14:creationId xmlns:p14="http://schemas.microsoft.com/office/powerpoint/2010/main" val="3940149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F7BB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3374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5" r:id="rId4"/>
    <p:sldLayoutId id="2147483651" r:id="rId5"/>
    <p:sldLayoutId id="2147483650" r:id="rId6"/>
    <p:sldLayoutId id="2147483662"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doi.org/10.1093/rap/rkae02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mailto:atrang@mednet.ucla.edu"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EA8957-ED6D-2F4F-81A9-86D10A1AC6AF}"/>
              </a:ext>
            </a:extLst>
          </p:cNvPr>
          <p:cNvSpPr>
            <a:spLocks noGrp="1"/>
          </p:cNvSpPr>
          <p:nvPr>
            <p:ph type="title"/>
          </p:nvPr>
        </p:nvSpPr>
        <p:spPr>
          <a:xfrm>
            <a:off x="407360" y="2368539"/>
            <a:ext cx="8008254" cy="1721816"/>
          </a:xfrm>
        </p:spPr>
        <p:txBody>
          <a:bodyPr/>
          <a:lstStyle/>
          <a:p>
            <a:r>
              <a:rPr lang="en-US" sz="3200" b="1" dirty="0">
                <a:solidFill>
                  <a:srgbClr val="FFFFFF"/>
                </a:solidFill>
                <a:effectLst/>
                <a:latin typeface="Arial" panose="020B0604020202020204" pitchFamily="34" charset="0"/>
              </a:rPr>
              <a:t>Seeing Beyond the Surface:</a:t>
            </a:r>
            <a:r>
              <a:rPr lang="en-US" sz="3200" dirty="0">
                <a:solidFill>
                  <a:srgbClr val="FFFFFF"/>
                </a:solidFill>
                <a:effectLst/>
                <a:latin typeface="Arial" panose="020B0604020202020204" pitchFamily="34" charset="0"/>
              </a:rPr>
              <a:t> </a:t>
            </a:r>
            <a:br>
              <a:rPr lang="en-US" sz="3200" dirty="0">
                <a:solidFill>
                  <a:srgbClr val="FFFFFF"/>
                </a:solidFill>
                <a:effectLst/>
                <a:latin typeface="Arial" panose="020B0604020202020204" pitchFamily="34" charset="0"/>
              </a:rPr>
            </a:br>
            <a:br>
              <a:rPr lang="en-US" sz="3200" dirty="0">
                <a:solidFill>
                  <a:srgbClr val="FFFFFF"/>
                </a:solidFill>
                <a:effectLst/>
                <a:latin typeface="Arial" panose="020B0604020202020204" pitchFamily="34" charset="0"/>
              </a:rPr>
            </a:br>
            <a:r>
              <a:rPr lang="en-US" sz="2800" dirty="0">
                <a:solidFill>
                  <a:srgbClr val="FFFFFF"/>
                </a:solidFill>
                <a:effectLst/>
                <a:latin typeface="Arial" panose="020B0604020202020204" pitchFamily="34" charset="0"/>
              </a:rPr>
              <a:t>Monitoring the Efficacy of Rituximab with </a:t>
            </a:r>
            <a:r>
              <a:rPr lang="en-US" sz="2800" dirty="0">
                <a:solidFill>
                  <a:srgbClr val="FFFFFF"/>
                </a:solidFill>
              </a:rPr>
              <a:t>Salivary Gland Ultrasound in IgG4-Related Disease</a:t>
            </a:r>
            <a:endParaRPr lang="en-US"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A718AD0-F62F-3513-DF06-3CD0AED18900}"/>
              </a:ext>
            </a:extLst>
          </p:cNvPr>
          <p:cNvSpPr txBox="1"/>
          <p:nvPr/>
        </p:nvSpPr>
        <p:spPr>
          <a:xfrm>
            <a:off x="407360" y="5246853"/>
            <a:ext cx="6102626" cy="738664"/>
          </a:xfrm>
          <a:prstGeom prst="rect">
            <a:avLst/>
          </a:prstGeom>
          <a:noFill/>
        </p:spPr>
        <p:txBody>
          <a:bodyPr wrap="square">
            <a:spAutoFit/>
          </a:bodyPr>
          <a:lstStyle/>
          <a:p>
            <a:r>
              <a:rPr lang="en-US" sz="1400" b="1" dirty="0">
                <a:solidFill>
                  <a:srgbClr val="FFFFFF"/>
                </a:solidFill>
                <a:effectLst/>
                <a:latin typeface="Arial" panose="020B0604020202020204" pitchFamily="34" charset="0"/>
              </a:rPr>
              <a:t>Amy Trang MD</a:t>
            </a:r>
            <a:endParaRPr lang="en-US" sz="1400" dirty="0">
              <a:solidFill>
                <a:srgbClr val="FFFFFF"/>
              </a:solidFill>
              <a:effectLst/>
              <a:latin typeface="Arial" panose="020B0604020202020204" pitchFamily="34" charset="0"/>
            </a:endParaRPr>
          </a:p>
          <a:p>
            <a:r>
              <a:rPr lang="en-US" sz="1400" dirty="0">
                <a:solidFill>
                  <a:srgbClr val="FFFFFF"/>
                </a:solidFill>
                <a:effectLst/>
                <a:latin typeface="Arial" panose="020B0604020202020204" pitchFamily="34" charset="0"/>
              </a:rPr>
              <a:t>Division of Rheumatology, Department of Medicine, </a:t>
            </a:r>
            <a:br>
              <a:rPr lang="en-US" sz="1400" dirty="0">
                <a:solidFill>
                  <a:srgbClr val="FFFFFF"/>
                </a:solidFill>
                <a:effectLst/>
                <a:latin typeface="Arial" panose="020B0604020202020204" pitchFamily="34" charset="0"/>
              </a:rPr>
            </a:br>
            <a:r>
              <a:rPr lang="en-US" sz="1400" dirty="0">
                <a:solidFill>
                  <a:srgbClr val="FFFFFF"/>
                </a:solidFill>
                <a:effectLst/>
                <a:latin typeface="Arial" panose="020B0604020202020204" pitchFamily="34" charset="0"/>
              </a:rPr>
              <a:t>David Geffen School of Medicine, UCLA</a:t>
            </a:r>
          </a:p>
        </p:txBody>
      </p:sp>
    </p:spTree>
    <p:extLst>
      <p:ext uri="{BB962C8B-B14F-4D97-AF65-F5344CB8AC3E}">
        <p14:creationId xmlns:p14="http://schemas.microsoft.com/office/powerpoint/2010/main" val="2129926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9747B-8CEE-50CD-6AB8-2E1CF1F95B15}"/>
              </a:ext>
            </a:extLst>
          </p:cNvPr>
          <p:cNvSpPr>
            <a:spLocks noGrp="1"/>
          </p:cNvSpPr>
          <p:nvPr>
            <p:ph type="title"/>
          </p:nvPr>
        </p:nvSpPr>
        <p:spPr>
          <a:xfrm>
            <a:off x="161657" y="-41437"/>
            <a:ext cx="8008254" cy="999998"/>
          </a:xfrm>
        </p:spPr>
        <p:txBody>
          <a:bodyPr/>
          <a:lstStyle/>
          <a:p>
            <a:r>
              <a:rPr lang="en-US" dirty="0"/>
              <a:t>POC Right Parotid US</a:t>
            </a:r>
          </a:p>
        </p:txBody>
      </p:sp>
      <p:sp>
        <p:nvSpPr>
          <p:cNvPr id="3" name="Text Placeholder 2">
            <a:extLst>
              <a:ext uri="{FF2B5EF4-FFF2-40B4-BE49-F238E27FC236}">
                <a16:creationId xmlns:a16="http://schemas.microsoft.com/office/drawing/2014/main" id="{C63D40CF-0072-7A26-1977-C5BD88E58CA9}"/>
              </a:ext>
            </a:extLst>
          </p:cNvPr>
          <p:cNvSpPr>
            <a:spLocks noGrp="1"/>
          </p:cNvSpPr>
          <p:nvPr>
            <p:ph type="body" sz="quarter" idx="10"/>
          </p:nvPr>
        </p:nvSpPr>
        <p:spPr>
          <a:xfrm>
            <a:off x="161657" y="1583926"/>
            <a:ext cx="5206756" cy="3908207"/>
          </a:xfrm>
        </p:spPr>
        <p:txBody>
          <a:bodyPr/>
          <a:lstStyle/>
          <a:p>
            <a:r>
              <a:rPr lang="en-US" sz="2000" dirty="0"/>
              <a:t>Abnormal texture</a:t>
            </a:r>
          </a:p>
          <a:p>
            <a:r>
              <a:rPr lang="en-US" sz="2000" dirty="0"/>
              <a:t>Grey Scale Grade 2</a:t>
            </a:r>
          </a:p>
          <a:p>
            <a:r>
              <a:rPr lang="en-US" sz="2000" dirty="0"/>
              <a:t>Doppler Grade 1 </a:t>
            </a:r>
          </a:p>
        </p:txBody>
      </p:sp>
      <p:sp>
        <p:nvSpPr>
          <p:cNvPr id="5" name="Slide Number Placeholder 4">
            <a:extLst>
              <a:ext uri="{FF2B5EF4-FFF2-40B4-BE49-F238E27FC236}">
                <a16:creationId xmlns:a16="http://schemas.microsoft.com/office/drawing/2014/main" id="{D25BC7AC-D26B-DD0E-2E4D-45E8C4816EDF}"/>
              </a:ext>
            </a:extLst>
          </p:cNvPr>
          <p:cNvSpPr>
            <a:spLocks noGrp="1"/>
          </p:cNvSpPr>
          <p:nvPr>
            <p:ph type="sldNum" sz="quarter" idx="4"/>
          </p:nvPr>
        </p:nvSpPr>
        <p:spPr/>
        <p:txBody>
          <a:bodyPr/>
          <a:lstStyle/>
          <a:p>
            <a:fld id="{3613DB57-267B-4D41-B6E3-8C71E0333D04}" type="slidenum">
              <a:rPr lang="en-US" smtClean="0"/>
              <a:pPr/>
              <a:t>10</a:t>
            </a:fld>
            <a:endParaRPr lang="en-US" dirty="0"/>
          </a:p>
        </p:txBody>
      </p:sp>
      <p:pic>
        <p:nvPicPr>
          <p:cNvPr id="14" name="Picture 13">
            <a:extLst>
              <a:ext uri="{FF2B5EF4-FFF2-40B4-BE49-F238E27FC236}">
                <a16:creationId xmlns:a16="http://schemas.microsoft.com/office/drawing/2014/main" id="{3B07DFBF-C084-CE22-2ECB-18E2E6C67C1B}"/>
              </a:ext>
            </a:extLst>
          </p:cNvPr>
          <p:cNvPicPr>
            <a:picLocks noChangeAspect="1"/>
          </p:cNvPicPr>
          <p:nvPr/>
        </p:nvPicPr>
        <p:blipFill>
          <a:blip r:embed="rId3"/>
          <a:stretch>
            <a:fillRect/>
          </a:stretch>
        </p:blipFill>
        <p:spPr>
          <a:xfrm>
            <a:off x="5517599" y="1268478"/>
            <a:ext cx="13348802" cy="4057564"/>
          </a:xfrm>
          <a:prstGeom prst="rect">
            <a:avLst/>
          </a:prstGeom>
        </p:spPr>
      </p:pic>
      <p:sp>
        <p:nvSpPr>
          <p:cNvPr id="4" name="Text Placeholder 2">
            <a:extLst>
              <a:ext uri="{FF2B5EF4-FFF2-40B4-BE49-F238E27FC236}">
                <a16:creationId xmlns:a16="http://schemas.microsoft.com/office/drawing/2014/main" id="{9A10DFE7-350A-C812-0EB6-F457138E0DDA}"/>
              </a:ext>
            </a:extLst>
          </p:cNvPr>
          <p:cNvSpPr txBox="1">
            <a:spLocks/>
          </p:cNvSpPr>
          <p:nvPr/>
        </p:nvSpPr>
        <p:spPr>
          <a:xfrm>
            <a:off x="5634821" y="1616623"/>
            <a:ext cx="5473164" cy="33612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02.2023</a:t>
            </a:r>
          </a:p>
        </p:txBody>
      </p:sp>
      <p:sp>
        <p:nvSpPr>
          <p:cNvPr id="8" name="Text Placeholder 3">
            <a:extLst>
              <a:ext uri="{FF2B5EF4-FFF2-40B4-BE49-F238E27FC236}">
                <a16:creationId xmlns:a16="http://schemas.microsoft.com/office/drawing/2014/main" id="{DFAC2F73-AD86-C058-8DE4-64E11179E633}"/>
              </a:ext>
            </a:extLst>
          </p:cNvPr>
          <p:cNvSpPr>
            <a:spLocks noGrp="1"/>
          </p:cNvSpPr>
          <p:nvPr>
            <p:ph type="body" sz="quarter" idx="11"/>
          </p:nvPr>
        </p:nvSpPr>
        <p:spPr>
          <a:xfrm>
            <a:off x="161657" y="3538030"/>
            <a:ext cx="9664700" cy="927100"/>
          </a:xfrm>
        </p:spPr>
        <p:txBody>
          <a:bodyPr/>
          <a:lstStyle/>
          <a:p>
            <a:pPr marL="342900" indent="-342900">
              <a:buFont typeface="Wingdings" pitchFamily="2" charset="2"/>
              <a:buChar char="Ø"/>
            </a:pPr>
            <a:r>
              <a:rPr lang="en-US" sz="2000" dirty="0">
                <a:solidFill>
                  <a:schemeClr val="tx1"/>
                </a:solidFill>
              </a:rPr>
              <a:t>Restarted prednisone 40 mg</a:t>
            </a:r>
          </a:p>
          <a:p>
            <a:pPr marL="342900" indent="-342900">
              <a:buFont typeface="Wingdings" pitchFamily="2" charset="2"/>
              <a:buChar char="Ø"/>
            </a:pPr>
            <a:r>
              <a:rPr lang="en-US" sz="2000" dirty="0">
                <a:solidFill>
                  <a:schemeClr val="tx1"/>
                </a:solidFill>
              </a:rPr>
              <a:t>Continued methotrexate 20 mg weekly</a:t>
            </a:r>
          </a:p>
          <a:p>
            <a:pPr marL="342900" indent="-342900">
              <a:buFont typeface="Wingdings" pitchFamily="2" charset="2"/>
              <a:buChar char="Ø"/>
            </a:pPr>
            <a:r>
              <a:rPr lang="en-US" sz="2000" dirty="0"/>
              <a:t>Started </a:t>
            </a:r>
            <a:r>
              <a:rPr lang="en-US" sz="2000" dirty="0">
                <a:solidFill>
                  <a:srgbClr val="FF0000"/>
                </a:solidFill>
              </a:rPr>
              <a:t>IV rituximab 1g </a:t>
            </a:r>
          </a:p>
          <a:p>
            <a:endParaRPr lang="en-US" sz="2000" dirty="0"/>
          </a:p>
          <a:p>
            <a:endParaRPr lang="en-US" sz="2000" dirty="0"/>
          </a:p>
        </p:txBody>
      </p:sp>
    </p:spTree>
    <p:extLst>
      <p:ext uri="{BB962C8B-B14F-4D97-AF65-F5344CB8AC3E}">
        <p14:creationId xmlns:p14="http://schemas.microsoft.com/office/powerpoint/2010/main" val="345186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46FC-19FC-31D3-AC17-B15FFFF51093}"/>
              </a:ext>
            </a:extLst>
          </p:cNvPr>
          <p:cNvSpPr>
            <a:spLocks noGrp="1"/>
          </p:cNvSpPr>
          <p:nvPr>
            <p:ph type="title"/>
          </p:nvPr>
        </p:nvSpPr>
        <p:spPr>
          <a:xfrm>
            <a:off x="445174" y="-27384"/>
            <a:ext cx="9664026" cy="999998"/>
          </a:xfrm>
        </p:spPr>
        <p:txBody>
          <a:bodyPr/>
          <a:lstStyle/>
          <a:p>
            <a:r>
              <a:rPr lang="en-US" dirty="0"/>
              <a:t>Serial IgG4 Levels and Rituximab Treatment</a:t>
            </a:r>
          </a:p>
        </p:txBody>
      </p:sp>
      <p:sp>
        <p:nvSpPr>
          <p:cNvPr id="3" name="Text Placeholder 2">
            <a:extLst>
              <a:ext uri="{FF2B5EF4-FFF2-40B4-BE49-F238E27FC236}">
                <a16:creationId xmlns:a16="http://schemas.microsoft.com/office/drawing/2014/main" id="{1EC6BAE5-88A1-A281-DA2E-844D79C371A9}"/>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76366EE5-13B2-F711-7FB7-09DAF87F2621}"/>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08224017-B6C0-B057-00AD-58BE965521BA}"/>
              </a:ext>
            </a:extLst>
          </p:cNvPr>
          <p:cNvSpPr>
            <a:spLocks noGrp="1"/>
          </p:cNvSpPr>
          <p:nvPr>
            <p:ph type="sldNum" sz="quarter" idx="4"/>
          </p:nvPr>
        </p:nvSpPr>
        <p:spPr/>
        <p:txBody>
          <a:bodyPr/>
          <a:lstStyle/>
          <a:p>
            <a:fld id="{3613DB57-267B-4D41-B6E3-8C71E0333D04}" type="slidenum">
              <a:rPr lang="en-US" smtClean="0"/>
              <a:pPr/>
              <a:t>11</a:t>
            </a:fld>
            <a:endParaRPr lang="en-US" dirty="0"/>
          </a:p>
        </p:txBody>
      </p:sp>
      <p:pic>
        <p:nvPicPr>
          <p:cNvPr id="9" name="Picture 8">
            <a:extLst>
              <a:ext uri="{FF2B5EF4-FFF2-40B4-BE49-F238E27FC236}">
                <a16:creationId xmlns:a16="http://schemas.microsoft.com/office/drawing/2014/main" id="{5EF58C1F-61AF-1B20-EF5C-8557ECCD29CF}"/>
              </a:ext>
            </a:extLst>
          </p:cNvPr>
          <p:cNvPicPr>
            <a:picLocks noChangeAspect="1"/>
          </p:cNvPicPr>
          <p:nvPr/>
        </p:nvPicPr>
        <p:blipFill>
          <a:blip r:embed="rId3"/>
          <a:stretch>
            <a:fillRect/>
          </a:stretch>
        </p:blipFill>
        <p:spPr>
          <a:xfrm>
            <a:off x="147363" y="972614"/>
            <a:ext cx="9664699" cy="5628326"/>
          </a:xfrm>
          <a:prstGeom prst="rect">
            <a:avLst/>
          </a:prstGeom>
        </p:spPr>
      </p:pic>
      <p:pic>
        <p:nvPicPr>
          <p:cNvPr id="6" name="Picture 5">
            <a:extLst>
              <a:ext uri="{FF2B5EF4-FFF2-40B4-BE49-F238E27FC236}">
                <a16:creationId xmlns:a16="http://schemas.microsoft.com/office/drawing/2014/main" id="{8EB2A40F-12EB-199A-7526-15197A4FD8EE}"/>
              </a:ext>
            </a:extLst>
          </p:cNvPr>
          <p:cNvPicPr>
            <a:picLocks noChangeAspect="1"/>
          </p:cNvPicPr>
          <p:nvPr/>
        </p:nvPicPr>
        <p:blipFill>
          <a:blip r:embed="rId4"/>
          <a:stretch>
            <a:fillRect/>
          </a:stretch>
        </p:blipFill>
        <p:spPr>
          <a:xfrm>
            <a:off x="10020439" y="1532851"/>
            <a:ext cx="2059886" cy="3813849"/>
          </a:xfrm>
          <a:prstGeom prst="rect">
            <a:avLst/>
          </a:prstGeom>
        </p:spPr>
      </p:pic>
    </p:spTree>
    <p:extLst>
      <p:ext uri="{BB962C8B-B14F-4D97-AF65-F5344CB8AC3E}">
        <p14:creationId xmlns:p14="http://schemas.microsoft.com/office/powerpoint/2010/main" val="33906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74BE-0FBB-E670-6F01-93EFEA03771E}"/>
              </a:ext>
            </a:extLst>
          </p:cNvPr>
          <p:cNvSpPr>
            <a:spLocks noGrp="1"/>
          </p:cNvSpPr>
          <p:nvPr>
            <p:ph type="title"/>
          </p:nvPr>
        </p:nvSpPr>
        <p:spPr>
          <a:xfrm>
            <a:off x="445173" y="-27384"/>
            <a:ext cx="9333007" cy="999998"/>
          </a:xfrm>
        </p:spPr>
        <p:txBody>
          <a:bodyPr/>
          <a:lstStyle/>
          <a:p>
            <a:r>
              <a:rPr lang="en-US" dirty="0"/>
              <a:t>Right parotid after rituximab</a:t>
            </a:r>
          </a:p>
        </p:txBody>
      </p:sp>
      <p:sp>
        <p:nvSpPr>
          <p:cNvPr id="5" name="Slide Number Placeholder 4">
            <a:extLst>
              <a:ext uri="{FF2B5EF4-FFF2-40B4-BE49-F238E27FC236}">
                <a16:creationId xmlns:a16="http://schemas.microsoft.com/office/drawing/2014/main" id="{D2235448-A918-6C69-4964-1E9D115E5D5E}"/>
              </a:ext>
            </a:extLst>
          </p:cNvPr>
          <p:cNvSpPr>
            <a:spLocks noGrp="1"/>
          </p:cNvSpPr>
          <p:nvPr>
            <p:ph type="sldNum" sz="quarter" idx="4"/>
          </p:nvPr>
        </p:nvSpPr>
        <p:spPr/>
        <p:txBody>
          <a:bodyPr/>
          <a:lstStyle/>
          <a:p>
            <a:fld id="{3613DB57-267B-4D41-B6E3-8C71E0333D04}" type="slidenum">
              <a:rPr lang="en-US" smtClean="0"/>
              <a:pPr/>
              <a:t>12</a:t>
            </a:fld>
            <a:endParaRPr lang="en-US" dirty="0"/>
          </a:p>
        </p:txBody>
      </p:sp>
      <p:sp>
        <p:nvSpPr>
          <p:cNvPr id="7" name="Text Placeholder 2">
            <a:extLst>
              <a:ext uri="{FF2B5EF4-FFF2-40B4-BE49-F238E27FC236}">
                <a16:creationId xmlns:a16="http://schemas.microsoft.com/office/drawing/2014/main" id="{6B62DE6E-E328-4798-F6DD-FEFAAEE26BC2}"/>
              </a:ext>
            </a:extLst>
          </p:cNvPr>
          <p:cNvSpPr txBox="1">
            <a:spLocks/>
          </p:cNvSpPr>
          <p:nvPr/>
        </p:nvSpPr>
        <p:spPr>
          <a:xfrm>
            <a:off x="635827" y="1242270"/>
            <a:ext cx="3651050" cy="2464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02.2023 (P)</a:t>
            </a:r>
          </a:p>
        </p:txBody>
      </p:sp>
      <p:sp>
        <p:nvSpPr>
          <p:cNvPr id="11" name="Text Placeholder 2">
            <a:extLst>
              <a:ext uri="{FF2B5EF4-FFF2-40B4-BE49-F238E27FC236}">
                <a16:creationId xmlns:a16="http://schemas.microsoft.com/office/drawing/2014/main" id="{0C657CDA-0E7D-5035-6DA7-8D4AAF2FBE50}"/>
              </a:ext>
            </a:extLst>
          </p:cNvPr>
          <p:cNvSpPr txBox="1">
            <a:spLocks/>
          </p:cNvSpPr>
          <p:nvPr/>
        </p:nvSpPr>
        <p:spPr>
          <a:xfrm>
            <a:off x="6422110" y="1242270"/>
            <a:ext cx="2308934" cy="10922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08.2023 (P)</a:t>
            </a:r>
          </a:p>
        </p:txBody>
      </p:sp>
      <p:sp>
        <p:nvSpPr>
          <p:cNvPr id="16" name="Text Placeholder 3">
            <a:extLst>
              <a:ext uri="{FF2B5EF4-FFF2-40B4-BE49-F238E27FC236}">
                <a16:creationId xmlns:a16="http://schemas.microsoft.com/office/drawing/2014/main" id="{2FC80486-37C6-452B-FE64-55A3140661FB}"/>
              </a:ext>
            </a:extLst>
          </p:cNvPr>
          <p:cNvSpPr txBox="1">
            <a:spLocks/>
          </p:cNvSpPr>
          <p:nvPr/>
        </p:nvSpPr>
        <p:spPr>
          <a:xfrm>
            <a:off x="4286877" y="972614"/>
            <a:ext cx="9664700" cy="9271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900" b="1" i="0" kern="1200">
                <a:solidFill>
                  <a:srgbClr val="0F7BB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pic>
        <p:nvPicPr>
          <p:cNvPr id="9" name="Picture 8">
            <a:extLst>
              <a:ext uri="{FF2B5EF4-FFF2-40B4-BE49-F238E27FC236}">
                <a16:creationId xmlns:a16="http://schemas.microsoft.com/office/drawing/2014/main" id="{3035C876-576B-2071-CFE6-BD9B7F3BBEB3}"/>
              </a:ext>
            </a:extLst>
          </p:cNvPr>
          <p:cNvPicPr>
            <a:picLocks noChangeAspect="1"/>
          </p:cNvPicPr>
          <p:nvPr/>
        </p:nvPicPr>
        <p:blipFill>
          <a:blip r:embed="rId3"/>
          <a:stretch>
            <a:fillRect/>
          </a:stretch>
        </p:blipFill>
        <p:spPr>
          <a:xfrm>
            <a:off x="106558" y="964712"/>
            <a:ext cx="3420677" cy="2464047"/>
          </a:xfrm>
          <a:prstGeom prst="rect">
            <a:avLst/>
          </a:prstGeom>
        </p:spPr>
      </p:pic>
      <p:pic>
        <p:nvPicPr>
          <p:cNvPr id="12" name="Picture 11">
            <a:extLst>
              <a:ext uri="{FF2B5EF4-FFF2-40B4-BE49-F238E27FC236}">
                <a16:creationId xmlns:a16="http://schemas.microsoft.com/office/drawing/2014/main" id="{D6A1ABC2-C874-F36E-5C28-7A16E17C17F5}"/>
              </a:ext>
            </a:extLst>
          </p:cNvPr>
          <p:cNvPicPr>
            <a:picLocks noChangeAspect="1"/>
          </p:cNvPicPr>
          <p:nvPr/>
        </p:nvPicPr>
        <p:blipFill>
          <a:blip r:embed="rId4"/>
          <a:stretch>
            <a:fillRect/>
          </a:stretch>
        </p:blipFill>
        <p:spPr>
          <a:xfrm>
            <a:off x="4442991" y="985033"/>
            <a:ext cx="3506523" cy="2408598"/>
          </a:xfrm>
          <a:prstGeom prst="rect">
            <a:avLst/>
          </a:prstGeom>
        </p:spPr>
      </p:pic>
      <p:pic>
        <p:nvPicPr>
          <p:cNvPr id="18" name="Picture 17">
            <a:extLst>
              <a:ext uri="{FF2B5EF4-FFF2-40B4-BE49-F238E27FC236}">
                <a16:creationId xmlns:a16="http://schemas.microsoft.com/office/drawing/2014/main" id="{D86E419A-8D37-9930-19BD-CB7ACD07BE12}"/>
              </a:ext>
            </a:extLst>
          </p:cNvPr>
          <p:cNvPicPr>
            <a:picLocks noChangeAspect="1"/>
          </p:cNvPicPr>
          <p:nvPr/>
        </p:nvPicPr>
        <p:blipFill>
          <a:blip r:embed="rId5"/>
          <a:stretch>
            <a:fillRect/>
          </a:stretch>
        </p:blipFill>
        <p:spPr>
          <a:xfrm>
            <a:off x="7976515" y="990518"/>
            <a:ext cx="3086290" cy="2403112"/>
          </a:xfrm>
          <a:prstGeom prst="rect">
            <a:avLst/>
          </a:prstGeom>
        </p:spPr>
      </p:pic>
      <p:pic>
        <p:nvPicPr>
          <p:cNvPr id="21" name="Picture 20">
            <a:extLst>
              <a:ext uri="{FF2B5EF4-FFF2-40B4-BE49-F238E27FC236}">
                <a16:creationId xmlns:a16="http://schemas.microsoft.com/office/drawing/2014/main" id="{7099F918-5C2A-7B69-9AF6-E1C6F41A3175}"/>
              </a:ext>
            </a:extLst>
          </p:cNvPr>
          <p:cNvPicPr>
            <a:picLocks noChangeAspect="1"/>
          </p:cNvPicPr>
          <p:nvPr/>
        </p:nvPicPr>
        <p:blipFill>
          <a:blip r:embed="rId6"/>
          <a:stretch>
            <a:fillRect/>
          </a:stretch>
        </p:blipFill>
        <p:spPr>
          <a:xfrm>
            <a:off x="106558" y="3775410"/>
            <a:ext cx="3435271" cy="2227825"/>
          </a:xfrm>
          <a:prstGeom prst="rect">
            <a:avLst/>
          </a:prstGeom>
        </p:spPr>
      </p:pic>
      <p:pic>
        <p:nvPicPr>
          <p:cNvPr id="23" name="Picture 22">
            <a:extLst>
              <a:ext uri="{FF2B5EF4-FFF2-40B4-BE49-F238E27FC236}">
                <a16:creationId xmlns:a16="http://schemas.microsoft.com/office/drawing/2014/main" id="{728E4264-CB7A-91F9-000B-2524F875515B}"/>
              </a:ext>
            </a:extLst>
          </p:cNvPr>
          <p:cNvPicPr>
            <a:picLocks noChangeAspect="1"/>
          </p:cNvPicPr>
          <p:nvPr/>
        </p:nvPicPr>
        <p:blipFill>
          <a:blip r:embed="rId7"/>
          <a:stretch>
            <a:fillRect/>
          </a:stretch>
        </p:blipFill>
        <p:spPr>
          <a:xfrm>
            <a:off x="4520414" y="3775410"/>
            <a:ext cx="3424275" cy="2227825"/>
          </a:xfrm>
          <a:prstGeom prst="rect">
            <a:avLst/>
          </a:prstGeom>
        </p:spPr>
      </p:pic>
      <p:pic>
        <p:nvPicPr>
          <p:cNvPr id="25" name="Picture 24">
            <a:extLst>
              <a:ext uri="{FF2B5EF4-FFF2-40B4-BE49-F238E27FC236}">
                <a16:creationId xmlns:a16="http://schemas.microsoft.com/office/drawing/2014/main" id="{409650A5-511B-94E0-A2EE-76E7E16E14DB}"/>
              </a:ext>
            </a:extLst>
          </p:cNvPr>
          <p:cNvPicPr>
            <a:picLocks noChangeAspect="1"/>
          </p:cNvPicPr>
          <p:nvPr/>
        </p:nvPicPr>
        <p:blipFill>
          <a:blip r:embed="rId8"/>
          <a:stretch>
            <a:fillRect/>
          </a:stretch>
        </p:blipFill>
        <p:spPr>
          <a:xfrm>
            <a:off x="8026899" y="3775410"/>
            <a:ext cx="3035906" cy="2227825"/>
          </a:xfrm>
          <a:prstGeom prst="rect">
            <a:avLst/>
          </a:prstGeom>
        </p:spPr>
      </p:pic>
      <p:sp>
        <p:nvSpPr>
          <p:cNvPr id="26" name="Lightning Bolt 25">
            <a:extLst>
              <a:ext uri="{FF2B5EF4-FFF2-40B4-BE49-F238E27FC236}">
                <a16:creationId xmlns:a16="http://schemas.microsoft.com/office/drawing/2014/main" id="{788829F0-A886-17EE-B8E9-4894AAD3A47E}"/>
              </a:ext>
            </a:extLst>
          </p:cNvPr>
          <p:cNvSpPr/>
          <p:nvPr/>
        </p:nvSpPr>
        <p:spPr>
          <a:xfrm>
            <a:off x="3545690" y="1882116"/>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7" name="Lightning Bolt 26">
            <a:extLst>
              <a:ext uri="{FF2B5EF4-FFF2-40B4-BE49-F238E27FC236}">
                <a16:creationId xmlns:a16="http://schemas.microsoft.com/office/drawing/2014/main" id="{B0A47949-03D8-F184-AC4E-B4852D213742}"/>
              </a:ext>
            </a:extLst>
          </p:cNvPr>
          <p:cNvSpPr/>
          <p:nvPr/>
        </p:nvSpPr>
        <p:spPr>
          <a:xfrm>
            <a:off x="3578917" y="2250590"/>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9" name="TextBox 28">
            <a:extLst>
              <a:ext uri="{FF2B5EF4-FFF2-40B4-BE49-F238E27FC236}">
                <a16:creationId xmlns:a16="http://schemas.microsoft.com/office/drawing/2014/main" id="{267812BE-1B5A-4D36-BE4A-E3CC0A8C349D}"/>
              </a:ext>
            </a:extLst>
          </p:cNvPr>
          <p:cNvSpPr txBox="1"/>
          <p:nvPr/>
        </p:nvSpPr>
        <p:spPr>
          <a:xfrm>
            <a:off x="11324492" y="1926546"/>
            <a:ext cx="6977268" cy="646331"/>
          </a:xfrm>
          <a:prstGeom prst="rect">
            <a:avLst/>
          </a:prstGeom>
          <a:noFill/>
        </p:spPr>
        <p:txBody>
          <a:bodyPr wrap="square">
            <a:spAutoFit/>
          </a:bodyPr>
          <a:lstStyle/>
          <a:p>
            <a:r>
              <a:rPr lang="en-US" sz="1200" dirty="0"/>
              <a:t>12.08.23</a:t>
            </a:r>
          </a:p>
          <a:p>
            <a:endParaRPr lang="en-US" sz="1200" dirty="0"/>
          </a:p>
          <a:p>
            <a:r>
              <a:rPr lang="en-US" sz="1200" dirty="0"/>
              <a:t>12.21.23</a:t>
            </a:r>
          </a:p>
        </p:txBody>
      </p:sp>
      <p:sp>
        <p:nvSpPr>
          <p:cNvPr id="33" name="Lightning Bolt 32">
            <a:extLst>
              <a:ext uri="{FF2B5EF4-FFF2-40B4-BE49-F238E27FC236}">
                <a16:creationId xmlns:a16="http://schemas.microsoft.com/office/drawing/2014/main" id="{05987532-4599-4466-5477-1854F8C43803}"/>
              </a:ext>
            </a:extLst>
          </p:cNvPr>
          <p:cNvSpPr/>
          <p:nvPr/>
        </p:nvSpPr>
        <p:spPr>
          <a:xfrm>
            <a:off x="11116807" y="1851118"/>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4" name="Lightning Bolt 33">
            <a:extLst>
              <a:ext uri="{FF2B5EF4-FFF2-40B4-BE49-F238E27FC236}">
                <a16:creationId xmlns:a16="http://schemas.microsoft.com/office/drawing/2014/main" id="{5C7B68A7-E636-E85B-44E3-4642477C5FA1}"/>
              </a:ext>
            </a:extLst>
          </p:cNvPr>
          <p:cNvSpPr/>
          <p:nvPr/>
        </p:nvSpPr>
        <p:spPr>
          <a:xfrm>
            <a:off x="11150034" y="2219592"/>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5" name="TextBox 34">
            <a:extLst>
              <a:ext uri="{FF2B5EF4-FFF2-40B4-BE49-F238E27FC236}">
                <a16:creationId xmlns:a16="http://schemas.microsoft.com/office/drawing/2014/main" id="{A6AD7D22-56B0-A788-8D31-380367814145}"/>
              </a:ext>
            </a:extLst>
          </p:cNvPr>
          <p:cNvSpPr txBox="1"/>
          <p:nvPr/>
        </p:nvSpPr>
        <p:spPr>
          <a:xfrm>
            <a:off x="3699394" y="1909189"/>
            <a:ext cx="896613" cy="646331"/>
          </a:xfrm>
          <a:prstGeom prst="rect">
            <a:avLst/>
          </a:prstGeom>
          <a:noFill/>
        </p:spPr>
        <p:txBody>
          <a:bodyPr wrap="square">
            <a:spAutoFit/>
          </a:bodyPr>
          <a:lstStyle/>
          <a:p>
            <a:r>
              <a:rPr lang="en-US" sz="1200" dirty="0"/>
              <a:t>05.09.23</a:t>
            </a:r>
          </a:p>
          <a:p>
            <a:endParaRPr lang="en-US" sz="1200" dirty="0"/>
          </a:p>
          <a:p>
            <a:r>
              <a:rPr lang="en-US" sz="1200" dirty="0"/>
              <a:t>05.22.23</a:t>
            </a:r>
          </a:p>
        </p:txBody>
      </p:sp>
      <p:sp>
        <p:nvSpPr>
          <p:cNvPr id="36" name="Lightning Bolt 35">
            <a:extLst>
              <a:ext uri="{FF2B5EF4-FFF2-40B4-BE49-F238E27FC236}">
                <a16:creationId xmlns:a16="http://schemas.microsoft.com/office/drawing/2014/main" id="{005E96D1-7F67-35E3-EAD6-76FC0A296130}"/>
              </a:ext>
            </a:extLst>
          </p:cNvPr>
          <p:cNvSpPr/>
          <p:nvPr/>
        </p:nvSpPr>
        <p:spPr>
          <a:xfrm>
            <a:off x="3573024" y="4591295"/>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7" name="TextBox 36">
            <a:extLst>
              <a:ext uri="{FF2B5EF4-FFF2-40B4-BE49-F238E27FC236}">
                <a16:creationId xmlns:a16="http://schemas.microsoft.com/office/drawing/2014/main" id="{4F288734-36A3-A739-8EA1-5D3561A40AB4}"/>
              </a:ext>
            </a:extLst>
          </p:cNvPr>
          <p:cNvSpPr txBox="1"/>
          <p:nvPr/>
        </p:nvSpPr>
        <p:spPr>
          <a:xfrm>
            <a:off x="3717817" y="4636593"/>
            <a:ext cx="896613" cy="276999"/>
          </a:xfrm>
          <a:prstGeom prst="rect">
            <a:avLst/>
          </a:prstGeom>
          <a:noFill/>
        </p:spPr>
        <p:txBody>
          <a:bodyPr wrap="square">
            <a:spAutoFit/>
          </a:bodyPr>
          <a:lstStyle/>
          <a:p>
            <a:r>
              <a:rPr lang="en-US" sz="1200" dirty="0"/>
              <a:t>02.21.24</a:t>
            </a:r>
          </a:p>
        </p:txBody>
      </p:sp>
      <p:sp>
        <p:nvSpPr>
          <p:cNvPr id="38" name="Lightning Bolt 37">
            <a:extLst>
              <a:ext uri="{FF2B5EF4-FFF2-40B4-BE49-F238E27FC236}">
                <a16:creationId xmlns:a16="http://schemas.microsoft.com/office/drawing/2014/main" id="{43305B8F-A39E-0EF9-3394-15B72B895D15}"/>
              </a:ext>
            </a:extLst>
          </p:cNvPr>
          <p:cNvSpPr/>
          <p:nvPr/>
        </p:nvSpPr>
        <p:spPr>
          <a:xfrm>
            <a:off x="11227654" y="4760425"/>
            <a:ext cx="215847" cy="336963"/>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9" name="TextBox 38">
            <a:extLst>
              <a:ext uri="{FF2B5EF4-FFF2-40B4-BE49-F238E27FC236}">
                <a16:creationId xmlns:a16="http://schemas.microsoft.com/office/drawing/2014/main" id="{DCBA1B7E-F78C-169D-8E0D-EA17F1580E97}"/>
              </a:ext>
            </a:extLst>
          </p:cNvPr>
          <p:cNvSpPr txBox="1"/>
          <p:nvPr/>
        </p:nvSpPr>
        <p:spPr>
          <a:xfrm>
            <a:off x="11392075" y="4775092"/>
            <a:ext cx="896613" cy="276999"/>
          </a:xfrm>
          <a:prstGeom prst="rect">
            <a:avLst/>
          </a:prstGeom>
          <a:noFill/>
        </p:spPr>
        <p:txBody>
          <a:bodyPr wrap="square">
            <a:spAutoFit/>
          </a:bodyPr>
          <a:lstStyle/>
          <a:p>
            <a:r>
              <a:rPr lang="en-US" sz="1200" dirty="0"/>
              <a:t>09.23.24</a:t>
            </a:r>
          </a:p>
        </p:txBody>
      </p:sp>
      <p:sp>
        <p:nvSpPr>
          <p:cNvPr id="40" name="Lightning Bolt 39">
            <a:extLst>
              <a:ext uri="{FF2B5EF4-FFF2-40B4-BE49-F238E27FC236}">
                <a16:creationId xmlns:a16="http://schemas.microsoft.com/office/drawing/2014/main" id="{2FE44F28-AB23-2108-C4B0-16C4EA3CCEC6}"/>
              </a:ext>
            </a:extLst>
          </p:cNvPr>
          <p:cNvSpPr/>
          <p:nvPr/>
        </p:nvSpPr>
        <p:spPr>
          <a:xfrm>
            <a:off x="6280548" y="272377"/>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1" name="TextBox 40">
            <a:extLst>
              <a:ext uri="{FF2B5EF4-FFF2-40B4-BE49-F238E27FC236}">
                <a16:creationId xmlns:a16="http://schemas.microsoft.com/office/drawing/2014/main" id="{6A94B1BC-23B8-CA9D-58A3-557CE254E15D}"/>
              </a:ext>
            </a:extLst>
          </p:cNvPr>
          <p:cNvSpPr txBox="1"/>
          <p:nvPr/>
        </p:nvSpPr>
        <p:spPr>
          <a:xfrm>
            <a:off x="6422110" y="317675"/>
            <a:ext cx="1700490" cy="276999"/>
          </a:xfrm>
          <a:prstGeom prst="rect">
            <a:avLst/>
          </a:prstGeom>
          <a:noFill/>
        </p:spPr>
        <p:txBody>
          <a:bodyPr wrap="square">
            <a:spAutoFit/>
          </a:bodyPr>
          <a:lstStyle/>
          <a:p>
            <a:r>
              <a:rPr lang="en-US" sz="1200" dirty="0">
                <a:highlight>
                  <a:srgbClr val="CCE8F8"/>
                </a:highlight>
              </a:rPr>
              <a:t>= IV rituximab 1 gram</a:t>
            </a:r>
          </a:p>
        </p:txBody>
      </p:sp>
    </p:spTree>
    <p:extLst>
      <p:ext uri="{BB962C8B-B14F-4D97-AF65-F5344CB8AC3E}">
        <p14:creationId xmlns:p14="http://schemas.microsoft.com/office/powerpoint/2010/main" val="184398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p:bldP spid="33" grpId="0" animBg="1"/>
      <p:bldP spid="34" grpId="0" animBg="1"/>
      <p:bldP spid="35" grpId="0"/>
      <p:bldP spid="36" grpId="0" animBg="1"/>
      <p:bldP spid="37" grpId="0"/>
      <p:bldP spid="38" grpId="0" animBg="1"/>
      <p:bldP spid="39" grpId="0"/>
      <p:bldP spid="40" grpId="0" animBg="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6508A-B936-B5A6-92B7-65DAAC1B9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57E0A-7DB9-CB30-849F-204B64647588}"/>
              </a:ext>
            </a:extLst>
          </p:cNvPr>
          <p:cNvSpPr>
            <a:spLocks noGrp="1"/>
          </p:cNvSpPr>
          <p:nvPr>
            <p:ph type="title"/>
          </p:nvPr>
        </p:nvSpPr>
        <p:spPr>
          <a:xfrm>
            <a:off x="445173" y="-27384"/>
            <a:ext cx="9333007" cy="999998"/>
          </a:xfrm>
        </p:spPr>
        <p:txBody>
          <a:bodyPr/>
          <a:lstStyle/>
          <a:p>
            <a:r>
              <a:rPr lang="en-US" dirty="0"/>
              <a:t>Left parotid after rituximab</a:t>
            </a:r>
          </a:p>
        </p:txBody>
      </p:sp>
      <p:sp>
        <p:nvSpPr>
          <p:cNvPr id="5" name="Slide Number Placeholder 4">
            <a:extLst>
              <a:ext uri="{FF2B5EF4-FFF2-40B4-BE49-F238E27FC236}">
                <a16:creationId xmlns:a16="http://schemas.microsoft.com/office/drawing/2014/main" id="{1E68814F-56BB-D33D-08D2-AB17CF11135E}"/>
              </a:ext>
            </a:extLst>
          </p:cNvPr>
          <p:cNvSpPr>
            <a:spLocks noGrp="1"/>
          </p:cNvSpPr>
          <p:nvPr>
            <p:ph type="sldNum" sz="quarter" idx="4"/>
          </p:nvPr>
        </p:nvSpPr>
        <p:spPr/>
        <p:txBody>
          <a:bodyPr/>
          <a:lstStyle/>
          <a:p>
            <a:fld id="{3613DB57-267B-4D41-B6E3-8C71E0333D04}" type="slidenum">
              <a:rPr lang="en-US" smtClean="0"/>
              <a:pPr/>
              <a:t>13</a:t>
            </a:fld>
            <a:endParaRPr lang="en-US" dirty="0"/>
          </a:p>
        </p:txBody>
      </p:sp>
      <p:sp>
        <p:nvSpPr>
          <p:cNvPr id="7" name="Text Placeholder 2">
            <a:extLst>
              <a:ext uri="{FF2B5EF4-FFF2-40B4-BE49-F238E27FC236}">
                <a16:creationId xmlns:a16="http://schemas.microsoft.com/office/drawing/2014/main" id="{13D5477C-6881-4AEF-9399-8F6D7A17D3DA}"/>
              </a:ext>
            </a:extLst>
          </p:cNvPr>
          <p:cNvSpPr txBox="1">
            <a:spLocks/>
          </p:cNvSpPr>
          <p:nvPr/>
        </p:nvSpPr>
        <p:spPr>
          <a:xfrm>
            <a:off x="635827" y="1242270"/>
            <a:ext cx="3651050" cy="2464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02.2023 (P)</a:t>
            </a:r>
          </a:p>
        </p:txBody>
      </p:sp>
      <p:sp>
        <p:nvSpPr>
          <p:cNvPr id="11" name="Text Placeholder 2">
            <a:extLst>
              <a:ext uri="{FF2B5EF4-FFF2-40B4-BE49-F238E27FC236}">
                <a16:creationId xmlns:a16="http://schemas.microsoft.com/office/drawing/2014/main" id="{70FE8A38-D0FA-4B04-06B4-C912B417E44B}"/>
              </a:ext>
            </a:extLst>
          </p:cNvPr>
          <p:cNvSpPr txBox="1">
            <a:spLocks/>
          </p:cNvSpPr>
          <p:nvPr/>
        </p:nvSpPr>
        <p:spPr>
          <a:xfrm>
            <a:off x="6422110" y="1242270"/>
            <a:ext cx="2308934" cy="10922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08.2023 (P)</a:t>
            </a:r>
          </a:p>
        </p:txBody>
      </p:sp>
      <p:sp>
        <p:nvSpPr>
          <p:cNvPr id="16" name="Text Placeholder 3">
            <a:extLst>
              <a:ext uri="{FF2B5EF4-FFF2-40B4-BE49-F238E27FC236}">
                <a16:creationId xmlns:a16="http://schemas.microsoft.com/office/drawing/2014/main" id="{5993C9EF-2449-17CB-2BD9-CBD214EFC805}"/>
              </a:ext>
            </a:extLst>
          </p:cNvPr>
          <p:cNvSpPr txBox="1">
            <a:spLocks/>
          </p:cNvSpPr>
          <p:nvPr/>
        </p:nvSpPr>
        <p:spPr>
          <a:xfrm>
            <a:off x="4286877" y="972614"/>
            <a:ext cx="9664700" cy="9271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900" b="1" i="0" kern="1200">
                <a:solidFill>
                  <a:srgbClr val="0F7BB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26" name="Lightning Bolt 25">
            <a:extLst>
              <a:ext uri="{FF2B5EF4-FFF2-40B4-BE49-F238E27FC236}">
                <a16:creationId xmlns:a16="http://schemas.microsoft.com/office/drawing/2014/main" id="{BC532059-046D-2588-1D17-8BD38CC409CA}"/>
              </a:ext>
            </a:extLst>
          </p:cNvPr>
          <p:cNvSpPr/>
          <p:nvPr/>
        </p:nvSpPr>
        <p:spPr>
          <a:xfrm>
            <a:off x="3545690" y="1882116"/>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7" name="Lightning Bolt 26">
            <a:extLst>
              <a:ext uri="{FF2B5EF4-FFF2-40B4-BE49-F238E27FC236}">
                <a16:creationId xmlns:a16="http://schemas.microsoft.com/office/drawing/2014/main" id="{7CD75EEB-7B61-6D26-CFA0-BEA26B3EF6BB}"/>
              </a:ext>
            </a:extLst>
          </p:cNvPr>
          <p:cNvSpPr/>
          <p:nvPr/>
        </p:nvSpPr>
        <p:spPr>
          <a:xfrm>
            <a:off x="3578917" y="2250590"/>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9" name="TextBox 28">
            <a:extLst>
              <a:ext uri="{FF2B5EF4-FFF2-40B4-BE49-F238E27FC236}">
                <a16:creationId xmlns:a16="http://schemas.microsoft.com/office/drawing/2014/main" id="{7E6C591C-11B2-54AA-3E72-4F564845C99D}"/>
              </a:ext>
            </a:extLst>
          </p:cNvPr>
          <p:cNvSpPr txBox="1"/>
          <p:nvPr/>
        </p:nvSpPr>
        <p:spPr>
          <a:xfrm>
            <a:off x="11324492" y="1926546"/>
            <a:ext cx="6977268" cy="646331"/>
          </a:xfrm>
          <a:prstGeom prst="rect">
            <a:avLst/>
          </a:prstGeom>
          <a:noFill/>
        </p:spPr>
        <p:txBody>
          <a:bodyPr wrap="square">
            <a:spAutoFit/>
          </a:bodyPr>
          <a:lstStyle/>
          <a:p>
            <a:r>
              <a:rPr lang="en-US" sz="1200" dirty="0"/>
              <a:t>12.08.23</a:t>
            </a:r>
          </a:p>
          <a:p>
            <a:endParaRPr lang="en-US" sz="1200" dirty="0"/>
          </a:p>
          <a:p>
            <a:r>
              <a:rPr lang="en-US" sz="1200" dirty="0"/>
              <a:t>12.21.23</a:t>
            </a:r>
          </a:p>
        </p:txBody>
      </p:sp>
      <p:sp>
        <p:nvSpPr>
          <p:cNvPr id="33" name="Lightning Bolt 32">
            <a:extLst>
              <a:ext uri="{FF2B5EF4-FFF2-40B4-BE49-F238E27FC236}">
                <a16:creationId xmlns:a16="http://schemas.microsoft.com/office/drawing/2014/main" id="{5CE5629E-BA63-B1AA-568F-2F953DD5A19C}"/>
              </a:ext>
            </a:extLst>
          </p:cNvPr>
          <p:cNvSpPr/>
          <p:nvPr/>
        </p:nvSpPr>
        <p:spPr>
          <a:xfrm>
            <a:off x="11116807" y="1851118"/>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4" name="Lightning Bolt 33">
            <a:extLst>
              <a:ext uri="{FF2B5EF4-FFF2-40B4-BE49-F238E27FC236}">
                <a16:creationId xmlns:a16="http://schemas.microsoft.com/office/drawing/2014/main" id="{74B61CE7-1B77-07DB-A066-7757180BF0C3}"/>
              </a:ext>
            </a:extLst>
          </p:cNvPr>
          <p:cNvSpPr/>
          <p:nvPr/>
        </p:nvSpPr>
        <p:spPr>
          <a:xfrm>
            <a:off x="11150034" y="2219592"/>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5" name="TextBox 34">
            <a:extLst>
              <a:ext uri="{FF2B5EF4-FFF2-40B4-BE49-F238E27FC236}">
                <a16:creationId xmlns:a16="http://schemas.microsoft.com/office/drawing/2014/main" id="{3A5CA557-A9BE-40B8-0C70-C9A986C660AB}"/>
              </a:ext>
            </a:extLst>
          </p:cNvPr>
          <p:cNvSpPr txBox="1"/>
          <p:nvPr/>
        </p:nvSpPr>
        <p:spPr>
          <a:xfrm>
            <a:off x="3699394" y="1909189"/>
            <a:ext cx="896613" cy="646331"/>
          </a:xfrm>
          <a:prstGeom prst="rect">
            <a:avLst/>
          </a:prstGeom>
          <a:noFill/>
        </p:spPr>
        <p:txBody>
          <a:bodyPr wrap="square">
            <a:spAutoFit/>
          </a:bodyPr>
          <a:lstStyle/>
          <a:p>
            <a:r>
              <a:rPr lang="en-US" sz="1200" dirty="0"/>
              <a:t>05.09.23</a:t>
            </a:r>
          </a:p>
          <a:p>
            <a:endParaRPr lang="en-US" sz="1200" dirty="0"/>
          </a:p>
          <a:p>
            <a:r>
              <a:rPr lang="en-US" sz="1200" dirty="0"/>
              <a:t>05.22.23</a:t>
            </a:r>
          </a:p>
        </p:txBody>
      </p:sp>
      <p:sp>
        <p:nvSpPr>
          <p:cNvPr id="36" name="Lightning Bolt 35">
            <a:extLst>
              <a:ext uri="{FF2B5EF4-FFF2-40B4-BE49-F238E27FC236}">
                <a16:creationId xmlns:a16="http://schemas.microsoft.com/office/drawing/2014/main" id="{4272ECE1-7899-0166-F938-D5C8818B23A4}"/>
              </a:ext>
            </a:extLst>
          </p:cNvPr>
          <p:cNvSpPr/>
          <p:nvPr/>
        </p:nvSpPr>
        <p:spPr>
          <a:xfrm>
            <a:off x="3573024" y="4591295"/>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7" name="TextBox 36">
            <a:extLst>
              <a:ext uri="{FF2B5EF4-FFF2-40B4-BE49-F238E27FC236}">
                <a16:creationId xmlns:a16="http://schemas.microsoft.com/office/drawing/2014/main" id="{14FCF28D-C3F5-9917-BC30-5CE5C5553349}"/>
              </a:ext>
            </a:extLst>
          </p:cNvPr>
          <p:cNvSpPr txBox="1"/>
          <p:nvPr/>
        </p:nvSpPr>
        <p:spPr>
          <a:xfrm>
            <a:off x="3717817" y="4636593"/>
            <a:ext cx="896613" cy="276999"/>
          </a:xfrm>
          <a:prstGeom prst="rect">
            <a:avLst/>
          </a:prstGeom>
          <a:noFill/>
        </p:spPr>
        <p:txBody>
          <a:bodyPr wrap="square">
            <a:spAutoFit/>
          </a:bodyPr>
          <a:lstStyle/>
          <a:p>
            <a:r>
              <a:rPr lang="en-US" sz="1200" dirty="0"/>
              <a:t>02.21.24</a:t>
            </a:r>
          </a:p>
        </p:txBody>
      </p:sp>
      <p:sp>
        <p:nvSpPr>
          <p:cNvPr id="38" name="Lightning Bolt 37">
            <a:extLst>
              <a:ext uri="{FF2B5EF4-FFF2-40B4-BE49-F238E27FC236}">
                <a16:creationId xmlns:a16="http://schemas.microsoft.com/office/drawing/2014/main" id="{55D9F809-E559-C0EE-E1C0-88C6974B8521}"/>
              </a:ext>
            </a:extLst>
          </p:cNvPr>
          <p:cNvSpPr/>
          <p:nvPr/>
        </p:nvSpPr>
        <p:spPr>
          <a:xfrm>
            <a:off x="11227654" y="4760425"/>
            <a:ext cx="215847" cy="336963"/>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9" name="TextBox 38">
            <a:extLst>
              <a:ext uri="{FF2B5EF4-FFF2-40B4-BE49-F238E27FC236}">
                <a16:creationId xmlns:a16="http://schemas.microsoft.com/office/drawing/2014/main" id="{E4397EF3-0829-B932-DDC4-82439FFD561B}"/>
              </a:ext>
            </a:extLst>
          </p:cNvPr>
          <p:cNvSpPr txBox="1"/>
          <p:nvPr/>
        </p:nvSpPr>
        <p:spPr>
          <a:xfrm>
            <a:off x="11392075" y="4775092"/>
            <a:ext cx="896613" cy="276999"/>
          </a:xfrm>
          <a:prstGeom prst="rect">
            <a:avLst/>
          </a:prstGeom>
          <a:noFill/>
        </p:spPr>
        <p:txBody>
          <a:bodyPr wrap="square">
            <a:spAutoFit/>
          </a:bodyPr>
          <a:lstStyle/>
          <a:p>
            <a:r>
              <a:rPr lang="en-US" sz="1200" dirty="0"/>
              <a:t>09.23.24</a:t>
            </a:r>
          </a:p>
        </p:txBody>
      </p:sp>
      <p:sp>
        <p:nvSpPr>
          <p:cNvPr id="40" name="Lightning Bolt 39">
            <a:extLst>
              <a:ext uri="{FF2B5EF4-FFF2-40B4-BE49-F238E27FC236}">
                <a16:creationId xmlns:a16="http://schemas.microsoft.com/office/drawing/2014/main" id="{9A592F35-480B-8BE3-A445-C928E00F93DF}"/>
              </a:ext>
            </a:extLst>
          </p:cNvPr>
          <p:cNvSpPr/>
          <p:nvPr/>
        </p:nvSpPr>
        <p:spPr>
          <a:xfrm>
            <a:off x="6280548" y="272377"/>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1" name="TextBox 40">
            <a:extLst>
              <a:ext uri="{FF2B5EF4-FFF2-40B4-BE49-F238E27FC236}">
                <a16:creationId xmlns:a16="http://schemas.microsoft.com/office/drawing/2014/main" id="{052A6288-2E85-9531-08AF-7B3E00D3FC92}"/>
              </a:ext>
            </a:extLst>
          </p:cNvPr>
          <p:cNvSpPr txBox="1"/>
          <p:nvPr/>
        </p:nvSpPr>
        <p:spPr>
          <a:xfrm>
            <a:off x="6422110" y="317675"/>
            <a:ext cx="1700490" cy="276999"/>
          </a:xfrm>
          <a:prstGeom prst="rect">
            <a:avLst/>
          </a:prstGeom>
          <a:noFill/>
        </p:spPr>
        <p:txBody>
          <a:bodyPr wrap="square">
            <a:spAutoFit/>
          </a:bodyPr>
          <a:lstStyle/>
          <a:p>
            <a:r>
              <a:rPr lang="en-US" sz="1200" dirty="0">
                <a:highlight>
                  <a:srgbClr val="CCE8F8"/>
                </a:highlight>
              </a:rPr>
              <a:t>= IV rituximab 1 gram</a:t>
            </a:r>
          </a:p>
        </p:txBody>
      </p:sp>
      <p:pic>
        <p:nvPicPr>
          <p:cNvPr id="3" name="Picture 2">
            <a:extLst>
              <a:ext uri="{FF2B5EF4-FFF2-40B4-BE49-F238E27FC236}">
                <a16:creationId xmlns:a16="http://schemas.microsoft.com/office/drawing/2014/main" id="{96A97D77-BE57-1820-10AC-F2B13632AFFA}"/>
              </a:ext>
            </a:extLst>
          </p:cNvPr>
          <p:cNvPicPr>
            <a:picLocks noChangeAspect="1"/>
          </p:cNvPicPr>
          <p:nvPr/>
        </p:nvPicPr>
        <p:blipFill>
          <a:blip r:embed="rId3"/>
          <a:stretch>
            <a:fillRect/>
          </a:stretch>
        </p:blipFill>
        <p:spPr>
          <a:xfrm>
            <a:off x="95084" y="999843"/>
            <a:ext cx="3405776" cy="2433560"/>
          </a:xfrm>
          <a:prstGeom prst="rect">
            <a:avLst/>
          </a:prstGeom>
        </p:spPr>
      </p:pic>
      <p:pic>
        <p:nvPicPr>
          <p:cNvPr id="4" name="Picture 3">
            <a:extLst>
              <a:ext uri="{FF2B5EF4-FFF2-40B4-BE49-F238E27FC236}">
                <a16:creationId xmlns:a16="http://schemas.microsoft.com/office/drawing/2014/main" id="{EE1DC88B-CCB4-2028-88AC-FC63AE82B9A4}"/>
              </a:ext>
            </a:extLst>
          </p:cNvPr>
          <p:cNvPicPr>
            <a:picLocks noChangeAspect="1"/>
          </p:cNvPicPr>
          <p:nvPr/>
        </p:nvPicPr>
        <p:blipFill>
          <a:blip r:embed="rId4"/>
          <a:stretch>
            <a:fillRect/>
          </a:stretch>
        </p:blipFill>
        <p:spPr>
          <a:xfrm>
            <a:off x="4448308" y="998124"/>
            <a:ext cx="3511593" cy="2403112"/>
          </a:xfrm>
          <a:prstGeom prst="rect">
            <a:avLst/>
          </a:prstGeom>
        </p:spPr>
      </p:pic>
      <p:pic>
        <p:nvPicPr>
          <p:cNvPr id="6" name="Picture 5">
            <a:extLst>
              <a:ext uri="{FF2B5EF4-FFF2-40B4-BE49-F238E27FC236}">
                <a16:creationId xmlns:a16="http://schemas.microsoft.com/office/drawing/2014/main" id="{33134AB9-A95F-7FCF-3FC2-48882E44BA1F}"/>
              </a:ext>
            </a:extLst>
          </p:cNvPr>
          <p:cNvPicPr>
            <a:picLocks noChangeAspect="1"/>
          </p:cNvPicPr>
          <p:nvPr/>
        </p:nvPicPr>
        <p:blipFill>
          <a:blip r:embed="rId5"/>
          <a:stretch>
            <a:fillRect/>
          </a:stretch>
        </p:blipFill>
        <p:spPr>
          <a:xfrm>
            <a:off x="8041736" y="1000348"/>
            <a:ext cx="3026462" cy="2398664"/>
          </a:xfrm>
          <a:prstGeom prst="rect">
            <a:avLst/>
          </a:prstGeom>
        </p:spPr>
      </p:pic>
      <p:pic>
        <p:nvPicPr>
          <p:cNvPr id="8" name="Picture 7">
            <a:extLst>
              <a:ext uri="{FF2B5EF4-FFF2-40B4-BE49-F238E27FC236}">
                <a16:creationId xmlns:a16="http://schemas.microsoft.com/office/drawing/2014/main" id="{E641E3EE-88AC-EBA7-3318-4B76FE56D5F7}"/>
              </a:ext>
            </a:extLst>
          </p:cNvPr>
          <p:cNvPicPr>
            <a:picLocks noChangeAspect="1"/>
          </p:cNvPicPr>
          <p:nvPr/>
        </p:nvPicPr>
        <p:blipFill>
          <a:blip r:embed="rId6"/>
          <a:stretch>
            <a:fillRect/>
          </a:stretch>
        </p:blipFill>
        <p:spPr>
          <a:xfrm>
            <a:off x="74290" y="3786001"/>
            <a:ext cx="3462342" cy="2285810"/>
          </a:xfrm>
          <a:prstGeom prst="rect">
            <a:avLst/>
          </a:prstGeom>
        </p:spPr>
      </p:pic>
      <p:pic>
        <p:nvPicPr>
          <p:cNvPr id="10" name="Picture 9">
            <a:extLst>
              <a:ext uri="{FF2B5EF4-FFF2-40B4-BE49-F238E27FC236}">
                <a16:creationId xmlns:a16="http://schemas.microsoft.com/office/drawing/2014/main" id="{150C1320-7EB0-FFCB-A8D9-74E0AEAA98E0}"/>
              </a:ext>
            </a:extLst>
          </p:cNvPr>
          <p:cNvPicPr>
            <a:picLocks noChangeAspect="1"/>
          </p:cNvPicPr>
          <p:nvPr/>
        </p:nvPicPr>
        <p:blipFill>
          <a:blip r:embed="rId7"/>
          <a:stretch>
            <a:fillRect/>
          </a:stretch>
        </p:blipFill>
        <p:spPr>
          <a:xfrm>
            <a:off x="4472933" y="3823253"/>
            <a:ext cx="3462341" cy="2285810"/>
          </a:xfrm>
          <a:prstGeom prst="rect">
            <a:avLst/>
          </a:prstGeom>
        </p:spPr>
      </p:pic>
      <p:pic>
        <p:nvPicPr>
          <p:cNvPr id="13" name="Picture 12">
            <a:extLst>
              <a:ext uri="{FF2B5EF4-FFF2-40B4-BE49-F238E27FC236}">
                <a16:creationId xmlns:a16="http://schemas.microsoft.com/office/drawing/2014/main" id="{BAB96E34-6F7B-9243-D1B0-FDD702A2775F}"/>
              </a:ext>
            </a:extLst>
          </p:cNvPr>
          <p:cNvPicPr>
            <a:picLocks noChangeAspect="1"/>
          </p:cNvPicPr>
          <p:nvPr/>
        </p:nvPicPr>
        <p:blipFill>
          <a:blip r:embed="rId8"/>
          <a:stretch>
            <a:fillRect/>
          </a:stretch>
        </p:blipFill>
        <p:spPr>
          <a:xfrm>
            <a:off x="8041736" y="3823253"/>
            <a:ext cx="3094523" cy="2285810"/>
          </a:xfrm>
          <a:prstGeom prst="rect">
            <a:avLst/>
          </a:prstGeom>
        </p:spPr>
      </p:pic>
    </p:spTree>
    <p:extLst>
      <p:ext uri="{BB962C8B-B14F-4D97-AF65-F5344CB8AC3E}">
        <p14:creationId xmlns:p14="http://schemas.microsoft.com/office/powerpoint/2010/main" val="24498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p:bldP spid="33" grpId="0" animBg="1"/>
      <p:bldP spid="34" grpId="0" animBg="1"/>
      <p:bldP spid="35" grpId="0"/>
      <p:bldP spid="36" grpId="0" animBg="1"/>
      <p:bldP spid="37" grpId="0"/>
      <p:bldP spid="38" grpId="0" animBg="1"/>
      <p:bldP spid="39" grpId="0"/>
      <p:bldP spid="40" grpId="0" animBg="1"/>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EC6CD-FB2D-503A-CA26-74084A2AF424}"/>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06FECA89-6BD7-C9A2-6786-8FE72E0F951E}"/>
              </a:ext>
            </a:extLst>
          </p:cNvPr>
          <p:cNvPicPr>
            <a:picLocks noChangeAspect="1"/>
          </p:cNvPicPr>
          <p:nvPr/>
        </p:nvPicPr>
        <p:blipFill>
          <a:blip r:embed="rId3"/>
          <a:stretch>
            <a:fillRect/>
          </a:stretch>
        </p:blipFill>
        <p:spPr>
          <a:xfrm>
            <a:off x="4573592" y="1080851"/>
            <a:ext cx="3123059" cy="2093927"/>
          </a:xfrm>
          <a:prstGeom prst="rect">
            <a:avLst/>
          </a:prstGeom>
        </p:spPr>
      </p:pic>
      <p:pic>
        <p:nvPicPr>
          <p:cNvPr id="15" name="Picture 14">
            <a:extLst>
              <a:ext uri="{FF2B5EF4-FFF2-40B4-BE49-F238E27FC236}">
                <a16:creationId xmlns:a16="http://schemas.microsoft.com/office/drawing/2014/main" id="{AF954DB6-0198-3733-FC83-18C0D6017786}"/>
              </a:ext>
            </a:extLst>
          </p:cNvPr>
          <p:cNvPicPr>
            <a:picLocks noChangeAspect="1"/>
          </p:cNvPicPr>
          <p:nvPr/>
        </p:nvPicPr>
        <p:blipFill>
          <a:blip r:embed="rId4"/>
          <a:stretch>
            <a:fillRect/>
          </a:stretch>
        </p:blipFill>
        <p:spPr>
          <a:xfrm>
            <a:off x="26641" y="1075216"/>
            <a:ext cx="2823782" cy="2093927"/>
          </a:xfrm>
          <a:prstGeom prst="rect">
            <a:avLst/>
          </a:prstGeom>
        </p:spPr>
      </p:pic>
      <p:sp>
        <p:nvSpPr>
          <p:cNvPr id="2" name="Title 1">
            <a:extLst>
              <a:ext uri="{FF2B5EF4-FFF2-40B4-BE49-F238E27FC236}">
                <a16:creationId xmlns:a16="http://schemas.microsoft.com/office/drawing/2014/main" id="{917CAA64-B542-2A93-C4F8-8497F2ABFE88}"/>
              </a:ext>
            </a:extLst>
          </p:cNvPr>
          <p:cNvSpPr>
            <a:spLocks noGrp="1"/>
          </p:cNvSpPr>
          <p:nvPr>
            <p:ph type="title"/>
          </p:nvPr>
        </p:nvSpPr>
        <p:spPr>
          <a:xfrm>
            <a:off x="445173" y="-27384"/>
            <a:ext cx="9333007" cy="999998"/>
          </a:xfrm>
        </p:spPr>
        <p:txBody>
          <a:bodyPr/>
          <a:lstStyle/>
          <a:p>
            <a:r>
              <a:rPr lang="en-US" dirty="0"/>
              <a:t>Right submandibular after rituximab</a:t>
            </a:r>
          </a:p>
        </p:txBody>
      </p:sp>
      <p:sp>
        <p:nvSpPr>
          <p:cNvPr id="5" name="Slide Number Placeholder 4">
            <a:extLst>
              <a:ext uri="{FF2B5EF4-FFF2-40B4-BE49-F238E27FC236}">
                <a16:creationId xmlns:a16="http://schemas.microsoft.com/office/drawing/2014/main" id="{83DA5FBB-49A1-0997-B555-6D1DBFAD23C8}"/>
              </a:ext>
            </a:extLst>
          </p:cNvPr>
          <p:cNvSpPr>
            <a:spLocks noGrp="1"/>
          </p:cNvSpPr>
          <p:nvPr>
            <p:ph type="sldNum" sz="quarter" idx="4"/>
          </p:nvPr>
        </p:nvSpPr>
        <p:spPr/>
        <p:txBody>
          <a:bodyPr/>
          <a:lstStyle/>
          <a:p>
            <a:fld id="{3613DB57-267B-4D41-B6E3-8C71E0333D04}" type="slidenum">
              <a:rPr lang="en-US" smtClean="0"/>
              <a:pPr/>
              <a:t>14</a:t>
            </a:fld>
            <a:endParaRPr lang="en-US" dirty="0"/>
          </a:p>
        </p:txBody>
      </p:sp>
      <p:sp>
        <p:nvSpPr>
          <p:cNvPr id="16" name="Text Placeholder 3">
            <a:extLst>
              <a:ext uri="{FF2B5EF4-FFF2-40B4-BE49-F238E27FC236}">
                <a16:creationId xmlns:a16="http://schemas.microsoft.com/office/drawing/2014/main" id="{BC516409-A88B-71F9-8A5B-FB4976FA2758}"/>
              </a:ext>
            </a:extLst>
          </p:cNvPr>
          <p:cNvSpPr txBox="1">
            <a:spLocks/>
          </p:cNvSpPr>
          <p:nvPr/>
        </p:nvSpPr>
        <p:spPr>
          <a:xfrm>
            <a:off x="4286877" y="972614"/>
            <a:ext cx="9664700" cy="9271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900" b="1" i="0" kern="1200">
                <a:solidFill>
                  <a:srgbClr val="0F7BB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26" name="Lightning Bolt 25">
            <a:extLst>
              <a:ext uri="{FF2B5EF4-FFF2-40B4-BE49-F238E27FC236}">
                <a16:creationId xmlns:a16="http://schemas.microsoft.com/office/drawing/2014/main" id="{55BE1F54-0AC0-7166-F496-1BC7CEAFA983}"/>
              </a:ext>
            </a:extLst>
          </p:cNvPr>
          <p:cNvSpPr/>
          <p:nvPr/>
        </p:nvSpPr>
        <p:spPr>
          <a:xfrm>
            <a:off x="3174589" y="1772114"/>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7" name="Lightning Bolt 26">
            <a:extLst>
              <a:ext uri="{FF2B5EF4-FFF2-40B4-BE49-F238E27FC236}">
                <a16:creationId xmlns:a16="http://schemas.microsoft.com/office/drawing/2014/main" id="{AE6C06D0-636B-BDC2-3A27-29333C09A18A}"/>
              </a:ext>
            </a:extLst>
          </p:cNvPr>
          <p:cNvSpPr/>
          <p:nvPr/>
        </p:nvSpPr>
        <p:spPr>
          <a:xfrm>
            <a:off x="3207816" y="2140588"/>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9" name="TextBox 28">
            <a:extLst>
              <a:ext uri="{FF2B5EF4-FFF2-40B4-BE49-F238E27FC236}">
                <a16:creationId xmlns:a16="http://schemas.microsoft.com/office/drawing/2014/main" id="{987EF52E-A71B-C652-484E-AE86FA882155}"/>
              </a:ext>
            </a:extLst>
          </p:cNvPr>
          <p:cNvSpPr txBox="1"/>
          <p:nvPr/>
        </p:nvSpPr>
        <p:spPr>
          <a:xfrm>
            <a:off x="11268847" y="1772114"/>
            <a:ext cx="6977268" cy="646331"/>
          </a:xfrm>
          <a:prstGeom prst="rect">
            <a:avLst/>
          </a:prstGeom>
          <a:noFill/>
        </p:spPr>
        <p:txBody>
          <a:bodyPr wrap="square">
            <a:spAutoFit/>
          </a:bodyPr>
          <a:lstStyle/>
          <a:p>
            <a:r>
              <a:rPr lang="en-US" sz="1200" dirty="0"/>
              <a:t>12.08.23</a:t>
            </a:r>
          </a:p>
          <a:p>
            <a:endParaRPr lang="en-US" sz="1200" dirty="0"/>
          </a:p>
          <a:p>
            <a:r>
              <a:rPr lang="en-US" sz="1200" dirty="0"/>
              <a:t>12.21.23</a:t>
            </a:r>
          </a:p>
        </p:txBody>
      </p:sp>
      <p:sp>
        <p:nvSpPr>
          <p:cNvPr id="33" name="Lightning Bolt 32">
            <a:extLst>
              <a:ext uri="{FF2B5EF4-FFF2-40B4-BE49-F238E27FC236}">
                <a16:creationId xmlns:a16="http://schemas.microsoft.com/office/drawing/2014/main" id="{331408AC-9BC1-4A5B-FD75-0E529DB47C13}"/>
              </a:ext>
            </a:extLst>
          </p:cNvPr>
          <p:cNvSpPr/>
          <p:nvPr/>
        </p:nvSpPr>
        <p:spPr>
          <a:xfrm>
            <a:off x="11061162" y="1696686"/>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4" name="Lightning Bolt 33">
            <a:extLst>
              <a:ext uri="{FF2B5EF4-FFF2-40B4-BE49-F238E27FC236}">
                <a16:creationId xmlns:a16="http://schemas.microsoft.com/office/drawing/2014/main" id="{7D72B1FC-040B-7F71-B584-4CA77B631BF6}"/>
              </a:ext>
            </a:extLst>
          </p:cNvPr>
          <p:cNvSpPr/>
          <p:nvPr/>
        </p:nvSpPr>
        <p:spPr>
          <a:xfrm>
            <a:off x="11094389" y="2065160"/>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5" name="TextBox 34">
            <a:extLst>
              <a:ext uri="{FF2B5EF4-FFF2-40B4-BE49-F238E27FC236}">
                <a16:creationId xmlns:a16="http://schemas.microsoft.com/office/drawing/2014/main" id="{5D67FF63-171B-D7D9-F36A-1E0186FE0EB7}"/>
              </a:ext>
            </a:extLst>
          </p:cNvPr>
          <p:cNvSpPr txBox="1"/>
          <p:nvPr/>
        </p:nvSpPr>
        <p:spPr>
          <a:xfrm>
            <a:off x="3328293" y="1799187"/>
            <a:ext cx="896613" cy="646331"/>
          </a:xfrm>
          <a:prstGeom prst="rect">
            <a:avLst/>
          </a:prstGeom>
          <a:noFill/>
        </p:spPr>
        <p:txBody>
          <a:bodyPr wrap="square">
            <a:spAutoFit/>
          </a:bodyPr>
          <a:lstStyle/>
          <a:p>
            <a:r>
              <a:rPr lang="en-US" sz="1200" dirty="0"/>
              <a:t>05.09.23</a:t>
            </a:r>
          </a:p>
          <a:p>
            <a:endParaRPr lang="en-US" sz="1200" dirty="0"/>
          </a:p>
          <a:p>
            <a:r>
              <a:rPr lang="en-US" sz="1200" dirty="0"/>
              <a:t>05.22.23</a:t>
            </a:r>
          </a:p>
        </p:txBody>
      </p:sp>
      <p:sp>
        <p:nvSpPr>
          <p:cNvPr id="36" name="Lightning Bolt 35">
            <a:extLst>
              <a:ext uri="{FF2B5EF4-FFF2-40B4-BE49-F238E27FC236}">
                <a16:creationId xmlns:a16="http://schemas.microsoft.com/office/drawing/2014/main" id="{459619E9-696F-29A2-47D5-2DA44A179E39}"/>
              </a:ext>
            </a:extLst>
          </p:cNvPr>
          <p:cNvSpPr/>
          <p:nvPr/>
        </p:nvSpPr>
        <p:spPr>
          <a:xfrm>
            <a:off x="3051168" y="4609195"/>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7" name="TextBox 36">
            <a:extLst>
              <a:ext uri="{FF2B5EF4-FFF2-40B4-BE49-F238E27FC236}">
                <a16:creationId xmlns:a16="http://schemas.microsoft.com/office/drawing/2014/main" id="{FF1DA13D-E561-031D-8CE4-1A9D5BEA1201}"/>
              </a:ext>
            </a:extLst>
          </p:cNvPr>
          <p:cNvSpPr txBox="1"/>
          <p:nvPr/>
        </p:nvSpPr>
        <p:spPr>
          <a:xfrm>
            <a:off x="3195961" y="4654493"/>
            <a:ext cx="896613" cy="276999"/>
          </a:xfrm>
          <a:prstGeom prst="rect">
            <a:avLst/>
          </a:prstGeom>
          <a:noFill/>
        </p:spPr>
        <p:txBody>
          <a:bodyPr wrap="square">
            <a:spAutoFit/>
          </a:bodyPr>
          <a:lstStyle/>
          <a:p>
            <a:r>
              <a:rPr lang="en-US" sz="1200" dirty="0"/>
              <a:t>02.21.24</a:t>
            </a:r>
          </a:p>
        </p:txBody>
      </p:sp>
      <p:sp>
        <p:nvSpPr>
          <p:cNvPr id="38" name="Lightning Bolt 37">
            <a:extLst>
              <a:ext uri="{FF2B5EF4-FFF2-40B4-BE49-F238E27FC236}">
                <a16:creationId xmlns:a16="http://schemas.microsoft.com/office/drawing/2014/main" id="{242AE70E-8AAF-DD65-CC03-7D3E1B2A10E2}"/>
              </a:ext>
            </a:extLst>
          </p:cNvPr>
          <p:cNvSpPr/>
          <p:nvPr/>
        </p:nvSpPr>
        <p:spPr>
          <a:xfrm>
            <a:off x="11199008" y="4673012"/>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9" name="TextBox 38">
            <a:extLst>
              <a:ext uri="{FF2B5EF4-FFF2-40B4-BE49-F238E27FC236}">
                <a16:creationId xmlns:a16="http://schemas.microsoft.com/office/drawing/2014/main" id="{25212579-4F71-9B9D-26A3-CDA0525E4177}"/>
              </a:ext>
            </a:extLst>
          </p:cNvPr>
          <p:cNvSpPr txBox="1"/>
          <p:nvPr/>
        </p:nvSpPr>
        <p:spPr>
          <a:xfrm>
            <a:off x="11363429" y="4718311"/>
            <a:ext cx="896613" cy="276999"/>
          </a:xfrm>
          <a:prstGeom prst="rect">
            <a:avLst/>
          </a:prstGeom>
          <a:noFill/>
        </p:spPr>
        <p:txBody>
          <a:bodyPr wrap="square">
            <a:spAutoFit/>
          </a:bodyPr>
          <a:lstStyle/>
          <a:p>
            <a:r>
              <a:rPr lang="en-US" sz="1200" dirty="0"/>
              <a:t>09.23.24</a:t>
            </a:r>
          </a:p>
        </p:txBody>
      </p:sp>
      <p:pic>
        <p:nvPicPr>
          <p:cNvPr id="9" name="Picture 8">
            <a:extLst>
              <a:ext uri="{FF2B5EF4-FFF2-40B4-BE49-F238E27FC236}">
                <a16:creationId xmlns:a16="http://schemas.microsoft.com/office/drawing/2014/main" id="{2DFFF245-FCCC-68D0-CE08-F9FACC5A1857}"/>
              </a:ext>
            </a:extLst>
          </p:cNvPr>
          <p:cNvPicPr>
            <a:picLocks noChangeAspect="1"/>
          </p:cNvPicPr>
          <p:nvPr/>
        </p:nvPicPr>
        <p:blipFill>
          <a:blip r:embed="rId5"/>
          <a:stretch>
            <a:fillRect/>
          </a:stretch>
        </p:blipFill>
        <p:spPr>
          <a:xfrm>
            <a:off x="-5359" y="1335073"/>
            <a:ext cx="2840762" cy="2093927"/>
          </a:xfrm>
          <a:prstGeom prst="rect">
            <a:avLst/>
          </a:prstGeom>
        </p:spPr>
      </p:pic>
      <p:pic>
        <p:nvPicPr>
          <p:cNvPr id="12" name="Picture 11">
            <a:extLst>
              <a:ext uri="{FF2B5EF4-FFF2-40B4-BE49-F238E27FC236}">
                <a16:creationId xmlns:a16="http://schemas.microsoft.com/office/drawing/2014/main" id="{96B8FC9C-3F43-80AF-FF2B-8F3B1AD67579}"/>
              </a:ext>
            </a:extLst>
          </p:cNvPr>
          <p:cNvPicPr>
            <a:picLocks noChangeAspect="1"/>
          </p:cNvPicPr>
          <p:nvPr/>
        </p:nvPicPr>
        <p:blipFill>
          <a:blip r:embed="rId6"/>
          <a:stretch>
            <a:fillRect/>
          </a:stretch>
        </p:blipFill>
        <p:spPr>
          <a:xfrm>
            <a:off x="4578599" y="1262913"/>
            <a:ext cx="3123059" cy="2067287"/>
          </a:xfrm>
          <a:prstGeom prst="rect">
            <a:avLst/>
          </a:prstGeom>
        </p:spPr>
      </p:pic>
      <p:pic>
        <p:nvPicPr>
          <p:cNvPr id="22" name="Picture 21">
            <a:extLst>
              <a:ext uri="{FF2B5EF4-FFF2-40B4-BE49-F238E27FC236}">
                <a16:creationId xmlns:a16="http://schemas.microsoft.com/office/drawing/2014/main" id="{4C96768E-46B8-58B0-821A-3E9B2C96D5A1}"/>
              </a:ext>
            </a:extLst>
          </p:cNvPr>
          <p:cNvPicPr>
            <a:picLocks noChangeAspect="1"/>
          </p:cNvPicPr>
          <p:nvPr/>
        </p:nvPicPr>
        <p:blipFill>
          <a:blip r:embed="rId7"/>
          <a:stretch>
            <a:fillRect/>
          </a:stretch>
        </p:blipFill>
        <p:spPr>
          <a:xfrm>
            <a:off x="7971321" y="1077883"/>
            <a:ext cx="2925113" cy="2259281"/>
          </a:xfrm>
          <a:prstGeom prst="rect">
            <a:avLst/>
          </a:prstGeom>
        </p:spPr>
      </p:pic>
      <p:pic>
        <p:nvPicPr>
          <p:cNvPr id="24" name="Picture 23">
            <a:extLst>
              <a:ext uri="{FF2B5EF4-FFF2-40B4-BE49-F238E27FC236}">
                <a16:creationId xmlns:a16="http://schemas.microsoft.com/office/drawing/2014/main" id="{A3CCA26B-FFA0-AEDA-B569-F0613181D40B}"/>
              </a:ext>
            </a:extLst>
          </p:cNvPr>
          <p:cNvPicPr>
            <a:picLocks noChangeAspect="1"/>
          </p:cNvPicPr>
          <p:nvPr/>
        </p:nvPicPr>
        <p:blipFill>
          <a:blip r:embed="rId8"/>
          <a:stretch>
            <a:fillRect/>
          </a:stretch>
        </p:blipFill>
        <p:spPr>
          <a:xfrm>
            <a:off x="31988" y="3854309"/>
            <a:ext cx="2821409" cy="1906229"/>
          </a:xfrm>
          <a:prstGeom prst="rect">
            <a:avLst/>
          </a:prstGeom>
        </p:spPr>
      </p:pic>
      <p:pic>
        <p:nvPicPr>
          <p:cNvPr id="28" name="Picture 27">
            <a:extLst>
              <a:ext uri="{FF2B5EF4-FFF2-40B4-BE49-F238E27FC236}">
                <a16:creationId xmlns:a16="http://schemas.microsoft.com/office/drawing/2014/main" id="{40251137-79A9-7D55-A57C-270C5953B45C}"/>
              </a:ext>
            </a:extLst>
          </p:cNvPr>
          <p:cNvPicPr>
            <a:picLocks noChangeAspect="1"/>
          </p:cNvPicPr>
          <p:nvPr/>
        </p:nvPicPr>
        <p:blipFill>
          <a:blip r:embed="rId9"/>
          <a:stretch>
            <a:fillRect/>
          </a:stretch>
        </p:blipFill>
        <p:spPr>
          <a:xfrm>
            <a:off x="7989014" y="1211921"/>
            <a:ext cx="2906667" cy="2125243"/>
          </a:xfrm>
          <a:prstGeom prst="rect">
            <a:avLst/>
          </a:prstGeom>
        </p:spPr>
      </p:pic>
      <p:pic>
        <p:nvPicPr>
          <p:cNvPr id="31" name="Picture 30">
            <a:extLst>
              <a:ext uri="{FF2B5EF4-FFF2-40B4-BE49-F238E27FC236}">
                <a16:creationId xmlns:a16="http://schemas.microsoft.com/office/drawing/2014/main" id="{57DE1135-FE7C-7C4F-196C-BA4BCB3D7D89}"/>
              </a:ext>
            </a:extLst>
          </p:cNvPr>
          <p:cNvPicPr>
            <a:picLocks noChangeAspect="1"/>
          </p:cNvPicPr>
          <p:nvPr/>
        </p:nvPicPr>
        <p:blipFill>
          <a:blip r:embed="rId10"/>
          <a:stretch>
            <a:fillRect/>
          </a:stretch>
        </p:blipFill>
        <p:spPr>
          <a:xfrm>
            <a:off x="20083" y="4089417"/>
            <a:ext cx="2823783" cy="1951801"/>
          </a:xfrm>
          <a:prstGeom prst="rect">
            <a:avLst/>
          </a:prstGeom>
        </p:spPr>
      </p:pic>
      <p:pic>
        <p:nvPicPr>
          <p:cNvPr id="42" name="Picture 41">
            <a:extLst>
              <a:ext uri="{FF2B5EF4-FFF2-40B4-BE49-F238E27FC236}">
                <a16:creationId xmlns:a16="http://schemas.microsoft.com/office/drawing/2014/main" id="{CFD15937-BA2A-DBC5-BA8B-FC6C6A7016EB}"/>
              </a:ext>
            </a:extLst>
          </p:cNvPr>
          <p:cNvPicPr>
            <a:picLocks noChangeAspect="1"/>
          </p:cNvPicPr>
          <p:nvPr/>
        </p:nvPicPr>
        <p:blipFill>
          <a:blip r:embed="rId11"/>
          <a:stretch>
            <a:fillRect/>
          </a:stretch>
        </p:blipFill>
        <p:spPr>
          <a:xfrm>
            <a:off x="4573592" y="3904022"/>
            <a:ext cx="3165208" cy="2093927"/>
          </a:xfrm>
          <a:prstGeom prst="rect">
            <a:avLst/>
          </a:prstGeom>
        </p:spPr>
      </p:pic>
      <p:pic>
        <p:nvPicPr>
          <p:cNvPr id="44" name="Picture 43">
            <a:extLst>
              <a:ext uri="{FF2B5EF4-FFF2-40B4-BE49-F238E27FC236}">
                <a16:creationId xmlns:a16="http://schemas.microsoft.com/office/drawing/2014/main" id="{D361690D-E2E9-1ED0-D3FB-DB691FB8DAF2}"/>
              </a:ext>
            </a:extLst>
          </p:cNvPr>
          <p:cNvPicPr>
            <a:picLocks noChangeAspect="1"/>
          </p:cNvPicPr>
          <p:nvPr/>
        </p:nvPicPr>
        <p:blipFill>
          <a:blip r:embed="rId12"/>
          <a:stretch>
            <a:fillRect/>
          </a:stretch>
        </p:blipFill>
        <p:spPr>
          <a:xfrm>
            <a:off x="7981935" y="3904023"/>
            <a:ext cx="2975976" cy="2054963"/>
          </a:xfrm>
          <a:prstGeom prst="rect">
            <a:avLst/>
          </a:prstGeom>
        </p:spPr>
      </p:pic>
      <p:pic>
        <p:nvPicPr>
          <p:cNvPr id="46" name="Picture 45">
            <a:extLst>
              <a:ext uri="{FF2B5EF4-FFF2-40B4-BE49-F238E27FC236}">
                <a16:creationId xmlns:a16="http://schemas.microsoft.com/office/drawing/2014/main" id="{B10F668F-F92B-7A7A-4C5B-063F9FD89882}"/>
              </a:ext>
            </a:extLst>
          </p:cNvPr>
          <p:cNvPicPr>
            <a:picLocks noChangeAspect="1"/>
          </p:cNvPicPr>
          <p:nvPr/>
        </p:nvPicPr>
        <p:blipFill>
          <a:blip r:embed="rId13"/>
          <a:stretch>
            <a:fillRect/>
          </a:stretch>
        </p:blipFill>
        <p:spPr>
          <a:xfrm>
            <a:off x="4564323" y="4031672"/>
            <a:ext cx="3165209" cy="2103392"/>
          </a:xfrm>
          <a:prstGeom prst="rect">
            <a:avLst/>
          </a:prstGeom>
        </p:spPr>
      </p:pic>
      <p:pic>
        <p:nvPicPr>
          <p:cNvPr id="48" name="Picture 47">
            <a:extLst>
              <a:ext uri="{FF2B5EF4-FFF2-40B4-BE49-F238E27FC236}">
                <a16:creationId xmlns:a16="http://schemas.microsoft.com/office/drawing/2014/main" id="{AC1EA94E-3919-F4B9-A722-3DA3A352D5A9}"/>
              </a:ext>
            </a:extLst>
          </p:cNvPr>
          <p:cNvPicPr>
            <a:picLocks noChangeAspect="1"/>
          </p:cNvPicPr>
          <p:nvPr/>
        </p:nvPicPr>
        <p:blipFill>
          <a:blip r:embed="rId14"/>
          <a:stretch>
            <a:fillRect/>
          </a:stretch>
        </p:blipFill>
        <p:spPr>
          <a:xfrm>
            <a:off x="7989015" y="3995569"/>
            <a:ext cx="2972604" cy="2139495"/>
          </a:xfrm>
          <a:prstGeom prst="rect">
            <a:avLst/>
          </a:prstGeom>
        </p:spPr>
      </p:pic>
      <p:sp>
        <p:nvSpPr>
          <p:cNvPr id="3" name="Lightning Bolt 2">
            <a:extLst>
              <a:ext uri="{FF2B5EF4-FFF2-40B4-BE49-F238E27FC236}">
                <a16:creationId xmlns:a16="http://schemas.microsoft.com/office/drawing/2014/main" id="{E3D28690-1AE4-9767-282A-27D0932D1C08}"/>
              </a:ext>
            </a:extLst>
          </p:cNvPr>
          <p:cNvSpPr/>
          <p:nvPr/>
        </p:nvSpPr>
        <p:spPr>
          <a:xfrm>
            <a:off x="7971321" y="270085"/>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C94F7489-39FF-DE29-BFFE-B6C3D683C2BF}"/>
              </a:ext>
            </a:extLst>
          </p:cNvPr>
          <p:cNvSpPr txBox="1"/>
          <p:nvPr/>
        </p:nvSpPr>
        <p:spPr>
          <a:xfrm>
            <a:off x="8112883" y="315383"/>
            <a:ext cx="1700490" cy="276999"/>
          </a:xfrm>
          <a:prstGeom prst="rect">
            <a:avLst/>
          </a:prstGeom>
          <a:noFill/>
        </p:spPr>
        <p:txBody>
          <a:bodyPr wrap="square">
            <a:spAutoFit/>
          </a:bodyPr>
          <a:lstStyle/>
          <a:p>
            <a:r>
              <a:rPr lang="en-US" sz="1200" dirty="0">
                <a:highlight>
                  <a:srgbClr val="CCE8F8"/>
                </a:highlight>
              </a:rPr>
              <a:t>= IV rituximab 1 gram</a:t>
            </a:r>
          </a:p>
        </p:txBody>
      </p:sp>
    </p:spTree>
    <p:extLst>
      <p:ext uri="{BB962C8B-B14F-4D97-AF65-F5344CB8AC3E}">
        <p14:creationId xmlns:p14="http://schemas.microsoft.com/office/powerpoint/2010/main" val="78832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DB839-51D3-9219-687E-3B6C925FA6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08699-8162-D72B-7531-9B3FFEA4EB68}"/>
              </a:ext>
            </a:extLst>
          </p:cNvPr>
          <p:cNvSpPr>
            <a:spLocks noGrp="1"/>
          </p:cNvSpPr>
          <p:nvPr>
            <p:ph type="title"/>
          </p:nvPr>
        </p:nvSpPr>
        <p:spPr>
          <a:xfrm>
            <a:off x="445173" y="-27384"/>
            <a:ext cx="9333007" cy="999998"/>
          </a:xfrm>
        </p:spPr>
        <p:txBody>
          <a:bodyPr/>
          <a:lstStyle/>
          <a:p>
            <a:r>
              <a:rPr lang="en-US" dirty="0"/>
              <a:t>Left submandibular after rituximab</a:t>
            </a:r>
          </a:p>
        </p:txBody>
      </p:sp>
      <p:sp>
        <p:nvSpPr>
          <p:cNvPr id="5" name="Slide Number Placeholder 4">
            <a:extLst>
              <a:ext uri="{FF2B5EF4-FFF2-40B4-BE49-F238E27FC236}">
                <a16:creationId xmlns:a16="http://schemas.microsoft.com/office/drawing/2014/main" id="{86950CA1-0E59-B612-533B-B82DD090D9D1}"/>
              </a:ext>
            </a:extLst>
          </p:cNvPr>
          <p:cNvSpPr>
            <a:spLocks noGrp="1"/>
          </p:cNvSpPr>
          <p:nvPr>
            <p:ph type="sldNum" sz="quarter" idx="4"/>
          </p:nvPr>
        </p:nvSpPr>
        <p:spPr/>
        <p:txBody>
          <a:bodyPr/>
          <a:lstStyle/>
          <a:p>
            <a:fld id="{3613DB57-267B-4D41-B6E3-8C71E0333D04}" type="slidenum">
              <a:rPr lang="en-US" smtClean="0"/>
              <a:pPr/>
              <a:t>15</a:t>
            </a:fld>
            <a:endParaRPr lang="en-US" dirty="0"/>
          </a:p>
        </p:txBody>
      </p:sp>
      <p:sp>
        <p:nvSpPr>
          <p:cNvPr id="7" name="Text Placeholder 2">
            <a:extLst>
              <a:ext uri="{FF2B5EF4-FFF2-40B4-BE49-F238E27FC236}">
                <a16:creationId xmlns:a16="http://schemas.microsoft.com/office/drawing/2014/main" id="{A72DCA22-0F2A-091E-CFF5-BAF46535B788}"/>
              </a:ext>
            </a:extLst>
          </p:cNvPr>
          <p:cNvSpPr txBox="1">
            <a:spLocks/>
          </p:cNvSpPr>
          <p:nvPr/>
        </p:nvSpPr>
        <p:spPr>
          <a:xfrm>
            <a:off x="635827" y="1242270"/>
            <a:ext cx="3651050" cy="2464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02.2023 (P)</a:t>
            </a:r>
          </a:p>
        </p:txBody>
      </p:sp>
      <p:sp>
        <p:nvSpPr>
          <p:cNvPr id="11" name="Text Placeholder 2">
            <a:extLst>
              <a:ext uri="{FF2B5EF4-FFF2-40B4-BE49-F238E27FC236}">
                <a16:creationId xmlns:a16="http://schemas.microsoft.com/office/drawing/2014/main" id="{2C8723A7-4E26-29C4-F544-86AAEC58D7FB}"/>
              </a:ext>
            </a:extLst>
          </p:cNvPr>
          <p:cNvSpPr txBox="1">
            <a:spLocks/>
          </p:cNvSpPr>
          <p:nvPr/>
        </p:nvSpPr>
        <p:spPr>
          <a:xfrm>
            <a:off x="6422110" y="1242270"/>
            <a:ext cx="2308934" cy="10922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08.2023 (P)</a:t>
            </a:r>
          </a:p>
        </p:txBody>
      </p:sp>
      <p:sp>
        <p:nvSpPr>
          <p:cNvPr id="16" name="Text Placeholder 3">
            <a:extLst>
              <a:ext uri="{FF2B5EF4-FFF2-40B4-BE49-F238E27FC236}">
                <a16:creationId xmlns:a16="http://schemas.microsoft.com/office/drawing/2014/main" id="{640305EA-BDE4-D031-7CF9-61FCA21922C3}"/>
              </a:ext>
            </a:extLst>
          </p:cNvPr>
          <p:cNvSpPr txBox="1">
            <a:spLocks/>
          </p:cNvSpPr>
          <p:nvPr/>
        </p:nvSpPr>
        <p:spPr>
          <a:xfrm>
            <a:off x="4286877" y="972614"/>
            <a:ext cx="9664700" cy="9271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900" b="1" i="0" kern="1200">
                <a:solidFill>
                  <a:srgbClr val="0F7BB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26" name="Lightning Bolt 25">
            <a:extLst>
              <a:ext uri="{FF2B5EF4-FFF2-40B4-BE49-F238E27FC236}">
                <a16:creationId xmlns:a16="http://schemas.microsoft.com/office/drawing/2014/main" id="{C1D0C9E1-58A5-99A9-6A15-928C035A13C2}"/>
              </a:ext>
            </a:extLst>
          </p:cNvPr>
          <p:cNvSpPr/>
          <p:nvPr/>
        </p:nvSpPr>
        <p:spPr>
          <a:xfrm>
            <a:off x="3176321" y="1473010"/>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7" name="Lightning Bolt 26">
            <a:extLst>
              <a:ext uri="{FF2B5EF4-FFF2-40B4-BE49-F238E27FC236}">
                <a16:creationId xmlns:a16="http://schemas.microsoft.com/office/drawing/2014/main" id="{3902F21B-D3B8-DDAC-38B7-E1D0B0EF43E1}"/>
              </a:ext>
            </a:extLst>
          </p:cNvPr>
          <p:cNvSpPr/>
          <p:nvPr/>
        </p:nvSpPr>
        <p:spPr>
          <a:xfrm>
            <a:off x="3209548" y="1841484"/>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9" name="TextBox 28">
            <a:extLst>
              <a:ext uri="{FF2B5EF4-FFF2-40B4-BE49-F238E27FC236}">
                <a16:creationId xmlns:a16="http://schemas.microsoft.com/office/drawing/2014/main" id="{CF4684C2-3034-889B-E4BB-904E3E125E44}"/>
              </a:ext>
            </a:extLst>
          </p:cNvPr>
          <p:cNvSpPr txBox="1"/>
          <p:nvPr/>
        </p:nvSpPr>
        <p:spPr>
          <a:xfrm>
            <a:off x="11360738" y="1564140"/>
            <a:ext cx="6977268" cy="646331"/>
          </a:xfrm>
          <a:prstGeom prst="rect">
            <a:avLst/>
          </a:prstGeom>
          <a:noFill/>
        </p:spPr>
        <p:txBody>
          <a:bodyPr wrap="square">
            <a:spAutoFit/>
          </a:bodyPr>
          <a:lstStyle/>
          <a:p>
            <a:r>
              <a:rPr lang="en-US" sz="1200" dirty="0"/>
              <a:t>12.08.23</a:t>
            </a:r>
          </a:p>
          <a:p>
            <a:endParaRPr lang="en-US" sz="1200" dirty="0"/>
          </a:p>
          <a:p>
            <a:r>
              <a:rPr lang="en-US" sz="1200" dirty="0"/>
              <a:t>12.21.23</a:t>
            </a:r>
          </a:p>
        </p:txBody>
      </p:sp>
      <p:sp>
        <p:nvSpPr>
          <p:cNvPr id="33" name="Lightning Bolt 32">
            <a:extLst>
              <a:ext uri="{FF2B5EF4-FFF2-40B4-BE49-F238E27FC236}">
                <a16:creationId xmlns:a16="http://schemas.microsoft.com/office/drawing/2014/main" id="{28B110AE-9C98-8BC0-2004-B6023CE9633B}"/>
              </a:ext>
            </a:extLst>
          </p:cNvPr>
          <p:cNvSpPr/>
          <p:nvPr/>
        </p:nvSpPr>
        <p:spPr>
          <a:xfrm>
            <a:off x="11153053" y="1488712"/>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4" name="Lightning Bolt 33">
            <a:extLst>
              <a:ext uri="{FF2B5EF4-FFF2-40B4-BE49-F238E27FC236}">
                <a16:creationId xmlns:a16="http://schemas.microsoft.com/office/drawing/2014/main" id="{A7C2E1D8-1091-FBE4-06E2-8407F78B56E9}"/>
              </a:ext>
            </a:extLst>
          </p:cNvPr>
          <p:cNvSpPr/>
          <p:nvPr/>
        </p:nvSpPr>
        <p:spPr>
          <a:xfrm>
            <a:off x="11186280" y="1857186"/>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5" name="TextBox 34">
            <a:extLst>
              <a:ext uri="{FF2B5EF4-FFF2-40B4-BE49-F238E27FC236}">
                <a16:creationId xmlns:a16="http://schemas.microsoft.com/office/drawing/2014/main" id="{19809D56-EDED-2B22-E134-D2D3FB2F0D5D}"/>
              </a:ext>
            </a:extLst>
          </p:cNvPr>
          <p:cNvSpPr txBox="1"/>
          <p:nvPr/>
        </p:nvSpPr>
        <p:spPr>
          <a:xfrm>
            <a:off x="3330025" y="1500083"/>
            <a:ext cx="896613" cy="646331"/>
          </a:xfrm>
          <a:prstGeom prst="rect">
            <a:avLst/>
          </a:prstGeom>
          <a:noFill/>
        </p:spPr>
        <p:txBody>
          <a:bodyPr wrap="square">
            <a:spAutoFit/>
          </a:bodyPr>
          <a:lstStyle/>
          <a:p>
            <a:r>
              <a:rPr lang="en-US" sz="1200" dirty="0"/>
              <a:t>05.09.23</a:t>
            </a:r>
          </a:p>
          <a:p>
            <a:endParaRPr lang="en-US" sz="1200" dirty="0"/>
          </a:p>
          <a:p>
            <a:r>
              <a:rPr lang="en-US" sz="1200" dirty="0"/>
              <a:t>05.22.23</a:t>
            </a:r>
          </a:p>
        </p:txBody>
      </p:sp>
      <p:sp>
        <p:nvSpPr>
          <p:cNvPr id="36" name="Lightning Bolt 35">
            <a:extLst>
              <a:ext uri="{FF2B5EF4-FFF2-40B4-BE49-F238E27FC236}">
                <a16:creationId xmlns:a16="http://schemas.microsoft.com/office/drawing/2014/main" id="{0FAA0251-EB77-4BCB-B2CE-A8859D08FF10}"/>
              </a:ext>
            </a:extLst>
          </p:cNvPr>
          <p:cNvSpPr/>
          <p:nvPr/>
        </p:nvSpPr>
        <p:spPr>
          <a:xfrm>
            <a:off x="3171261" y="4868294"/>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7" name="TextBox 36">
            <a:extLst>
              <a:ext uri="{FF2B5EF4-FFF2-40B4-BE49-F238E27FC236}">
                <a16:creationId xmlns:a16="http://schemas.microsoft.com/office/drawing/2014/main" id="{F61D6BD0-2A09-BB76-3E07-AEA1441A5D14}"/>
              </a:ext>
            </a:extLst>
          </p:cNvPr>
          <p:cNvSpPr txBox="1"/>
          <p:nvPr/>
        </p:nvSpPr>
        <p:spPr>
          <a:xfrm>
            <a:off x="3316054" y="4913592"/>
            <a:ext cx="896613" cy="276999"/>
          </a:xfrm>
          <a:prstGeom prst="rect">
            <a:avLst/>
          </a:prstGeom>
          <a:noFill/>
        </p:spPr>
        <p:txBody>
          <a:bodyPr wrap="square">
            <a:spAutoFit/>
          </a:bodyPr>
          <a:lstStyle/>
          <a:p>
            <a:r>
              <a:rPr lang="en-US" sz="1200" dirty="0"/>
              <a:t>02.21.24</a:t>
            </a:r>
          </a:p>
        </p:txBody>
      </p:sp>
      <p:sp>
        <p:nvSpPr>
          <p:cNvPr id="38" name="Lightning Bolt 37">
            <a:extLst>
              <a:ext uri="{FF2B5EF4-FFF2-40B4-BE49-F238E27FC236}">
                <a16:creationId xmlns:a16="http://schemas.microsoft.com/office/drawing/2014/main" id="{8F596541-1A23-467B-9B4D-2DADDB3F9C48}"/>
              </a:ext>
            </a:extLst>
          </p:cNvPr>
          <p:cNvSpPr/>
          <p:nvPr/>
        </p:nvSpPr>
        <p:spPr>
          <a:xfrm>
            <a:off x="11158509" y="4729794"/>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9" name="TextBox 38">
            <a:extLst>
              <a:ext uri="{FF2B5EF4-FFF2-40B4-BE49-F238E27FC236}">
                <a16:creationId xmlns:a16="http://schemas.microsoft.com/office/drawing/2014/main" id="{4C13FA26-EA90-7B3D-CE6D-75651BF02FB2}"/>
              </a:ext>
            </a:extLst>
          </p:cNvPr>
          <p:cNvSpPr txBox="1"/>
          <p:nvPr/>
        </p:nvSpPr>
        <p:spPr>
          <a:xfrm>
            <a:off x="11322930" y="4775093"/>
            <a:ext cx="896613" cy="276999"/>
          </a:xfrm>
          <a:prstGeom prst="rect">
            <a:avLst/>
          </a:prstGeom>
          <a:noFill/>
        </p:spPr>
        <p:txBody>
          <a:bodyPr wrap="square">
            <a:spAutoFit/>
          </a:bodyPr>
          <a:lstStyle/>
          <a:p>
            <a:r>
              <a:rPr lang="en-US" sz="1200" dirty="0"/>
              <a:t>09.23.24</a:t>
            </a:r>
          </a:p>
        </p:txBody>
      </p:sp>
      <p:pic>
        <p:nvPicPr>
          <p:cNvPr id="9" name="Picture 8">
            <a:extLst>
              <a:ext uri="{FF2B5EF4-FFF2-40B4-BE49-F238E27FC236}">
                <a16:creationId xmlns:a16="http://schemas.microsoft.com/office/drawing/2014/main" id="{A5AC73F5-CFB3-6088-A769-E1E41102CE97}"/>
              </a:ext>
            </a:extLst>
          </p:cNvPr>
          <p:cNvPicPr>
            <a:picLocks noChangeAspect="1"/>
          </p:cNvPicPr>
          <p:nvPr/>
        </p:nvPicPr>
        <p:blipFill>
          <a:blip r:embed="rId3"/>
          <a:stretch>
            <a:fillRect/>
          </a:stretch>
        </p:blipFill>
        <p:spPr>
          <a:xfrm>
            <a:off x="94570" y="1087633"/>
            <a:ext cx="2991239" cy="2144354"/>
          </a:xfrm>
          <a:prstGeom prst="rect">
            <a:avLst/>
          </a:prstGeom>
        </p:spPr>
      </p:pic>
      <p:pic>
        <p:nvPicPr>
          <p:cNvPr id="12" name="Picture 11">
            <a:extLst>
              <a:ext uri="{FF2B5EF4-FFF2-40B4-BE49-F238E27FC236}">
                <a16:creationId xmlns:a16="http://schemas.microsoft.com/office/drawing/2014/main" id="{53A96AB0-68E6-C795-0788-BB62E34272CB}"/>
              </a:ext>
            </a:extLst>
          </p:cNvPr>
          <p:cNvPicPr>
            <a:picLocks noChangeAspect="1"/>
          </p:cNvPicPr>
          <p:nvPr/>
        </p:nvPicPr>
        <p:blipFill>
          <a:blip r:embed="rId4"/>
          <a:stretch>
            <a:fillRect/>
          </a:stretch>
        </p:blipFill>
        <p:spPr>
          <a:xfrm>
            <a:off x="4128401" y="1078065"/>
            <a:ext cx="3411278" cy="2326134"/>
          </a:xfrm>
          <a:prstGeom prst="rect">
            <a:avLst/>
          </a:prstGeom>
        </p:spPr>
      </p:pic>
      <p:pic>
        <p:nvPicPr>
          <p:cNvPr id="15" name="Picture 14">
            <a:extLst>
              <a:ext uri="{FF2B5EF4-FFF2-40B4-BE49-F238E27FC236}">
                <a16:creationId xmlns:a16="http://schemas.microsoft.com/office/drawing/2014/main" id="{77CD2A9B-9250-553F-075C-6298A2DE2210}"/>
              </a:ext>
            </a:extLst>
          </p:cNvPr>
          <p:cNvPicPr>
            <a:picLocks noChangeAspect="1"/>
          </p:cNvPicPr>
          <p:nvPr/>
        </p:nvPicPr>
        <p:blipFill>
          <a:blip r:embed="rId5"/>
          <a:stretch>
            <a:fillRect/>
          </a:stretch>
        </p:blipFill>
        <p:spPr>
          <a:xfrm>
            <a:off x="94570" y="1266569"/>
            <a:ext cx="2991439" cy="2137630"/>
          </a:xfrm>
          <a:prstGeom prst="rect">
            <a:avLst/>
          </a:prstGeom>
        </p:spPr>
      </p:pic>
      <p:pic>
        <p:nvPicPr>
          <p:cNvPr id="19" name="Picture 18">
            <a:extLst>
              <a:ext uri="{FF2B5EF4-FFF2-40B4-BE49-F238E27FC236}">
                <a16:creationId xmlns:a16="http://schemas.microsoft.com/office/drawing/2014/main" id="{B07F328A-E653-38D1-D6E2-C5FAE1F08FFF}"/>
              </a:ext>
            </a:extLst>
          </p:cNvPr>
          <p:cNvPicPr>
            <a:picLocks noChangeAspect="1"/>
          </p:cNvPicPr>
          <p:nvPr/>
        </p:nvPicPr>
        <p:blipFill>
          <a:blip r:embed="rId6"/>
          <a:stretch>
            <a:fillRect/>
          </a:stretch>
        </p:blipFill>
        <p:spPr>
          <a:xfrm>
            <a:off x="4119915" y="1183516"/>
            <a:ext cx="3419764" cy="2326134"/>
          </a:xfrm>
          <a:prstGeom prst="rect">
            <a:avLst/>
          </a:prstGeom>
        </p:spPr>
      </p:pic>
      <p:pic>
        <p:nvPicPr>
          <p:cNvPr id="22" name="Picture 21">
            <a:extLst>
              <a:ext uri="{FF2B5EF4-FFF2-40B4-BE49-F238E27FC236}">
                <a16:creationId xmlns:a16="http://schemas.microsoft.com/office/drawing/2014/main" id="{07A00493-D16D-5262-F853-0943F9527250}"/>
              </a:ext>
            </a:extLst>
          </p:cNvPr>
          <p:cNvPicPr>
            <a:picLocks noChangeAspect="1"/>
          </p:cNvPicPr>
          <p:nvPr/>
        </p:nvPicPr>
        <p:blipFill>
          <a:blip r:embed="rId7"/>
          <a:stretch>
            <a:fillRect/>
          </a:stretch>
        </p:blipFill>
        <p:spPr>
          <a:xfrm>
            <a:off x="7660048" y="1087633"/>
            <a:ext cx="3312932" cy="2422017"/>
          </a:xfrm>
          <a:prstGeom prst="rect">
            <a:avLst/>
          </a:prstGeom>
        </p:spPr>
      </p:pic>
      <p:pic>
        <p:nvPicPr>
          <p:cNvPr id="24" name="Picture 23">
            <a:extLst>
              <a:ext uri="{FF2B5EF4-FFF2-40B4-BE49-F238E27FC236}">
                <a16:creationId xmlns:a16="http://schemas.microsoft.com/office/drawing/2014/main" id="{415AA73D-FECC-171E-DCDF-A541E36124B8}"/>
              </a:ext>
            </a:extLst>
          </p:cNvPr>
          <p:cNvPicPr>
            <a:picLocks noChangeAspect="1"/>
          </p:cNvPicPr>
          <p:nvPr/>
        </p:nvPicPr>
        <p:blipFill>
          <a:blip r:embed="rId8"/>
          <a:stretch>
            <a:fillRect/>
          </a:stretch>
        </p:blipFill>
        <p:spPr>
          <a:xfrm>
            <a:off x="94570" y="3841414"/>
            <a:ext cx="2912270" cy="2300983"/>
          </a:xfrm>
          <a:prstGeom prst="rect">
            <a:avLst/>
          </a:prstGeom>
        </p:spPr>
      </p:pic>
      <p:pic>
        <p:nvPicPr>
          <p:cNvPr id="28" name="Picture 27">
            <a:extLst>
              <a:ext uri="{FF2B5EF4-FFF2-40B4-BE49-F238E27FC236}">
                <a16:creationId xmlns:a16="http://schemas.microsoft.com/office/drawing/2014/main" id="{D1FD05E9-9441-AE5F-6306-496D11B6F45F}"/>
              </a:ext>
            </a:extLst>
          </p:cNvPr>
          <p:cNvPicPr>
            <a:picLocks noChangeAspect="1"/>
          </p:cNvPicPr>
          <p:nvPr/>
        </p:nvPicPr>
        <p:blipFill>
          <a:blip r:embed="rId9"/>
          <a:stretch>
            <a:fillRect/>
          </a:stretch>
        </p:blipFill>
        <p:spPr>
          <a:xfrm>
            <a:off x="7680297" y="1231152"/>
            <a:ext cx="3292683" cy="2300983"/>
          </a:xfrm>
          <a:prstGeom prst="rect">
            <a:avLst/>
          </a:prstGeom>
        </p:spPr>
      </p:pic>
      <p:pic>
        <p:nvPicPr>
          <p:cNvPr id="31" name="Picture 30">
            <a:extLst>
              <a:ext uri="{FF2B5EF4-FFF2-40B4-BE49-F238E27FC236}">
                <a16:creationId xmlns:a16="http://schemas.microsoft.com/office/drawing/2014/main" id="{B5CE73D0-6D65-3F3F-F102-939058F43D4E}"/>
              </a:ext>
            </a:extLst>
          </p:cNvPr>
          <p:cNvPicPr>
            <a:picLocks noChangeAspect="1"/>
          </p:cNvPicPr>
          <p:nvPr/>
        </p:nvPicPr>
        <p:blipFill>
          <a:blip r:embed="rId10"/>
          <a:stretch>
            <a:fillRect/>
          </a:stretch>
        </p:blipFill>
        <p:spPr>
          <a:xfrm>
            <a:off x="106103" y="4055584"/>
            <a:ext cx="2900737" cy="2300982"/>
          </a:xfrm>
          <a:prstGeom prst="rect">
            <a:avLst/>
          </a:prstGeom>
        </p:spPr>
      </p:pic>
      <p:pic>
        <p:nvPicPr>
          <p:cNvPr id="42" name="Picture 41">
            <a:extLst>
              <a:ext uri="{FF2B5EF4-FFF2-40B4-BE49-F238E27FC236}">
                <a16:creationId xmlns:a16="http://schemas.microsoft.com/office/drawing/2014/main" id="{8A1CB02A-92AC-6F36-CD28-FCDEDA57F574}"/>
              </a:ext>
            </a:extLst>
          </p:cNvPr>
          <p:cNvPicPr>
            <a:picLocks noChangeAspect="1"/>
          </p:cNvPicPr>
          <p:nvPr/>
        </p:nvPicPr>
        <p:blipFill>
          <a:blip r:embed="rId11"/>
          <a:stretch>
            <a:fillRect/>
          </a:stretch>
        </p:blipFill>
        <p:spPr>
          <a:xfrm>
            <a:off x="4128401" y="3924504"/>
            <a:ext cx="3368269" cy="2383961"/>
          </a:xfrm>
          <a:prstGeom prst="rect">
            <a:avLst/>
          </a:prstGeom>
        </p:spPr>
      </p:pic>
      <p:pic>
        <p:nvPicPr>
          <p:cNvPr id="44" name="Picture 43">
            <a:extLst>
              <a:ext uri="{FF2B5EF4-FFF2-40B4-BE49-F238E27FC236}">
                <a16:creationId xmlns:a16="http://schemas.microsoft.com/office/drawing/2014/main" id="{B26BF540-E5A1-7006-D97A-720AD5888D57}"/>
              </a:ext>
            </a:extLst>
          </p:cNvPr>
          <p:cNvPicPr>
            <a:picLocks noChangeAspect="1"/>
          </p:cNvPicPr>
          <p:nvPr/>
        </p:nvPicPr>
        <p:blipFill>
          <a:blip r:embed="rId12"/>
          <a:stretch>
            <a:fillRect/>
          </a:stretch>
        </p:blipFill>
        <p:spPr>
          <a:xfrm>
            <a:off x="7642461" y="3924505"/>
            <a:ext cx="3330519" cy="2300983"/>
          </a:xfrm>
          <a:prstGeom prst="rect">
            <a:avLst/>
          </a:prstGeom>
        </p:spPr>
      </p:pic>
      <p:pic>
        <p:nvPicPr>
          <p:cNvPr id="46" name="Picture 45">
            <a:extLst>
              <a:ext uri="{FF2B5EF4-FFF2-40B4-BE49-F238E27FC236}">
                <a16:creationId xmlns:a16="http://schemas.microsoft.com/office/drawing/2014/main" id="{D1E9A429-0ACD-78D8-62C2-CD35455C2155}"/>
              </a:ext>
            </a:extLst>
          </p:cNvPr>
          <p:cNvPicPr>
            <a:picLocks noChangeAspect="1"/>
          </p:cNvPicPr>
          <p:nvPr/>
        </p:nvPicPr>
        <p:blipFill>
          <a:blip r:embed="rId13"/>
          <a:stretch>
            <a:fillRect/>
          </a:stretch>
        </p:blipFill>
        <p:spPr>
          <a:xfrm>
            <a:off x="4119915" y="4160838"/>
            <a:ext cx="3376755" cy="2195728"/>
          </a:xfrm>
          <a:prstGeom prst="rect">
            <a:avLst/>
          </a:prstGeom>
        </p:spPr>
      </p:pic>
      <p:pic>
        <p:nvPicPr>
          <p:cNvPr id="48" name="Picture 47">
            <a:extLst>
              <a:ext uri="{FF2B5EF4-FFF2-40B4-BE49-F238E27FC236}">
                <a16:creationId xmlns:a16="http://schemas.microsoft.com/office/drawing/2014/main" id="{F1068926-0CDB-A79B-2B03-0E30BAD3C3BE}"/>
              </a:ext>
            </a:extLst>
          </p:cNvPr>
          <p:cNvPicPr>
            <a:picLocks noChangeAspect="1"/>
          </p:cNvPicPr>
          <p:nvPr/>
        </p:nvPicPr>
        <p:blipFill>
          <a:blip r:embed="rId14"/>
          <a:stretch>
            <a:fillRect/>
          </a:stretch>
        </p:blipFill>
        <p:spPr>
          <a:xfrm>
            <a:off x="7661379" y="4113533"/>
            <a:ext cx="3311602" cy="2243033"/>
          </a:xfrm>
          <a:prstGeom prst="rect">
            <a:avLst/>
          </a:prstGeom>
        </p:spPr>
      </p:pic>
      <p:sp>
        <p:nvSpPr>
          <p:cNvPr id="3" name="Lightning Bolt 2">
            <a:extLst>
              <a:ext uri="{FF2B5EF4-FFF2-40B4-BE49-F238E27FC236}">
                <a16:creationId xmlns:a16="http://schemas.microsoft.com/office/drawing/2014/main" id="{E09CCB6E-AEBC-EFDA-2214-D1D3E2274355}"/>
              </a:ext>
            </a:extLst>
          </p:cNvPr>
          <p:cNvSpPr/>
          <p:nvPr/>
        </p:nvSpPr>
        <p:spPr>
          <a:xfrm>
            <a:off x="7896111" y="263475"/>
            <a:ext cx="215847" cy="367596"/>
          </a:xfrm>
          <a:prstGeom prst="lightningBol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7AF5EF79-1F5D-6DFC-DF4C-DF3A86CE1C1C}"/>
              </a:ext>
            </a:extLst>
          </p:cNvPr>
          <p:cNvSpPr txBox="1"/>
          <p:nvPr/>
        </p:nvSpPr>
        <p:spPr>
          <a:xfrm>
            <a:off x="8037673" y="308773"/>
            <a:ext cx="1700490" cy="276999"/>
          </a:xfrm>
          <a:prstGeom prst="rect">
            <a:avLst/>
          </a:prstGeom>
          <a:noFill/>
        </p:spPr>
        <p:txBody>
          <a:bodyPr wrap="square">
            <a:spAutoFit/>
          </a:bodyPr>
          <a:lstStyle/>
          <a:p>
            <a:r>
              <a:rPr lang="en-US" sz="1200" dirty="0">
                <a:highlight>
                  <a:srgbClr val="CCE8F8"/>
                </a:highlight>
              </a:rPr>
              <a:t>= IV rituximab 1 gram</a:t>
            </a:r>
          </a:p>
        </p:txBody>
      </p:sp>
    </p:spTree>
    <p:extLst>
      <p:ext uri="{BB962C8B-B14F-4D97-AF65-F5344CB8AC3E}">
        <p14:creationId xmlns:p14="http://schemas.microsoft.com/office/powerpoint/2010/main" val="188338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5C8D-FD7C-0193-A992-09D50C3ACCCE}"/>
              </a:ext>
            </a:extLst>
          </p:cNvPr>
          <p:cNvSpPr>
            <a:spLocks noGrp="1"/>
          </p:cNvSpPr>
          <p:nvPr>
            <p:ph type="title"/>
          </p:nvPr>
        </p:nvSpPr>
        <p:spPr>
          <a:xfrm>
            <a:off x="445173" y="-27384"/>
            <a:ext cx="9952439" cy="999998"/>
          </a:xfrm>
        </p:spPr>
        <p:txBody>
          <a:bodyPr/>
          <a:lstStyle/>
          <a:p>
            <a:r>
              <a:rPr lang="en-US" dirty="0"/>
              <a:t>Monitoring IgG4-RD</a:t>
            </a:r>
            <a:endParaRPr lang="en-US" b="1" dirty="0"/>
          </a:p>
        </p:txBody>
      </p:sp>
      <p:sp>
        <p:nvSpPr>
          <p:cNvPr id="3" name="Text Placeholder 2">
            <a:extLst>
              <a:ext uri="{FF2B5EF4-FFF2-40B4-BE49-F238E27FC236}">
                <a16:creationId xmlns:a16="http://schemas.microsoft.com/office/drawing/2014/main" id="{A6E39CE7-1A0E-EA57-D655-5E69018DB922}"/>
              </a:ext>
            </a:extLst>
          </p:cNvPr>
          <p:cNvSpPr>
            <a:spLocks noGrp="1"/>
          </p:cNvSpPr>
          <p:nvPr>
            <p:ph type="body" sz="quarter" idx="10"/>
          </p:nvPr>
        </p:nvSpPr>
        <p:spPr>
          <a:xfrm>
            <a:off x="445173" y="1441405"/>
            <a:ext cx="5367577" cy="4624544"/>
          </a:xfrm>
        </p:spPr>
        <p:txBody>
          <a:bodyPr/>
          <a:lstStyle/>
          <a:p>
            <a:pPr>
              <a:lnSpc>
                <a:spcPct val="100000"/>
              </a:lnSpc>
            </a:pPr>
            <a:r>
              <a:rPr lang="en-US" dirty="0"/>
              <a:t>IgG4-RD is insidious </a:t>
            </a:r>
          </a:p>
          <a:p>
            <a:pPr lvl="1">
              <a:lnSpc>
                <a:spcPct val="100000"/>
              </a:lnSpc>
              <a:buFont typeface="Courier New" panose="02070309020205020404" pitchFamily="49" charset="0"/>
              <a:buChar char="o"/>
            </a:pPr>
            <a:r>
              <a:rPr lang="en-US" dirty="0"/>
              <a:t>Serial imaging often needed for monitoring </a:t>
            </a:r>
          </a:p>
          <a:p>
            <a:pPr>
              <a:lnSpc>
                <a:spcPct val="100000"/>
              </a:lnSpc>
            </a:pPr>
            <a:r>
              <a:rPr lang="en-US" b="1" dirty="0">
                <a:solidFill>
                  <a:srgbClr val="0F7BB6"/>
                </a:solidFill>
              </a:rPr>
              <a:t>SGUS can be an extension of our physical exams</a:t>
            </a:r>
          </a:p>
          <a:p>
            <a:pPr>
              <a:lnSpc>
                <a:spcPct val="100000"/>
              </a:lnSpc>
            </a:pPr>
            <a:r>
              <a:rPr lang="en-US" dirty="0"/>
              <a:t>“Serum IgG4 might not normalize and can remain elevated even in the absence of disease activity”</a:t>
            </a:r>
            <a:r>
              <a:rPr lang="en-US" baseline="30000" dirty="0"/>
              <a:t>2</a:t>
            </a:r>
          </a:p>
          <a:p>
            <a:pPr lvl="1">
              <a:lnSpc>
                <a:spcPct val="100000"/>
              </a:lnSpc>
              <a:buFont typeface="Courier New" panose="02070309020205020404" pitchFamily="49" charset="0"/>
              <a:buChar char="o"/>
            </a:pPr>
            <a:r>
              <a:rPr lang="en-US" dirty="0">
                <a:sym typeface="Wingdings" pitchFamily="2" charset="2"/>
              </a:rPr>
              <a:t>Or are we just not picking up subclinical activity?</a:t>
            </a:r>
          </a:p>
          <a:p>
            <a:pPr>
              <a:lnSpc>
                <a:spcPct val="100000"/>
              </a:lnSpc>
            </a:pPr>
            <a:r>
              <a:rPr lang="en-US" dirty="0">
                <a:sym typeface="Wingdings" pitchFamily="2" charset="2"/>
              </a:rPr>
              <a:t>Greater incidence of malignancy in IgG4-RD patients (SIR 2.57)</a:t>
            </a:r>
            <a:r>
              <a:rPr lang="en-US" baseline="30000" dirty="0">
                <a:sym typeface="Wingdings" pitchFamily="2" charset="2"/>
              </a:rPr>
              <a:t>1 </a:t>
            </a:r>
            <a:r>
              <a:rPr lang="en-US" dirty="0">
                <a:sym typeface="Wingdings" pitchFamily="2" charset="2"/>
              </a:rPr>
              <a:t>when compared to general population </a:t>
            </a:r>
            <a:endParaRPr lang="en-US" baseline="30000" dirty="0">
              <a:sym typeface="Wingdings" pitchFamily="2" charset="2"/>
            </a:endParaRPr>
          </a:p>
          <a:p>
            <a:pPr lvl="1">
              <a:lnSpc>
                <a:spcPct val="100000"/>
              </a:lnSpc>
              <a:buFont typeface="Courier New" panose="02070309020205020404" pitchFamily="49" charset="0"/>
              <a:buChar char="o"/>
            </a:pPr>
            <a:r>
              <a:rPr lang="en-US" dirty="0">
                <a:sym typeface="Wingdings" pitchFamily="2" charset="2"/>
              </a:rPr>
              <a:t>B cell lymphomas (DLBCL, MZL, MALT) </a:t>
            </a:r>
          </a:p>
          <a:p>
            <a:pPr lvl="1">
              <a:lnSpc>
                <a:spcPct val="100000"/>
              </a:lnSpc>
              <a:buFont typeface="Courier New" panose="02070309020205020404" pitchFamily="49" charset="0"/>
              <a:buChar char="o"/>
            </a:pPr>
            <a:r>
              <a:rPr lang="en-US" dirty="0">
                <a:sym typeface="Wingdings" pitchFamily="2" charset="2"/>
              </a:rPr>
              <a:t>Pancreatic</a:t>
            </a:r>
          </a:p>
          <a:p>
            <a:pPr lvl="1">
              <a:lnSpc>
                <a:spcPct val="100000"/>
              </a:lnSpc>
              <a:buFont typeface="Courier New" panose="02070309020205020404" pitchFamily="49" charset="0"/>
              <a:buChar char="o"/>
            </a:pPr>
            <a:r>
              <a:rPr lang="en-US" dirty="0">
                <a:sym typeface="Wingdings" pitchFamily="2" charset="2"/>
              </a:rPr>
              <a:t>Biliary tract</a:t>
            </a:r>
            <a:endParaRPr lang="en-US" baseline="30000" dirty="0">
              <a:sym typeface="Wingdings" pitchFamily="2" charset="2"/>
            </a:endParaRPr>
          </a:p>
          <a:p>
            <a:pPr marL="0" indent="0">
              <a:lnSpc>
                <a:spcPct val="100000"/>
              </a:lnSpc>
              <a:buNone/>
            </a:pPr>
            <a:endParaRPr lang="en-US" dirty="0"/>
          </a:p>
          <a:p>
            <a:pPr>
              <a:lnSpc>
                <a:spcPct val="100000"/>
              </a:lnSpc>
            </a:pPr>
            <a:endParaRPr lang="en-US" dirty="0"/>
          </a:p>
        </p:txBody>
      </p:sp>
      <p:sp>
        <p:nvSpPr>
          <p:cNvPr id="5" name="Slide Number Placeholder 4">
            <a:extLst>
              <a:ext uri="{FF2B5EF4-FFF2-40B4-BE49-F238E27FC236}">
                <a16:creationId xmlns:a16="http://schemas.microsoft.com/office/drawing/2014/main" id="{E2A59624-A9B4-C109-AED7-955CA52DDA68}"/>
              </a:ext>
            </a:extLst>
          </p:cNvPr>
          <p:cNvSpPr>
            <a:spLocks noGrp="1"/>
          </p:cNvSpPr>
          <p:nvPr>
            <p:ph type="sldNum" sz="quarter" idx="4"/>
          </p:nvPr>
        </p:nvSpPr>
        <p:spPr/>
        <p:txBody>
          <a:bodyPr/>
          <a:lstStyle/>
          <a:p>
            <a:fld id="{3613DB57-267B-4D41-B6E3-8C71E0333D04}" type="slidenum">
              <a:rPr lang="en-US" smtClean="0"/>
              <a:pPr/>
              <a:t>16</a:t>
            </a:fld>
            <a:endParaRPr lang="en-US" dirty="0"/>
          </a:p>
        </p:txBody>
      </p:sp>
      <p:pic>
        <p:nvPicPr>
          <p:cNvPr id="7" name="Picture 6">
            <a:extLst>
              <a:ext uri="{FF2B5EF4-FFF2-40B4-BE49-F238E27FC236}">
                <a16:creationId xmlns:a16="http://schemas.microsoft.com/office/drawing/2014/main" id="{DD769258-7ADD-F2B8-48AF-8C336B45E1A1}"/>
              </a:ext>
            </a:extLst>
          </p:cNvPr>
          <p:cNvPicPr>
            <a:picLocks noChangeAspect="1"/>
          </p:cNvPicPr>
          <p:nvPr/>
        </p:nvPicPr>
        <p:blipFill>
          <a:blip r:embed="rId3"/>
          <a:stretch>
            <a:fillRect/>
          </a:stretch>
        </p:blipFill>
        <p:spPr>
          <a:xfrm>
            <a:off x="6032554" y="972614"/>
            <a:ext cx="6047771" cy="5351169"/>
          </a:xfrm>
          <a:prstGeom prst="rect">
            <a:avLst/>
          </a:prstGeom>
        </p:spPr>
      </p:pic>
      <p:sp>
        <p:nvSpPr>
          <p:cNvPr id="6" name="TextBox 5">
            <a:extLst>
              <a:ext uri="{FF2B5EF4-FFF2-40B4-BE49-F238E27FC236}">
                <a16:creationId xmlns:a16="http://schemas.microsoft.com/office/drawing/2014/main" id="{06684B01-281C-2F92-548F-62E210B4A3FC}"/>
              </a:ext>
            </a:extLst>
          </p:cNvPr>
          <p:cNvSpPr txBox="1"/>
          <p:nvPr/>
        </p:nvSpPr>
        <p:spPr>
          <a:xfrm>
            <a:off x="225369" y="5896558"/>
            <a:ext cx="5587381" cy="507831"/>
          </a:xfrm>
          <a:prstGeom prst="rect">
            <a:avLst/>
          </a:prstGeom>
          <a:noFill/>
        </p:spPr>
        <p:txBody>
          <a:bodyPr wrap="square" rtlCol="0">
            <a:spAutoFit/>
          </a:bodyPr>
          <a:lstStyle/>
          <a:p>
            <a:pPr marL="228600" indent="-228600">
              <a:buAutoNum type="arabicPeriod"/>
            </a:pPr>
            <a:r>
              <a:rPr lang="en-US" sz="900" dirty="0"/>
              <a:t>Yu T, Wu Y, Liu J, Zhuang Y, Jin X, Wang L. The risk of malignancy in patients with IgG4-related disease: a systematic review and meta-analysis. Arthritis Res </a:t>
            </a:r>
            <a:r>
              <a:rPr lang="en-US" sz="900" dirty="0" err="1"/>
              <a:t>Ther</a:t>
            </a:r>
            <a:r>
              <a:rPr lang="en-US" sz="900" dirty="0"/>
              <a:t>. 2022 Jan 5;24(1):14. </a:t>
            </a:r>
            <a:r>
              <a:rPr lang="en-US" sz="900" dirty="0" err="1"/>
              <a:t>doi</a:t>
            </a:r>
            <a:r>
              <a:rPr lang="en-US" sz="900" dirty="0"/>
              <a:t>: 10.1186/s13075-021-02652-2. PMID: 34986892; PMCID: PMC8728936.</a:t>
            </a:r>
          </a:p>
        </p:txBody>
      </p:sp>
      <p:sp>
        <p:nvSpPr>
          <p:cNvPr id="9" name="TextBox 8">
            <a:extLst>
              <a:ext uri="{FF2B5EF4-FFF2-40B4-BE49-F238E27FC236}">
                <a16:creationId xmlns:a16="http://schemas.microsoft.com/office/drawing/2014/main" id="{8F48A08D-834E-E9F8-78CA-4B8A1FDB8BDB}"/>
              </a:ext>
            </a:extLst>
          </p:cNvPr>
          <p:cNvSpPr txBox="1"/>
          <p:nvPr/>
        </p:nvSpPr>
        <p:spPr>
          <a:xfrm>
            <a:off x="6047678" y="6353073"/>
            <a:ext cx="6144322" cy="338554"/>
          </a:xfrm>
          <a:prstGeom prst="rect">
            <a:avLst/>
          </a:prstGeom>
          <a:noFill/>
        </p:spPr>
        <p:txBody>
          <a:bodyPr wrap="square">
            <a:spAutoFit/>
          </a:bodyPr>
          <a:lstStyle/>
          <a:p>
            <a:r>
              <a:rPr lang="en-US" sz="800" dirty="0"/>
              <a:t>2. Zachary S Wallace, Guy Katz, Yasmin G Hernandez-Barco, Matthew C Baker, Current and future advances in practice: IgG4-related disease, </a:t>
            </a:r>
            <a:r>
              <a:rPr lang="en-US" sz="800" i="1" dirty="0"/>
              <a:t>Rheumatology Advances in Practice</a:t>
            </a:r>
            <a:r>
              <a:rPr lang="en-US" sz="800" dirty="0"/>
              <a:t>, Volume 8, Issue 2, 2024, rkae020, </a:t>
            </a:r>
            <a:r>
              <a:rPr lang="en-US" sz="800" dirty="0">
                <a:hlinkClick r:id="rId4"/>
              </a:rPr>
              <a:t>https://doi.org/10.1093/rap/rkae020</a:t>
            </a:r>
            <a:r>
              <a:rPr lang="en-US" sz="800" dirty="0"/>
              <a:t> </a:t>
            </a:r>
          </a:p>
        </p:txBody>
      </p:sp>
    </p:spTree>
    <p:extLst>
      <p:ext uri="{BB962C8B-B14F-4D97-AF65-F5344CB8AC3E}">
        <p14:creationId xmlns:p14="http://schemas.microsoft.com/office/powerpoint/2010/main" val="194735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D004F-4D77-6887-4991-165E9AEB8DC1}"/>
              </a:ext>
            </a:extLst>
          </p:cNvPr>
          <p:cNvSpPr>
            <a:spLocks noGrp="1"/>
          </p:cNvSpPr>
          <p:nvPr>
            <p:ph type="title"/>
          </p:nvPr>
        </p:nvSpPr>
        <p:spPr>
          <a:xfrm>
            <a:off x="445174" y="-27384"/>
            <a:ext cx="9097032" cy="999998"/>
          </a:xfrm>
        </p:spPr>
        <p:txBody>
          <a:bodyPr/>
          <a:lstStyle/>
          <a:p>
            <a:r>
              <a:rPr lang="en-US" dirty="0"/>
              <a:t>Not all glands respond the same to treatment</a:t>
            </a:r>
          </a:p>
        </p:txBody>
      </p:sp>
      <p:sp>
        <p:nvSpPr>
          <p:cNvPr id="3" name="Text Placeholder 2">
            <a:extLst>
              <a:ext uri="{FF2B5EF4-FFF2-40B4-BE49-F238E27FC236}">
                <a16:creationId xmlns:a16="http://schemas.microsoft.com/office/drawing/2014/main" id="{2D0F7402-3992-1F87-BCDB-F25E8FB86060}"/>
              </a:ext>
            </a:extLst>
          </p:cNvPr>
          <p:cNvSpPr>
            <a:spLocks noGrp="1"/>
          </p:cNvSpPr>
          <p:nvPr>
            <p:ph type="body" sz="quarter" idx="10"/>
          </p:nvPr>
        </p:nvSpPr>
        <p:spPr>
          <a:xfrm>
            <a:off x="444500" y="1648968"/>
            <a:ext cx="11000248" cy="2567432"/>
          </a:xfrm>
        </p:spPr>
        <p:txBody>
          <a:bodyPr/>
          <a:lstStyle/>
          <a:p>
            <a:r>
              <a:rPr lang="en-US" sz="1800" dirty="0"/>
              <a:t>Prior studies showed parotid and lacrimal glands were restored to near normal after steroids</a:t>
            </a:r>
          </a:p>
          <a:p>
            <a:r>
              <a:rPr lang="en-US" sz="1800" dirty="0"/>
              <a:t>Submandibular glands were more resistant </a:t>
            </a:r>
          </a:p>
        </p:txBody>
      </p:sp>
      <p:sp>
        <p:nvSpPr>
          <p:cNvPr id="5" name="Slide Number Placeholder 4">
            <a:extLst>
              <a:ext uri="{FF2B5EF4-FFF2-40B4-BE49-F238E27FC236}">
                <a16:creationId xmlns:a16="http://schemas.microsoft.com/office/drawing/2014/main" id="{A39C41D8-ABB2-EBA3-5D90-ED8F0170C305}"/>
              </a:ext>
            </a:extLst>
          </p:cNvPr>
          <p:cNvSpPr>
            <a:spLocks noGrp="1"/>
          </p:cNvSpPr>
          <p:nvPr>
            <p:ph type="sldNum" sz="quarter" idx="4"/>
          </p:nvPr>
        </p:nvSpPr>
        <p:spPr/>
        <p:txBody>
          <a:bodyPr/>
          <a:lstStyle/>
          <a:p>
            <a:fld id="{3613DB57-267B-4D41-B6E3-8C71E0333D04}" type="slidenum">
              <a:rPr lang="en-US" smtClean="0"/>
              <a:pPr/>
              <a:t>17</a:t>
            </a:fld>
            <a:endParaRPr lang="en-US" dirty="0"/>
          </a:p>
        </p:txBody>
      </p:sp>
      <p:pic>
        <p:nvPicPr>
          <p:cNvPr id="7" name="Picture 6">
            <a:extLst>
              <a:ext uri="{FF2B5EF4-FFF2-40B4-BE49-F238E27FC236}">
                <a16:creationId xmlns:a16="http://schemas.microsoft.com/office/drawing/2014/main" id="{52E919B7-F2DA-88ED-A0F1-576B59003927}"/>
              </a:ext>
            </a:extLst>
          </p:cNvPr>
          <p:cNvPicPr>
            <a:picLocks noChangeAspect="1"/>
          </p:cNvPicPr>
          <p:nvPr/>
        </p:nvPicPr>
        <p:blipFill>
          <a:blip r:embed="rId3"/>
          <a:stretch>
            <a:fillRect/>
          </a:stretch>
        </p:blipFill>
        <p:spPr>
          <a:xfrm>
            <a:off x="747252" y="2737493"/>
            <a:ext cx="3860800" cy="1841500"/>
          </a:xfrm>
          <a:prstGeom prst="rect">
            <a:avLst/>
          </a:prstGeom>
        </p:spPr>
      </p:pic>
      <p:sp>
        <p:nvSpPr>
          <p:cNvPr id="8" name="TextBox 7">
            <a:extLst>
              <a:ext uri="{FF2B5EF4-FFF2-40B4-BE49-F238E27FC236}">
                <a16:creationId xmlns:a16="http://schemas.microsoft.com/office/drawing/2014/main" id="{858FC4D3-F3A3-644F-021F-75D1B6AED58C}"/>
              </a:ext>
            </a:extLst>
          </p:cNvPr>
          <p:cNvSpPr txBox="1"/>
          <p:nvPr/>
        </p:nvSpPr>
        <p:spPr>
          <a:xfrm>
            <a:off x="658352" y="4578993"/>
            <a:ext cx="3860800" cy="523220"/>
          </a:xfrm>
          <a:prstGeom prst="rect">
            <a:avLst/>
          </a:prstGeom>
          <a:noFill/>
        </p:spPr>
        <p:txBody>
          <a:bodyPr wrap="square" rtlCol="0">
            <a:spAutoFit/>
          </a:bodyPr>
          <a:lstStyle/>
          <a:p>
            <a:r>
              <a:rPr lang="en-US" sz="1400" dirty="0"/>
              <a:t>Left </a:t>
            </a:r>
            <a:r>
              <a:rPr lang="en-US" sz="1400" b="1" dirty="0"/>
              <a:t>submandibular</a:t>
            </a:r>
            <a:r>
              <a:rPr lang="en-US" sz="1400" dirty="0"/>
              <a:t> gland before therapy (A) and 12 weeks (B) after starting oral steroids</a:t>
            </a:r>
          </a:p>
        </p:txBody>
      </p:sp>
      <p:pic>
        <p:nvPicPr>
          <p:cNvPr id="10" name="Picture 9">
            <a:extLst>
              <a:ext uri="{FF2B5EF4-FFF2-40B4-BE49-F238E27FC236}">
                <a16:creationId xmlns:a16="http://schemas.microsoft.com/office/drawing/2014/main" id="{2ADB1A5A-C24A-FE0F-517D-C8D3D8297EB6}"/>
              </a:ext>
            </a:extLst>
          </p:cNvPr>
          <p:cNvPicPr>
            <a:picLocks noChangeAspect="1"/>
          </p:cNvPicPr>
          <p:nvPr/>
        </p:nvPicPr>
        <p:blipFill>
          <a:blip r:embed="rId4"/>
          <a:stretch>
            <a:fillRect/>
          </a:stretch>
        </p:blipFill>
        <p:spPr>
          <a:xfrm>
            <a:off x="6970252" y="2702494"/>
            <a:ext cx="4425951" cy="1876499"/>
          </a:xfrm>
          <a:prstGeom prst="rect">
            <a:avLst/>
          </a:prstGeom>
        </p:spPr>
      </p:pic>
      <p:sp>
        <p:nvSpPr>
          <p:cNvPr id="11" name="TextBox 10">
            <a:extLst>
              <a:ext uri="{FF2B5EF4-FFF2-40B4-BE49-F238E27FC236}">
                <a16:creationId xmlns:a16="http://schemas.microsoft.com/office/drawing/2014/main" id="{91674373-6010-6070-EB28-D8707CEF45FD}"/>
              </a:ext>
            </a:extLst>
          </p:cNvPr>
          <p:cNvSpPr txBox="1"/>
          <p:nvPr/>
        </p:nvSpPr>
        <p:spPr>
          <a:xfrm>
            <a:off x="6970252" y="4609483"/>
            <a:ext cx="4425950" cy="523220"/>
          </a:xfrm>
          <a:prstGeom prst="rect">
            <a:avLst/>
          </a:prstGeom>
          <a:noFill/>
        </p:spPr>
        <p:txBody>
          <a:bodyPr wrap="square" rtlCol="0">
            <a:spAutoFit/>
          </a:bodyPr>
          <a:lstStyle/>
          <a:p>
            <a:r>
              <a:rPr lang="en-US" sz="1400" dirty="0"/>
              <a:t>Left </a:t>
            </a:r>
            <a:r>
              <a:rPr lang="en-US" sz="1400" b="1" dirty="0"/>
              <a:t>parotid</a:t>
            </a:r>
            <a:r>
              <a:rPr lang="en-US" sz="1400" dirty="0"/>
              <a:t> before therapy (H) and 12 weeks (I) after stating oral steroids. </a:t>
            </a:r>
          </a:p>
        </p:txBody>
      </p:sp>
      <p:sp>
        <p:nvSpPr>
          <p:cNvPr id="13" name="TextBox 12">
            <a:extLst>
              <a:ext uri="{FF2B5EF4-FFF2-40B4-BE49-F238E27FC236}">
                <a16:creationId xmlns:a16="http://schemas.microsoft.com/office/drawing/2014/main" id="{E05CF828-ADAC-35E2-73A4-2D2E30BED927}"/>
              </a:ext>
            </a:extLst>
          </p:cNvPr>
          <p:cNvSpPr txBox="1"/>
          <p:nvPr/>
        </p:nvSpPr>
        <p:spPr>
          <a:xfrm>
            <a:off x="674369" y="5981279"/>
            <a:ext cx="10843261" cy="430887"/>
          </a:xfrm>
          <a:prstGeom prst="rect">
            <a:avLst/>
          </a:prstGeom>
          <a:noFill/>
        </p:spPr>
        <p:txBody>
          <a:bodyPr wrap="square">
            <a:spAutoFit/>
          </a:bodyPr>
          <a:lstStyle/>
          <a:p>
            <a:r>
              <a:rPr lang="en-US" sz="1100" dirty="0"/>
              <a:t>Takagi Y, Nakamura H, </a:t>
            </a:r>
            <a:r>
              <a:rPr lang="en-US" sz="1100" dirty="0" err="1"/>
              <a:t>Origuchi</a:t>
            </a:r>
            <a:r>
              <a:rPr lang="en-US" sz="1100" dirty="0"/>
              <a:t> T, Miyashita T, Kawakami A, Sumi M, Nakamura T. IgG4-related Mikulicz's disease: ultrasonography of the salivary and lacrimal glands for monitoring the efficacy of corticosteroid therapy. Clin Exp </a:t>
            </a:r>
            <a:r>
              <a:rPr lang="en-US" sz="1100" dirty="0" err="1"/>
              <a:t>Rheumatol</a:t>
            </a:r>
            <a:r>
              <a:rPr lang="en-US" sz="1100" dirty="0"/>
              <a:t>. 2013 Sep-Oct;31(5):773-5. </a:t>
            </a:r>
            <a:r>
              <a:rPr lang="en-US" sz="1100" dirty="0" err="1"/>
              <a:t>Epub</a:t>
            </a:r>
            <a:r>
              <a:rPr lang="en-US" sz="1100" dirty="0"/>
              <a:t> 2013 Jun 26. PMID: 23806290.</a:t>
            </a:r>
          </a:p>
        </p:txBody>
      </p:sp>
    </p:spTree>
    <p:extLst>
      <p:ext uri="{BB962C8B-B14F-4D97-AF65-F5344CB8AC3E}">
        <p14:creationId xmlns:p14="http://schemas.microsoft.com/office/powerpoint/2010/main" val="219538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48BE1-3D90-A9AE-92FF-183995800234}"/>
              </a:ext>
            </a:extLst>
          </p:cNvPr>
          <p:cNvSpPr>
            <a:spLocks noGrp="1"/>
          </p:cNvSpPr>
          <p:nvPr>
            <p:ph type="title"/>
          </p:nvPr>
        </p:nvSpPr>
        <p:spPr>
          <a:xfrm>
            <a:off x="445173" y="-27384"/>
            <a:ext cx="9037029" cy="999998"/>
          </a:xfrm>
        </p:spPr>
        <p:txBody>
          <a:bodyPr/>
          <a:lstStyle/>
          <a:p>
            <a:r>
              <a:rPr lang="en-US" dirty="0"/>
              <a:t>Current uses of SGUS in </a:t>
            </a:r>
            <a:r>
              <a:rPr lang="en-US" dirty="0" err="1"/>
              <a:t>pSS</a:t>
            </a:r>
            <a:endParaRPr lang="en-US" dirty="0"/>
          </a:p>
        </p:txBody>
      </p:sp>
      <p:sp>
        <p:nvSpPr>
          <p:cNvPr id="3" name="Text Placeholder 2">
            <a:extLst>
              <a:ext uri="{FF2B5EF4-FFF2-40B4-BE49-F238E27FC236}">
                <a16:creationId xmlns:a16="http://schemas.microsoft.com/office/drawing/2014/main" id="{850AE543-9424-1841-F3CB-9F2AC5C3E33B}"/>
              </a:ext>
            </a:extLst>
          </p:cNvPr>
          <p:cNvSpPr>
            <a:spLocks noGrp="1"/>
          </p:cNvSpPr>
          <p:nvPr>
            <p:ph type="body" sz="quarter" idx="10"/>
          </p:nvPr>
        </p:nvSpPr>
        <p:spPr>
          <a:xfrm>
            <a:off x="294360" y="1476365"/>
            <a:ext cx="6247727" cy="3761232"/>
          </a:xfrm>
        </p:spPr>
        <p:txBody>
          <a:bodyPr/>
          <a:lstStyle/>
          <a:p>
            <a:pPr>
              <a:lnSpc>
                <a:spcPct val="100000"/>
              </a:lnSpc>
            </a:pPr>
            <a:r>
              <a:rPr lang="en-US" sz="2000" dirty="0"/>
              <a:t>Increasingly used in primary SS </a:t>
            </a:r>
          </a:p>
          <a:p>
            <a:pPr lvl="1">
              <a:lnSpc>
                <a:spcPct val="100000"/>
              </a:lnSpc>
              <a:buFont typeface="Courier New" panose="02070309020205020404" pitchFamily="49" charset="0"/>
              <a:buChar char="o"/>
            </a:pPr>
            <a:r>
              <a:rPr lang="en-US" sz="2000" dirty="0"/>
              <a:t>Noninvasive</a:t>
            </a:r>
          </a:p>
          <a:p>
            <a:pPr lvl="1">
              <a:lnSpc>
                <a:spcPct val="100000"/>
              </a:lnSpc>
              <a:buFont typeface="Courier New" panose="02070309020205020404" pitchFamily="49" charset="0"/>
              <a:buChar char="o"/>
            </a:pPr>
            <a:r>
              <a:rPr lang="en-US" sz="2000" dirty="0"/>
              <a:t>No radiation</a:t>
            </a:r>
          </a:p>
          <a:p>
            <a:pPr lvl="1">
              <a:lnSpc>
                <a:spcPct val="100000"/>
              </a:lnSpc>
              <a:buFont typeface="Courier New" panose="02070309020205020404" pitchFamily="49" charset="0"/>
              <a:buChar char="o"/>
            </a:pPr>
            <a:r>
              <a:rPr lang="en-US" sz="2000" dirty="0"/>
              <a:t>Inexpensive</a:t>
            </a:r>
          </a:p>
          <a:p>
            <a:pPr lvl="1">
              <a:lnSpc>
                <a:spcPct val="100000"/>
              </a:lnSpc>
              <a:buFont typeface="Courier New" panose="02070309020205020404" pitchFamily="49" charset="0"/>
              <a:buChar char="o"/>
            </a:pPr>
            <a:r>
              <a:rPr lang="en-US" sz="2000" dirty="0"/>
              <a:t>Easy to do in clinic  </a:t>
            </a:r>
          </a:p>
          <a:p>
            <a:pPr>
              <a:lnSpc>
                <a:spcPct val="100000"/>
              </a:lnSpc>
            </a:pPr>
            <a:r>
              <a:rPr lang="en-US" sz="2000" dirty="0"/>
              <a:t>OMERACT group defined SGUS lesions in </a:t>
            </a:r>
            <a:r>
              <a:rPr lang="en-US" sz="2000" dirty="0" err="1"/>
              <a:t>pSS</a:t>
            </a:r>
            <a:r>
              <a:rPr lang="en-US" sz="2000" dirty="0"/>
              <a:t> with great intra-rater and inter-rater reliability</a:t>
            </a:r>
            <a:r>
              <a:rPr lang="en-US" sz="2000" baseline="30000" dirty="0"/>
              <a:t>1</a:t>
            </a:r>
            <a:endParaRPr lang="en-US" sz="2000" dirty="0"/>
          </a:p>
          <a:p>
            <a:pPr>
              <a:lnSpc>
                <a:spcPct val="100000"/>
              </a:lnSpc>
            </a:pPr>
            <a:r>
              <a:rPr lang="en-US" sz="2000" dirty="0"/>
              <a:t>Adding SGUS into ACR-EULAR </a:t>
            </a:r>
            <a:r>
              <a:rPr lang="en-US" sz="2000" dirty="0" err="1"/>
              <a:t>pSS</a:t>
            </a:r>
            <a:r>
              <a:rPr lang="en-US" sz="2000" dirty="0"/>
              <a:t> criteria increased sensitivity from 95% to 97%</a:t>
            </a:r>
            <a:r>
              <a:rPr lang="en-US" sz="2000" baseline="30000" dirty="0"/>
              <a:t>1</a:t>
            </a:r>
            <a:endParaRPr lang="en-US" sz="2000" dirty="0"/>
          </a:p>
          <a:p>
            <a:pPr>
              <a:lnSpc>
                <a:spcPct val="100000"/>
              </a:lnSpc>
            </a:pPr>
            <a:endParaRPr lang="en-US" sz="2000" dirty="0"/>
          </a:p>
          <a:p>
            <a:endParaRPr lang="en-US" sz="2000" dirty="0"/>
          </a:p>
        </p:txBody>
      </p:sp>
      <p:sp>
        <p:nvSpPr>
          <p:cNvPr id="5" name="Slide Number Placeholder 4">
            <a:extLst>
              <a:ext uri="{FF2B5EF4-FFF2-40B4-BE49-F238E27FC236}">
                <a16:creationId xmlns:a16="http://schemas.microsoft.com/office/drawing/2014/main" id="{3B4F6A7C-8E54-E2E6-B681-F42758477EB6}"/>
              </a:ext>
            </a:extLst>
          </p:cNvPr>
          <p:cNvSpPr>
            <a:spLocks noGrp="1"/>
          </p:cNvSpPr>
          <p:nvPr>
            <p:ph type="sldNum" sz="quarter" idx="4"/>
          </p:nvPr>
        </p:nvSpPr>
        <p:spPr/>
        <p:txBody>
          <a:bodyPr/>
          <a:lstStyle/>
          <a:p>
            <a:fld id="{3613DB57-267B-4D41-B6E3-8C71E0333D04}" type="slidenum">
              <a:rPr lang="en-US" smtClean="0"/>
              <a:pPr/>
              <a:t>18</a:t>
            </a:fld>
            <a:endParaRPr lang="en-US" dirty="0"/>
          </a:p>
        </p:txBody>
      </p:sp>
      <p:pic>
        <p:nvPicPr>
          <p:cNvPr id="11" name="Picture 10">
            <a:extLst>
              <a:ext uri="{FF2B5EF4-FFF2-40B4-BE49-F238E27FC236}">
                <a16:creationId xmlns:a16="http://schemas.microsoft.com/office/drawing/2014/main" id="{89693F6F-EC35-D76E-A32E-F505684D3FB1}"/>
              </a:ext>
            </a:extLst>
          </p:cNvPr>
          <p:cNvPicPr>
            <a:picLocks noChangeAspect="1"/>
          </p:cNvPicPr>
          <p:nvPr/>
        </p:nvPicPr>
        <p:blipFill>
          <a:blip r:embed="rId3"/>
          <a:stretch>
            <a:fillRect/>
          </a:stretch>
        </p:blipFill>
        <p:spPr>
          <a:xfrm>
            <a:off x="7100268" y="972614"/>
            <a:ext cx="4980057" cy="5463020"/>
          </a:xfrm>
          <a:prstGeom prst="rect">
            <a:avLst/>
          </a:prstGeom>
        </p:spPr>
      </p:pic>
      <p:sp>
        <p:nvSpPr>
          <p:cNvPr id="12" name="TextBox 11">
            <a:extLst>
              <a:ext uri="{FF2B5EF4-FFF2-40B4-BE49-F238E27FC236}">
                <a16:creationId xmlns:a16="http://schemas.microsoft.com/office/drawing/2014/main" id="{65CFD86D-E15B-6056-A935-928987305128}"/>
              </a:ext>
            </a:extLst>
          </p:cNvPr>
          <p:cNvSpPr txBox="1"/>
          <p:nvPr/>
        </p:nvSpPr>
        <p:spPr>
          <a:xfrm>
            <a:off x="127673" y="5741349"/>
            <a:ext cx="6894115" cy="861774"/>
          </a:xfrm>
          <a:prstGeom prst="rect">
            <a:avLst/>
          </a:prstGeom>
          <a:noFill/>
        </p:spPr>
        <p:txBody>
          <a:bodyPr wrap="square" rtlCol="0">
            <a:spAutoFit/>
          </a:bodyPr>
          <a:lstStyle/>
          <a:p>
            <a:r>
              <a:rPr lang="en-US" sz="1000" dirty="0"/>
              <a:t>1. van Nimwegen JF, Mossel E, Delli K, van Ginkel MS, et al. Incorporation of Salivary Gland Ultrasonography Into the American College of Rheumatology/European League Against Rheumatism Criteria for Primary </a:t>
            </a:r>
            <a:r>
              <a:rPr lang="en-US" sz="1000" dirty="0" err="1"/>
              <a:t>Sjögren's</a:t>
            </a:r>
            <a:r>
              <a:rPr lang="en-US" sz="1000" dirty="0"/>
              <a:t> Syndrome. Arthritis Care Res (Hoboken). 2020 Apr;72(4):583-590. </a:t>
            </a:r>
            <a:r>
              <a:rPr lang="en-US" sz="1000" dirty="0" err="1"/>
              <a:t>doi</a:t>
            </a:r>
            <a:r>
              <a:rPr lang="en-US" sz="1000" dirty="0"/>
              <a:t>: 10.1002/acr.24017. PMID: 31254454; PMCID: PMC7155092.</a:t>
            </a:r>
          </a:p>
          <a:p>
            <a:endParaRPr lang="en-US" sz="1000" dirty="0"/>
          </a:p>
        </p:txBody>
      </p:sp>
    </p:spTree>
    <p:extLst>
      <p:ext uri="{BB962C8B-B14F-4D97-AF65-F5344CB8AC3E}">
        <p14:creationId xmlns:p14="http://schemas.microsoft.com/office/powerpoint/2010/main" val="418103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F1D8-5242-F377-EDFB-9D6F2D96CCA2}"/>
              </a:ext>
            </a:extLst>
          </p:cNvPr>
          <p:cNvSpPr>
            <a:spLocks noGrp="1"/>
          </p:cNvSpPr>
          <p:nvPr>
            <p:ph type="title"/>
          </p:nvPr>
        </p:nvSpPr>
        <p:spPr>
          <a:xfrm>
            <a:off x="445174" y="-27384"/>
            <a:ext cx="9377252" cy="999998"/>
          </a:xfrm>
        </p:spPr>
        <p:txBody>
          <a:bodyPr/>
          <a:lstStyle/>
          <a:p>
            <a:r>
              <a:rPr lang="en-US" dirty="0"/>
              <a:t>Differences between SGUS in </a:t>
            </a:r>
            <a:r>
              <a:rPr lang="en-US" dirty="0" err="1"/>
              <a:t>pSS</a:t>
            </a:r>
            <a:r>
              <a:rPr lang="en-US" dirty="0"/>
              <a:t> and IgG4</a:t>
            </a:r>
          </a:p>
        </p:txBody>
      </p:sp>
      <p:sp>
        <p:nvSpPr>
          <p:cNvPr id="3" name="Text Placeholder 2">
            <a:extLst>
              <a:ext uri="{FF2B5EF4-FFF2-40B4-BE49-F238E27FC236}">
                <a16:creationId xmlns:a16="http://schemas.microsoft.com/office/drawing/2014/main" id="{7531B8D9-AE7C-4604-9969-6A3E5B0539F0}"/>
              </a:ext>
            </a:extLst>
          </p:cNvPr>
          <p:cNvSpPr>
            <a:spLocks noGrp="1"/>
          </p:cNvSpPr>
          <p:nvPr>
            <p:ph type="body" sz="quarter" idx="10"/>
          </p:nvPr>
        </p:nvSpPr>
        <p:spPr>
          <a:xfrm>
            <a:off x="445174" y="1050480"/>
            <a:ext cx="9664700" cy="2952454"/>
          </a:xfrm>
        </p:spPr>
        <p:txBody>
          <a:bodyPr/>
          <a:lstStyle/>
          <a:p>
            <a:r>
              <a:rPr lang="en-US" dirty="0"/>
              <a:t>There are differences in imaging characteristics between IgG4-RD and </a:t>
            </a:r>
            <a:r>
              <a:rPr lang="en-US" dirty="0" err="1"/>
              <a:t>pSS</a:t>
            </a:r>
            <a:r>
              <a:rPr lang="en-US" dirty="0"/>
              <a:t> </a:t>
            </a:r>
          </a:p>
          <a:p>
            <a:r>
              <a:rPr lang="en-US" b="1" dirty="0">
                <a:solidFill>
                  <a:srgbClr val="0F7BB6"/>
                </a:solidFill>
              </a:rPr>
              <a:t>IgG4</a:t>
            </a:r>
            <a:r>
              <a:rPr lang="en-US" dirty="0"/>
              <a:t> </a:t>
            </a:r>
          </a:p>
          <a:p>
            <a:pPr lvl="1"/>
            <a:r>
              <a:rPr lang="en-US" b="1" dirty="0"/>
              <a:t>Reticular</a:t>
            </a:r>
            <a:r>
              <a:rPr lang="en-US" dirty="0"/>
              <a:t> and </a:t>
            </a:r>
            <a:r>
              <a:rPr lang="en-US" b="1" dirty="0"/>
              <a:t>nodal</a:t>
            </a:r>
            <a:r>
              <a:rPr lang="en-US" dirty="0"/>
              <a:t> patterns that are easily seen, even by inexperienced observers</a:t>
            </a:r>
            <a:r>
              <a:rPr lang="en-US" baseline="30000" dirty="0"/>
              <a:t>1</a:t>
            </a:r>
            <a:r>
              <a:rPr lang="en-US" dirty="0"/>
              <a:t> </a:t>
            </a:r>
          </a:p>
          <a:p>
            <a:pPr lvl="1"/>
            <a:r>
              <a:rPr lang="en-US" b="1" dirty="0"/>
              <a:t>Submandibular</a:t>
            </a:r>
            <a:r>
              <a:rPr lang="en-US" dirty="0"/>
              <a:t> involvement &gt; parotid</a:t>
            </a:r>
          </a:p>
          <a:p>
            <a:pPr lvl="1"/>
            <a:r>
              <a:rPr lang="en-US" b="1" dirty="0"/>
              <a:t>High</a:t>
            </a:r>
            <a:r>
              <a:rPr lang="en-US" dirty="0"/>
              <a:t> </a:t>
            </a:r>
            <a:r>
              <a:rPr lang="en-US" b="1" dirty="0"/>
              <a:t>vascularity</a:t>
            </a:r>
            <a:r>
              <a:rPr lang="en-US" dirty="0"/>
              <a:t> on power doppler </a:t>
            </a:r>
          </a:p>
          <a:p>
            <a:r>
              <a:rPr lang="en-US" b="1" dirty="0" err="1">
                <a:solidFill>
                  <a:srgbClr val="0F7BB6"/>
                </a:solidFill>
              </a:rPr>
              <a:t>pSS</a:t>
            </a:r>
            <a:r>
              <a:rPr lang="en-US" dirty="0"/>
              <a:t>  </a:t>
            </a:r>
          </a:p>
          <a:p>
            <a:pPr lvl="1"/>
            <a:r>
              <a:rPr lang="en-US" b="1" dirty="0"/>
              <a:t>Hypoechoic</a:t>
            </a:r>
            <a:r>
              <a:rPr lang="en-US" dirty="0"/>
              <a:t> and </a:t>
            </a:r>
            <a:r>
              <a:rPr lang="en-US" b="1" dirty="0"/>
              <a:t>hyperechoic</a:t>
            </a:r>
            <a:r>
              <a:rPr lang="en-US" dirty="0"/>
              <a:t> lines </a:t>
            </a:r>
          </a:p>
          <a:p>
            <a:pPr lvl="1"/>
            <a:r>
              <a:rPr lang="en-US" dirty="0"/>
              <a:t>Submandibular / parotid </a:t>
            </a:r>
            <a:r>
              <a:rPr lang="en-US" b="1" dirty="0"/>
              <a:t>similarly</a:t>
            </a:r>
            <a:r>
              <a:rPr lang="en-US" dirty="0"/>
              <a:t> involved </a:t>
            </a:r>
          </a:p>
          <a:p>
            <a:pPr lvl="1"/>
            <a:r>
              <a:rPr lang="en-US" dirty="0"/>
              <a:t>More </a:t>
            </a:r>
            <a:r>
              <a:rPr lang="en-US" b="1" dirty="0"/>
              <a:t>atrophic</a:t>
            </a:r>
            <a:r>
              <a:rPr lang="en-US" dirty="0"/>
              <a:t> glands </a:t>
            </a:r>
          </a:p>
          <a:p>
            <a:pPr lvl="1"/>
            <a:endParaRPr lang="en-US" dirty="0"/>
          </a:p>
          <a:p>
            <a:endParaRPr lang="en-US" dirty="0"/>
          </a:p>
        </p:txBody>
      </p:sp>
      <p:sp>
        <p:nvSpPr>
          <p:cNvPr id="5" name="Slide Number Placeholder 4">
            <a:extLst>
              <a:ext uri="{FF2B5EF4-FFF2-40B4-BE49-F238E27FC236}">
                <a16:creationId xmlns:a16="http://schemas.microsoft.com/office/drawing/2014/main" id="{18058093-0541-EA07-63F8-3EE63214A70E}"/>
              </a:ext>
            </a:extLst>
          </p:cNvPr>
          <p:cNvSpPr>
            <a:spLocks noGrp="1"/>
          </p:cNvSpPr>
          <p:nvPr>
            <p:ph type="sldNum" sz="quarter" idx="4"/>
          </p:nvPr>
        </p:nvSpPr>
        <p:spPr>
          <a:xfrm>
            <a:off x="11871962" y="6168968"/>
            <a:ext cx="416726" cy="253916"/>
          </a:xfrm>
        </p:spPr>
        <p:txBody>
          <a:bodyPr/>
          <a:lstStyle/>
          <a:p>
            <a:fld id="{3613DB57-267B-4D41-B6E3-8C71E0333D04}" type="slidenum">
              <a:rPr lang="en-US" smtClean="0"/>
              <a:pPr/>
              <a:t>19</a:t>
            </a:fld>
            <a:endParaRPr lang="en-US" dirty="0"/>
          </a:p>
        </p:txBody>
      </p:sp>
      <p:pic>
        <p:nvPicPr>
          <p:cNvPr id="9" name="Picture 8">
            <a:extLst>
              <a:ext uri="{FF2B5EF4-FFF2-40B4-BE49-F238E27FC236}">
                <a16:creationId xmlns:a16="http://schemas.microsoft.com/office/drawing/2014/main" id="{6305455C-0DD8-F661-1AFD-F01628B2E346}"/>
              </a:ext>
            </a:extLst>
          </p:cNvPr>
          <p:cNvPicPr>
            <a:picLocks noChangeAspect="1"/>
          </p:cNvPicPr>
          <p:nvPr/>
        </p:nvPicPr>
        <p:blipFill>
          <a:blip r:embed="rId3"/>
          <a:stretch>
            <a:fillRect/>
          </a:stretch>
        </p:blipFill>
        <p:spPr>
          <a:xfrm>
            <a:off x="445174" y="4002934"/>
            <a:ext cx="2463800" cy="1892300"/>
          </a:xfrm>
          <a:prstGeom prst="rect">
            <a:avLst/>
          </a:prstGeom>
        </p:spPr>
      </p:pic>
      <p:sp>
        <p:nvSpPr>
          <p:cNvPr id="10" name="TextBox 9">
            <a:extLst>
              <a:ext uri="{FF2B5EF4-FFF2-40B4-BE49-F238E27FC236}">
                <a16:creationId xmlns:a16="http://schemas.microsoft.com/office/drawing/2014/main" id="{83FEF595-624C-5358-DF79-BC3568A6B22C}"/>
              </a:ext>
            </a:extLst>
          </p:cNvPr>
          <p:cNvSpPr txBox="1"/>
          <p:nvPr/>
        </p:nvSpPr>
        <p:spPr>
          <a:xfrm>
            <a:off x="469769" y="5523612"/>
            <a:ext cx="2044149" cy="369332"/>
          </a:xfrm>
          <a:prstGeom prst="rect">
            <a:avLst/>
          </a:prstGeom>
          <a:noFill/>
        </p:spPr>
        <p:txBody>
          <a:bodyPr wrap="none" rtlCol="0">
            <a:spAutoFit/>
          </a:bodyPr>
          <a:lstStyle/>
          <a:p>
            <a:r>
              <a:rPr lang="en-US" dirty="0">
                <a:solidFill>
                  <a:schemeClr val="bg1"/>
                </a:solidFill>
              </a:rPr>
              <a:t>Normal parotid (p)</a:t>
            </a:r>
          </a:p>
        </p:txBody>
      </p:sp>
      <p:pic>
        <p:nvPicPr>
          <p:cNvPr id="12" name="Picture 11">
            <a:extLst>
              <a:ext uri="{FF2B5EF4-FFF2-40B4-BE49-F238E27FC236}">
                <a16:creationId xmlns:a16="http://schemas.microsoft.com/office/drawing/2014/main" id="{BE1A7DFB-1CBC-674B-D5F0-F8958F3D6FC2}"/>
              </a:ext>
            </a:extLst>
          </p:cNvPr>
          <p:cNvPicPr>
            <a:picLocks noChangeAspect="1"/>
          </p:cNvPicPr>
          <p:nvPr/>
        </p:nvPicPr>
        <p:blipFill>
          <a:blip r:embed="rId4"/>
          <a:stretch>
            <a:fillRect/>
          </a:stretch>
        </p:blipFill>
        <p:spPr>
          <a:xfrm>
            <a:off x="2961617" y="4002934"/>
            <a:ext cx="2491377" cy="1890010"/>
          </a:xfrm>
          <a:prstGeom prst="rect">
            <a:avLst/>
          </a:prstGeom>
        </p:spPr>
      </p:pic>
      <p:sp>
        <p:nvSpPr>
          <p:cNvPr id="13" name="TextBox 12">
            <a:extLst>
              <a:ext uri="{FF2B5EF4-FFF2-40B4-BE49-F238E27FC236}">
                <a16:creationId xmlns:a16="http://schemas.microsoft.com/office/drawing/2014/main" id="{F34D5EE9-A057-3D3C-55CC-3C7FCE173600}"/>
              </a:ext>
            </a:extLst>
          </p:cNvPr>
          <p:cNvSpPr txBox="1"/>
          <p:nvPr/>
        </p:nvSpPr>
        <p:spPr>
          <a:xfrm>
            <a:off x="3029575" y="5523612"/>
            <a:ext cx="2018501" cy="369332"/>
          </a:xfrm>
          <a:prstGeom prst="rect">
            <a:avLst/>
          </a:prstGeom>
          <a:noFill/>
        </p:spPr>
        <p:txBody>
          <a:bodyPr wrap="none" rtlCol="0">
            <a:spAutoFit/>
          </a:bodyPr>
          <a:lstStyle/>
          <a:p>
            <a:r>
              <a:rPr lang="en-US" dirty="0">
                <a:solidFill>
                  <a:schemeClr val="bg1"/>
                </a:solidFill>
              </a:rPr>
              <a:t>Reticular (p-IgG4)</a:t>
            </a:r>
          </a:p>
        </p:txBody>
      </p:sp>
      <p:pic>
        <p:nvPicPr>
          <p:cNvPr id="15" name="Picture 14">
            <a:extLst>
              <a:ext uri="{FF2B5EF4-FFF2-40B4-BE49-F238E27FC236}">
                <a16:creationId xmlns:a16="http://schemas.microsoft.com/office/drawing/2014/main" id="{FA5DA733-2A2D-A2F6-9F97-16BD7189EB9E}"/>
              </a:ext>
            </a:extLst>
          </p:cNvPr>
          <p:cNvPicPr>
            <a:picLocks noChangeAspect="1"/>
          </p:cNvPicPr>
          <p:nvPr/>
        </p:nvPicPr>
        <p:blipFill>
          <a:blip r:embed="rId5"/>
          <a:stretch>
            <a:fillRect/>
          </a:stretch>
        </p:blipFill>
        <p:spPr>
          <a:xfrm>
            <a:off x="8063764" y="4009286"/>
            <a:ext cx="2463800" cy="1879894"/>
          </a:xfrm>
          <a:prstGeom prst="rect">
            <a:avLst/>
          </a:prstGeom>
        </p:spPr>
      </p:pic>
      <p:sp>
        <p:nvSpPr>
          <p:cNvPr id="16" name="TextBox 15">
            <a:extLst>
              <a:ext uri="{FF2B5EF4-FFF2-40B4-BE49-F238E27FC236}">
                <a16:creationId xmlns:a16="http://schemas.microsoft.com/office/drawing/2014/main" id="{6234D8E7-F058-920D-5E50-51AB6A6200CE}"/>
              </a:ext>
            </a:extLst>
          </p:cNvPr>
          <p:cNvSpPr txBox="1"/>
          <p:nvPr/>
        </p:nvSpPr>
        <p:spPr>
          <a:xfrm>
            <a:off x="8089674" y="5496449"/>
            <a:ext cx="2005677" cy="369332"/>
          </a:xfrm>
          <a:prstGeom prst="rect">
            <a:avLst/>
          </a:prstGeom>
          <a:noFill/>
        </p:spPr>
        <p:txBody>
          <a:bodyPr wrap="none" rtlCol="0">
            <a:spAutoFit/>
          </a:bodyPr>
          <a:lstStyle/>
          <a:p>
            <a:r>
              <a:rPr lang="en-US" dirty="0">
                <a:solidFill>
                  <a:schemeClr val="bg1"/>
                </a:solidFill>
              </a:rPr>
              <a:t>Reticular (s-IgG4)</a:t>
            </a:r>
          </a:p>
        </p:txBody>
      </p:sp>
      <p:pic>
        <p:nvPicPr>
          <p:cNvPr id="18" name="Picture 17">
            <a:extLst>
              <a:ext uri="{FF2B5EF4-FFF2-40B4-BE49-F238E27FC236}">
                <a16:creationId xmlns:a16="http://schemas.microsoft.com/office/drawing/2014/main" id="{4A0A6D1D-5132-0E07-A74F-BAA8121B3A36}"/>
              </a:ext>
            </a:extLst>
          </p:cNvPr>
          <p:cNvPicPr>
            <a:picLocks noChangeAspect="1"/>
          </p:cNvPicPr>
          <p:nvPr/>
        </p:nvPicPr>
        <p:blipFill>
          <a:blip r:embed="rId6"/>
          <a:stretch>
            <a:fillRect/>
          </a:stretch>
        </p:blipFill>
        <p:spPr>
          <a:xfrm>
            <a:off x="5491059" y="4008758"/>
            <a:ext cx="2534640" cy="1892300"/>
          </a:xfrm>
          <a:prstGeom prst="rect">
            <a:avLst/>
          </a:prstGeom>
        </p:spPr>
      </p:pic>
      <p:sp>
        <p:nvSpPr>
          <p:cNvPr id="19" name="TextBox 18">
            <a:extLst>
              <a:ext uri="{FF2B5EF4-FFF2-40B4-BE49-F238E27FC236}">
                <a16:creationId xmlns:a16="http://schemas.microsoft.com/office/drawing/2014/main" id="{03BF5B95-58BC-54B1-AE44-C178BDEBAEA3}"/>
              </a:ext>
            </a:extLst>
          </p:cNvPr>
          <p:cNvSpPr txBox="1"/>
          <p:nvPr/>
        </p:nvSpPr>
        <p:spPr>
          <a:xfrm>
            <a:off x="5562675" y="5509683"/>
            <a:ext cx="1672093" cy="369332"/>
          </a:xfrm>
          <a:prstGeom prst="rect">
            <a:avLst/>
          </a:prstGeom>
          <a:noFill/>
        </p:spPr>
        <p:txBody>
          <a:bodyPr wrap="square" rtlCol="0">
            <a:spAutoFit/>
          </a:bodyPr>
          <a:lstStyle/>
          <a:p>
            <a:r>
              <a:rPr lang="en-US" dirty="0">
                <a:solidFill>
                  <a:schemeClr val="bg1"/>
                </a:solidFill>
              </a:rPr>
              <a:t>Normal (s)</a:t>
            </a:r>
          </a:p>
        </p:txBody>
      </p:sp>
      <p:pic>
        <p:nvPicPr>
          <p:cNvPr id="21" name="Picture 20">
            <a:extLst>
              <a:ext uri="{FF2B5EF4-FFF2-40B4-BE49-F238E27FC236}">
                <a16:creationId xmlns:a16="http://schemas.microsoft.com/office/drawing/2014/main" id="{D7DFC192-5361-E85B-421B-434C7E17B5DD}"/>
              </a:ext>
            </a:extLst>
          </p:cNvPr>
          <p:cNvPicPr>
            <a:picLocks noChangeAspect="1"/>
          </p:cNvPicPr>
          <p:nvPr/>
        </p:nvPicPr>
        <p:blipFill>
          <a:blip r:embed="rId7"/>
          <a:stretch>
            <a:fillRect/>
          </a:stretch>
        </p:blipFill>
        <p:spPr>
          <a:xfrm>
            <a:off x="8063764" y="4009286"/>
            <a:ext cx="2463800" cy="1929690"/>
          </a:xfrm>
          <a:prstGeom prst="rect">
            <a:avLst/>
          </a:prstGeom>
        </p:spPr>
      </p:pic>
      <p:sp>
        <p:nvSpPr>
          <p:cNvPr id="22" name="TextBox 21">
            <a:extLst>
              <a:ext uri="{FF2B5EF4-FFF2-40B4-BE49-F238E27FC236}">
                <a16:creationId xmlns:a16="http://schemas.microsoft.com/office/drawing/2014/main" id="{7E14164B-130C-BCB2-085A-9687B09313AE}"/>
              </a:ext>
            </a:extLst>
          </p:cNvPr>
          <p:cNvSpPr txBox="1"/>
          <p:nvPr/>
        </p:nvSpPr>
        <p:spPr>
          <a:xfrm>
            <a:off x="8097315" y="5531548"/>
            <a:ext cx="1998036" cy="369332"/>
          </a:xfrm>
          <a:prstGeom prst="rect">
            <a:avLst/>
          </a:prstGeom>
          <a:noFill/>
        </p:spPr>
        <p:txBody>
          <a:bodyPr wrap="square" rtlCol="0">
            <a:spAutoFit/>
          </a:bodyPr>
          <a:lstStyle/>
          <a:p>
            <a:r>
              <a:rPr lang="en-US" dirty="0">
                <a:solidFill>
                  <a:schemeClr val="bg1"/>
                </a:solidFill>
              </a:rPr>
              <a:t>Nodal (s-IgG4)</a:t>
            </a:r>
          </a:p>
        </p:txBody>
      </p:sp>
      <p:pic>
        <p:nvPicPr>
          <p:cNvPr id="24" name="Picture 23">
            <a:extLst>
              <a:ext uri="{FF2B5EF4-FFF2-40B4-BE49-F238E27FC236}">
                <a16:creationId xmlns:a16="http://schemas.microsoft.com/office/drawing/2014/main" id="{D08FB653-73EB-6E76-1E86-988561790719}"/>
              </a:ext>
            </a:extLst>
          </p:cNvPr>
          <p:cNvPicPr>
            <a:picLocks noChangeAspect="1"/>
          </p:cNvPicPr>
          <p:nvPr/>
        </p:nvPicPr>
        <p:blipFill>
          <a:blip r:embed="rId8"/>
          <a:stretch>
            <a:fillRect/>
          </a:stretch>
        </p:blipFill>
        <p:spPr>
          <a:xfrm>
            <a:off x="386024" y="4018775"/>
            <a:ext cx="2520062" cy="1907547"/>
          </a:xfrm>
          <a:prstGeom prst="rect">
            <a:avLst/>
          </a:prstGeom>
        </p:spPr>
      </p:pic>
      <p:sp>
        <p:nvSpPr>
          <p:cNvPr id="25" name="TextBox 24">
            <a:extLst>
              <a:ext uri="{FF2B5EF4-FFF2-40B4-BE49-F238E27FC236}">
                <a16:creationId xmlns:a16="http://schemas.microsoft.com/office/drawing/2014/main" id="{A3C96735-D34C-3171-8A1C-0A61CD01A1F2}"/>
              </a:ext>
            </a:extLst>
          </p:cNvPr>
          <p:cNvSpPr txBox="1"/>
          <p:nvPr/>
        </p:nvSpPr>
        <p:spPr>
          <a:xfrm>
            <a:off x="407109" y="5555849"/>
            <a:ext cx="2093843" cy="276999"/>
          </a:xfrm>
          <a:prstGeom prst="rect">
            <a:avLst/>
          </a:prstGeom>
          <a:noFill/>
        </p:spPr>
        <p:txBody>
          <a:bodyPr wrap="none" rtlCol="0">
            <a:spAutoFit/>
          </a:bodyPr>
          <a:lstStyle/>
          <a:p>
            <a:r>
              <a:rPr lang="en-US" sz="1200" dirty="0">
                <a:solidFill>
                  <a:schemeClr val="bg1"/>
                </a:solidFill>
              </a:rPr>
              <a:t>Reticular/hypoechoic (p-SS)</a:t>
            </a:r>
          </a:p>
        </p:txBody>
      </p:sp>
      <p:pic>
        <p:nvPicPr>
          <p:cNvPr id="27" name="Picture 26">
            <a:extLst>
              <a:ext uri="{FF2B5EF4-FFF2-40B4-BE49-F238E27FC236}">
                <a16:creationId xmlns:a16="http://schemas.microsoft.com/office/drawing/2014/main" id="{B3EE538B-52BF-7627-4859-C0B60F7F39EC}"/>
              </a:ext>
            </a:extLst>
          </p:cNvPr>
          <p:cNvPicPr>
            <a:picLocks noChangeAspect="1"/>
          </p:cNvPicPr>
          <p:nvPr/>
        </p:nvPicPr>
        <p:blipFill>
          <a:blip r:embed="rId9"/>
          <a:stretch>
            <a:fillRect/>
          </a:stretch>
        </p:blipFill>
        <p:spPr>
          <a:xfrm>
            <a:off x="5505636" y="3999370"/>
            <a:ext cx="2527703" cy="1887121"/>
          </a:xfrm>
          <a:prstGeom prst="rect">
            <a:avLst/>
          </a:prstGeom>
        </p:spPr>
      </p:pic>
      <p:sp>
        <p:nvSpPr>
          <p:cNvPr id="28" name="TextBox 27">
            <a:extLst>
              <a:ext uri="{FF2B5EF4-FFF2-40B4-BE49-F238E27FC236}">
                <a16:creationId xmlns:a16="http://schemas.microsoft.com/office/drawing/2014/main" id="{D651A4C9-AF95-F8ED-23BB-7CE787FB1BA9}"/>
              </a:ext>
            </a:extLst>
          </p:cNvPr>
          <p:cNvSpPr txBox="1"/>
          <p:nvPr/>
        </p:nvSpPr>
        <p:spPr>
          <a:xfrm>
            <a:off x="5452994" y="5555849"/>
            <a:ext cx="2520062" cy="276999"/>
          </a:xfrm>
          <a:prstGeom prst="rect">
            <a:avLst/>
          </a:prstGeom>
          <a:noFill/>
        </p:spPr>
        <p:txBody>
          <a:bodyPr wrap="square" rtlCol="0">
            <a:spAutoFit/>
          </a:bodyPr>
          <a:lstStyle/>
          <a:p>
            <a:r>
              <a:rPr lang="en-US" sz="1200" dirty="0">
                <a:solidFill>
                  <a:schemeClr val="bg1"/>
                </a:solidFill>
              </a:rPr>
              <a:t>Hypo/hyperechoic lines (s-SS)</a:t>
            </a:r>
          </a:p>
        </p:txBody>
      </p:sp>
      <p:sp>
        <p:nvSpPr>
          <p:cNvPr id="30" name="TextBox 29">
            <a:extLst>
              <a:ext uri="{FF2B5EF4-FFF2-40B4-BE49-F238E27FC236}">
                <a16:creationId xmlns:a16="http://schemas.microsoft.com/office/drawing/2014/main" id="{ACB06DF5-BA1F-676A-7B50-A9A165C4D033}"/>
              </a:ext>
            </a:extLst>
          </p:cNvPr>
          <p:cNvSpPr txBox="1"/>
          <p:nvPr/>
        </p:nvSpPr>
        <p:spPr>
          <a:xfrm>
            <a:off x="321465" y="6121544"/>
            <a:ext cx="11550498" cy="600164"/>
          </a:xfrm>
          <a:prstGeom prst="rect">
            <a:avLst/>
          </a:prstGeom>
          <a:noFill/>
        </p:spPr>
        <p:txBody>
          <a:bodyPr wrap="square">
            <a:spAutoFit/>
          </a:bodyPr>
          <a:lstStyle/>
          <a:p>
            <a:r>
              <a:rPr lang="en-US" sz="1100" dirty="0"/>
              <a:t>Shimizu M, Okamura K, Kise Y, Takeshita Y, </a:t>
            </a:r>
            <a:r>
              <a:rPr lang="en-US" sz="1100" dirty="0" err="1"/>
              <a:t>Furuhashi</a:t>
            </a:r>
            <a:r>
              <a:rPr lang="en-US" sz="1100" dirty="0"/>
              <a:t> H, </a:t>
            </a:r>
            <a:r>
              <a:rPr lang="en-US" sz="1100" dirty="0" err="1"/>
              <a:t>Weerawanich</a:t>
            </a:r>
            <a:r>
              <a:rPr lang="en-US" sz="1100" dirty="0"/>
              <a:t> W, Moriyama M, </a:t>
            </a:r>
            <a:r>
              <a:rPr lang="en-US" sz="1100" dirty="0" err="1"/>
              <a:t>Ohyama</a:t>
            </a:r>
            <a:r>
              <a:rPr lang="en-US" sz="1100" dirty="0"/>
              <a:t> Y, Furukawa S, Nakamura S, </a:t>
            </a:r>
            <a:r>
              <a:rPr lang="en-US" sz="1100" dirty="0" err="1"/>
              <a:t>Yoshiura</a:t>
            </a:r>
            <a:r>
              <a:rPr lang="en-US" sz="1100" dirty="0"/>
              <a:t> K. Effectiveness of imaging modalities for screening IgG4-related dacryoadenitis and sialadenitis (Mikulicz's disease) and for differentiating it from </a:t>
            </a:r>
            <a:r>
              <a:rPr lang="en-US" sz="1100" dirty="0" err="1"/>
              <a:t>Sjögren's</a:t>
            </a:r>
            <a:r>
              <a:rPr lang="en-US" sz="1100" dirty="0"/>
              <a:t> syndrome (SS), with an emphasis on sonography. Arthritis Res </a:t>
            </a:r>
            <a:r>
              <a:rPr lang="en-US" sz="1100" dirty="0" err="1"/>
              <a:t>Ther</a:t>
            </a:r>
            <a:r>
              <a:rPr lang="en-US" sz="1100" dirty="0"/>
              <a:t>. 2015 Aug 23;17(1):223. </a:t>
            </a:r>
            <a:r>
              <a:rPr lang="en-US" sz="1100" dirty="0" err="1"/>
              <a:t>doi</a:t>
            </a:r>
            <a:r>
              <a:rPr lang="en-US" sz="1100" dirty="0"/>
              <a:t>: 10.1186/s13075-015-0751-x. PMID: 26298875; PMCID: PMC4546818.</a:t>
            </a:r>
          </a:p>
        </p:txBody>
      </p:sp>
    </p:spTree>
    <p:extLst>
      <p:ext uri="{BB962C8B-B14F-4D97-AF65-F5344CB8AC3E}">
        <p14:creationId xmlns:p14="http://schemas.microsoft.com/office/powerpoint/2010/main" val="379408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2" grpId="0"/>
      <p:bldP spid="25" grpId="0"/>
      <p:bldP spid="2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C11AFF-4E83-A849-9E3B-ACEFF781F21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B02B7D-891B-C540-8785-D0FA4EECCFAD}"/>
              </a:ext>
            </a:extLst>
          </p:cNvPr>
          <p:cNvSpPr>
            <a:spLocks noGrp="1"/>
          </p:cNvSpPr>
          <p:nvPr>
            <p:ph type="title"/>
          </p:nvPr>
        </p:nvSpPr>
        <p:spPr>
          <a:xfrm>
            <a:off x="445008" y="0"/>
            <a:ext cx="8008254" cy="999998"/>
          </a:xfrm>
        </p:spPr>
        <p:txBody>
          <a:bodyPr/>
          <a:lstStyle/>
          <a:p>
            <a:r>
              <a:rPr lang="en-US" dirty="0"/>
              <a:t>Case Presentation</a:t>
            </a:r>
          </a:p>
        </p:txBody>
      </p:sp>
      <p:sp>
        <p:nvSpPr>
          <p:cNvPr id="5" name="Slide Number Placeholder 4">
            <a:extLst>
              <a:ext uri="{FF2B5EF4-FFF2-40B4-BE49-F238E27FC236}">
                <a16:creationId xmlns:a16="http://schemas.microsoft.com/office/drawing/2014/main" id="{D0204D21-6C6F-A64D-AE0A-A4CD4FEFAE89}"/>
              </a:ext>
            </a:extLst>
          </p:cNvPr>
          <p:cNvSpPr>
            <a:spLocks noGrp="1"/>
          </p:cNvSpPr>
          <p:nvPr>
            <p:ph type="sldNum" sz="quarter" idx="4"/>
          </p:nvPr>
        </p:nvSpPr>
        <p:spPr>
          <a:xfrm>
            <a:off x="11775274" y="6604084"/>
            <a:ext cx="416726" cy="253916"/>
          </a:xfrm>
          <a:prstGeom prst="rect">
            <a:avLst/>
          </a:prstGeom>
        </p:spPr>
        <p:txBody>
          <a:bodyPr/>
          <a:lstStyle/>
          <a:p>
            <a:fld id="{3613DB57-267B-4D41-B6E3-8C71E0333D04}" type="slidenum">
              <a:rPr lang="en-US" smtClean="0"/>
              <a:pPr/>
              <a:t>2</a:t>
            </a:fld>
            <a:endParaRPr lang="en-US" dirty="0"/>
          </a:p>
        </p:txBody>
      </p:sp>
      <p:sp>
        <p:nvSpPr>
          <p:cNvPr id="6" name="Content Placeholder 3">
            <a:extLst>
              <a:ext uri="{FF2B5EF4-FFF2-40B4-BE49-F238E27FC236}">
                <a16:creationId xmlns:a16="http://schemas.microsoft.com/office/drawing/2014/main" id="{840558B9-02FB-D74C-9B49-1499A6C28CF8}"/>
              </a:ext>
            </a:extLst>
          </p:cNvPr>
          <p:cNvSpPr txBox="1">
            <a:spLocks/>
          </p:cNvSpPr>
          <p:nvPr/>
        </p:nvSpPr>
        <p:spPr>
          <a:xfrm>
            <a:off x="432816" y="1280791"/>
            <a:ext cx="11494141" cy="5806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107AB6"/>
                </a:solidFill>
                <a:latin typeface="Arial" panose="020B0604020202020204" pitchFamily="34" charset="0"/>
                <a:cs typeface="Arial" panose="020B0604020202020204" pitchFamily="34" charset="0"/>
              </a:rPr>
              <a:t>HPI</a:t>
            </a:r>
          </a:p>
        </p:txBody>
      </p:sp>
      <p:sp>
        <p:nvSpPr>
          <p:cNvPr id="4" name="TextBox 3">
            <a:extLst>
              <a:ext uri="{FF2B5EF4-FFF2-40B4-BE49-F238E27FC236}">
                <a16:creationId xmlns:a16="http://schemas.microsoft.com/office/drawing/2014/main" id="{157B6DF9-3BB6-0D47-25B5-D99C56B8E192}"/>
              </a:ext>
            </a:extLst>
          </p:cNvPr>
          <p:cNvSpPr txBox="1"/>
          <p:nvPr/>
        </p:nvSpPr>
        <p:spPr>
          <a:xfrm>
            <a:off x="432816" y="1883204"/>
            <a:ext cx="10817570" cy="3728649"/>
          </a:xfrm>
          <a:prstGeom prst="rect">
            <a:avLst/>
          </a:prstGeom>
          <a:noFill/>
        </p:spPr>
        <p:txBody>
          <a:bodyPr wrap="square">
            <a:spAutoFit/>
          </a:bodyPr>
          <a:lstStyle/>
          <a:p>
            <a:pPr marL="0" indent="0">
              <a:lnSpc>
                <a:spcPct val="150000"/>
              </a:lnSpc>
              <a:buNone/>
            </a:pPr>
            <a:r>
              <a:rPr lang="en-US" sz="2000" dirty="0">
                <a:solidFill>
                  <a:srgbClr val="000000"/>
                </a:solidFill>
                <a:effectLst/>
                <a:latin typeface="Arial" panose="020B0604020202020204" pitchFamily="34" charset="0"/>
              </a:rPr>
              <a:t>A 55-year-old male presented with swollen eyelids, BL parotid swelling and dry mouth </a:t>
            </a:r>
            <a:br>
              <a:rPr lang="en-US" sz="2000" dirty="0">
                <a:solidFill>
                  <a:srgbClr val="000000"/>
                </a:solidFill>
                <a:effectLst/>
                <a:latin typeface="Arial" panose="020B0604020202020204" pitchFamily="34" charset="0"/>
              </a:rPr>
            </a:br>
            <a:endParaRPr lang="en-US" sz="2000" dirty="0">
              <a:solidFill>
                <a:srgbClr val="000000"/>
              </a:solidFill>
              <a:effectLst/>
              <a:latin typeface="Arial" panose="020B0604020202020204" pitchFamily="34" charset="0"/>
            </a:endParaRPr>
          </a:p>
          <a:p>
            <a:pPr marL="285750" indent="-285750">
              <a:lnSpc>
                <a:spcPct val="150000"/>
              </a:lnSpc>
              <a:buFont typeface="Arial" panose="020B0604020202020204" pitchFamily="34" charset="0"/>
              <a:buChar char="•"/>
            </a:pPr>
            <a:r>
              <a:rPr lang="en-US" sz="2000" b="1" dirty="0">
                <a:solidFill>
                  <a:srgbClr val="000000"/>
                </a:solidFill>
                <a:effectLst/>
                <a:latin typeface="Arial" panose="020B0604020202020204" pitchFamily="34" charset="0"/>
              </a:rPr>
              <a:t>Positive/abnormal: </a:t>
            </a:r>
            <a:r>
              <a:rPr lang="en-US" sz="2000" dirty="0">
                <a:solidFill>
                  <a:srgbClr val="000000"/>
                </a:solidFill>
                <a:effectLst/>
                <a:latin typeface="Arial" panose="020B0604020202020204" pitchFamily="34" charset="0"/>
              </a:rPr>
              <a:t>Rheumatoid factor </a:t>
            </a:r>
            <a:r>
              <a:rPr lang="en-US" sz="2000" dirty="0">
                <a:solidFill>
                  <a:srgbClr val="FF0000"/>
                </a:solidFill>
                <a:effectLst/>
                <a:latin typeface="Arial" panose="020B0604020202020204" pitchFamily="34" charset="0"/>
              </a:rPr>
              <a:t>119</a:t>
            </a:r>
            <a:r>
              <a:rPr lang="en-US" sz="2000" dirty="0">
                <a:solidFill>
                  <a:srgbClr val="000000"/>
                </a:solidFill>
                <a:effectLst/>
                <a:latin typeface="Arial" panose="020B0604020202020204" pitchFamily="34" charset="0"/>
              </a:rPr>
              <a:t> | IgG4 </a:t>
            </a:r>
            <a:r>
              <a:rPr lang="en-US" sz="2000" dirty="0">
                <a:solidFill>
                  <a:srgbClr val="FF0000"/>
                </a:solidFill>
                <a:effectLst/>
                <a:latin typeface="Arial" panose="020B0604020202020204" pitchFamily="34" charset="0"/>
              </a:rPr>
              <a:t>1120</a:t>
            </a:r>
            <a:r>
              <a:rPr lang="en-US" sz="2000" dirty="0">
                <a:solidFill>
                  <a:srgbClr val="000000"/>
                </a:solidFill>
                <a:effectLst/>
                <a:latin typeface="Arial" panose="020B0604020202020204" pitchFamily="34" charset="0"/>
              </a:rPr>
              <a:t> | ESR </a:t>
            </a:r>
            <a:r>
              <a:rPr lang="en-US" sz="2000" dirty="0">
                <a:solidFill>
                  <a:srgbClr val="FF0000"/>
                </a:solidFill>
                <a:effectLst/>
                <a:latin typeface="Arial" panose="020B0604020202020204" pitchFamily="34" charset="0"/>
              </a:rPr>
              <a:t>21</a:t>
            </a:r>
            <a:r>
              <a:rPr lang="en-US" sz="2000" dirty="0">
                <a:solidFill>
                  <a:srgbClr val="000000"/>
                </a:solidFill>
                <a:effectLst/>
                <a:latin typeface="Arial" panose="020B0604020202020204" pitchFamily="34" charset="0"/>
              </a:rPr>
              <a:t> | SPEP / IFE: No monoclonal bands; IgG immunoglobulin pattern on IFE is atypical with </a:t>
            </a:r>
            <a:r>
              <a:rPr lang="en-US" sz="2000" dirty="0">
                <a:solidFill>
                  <a:srgbClr val="FF0000"/>
                </a:solidFill>
                <a:effectLst/>
                <a:latin typeface="Arial" panose="020B0604020202020204" pitchFamily="34" charset="0"/>
              </a:rPr>
              <a:t>disproportionate elevation of IgG4  </a:t>
            </a:r>
          </a:p>
          <a:p>
            <a:pPr marL="285750" indent="-285750">
              <a:lnSpc>
                <a:spcPct val="150000"/>
              </a:lnSpc>
              <a:buFont typeface="Arial" panose="020B0604020202020204" pitchFamily="34" charset="0"/>
              <a:buChar char="•"/>
            </a:pPr>
            <a:r>
              <a:rPr lang="en-US" sz="2000" b="1" dirty="0">
                <a:solidFill>
                  <a:srgbClr val="000000"/>
                </a:solidFill>
                <a:effectLst/>
                <a:latin typeface="Arial" panose="020B0604020202020204" pitchFamily="34" charset="0"/>
              </a:rPr>
              <a:t>Negative</a:t>
            </a:r>
            <a:r>
              <a:rPr lang="en-US" sz="2000" dirty="0">
                <a:solidFill>
                  <a:srgbClr val="000000"/>
                </a:solidFill>
                <a:effectLst/>
                <a:latin typeface="Arial" panose="020B0604020202020204" pitchFamily="34" charset="0"/>
              </a:rPr>
              <a:t>/normal: </a:t>
            </a:r>
            <a:r>
              <a:rPr lang="en-US" sz="2000" dirty="0" err="1">
                <a:solidFill>
                  <a:srgbClr val="000000"/>
                </a:solidFill>
                <a:effectLst/>
                <a:latin typeface="Arial" panose="020B0604020202020204" pitchFamily="34" charset="0"/>
              </a:rPr>
              <a:t>IgE</a:t>
            </a:r>
            <a:r>
              <a:rPr lang="en-US" sz="2000" dirty="0">
                <a:solidFill>
                  <a:srgbClr val="000000"/>
                </a:solidFill>
                <a:effectLst/>
                <a:latin typeface="Arial" panose="020B0604020202020204" pitchFamily="34" charset="0"/>
              </a:rPr>
              <a:t> 97 (ref &lt;113), ANA, dsDNA, </a:t>
            </a:r>
            <a:r>
              <a:rPr lang="en-US" sz="2000" dirty="0" err="1">
                <a:solidFill>
                  <a:srgbClr val="000000"/>
                </a:solidFill>
                <a:effectLst/>
                <a:latin typeface="Arial" panose="020B0604020202020204" pitchFamily="34" charset="0"/>
              </a:rPr>
              <a:t>Sm</a:t>
            </a:r>
            <a:r>
              <a:rPr lang="en-US" sz="2000" dirty="0">
                <a:solidFill>
                  <a:srgbClr val="000000"/>
                </a:solidFill>
                <a:effectLst/>
                <a:latin typeface="Arial" panose="020B0604020202020204" pitchFamily="34" charset="0"/>
              </a:rPr>
              <a:t>/RNP, C3, C4, C1q binding, CCP, SSA/SSB, CRP, ANCA, </a:t>
            </a:r>
            <a:r>
              <a:rPr lang="en-US" sz="2000" dirty="0" err="1">
                <a:solidFill>
                  <a:srgbClr val="000000"/>
                </a:solidFill>
                <a:effectLst/>
                <a:latin typeface="Arial" panose="020B0604020202020204" pitchFamily="34" charset="0"/>
              </a:rPr>
              <a:t>cryocrit</a:t>
            </a:r>
            <a:r>
              <a:rPr lang="en-US" sz="2000" dirty="0">
                <a:solidFill>
                  <a:srgbClr val="000000"/>
                </a:solidFill>
                <a:effectLst/>
                <a:latin typeface="Arial" panose="020B0604020202020204" pitchFamily="34" charset="0"/>
              </a:rPr>
              <a:t>, TSH, FT4, TPO ab, TG ab, TSI, TBII, ACE, Jo-1 ab, k/L ratio </a:t>
            </a:r>
            <a:endParaRPr lang="en-US" sz="2000" b="1"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78893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4F376-B7FF-5BF3-EDBB-EFD4CAD47110}"/>
              </a:ext>
            </a:extLst>
          </p:cNvPr>
          <p:cNvSpPr>
            <a:spLocks noGrp="1"/>
          </p:cNvSpPr>
          <p:nvPr>
            <p:ph type="title"/>
          </p:nvPr>
        </p:nvSpPr>
        <p:spPr>
          <a:xfrm>
            <a:off x="445174" y="-27384"/>
            <a:ext cx="9887546" cy="999998"/>
          </a:xfrm>
        </p:spPr>
        <p:txBody>
          <a:bodyPr/>
          <a:lstStyle/>
          <a:p>
            <a:r>
              <a:rPr lang="en-US" dirty="0"/>
              <a:t>Updating IgG4-RD Classification Criteria</a:t>
            </a:r>
          </a:p>
        </p:txBody>
      </p:sp>
      <p:sp>
        <p:nvSpPr>
          <p:cNvPr id="3" name="Text Placeholder 2">
            <a:extLst>
              <a:ext uri="{FF2B5EF4-FFF2-40B4-BE49-F238E27FC236}">
                <a16:creationId xmlns:a16="http://schemas.microsoft.com/office/drawing/2014/main" id="{C91EA346-267D-9F4C-DC80-B28C77CABA37}"/>
              </a:ext>
            </a:extLst>
          </p:cNvPr>
          <p:cNvSpPr>
            <a:spLocks noGrp="1"/>
          </p:cNvSpPr>
          <p:nvPr>
            <p:ph type="body" sz="quarter" idx="10"/>
          </p:nvPr>
        </p:nvSpPr>
        <p:spPr>
          <a:xfrm>
            <a:off x="444500" y="1519257"/>
            <a:ext cx="5890039" cy="3067983"/>
          </a:xfrm>
        </p:spPr>
        <p:txBody>
          <a:bodyPr/>
          <a:lstStyle/>
          <a:p>
            <a:r>
              <a:rPr lang="en-US" sz="1800" dirty="0"/>
              <a:t>Mottled or irregular net-like appearance</a:t>
            </a:r>
            <a:r>
              <a:rPr lang="en-US" sz="1800" baseline="30000" dirty="0"/>
              <a:t>1</a:t>
            </a:r>
            <a:r>
              <a:rPr lang="en-US" sz="1800" dirty="0"/>
              <a:t> </a:t>
            </a:r>
          </a:p>
          <a:p>
            <a:r>
              <a:rPr lang="en-US" sz="1800" dirty="0"/>
              <a:t>Reticular pattern</a:t>
            </a:r>
            <a:r>
              <a:rPr lang="en-US" sz="1800" baseline="30000" dirty="0"/>
              <a:t>2</a:t>
            </a:r>
          </a:p>
          <a:p>
            <a:r>
              <a:rPr lang="en-US" sz="1800" dirty="0"/>
              <a:t>Nodal patterns </a:t>
            </a:r>
          </a:p>
          <a:p>
            <a:r>
              <a:rPr lang="en-US" sz="1800" dirty="0"/>
              <a:t>Multiple hypoechoic foci </a:t>
            </a:r>
            <a:br>
              <a:rPr lang="en-US" sz="1800" dirty="0"/>
            </a:br>
            <a:endParaRPr lang="en-US" sz="1800" dirty="0"/>
          </a:p>
          <a:p>
            <a:pPr marL="0" indent="0">
              <a:buNone/>
            </a:pPr>
            <a:r>
              <a:rPr lang="en-US" sz="1800" b="1" dirty="0">
                <a:solidFill>
                  <a:srgbClr val="0F7BB6"/>
                </a:solidFill>
              </a:rPr>
              <a:t>Next steps </a:t>
            </a:r>
          </a:p>
          <a:p>
            <a:pPr>
              <a:buFont typeface="Wingdings" pitchFamily="2" charset="2"/>
              <a:buChar char="Ø"/>
            </a:pPr>
            <a:r>
              <a:rPr lang="en-US" sz="1800" dirty="0"/>
              <a:t>Collect data prospectively within IgG4 and comparator diseases (</a:t>
            </a:r>
            <a:r>
              <a:rPr lang="en-US" sz="1800" dirty="0" err="1"/>
              <a:t>pSS</a:t>
            </a:r>
            <a:r>
              <a:rPr lang="en-US" sz="1800" dirty="0"/>
              <a:t>, lymphoma, tumors, </a:t>
            </a:r>
            <a:r>
              <a:rPr lang="en-US" sz="1800" dirty="0" err="1"/>
              <a:t>etc</a:t>
            </a:r>
            <a:r>
              <a:rPr lang="en-US" sz="1800" dirty="0"/>
              <a:t>)</a:t>
            </a:r>
            <a:br>
              <a:rPr lang="en-US" sz="1800" dirty="0"/>
            </a:br>
            <a:endParaRPr lang="en-US" sz="1800" dirty="0"/>
          </a:p>
          <a:p>
            <a:pPr marL="0" indent="0">
              <a:buNone/>
            </a:pPr>
            <a:r>
              <a:rPr lang="en-US" sz="1800" b="1" dirty="0"/>
              <a:t>Down the road </a:t>
            </a:r>
          </a:p>
          <a:p>
            <a:pPr>
              <a:buFont typeface="Wingdings" pitchFamily="2" charset="2"/>
              <a:buChar char="Ø"/>
            </a:pPr>
            <a:r>
              <a:rPr lang="en-US" sz="1800" dirty="0"/>
              <a:t>Expert panel review</a:t>
            </a:r>
          </a:p>
          <a:p>
            <a:pPr>
              <a:buFont typeface="Wingdings" pitchFamily="2" charset="2"/>
              <a:buChar char="Ø"/>
            </a:pPr>
            <a:r>
              <a:rPr lang="en-US" sz="1800" dirty="0"/>
              <a:t>Assigning specific weight to criteria</a:t>
            </a:r>
          </a:p>
          <a:p>
            <a:pPr>
              <a:buFont typeface="Wingdings" pitchFamily="2" charset="2"/>
              <a:buChar char="Ø"/>
            </a:pPr>
            <a:r>
              <a:rPr lang="en-US" sz="1800" dirty="0"/>
              <a:t>Validating criteria in independent cohorts</a:t>
            </a:r>
          </a:p>
          <a:p>
            <a:pPr>
              <a:buFont typeface="Wingdings" pitchFamily="2" charset="2"/>
              <a:buChar char="Ø"/>
            </a:pPr>
            <a:endParaRPr lang="en-US" sz="1800" dirty="0"/>
          </a:p>
          <a:p>
            <a:pPr>
              <a:buFont typeface="Wingdings" pitchFamily="2" charset="2"/>
              <a:buChar char="Ø"/>
            </a:pPr>
            <a:endParaRPr lang="en-US" sz="1800" dirty="0"/>
          </a:p>
        </p:txBody>
      </p:sp>
      <p:sp>
        <p:nvSpPr>
          <p:cNvPr id="4" name="Text Placeholder 3">
            <a:extLst>
              <a:ext uri="{FF2B5EF4-FFF2-40B4-BE49-F238E27FC236}">
                <a16:creationId xmlns:a16="http://schemas.microsoft.com/office/drawing/2014/main" id="{7DB458D2-430C-E669-EDF8-0228632D1DE9}"/>
              </a:ext>
            </a:extLst>
          </p:cNvPr>
          <p:cNvSpPr>
            <a:spLocks noGrp="1"/>
          </p:cNvSpPr>
          <p:nvPr>
            <p:ph type="body" sz="quarter" idx="11"/>
          </p:nvPr>
        </p:nvSpPr>
        <p:spPr>
          <a:xfrm>
            <a:off x="444500" y="1092015"/>
            <a:ext cx="9664700" cy="514716"/>
          </a:xfrm>
        </p:spPr>
        <p:txBody>
          <a:bodyPr/>
          <a:lstStyle/>
          <a:p>
            <a:r>
              <a:rPr lang="en-US" dirty="0"/>
              <a:t>Including typical US imaging findings into criteria  </a:t>
            </a:r>
          </a:p>
        </p:txBody>
      </p:sp>
      <p:sp>
        <p:nvSpPr>
          <p:cNvPr id="5" name="Slide Number Placeholder 4">
            <a:extLst>
              <a:ext uri="{FF2B5EF4-FFF2-40B4-BE49-F238E27FC236}">
                <a16:creationId xmlns:a16="http://schemas.microsoft.com/office/drawing/2014/main" id="{C7BFFD6A-8F62-ED9D-AFF2-EB7F55FCDE95}"/>
              </a:ext>
            </a:extLst>
          </p:cNvPr>
          <p:cNvSpPr>
            <a:spLocks noGrp="1"/>
          </p:cNvSpPr>
          <p:nvPr>
            <p:ph type="sldNum" sz="quarter" idx="4"/>
          </p:nvPr>
        </p:nvSpPr>
        <p:spPr/>
        <p:txBody>
          <a:bodyPr/>
          <a:lstStyle/>
          <a:p>
            <a:fld id="{3613DB57-267B-4D41-B6E3-8C71E0333D04}" type="slidenum">
              <a:rPr lang="en-US" smtClean="0"/>
              <a:pPr/>
              <a:t>20</a:t>
            </a:fld>
            <a:endParaRPr lang="en-US" dirty="0"/>
          </a:p>
        </p:txBody>
      </p:sp>
      <p:pic>
        <p:nvPicPr>
          <p:cNvPr id="9" name="Picture 8">
            <a:extLst>
              <a:ext uri="{FF2B5EF4-FFF2-40B4-BE49-F238E27FC236}">
                <a16:creationId xmlns:a16="http://schemas.microsoft.com/office/drawing/2014/main" id="{37F19355-7333-A690-DCF7-F024723B37D1}"/>
              </a:ext>
            </a:extLst>
          </p:cNvPr>
          <p:cNvPicPr>
            <a:picLocks noChangeAspect="1"/>
          </p:cNvPicPr>
          <p:nvPr/>
        </p:nvPicPr>
        <p:blipFill>
          <a:blip r:embed="rId3"/>
          <a:stretch>
            <a:fillRect/>
          </a:stretch>
        </p:blipFill>
        <p:spPr>
          <a:xfrm>
            <a:off x="6584323" y="1606731"/>
            <a:ext cx="5287639" cy="3502701"/>
          </a:xfrm>
          <a:prstGeom prst="rect">
            <a:avLst/>
          </a:prstGeom>
        </p:spPr>
      </p:pic>
      <p:sp>
        <p:nvSpPr>
          <p:cNvPr id="10" name="TextBox 9">
            <a:extLst>
              <a:ext uri="{FF2B5EF4-FFF2-40B4-BE49-F238E27FC236}">
                <a16:creationId xmlns:a16="http://schemas.microsoft.com/office/drawing/2014/main" id="{E82386AC-F537-A480-5214-E827222D0054}"/>
              </a:ext>
            </a:extLst>
          </p:cNvPr>
          <p:cNvSpPr txBox="1"/>
          <p:nvPr/>
        </p:nvSpPr>
        <p:spPr>
          <a:xfrm>
            <a:off x="0" y="6018347"/>
            <a:ext cx="11719786" cy="1169551"/>
          </a:xfrm>
          <a:prstGeom prst="rect">
            <a:avLst/>
          </a:prstGeom>
          <a:noFill/>
        </p:spPr>
        <p:txBody>
          <a:bodyPr wrap="square" rtlCol="0">
            <a:spAutoFit/>
          </a:bodyPr>
          <a:lstStyle/>
          <a:p>
            <a:pPr marL="228600" indent="-228600">
              <a:buFont typeface="+mj-lt"/>
              <a:buAutoNum type="arabicPeriod"/>
            </a:pPr>
            <a:r>
              <a:rPr lang="en-US" sz="1000" dirty="0" err="1"/>
              <a:t>Asai</a:t>
            </a:r>
            <a:r>
              <a:rPr lang="en-US" sz="1000" dirty="0"/>
              <a:t> S, Okami K, Nakamura N, Shiraishi S, Yamashita T, Anar D, Matsushita H, Miyachi H. Sonographic appearance of the submandibular glands in patients with immunoglobulin G4-related disease. J Ultrasound Med. 2012 Mar;31(3):489-93. </a:t>
            </a:r>
            <a:r>
              <a:rPr lang="en-US" sz="1000" dirty="0" err="1"/>
              <a:t>doi</a:t>
            </a:r>
            <a:r>
              <a:rPr lang="en-US" sz="1000" dirty="0"/>
              <a:t>: 10.7863/jum.2012.31.3.489. PMID: 22368140.</a:t>
            </a:r>
          </a:p>
          <a:p>
            <a:pPr marL="228600" indent="-228600">
              <a:buFont typeface="+mj-lt"/>
              <a:buAutoNum type="arabicPeriod"/>
            </a:pPr>
            <a:r>
              <a:rPr lang="en-US" sz="1000" dirty="0"/>
              <a:t>Shimizu M, Okamura K, Kise Y, Takeshita Y, </a:t>
            </a:r>
            <a:r>
              <a:rPr lang="en-US" sz="1000" dirty="0" err="1"/>
              <a:t>Furuhashi</a:t>
            </a:r>
            <a:r>
              <a:rPr lang="en-US" sz="1000" dirty="0"/>
              <a:t> H, </a:t>
            </a:r>
            <a:r>
              <a:rPr lang="en-US" sz="1000" dirty="0" err="1"/>
              <a:t>Weerawanich</a:t>
            </a:r>
            <a:r>
              <a:rPr lang="en-US" sz="1000" dirty="0"/>
              <a:t> W, Moriyama M, </a:t>
            </a:r>
            <a:r>
              <a:rPr lang="en-US" sz="1000" dirty="0" err="1"/>
              <a:t>Ohyama</a:t>
            </a:r>
            <a:r>
              <a:rPr lang="en-US" sz="1000" dirty="0"/>
              <a:t> Y, Furukawa S, Nakamura S, </a:t>
            </a:r>
            <a:r>
              <a:rPr lang="en-US" sz="1000" dirty="0" err="1"/>
              <a:t>Yoshiura</a:t>
            </a:r>
            <a:r>
              <a:rPr lang="en-US" sz="1000" dirty="0"/>
              <a:t> K. Effectiveness of imaging modalities for screening IgG4-related dacryoadenitis and sialadenitis (Mikulicz's disease) and for differentiating it from </a:t>
            </a:r>
            <a:r>
              <a:rPr lang="en-US" sz="1000" dirty="0" err="1"/>
              <a:t>Sjögren's</a:t>
            </a:r>
            <a:r>
              <a:rPr lang="en-US" sz="1000" dirty="0"/>
              <a:t> syndrome (SS), with an emphasis on sonography. Arthritis Res </a:t>
            </a:r>
            <a:r>
              <a:rPr lang="en-US" sz="1000" dirty="0" err="1"/>
              <a:t>Ther</a:t>
            </a:r>
            <a:r>
              <a:rPr lang="en-US" sz="1000" dirty="0"/>
              <a:t>. 2015 Aug 23;17(1):223. </a:t>
            </a:r>
            <a:r>
              <a:rPr lang="en-US" sz="1000" dirty="0" err="1"/>
              <a:t>doi</a:t>
            </a:r>
            <a:r>
              <a:rPr lang="en-US" sz="1000" dirty="0"/>
              <a:t>: 10.1186/s13075-015-0751-x. PMID: 26298875; PMCID: PMC4546818.</a:t>
            </a:r>
          </a:p>
          <a:p>
            <a:pPr marL="228600" indent="-228600">
              <a:buFont typeface="+mj-lt"/>
              <a:buAutoNum type="arabicPeriod"/>
            </a:pPr>
            <a:endParaRPr lang="en-US" sz="1000" dirty="0"/>
          </a:p>
          <a:p>
            <a:endParaRPr lang="en-US" sz="1000" dirty="0"/>
          </a:p>
        </p:txBody>
      </p:sp>
    </p:spTree>
    <p:extLst>
      <p:ext uri="{BB962C8B-B14F-4D97-AF65-F5344CB8AC3E}">
        <p14:creationId xmlns:p14="http://schemas.microsoft.com/office/powerpoint/2010/main" val="74883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D854-1046-9B11-A0C3-465E90F1EE85}"/>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a16="http://schemas.microsoft.com/office/drawing/2014/main" id="{1AECB407-748C-F4DE-AE8C-261F313C39CD}"/>
              </a:ext>
            </a:extLst>
          </p:cNvPr>
          <p:cNvSpPr>
            <a:spLocks noGrp="1"/>
          </p:cNvSpPr>
          <p:nvPr>
            <p:ph type="body" sz="quarter" idx="10"/>
          </p:nvPr>
        </p:nvSpPr>
        <p:spPr>
          <a:xfrm>
            <a:off x="444500" y="2438400"/>
            <a:ext cx="10772140" cy="2567432"/>
          </a:xfrm>
        </p:spPr>
        <p:txBody>
          <a:bodyPr/>
          <a:lstStyle/>
          <a:p>
            <a:pPr>
              <a:lnSpc>
                <a:spcPct val="100000"/>
              </a:lnSpc>
            </a:pPr>
            <a:r>
              <a:rPr lang="en-US" sz="2400" dirty="0"/>
              <a:t>It may be helpful to include typical IgG4 US findings in existing IgG4 classification criteria </a:t>
            </a:r>
          </a:p>
          <a:p>
            <a:pPr>
              <a:lnSpc>
                <a:spcPct val="100000"/>
              </a:lnSpc>
            </a:pPr>
            <a:r>
              <a:rPr lang="en-US" sz="2400" dirty="0"/>
              <a:t>When salivary glands are involved, US may be used to track the disease course and monitor for subclinical activity </a:t>
            </a:r>
          </a:p>
          <a:p>
            <a:pPr>
              <a:lnSpc>
                <a:spcPct val="100000"/>
              </a:lnSpc>
            </a:pPr>
            <a:r>
              <a:rPr lang="en-US" sz="2400" dirty="0"/>
              <a:t>US is inexpensive, safe, and quick to perform; it is a convenient resource as an extension of our physical exams </a:t>
            </a:r>
          </a:p>
          <a:p>
            <a:pPr>
              <a:lnSpc>
                <a:spcPct val="100000"/>
              </a:lnSpc>
            </a:pPr>
            <a:r>
              <a:rPr lang="en-US" sz="2400" dirty="0"/>
              <a:t>US may be used to monitor responses to therapies such as steroids, rituximab, </a:t>
            </a:r>
            <a:r>
              <a:rPr lang="en-US" sz="2400" dirty="0" err="1"/>
              <a:t>inebilizumab</a:t>
            </a:r>
            <a:r>
              <a:rPr lang="en-US" sz="2400" dirty="0"/>
              <a:t>, and new drug developments in the future</a:t>
            </a:r>
          </a:p>
        </p:txBody>
      </p:sp>
      <p:sp>
        <p:nvSpPr>
          <p:cNvPr id="4" name="Text Placeholder 3">
            <a:extLst>
              <a:ext uri="{FF2B5EF4-FFF2-40B4-BE49-F238E27FC236}">
                <a16:creationId xmlns:a16="http://schemas.microsoft.com/office/drawing/2014/main" id="{26826215-BFF4-B46C-994F-3B1E490BBD5A}"/>
              </a:ext>
            </a:extLst>
          </p:cNvPr>
          <p:cNvSpPr>
            <a:spLocks noGrp="1"/>
          </p:cNvSpPr>
          <p:nvPr>
            <p:ph type="body" sz="quarter" idx="11"/>
          </p:nvPr>
        </p:nvSpPr>
        <p:spPr/>
        <p:txBody>
          <a:bodyPr/>
          <a:lstStyle/>
          <a:p>
            <a:r>
              <a:rPr lang="en-US" sz="2800" dirty="0"/>
              <a:t>Looking into the future</a:t>
            </a:r>
          </a:p>
        </p:txBody>
      </p:sp>
      <p:sp>
        <p:nvSpPr>
          <p:cNvPr id="5" name="Slide Number Placeholder 4">
            <a:extLst>
              <a:ext uri="{FF2B5EF4-FFF2-40B4-BE49-F238E27FC236}">
                <a16:creationId xmlns:a16="http://schemas.microsoft.com/office/drawing/2014/main" id="{62C3E9D4-EE95-8912-AD81-332E8D97C317}"/>
              </a:ext>
            </a:extLst>
          </p:cNvPr>
          <p:cNvSpPr>
            <a:spLocks noGrp="1"/>
          </p:cNvSpPr>
          <p:nvPr>
            <p:ph type="sldNum" sz="quarter" idx="4"/>
          </p:nvPr>
        </p:nvSpPr>
        <p:spPr/>
        <p:txBody>
          <a:bodyPr/>
          <a:lstStyle/>
          <a:p>
            <a:fld id="{3613DB57-267B-4D41-B6E3-8C71E0333D04}" type="slidenum">
              <a:rPr lang="en-US" smtClean="0"/>
              <a:pPr/>
              <a:t>21</a:t>
            </a:fld>
            <a:endParaRPr lang="en-US" dirty="0"/>
          </a:p>
        </p:txBody>
      </p:sp>
    </p:spTree>
    <p:extLst>
      <p:ext uri="{BB962C8B-B14F-4D97-AF65-F5344CB8AC3E}">
        <p14:creationId xmlns:p14="http://schemas.microsoft.com/office/powerpoint/2010/main" val="2890599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EA8957-ED6D-2F4F-81A9-86D10A1AC6AF}"/>
              </a:ext>
            </a:extLst>
          </p:cNvPr>
          <p:cNvSpPr>
            <a:spLocks noGrp="1"/>
          </p:cNvSpPr>
          <p:nvPr>
            <p:ph type="title"/>
          </p:nvPr>
        </p:nvSpPr>
        <p:spPr>
          <a:xfrm>
            <a:off x="428349" y="2492375"/>
            <a:ext cx="8008254" cy="664671"/>
          </a:xfrm>
        </p:spPr>
        <p:txBody>
          <a:bodyPr/>
          <a:lstStyle/>
          <a:p>
            <a:r>
              <a:rPr lang="en-US" b="1" dirty="0">
                <a:latin typeface="Arial" panose="020B0604020202020204" pitchFamily="34" charset="0"/>
                <a:cs typeface="Arial" panose="020B0604020202020204" pitchFamily="34" charset="0"/>
              </a:rPr>
              <a:t>Questions?</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Amy Trang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UCLA Rheumatology PGY </a:t>
            </a:r>
            <a:r>
              <a:rPr lang="en-US" sz="2000" dirty="0">
                <a:cs typeface="Arial" panose="020B0604020202020204" pitchFamily="34" charset="0"/>
              </a:rPr>
              <a:t>IV </a:t>
            </a:r>
            <a:br>
              <a:rPr lang="en-US" sz="2000" dirty="0">
                <a:cs typeface="Arial" panose="020B0604020202020204" pitchFamily="34" charset="0"/>
              </a:rPr>
            </a:br>
            <a:r>
              <a:rPr lang="en-US"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atrang@mednet.ucla.edu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729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3F229-AA7D-61AE-5338-1A525073FD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84AD89-8006-2E24-DCB9-F145681238CD}"/>
              </a:ext>
            </a:extLst>
          </p:cNvPr>
          <p:cNvSpPr>
            <a:spLocks noGrp="1"/>
          </p:cNvSpPr>
          <p:nvPr>
            <p:ph type="title"/>
          </p:nvPr>
        </p:nvSpPr>
        <p:spPr>
          <a:xfrm>
            <a:off x="445933" y="1191114"/>
            <a:ext cx="8008254" cy="664671"/>
          </a:xfrm>
        </p:spPr>
        <p:txBody>
          <a:bodyPr/>
          <a:lstStyle/>
          <a:p>
            <a:r>
              <a:rPr lang="en-US" b="1" dirty="0">
                <a:latin typeface="Arial" panose="020B0604020202020204" pitchFamily="34" charset="0"/>
                <a:cs typeface="Arial" panose="020B0604020202020204" pitchFamily="34" charset="0"/>
              </a:rPr>
              <a:t>Thank you</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FFE3E82-B314-ADAA-F194-A76049B548A1}"/>
              </a:ext>
            </a:extLst>
          </p:cNvPr>
          <p:cNvSpPr txBox="1"/>
          <p:nvPr/>
        </p:nvSpPr>
        <p:spPr>
          <a:xfrm>
            <a:off x="445933" y="2782669"/>
            <a:ext cx="6057556" cy="1569660"/>
          </a:xfrm>
          <a:prstGeom prst="rect">
            <a:avLst/>
          </a:prstGeom>
          <a:noFill/>
        </p:spPr>
        <p:txBody>
          <a:bodyPr wrap="none" rtlCol="0">
            <a:spAutoFit/>
          </a:bodyPr>
          <a:lstStyle/>
          <a:p>
            <a:r>
              <a:rPr lang="en-US" sz="2400" dirty="0">
                <a:solidFill>
                  <a:schemeClr val="bg1"/>
                </a:solidFill>
              </a:rPr>
              <a:t>Dr. Howard Yang – UCLA Rheumatology </a:t>
            </a:r>
          </a:p>
          <a:p>
            <a:r>
              <a:rPr lang="en-US" sz="2400" dirty="0">
                <a:solidFill>
                  <a:schemeClr val="bg1"/>
                </a:solidFill>
              </a:rPr>
              <a:t>Dr. Ben Glasgow – UCLA Pathology </a:t>
            </a:r>
          </a:p>
          <a:p>
            <a:endParaRPr lang="en-US" sz="2400" dirty="0">
              <a:solidFill>
                <a:schemeClr val="bg1"/>
              </a:solidFill>
            </a:endParaRPr>
          </a:p>
          <a:p>
            <a:r>
              <a:rPr lang="en-US" sz="2400" dirty="0">
                <a:solidFill>
                  <a:schemeClr val="bg1"/>
                </a:solidFill>
              </a:rPr>
              <a:t>RWCS Committee, Faculty, and Attendees </a:t>
            </a:r>
          </a:p>
        </p:txBody>
      </p:sp>
    </p:spTree>
    <p:extLst>
      <p:ext uri="{BB962C8B-B14F-4D97-AF65-F5344CB8AC3E}">
        <p14:creationId xmlns:p14="http://schemas.microsoft.com/office/powerpoint/2010/main" val="3535791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791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42B7C-DAD2-2792-FD9F-9D8690417E51}"/>
              </a:ext>
            </a:extLst>
          </p:cNvPr>
          <p:cNvSpPr>
            <a:spLocks noGrp="1"/>
          </p:cNvSpPr>
          <p:nvPr>
            <p:ph type="title"/>
          </p:nvPr>
        </p:nvSpPr>
        <p:spPr/>
        <p:txBody>
          <a:bodyPr/>
          <a:lstStyle/>
          <a:p>
            <a:r>
              <a:rPr lang="en-US" dirty="0"/>
              <a:t>Orbital MRI</a:t>
            </a:r>
          </a:p>
        </p:txBody>
      </p:sp>
      <p:sp>
        <p:nvSpPr>
          <p:cNvPr id="3" name="Text Placeholder 2">
            <a:extLst>
              <a:ext uri="{FF2B5EF4-FFF2-40B4-BE49-F238E27FC236}">
                <a16:creationId xmlns:a16="http://schemas.microsoft.com/office/drawing/2014/main" id="{EC1E7855-DD2F-920C-6EB7-B23552EE0053}"/>
              </a:ext>
            </a:extLst>
          </p:cNvPr>
          <p:cNvSpPr>
            <a:spLocks noGrp="1"/>
          </p:cNvSpPr>
          <p:nvPr>
            <p:ph type="body" sz="quarter" idx="10"/>
          </p:nvPr>
        </p:nvSpPr>
        <p:spPr>
          <a:xfrm>
            <a:off x="444499" y="2779268"/>
            <a:ext cx="5303157" cy="2567432"/>
          </a:xfrm>
        </p:spPr>
        <p:txBody>
          <a:bodyPr/>
          <a:lstStyle/>
          <a:p>
            <a:r>
              <a:rPr lang="en-US" sz="2800" dirty="0">
                <a:effectLst/>
                <a:latin typeface="Arial" panose="020B0604020202020204" pitchFamily="34" charset="0"/>
              </a:rPr>
              <a:t>Infiltrative T1-hyperenhancing soft tissue involving both lacrimal glands and adjacent orbital soft tissues </a:t>
            </a:r>
          </a:p>
        </p:txBody>
      </p:sp>
      <p:sp>
        <p:nvSpPr>
          <p:cNvPr id="5" name="Slide Number Placeholder 4">
            <a:extLst>
              <a:ext uri="{FF2B5EF4-FFF2-40B4-BE49-F238E27FC236}">
                <a16:creationId xmlns:a16="http://schemas.microsoft.com/office/drawing/2014/main" id="{CA208ED2-864A-AAC1-CC07-F7D3059D23BF}"/>
              </a:ext>
            </a:extLst>
          </p:cNvPr>
          <p:cNvSpPr>
            <a:spLocks noGrp="1"/>
          </p:cNvSpPr>
          <p:nvPr>
            <p:ph type="sldNum" sz="quarter" idx="4"/>
          </p:nvPr>
        </p:nvSpPr>
        <p:spPr/>
        <p:txBody>
          <a:bodyPr/>
          <a:lstStyle/>
          <a:p>
            <a:fld id="{3613DB57-267B-4D41-B6E3-8C71E0333D04}" type="slidenum">
              <a:rPr lang="en-US" smtClean="0"/>
              <a:pPr/>
              <a:t>3</a:t>
            </a:fld>
            <a:endParaRPr lang="en-US" dirty="0"/>
          </a:p>
        </p:txBody>
      </p:sp>
      <p:pic>
        <p:nvPicPr>
          <p:cNvPr id="7" name="Picture 6">
            <a:extLst>
              <a:ext uri="{FF2B5EF4-FFF2-40B4-BE49-F238E27FC236}">
                <a16:creationId xmlns:a16="http://schemas.microsoft.com/office/drawing/2014/main" id="{04F7491D-C360-7DE0-FF92-E559E2EF2C14}"/>
              </a:ext>
            </a:extLst>
          </p:cNvPr>
          <p:cNvPicPr>
            <a:picLocks noChangeAspect="1"/>
          </p:cNvPicPr>
          <p:nvPr/>
        </p:nvPicPr>
        <p:blipFill>
          <a:blip r:embed="rId3"/>
          <a:stretch>
            <a:fillRect/>
          </a:stretch>
        </p:blipFill>
        <p:spPr>
          <a:xfrm>
            <a:off x="6664811" y="1349828"/>
            <a:ext cx="5082689" cy="4651829"/>
          </a:xfrm>
          <a:prstGeom prst="rect">
            <a:avLst/>
          </a:prstGeom>
        </p:spPr>
      </p:pic>
    </p:spTree>
    <p:extLst>
      <p:ext uri="{BB962C8B-B14F-4D97-AF65-F5344CB8AC3E}">
        <p14:creationId xmlns:p14="http://schemas.microsoft.com/office/powerpoint/2010/main" val="157880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22F8-0E23-FD06-E8A8-3E35923CEFFF}"/>
              </a:ext>
            </a:extLst>
          </p:cNvPr>
          <p:cNvSpPr>
            <a:spLocks noGrp="1"/>
          </p:cNvSpPr>
          <p:nvPr>
            <p:ph type="title"/>
          </p:nvPr>
        </p:nvSpPr>
        <p:spPr>
          <a:xfrm>
            <a:off x="445174" y="-27384"/>
            <a:ext cx="9776064" cy="999998"/>
          </a:xfrm>
        </p:spPr>
        <p:txBody>
          <a:bodyPr/>
          <a:lstStyle/>
          <a:p>
            <a:r>
              <a:rPr lang="en-US" dirty="0"/>
              <a:t>Parotid Ultrasound (formal) – prior to diagnosis</a:t>
            </a:r>
          </a:p>
        </p:txBody>
      </p:sp>
      <p:sp>
        <p:nvSpPr>
          <p:cNvPr id="3" name="Text Placeholder 2">
            <a:extLst>
              <a:ext uri="{FF2B5EF4-FFF2-40B4-BE49-F238E27FC236}">
                <a16:creationId xmlns:a16="http://schemas.microsoft.com/office/drawing/2014/main" id="{55142D10-D134-310C-D8C4-5A94ADA7E698}"/>
              </a:ext>
            </a:extLst>
          </p:cNvPr>
          <p:cNvSpPr>
            <a:spLocks noGrp="1"/>
          </p:cNvSpPr>
          <p:nvPr>
            <p:ph type="body" sz="quarter" idx="10"/>
          </p:nvPr>
        </p:nvSpPr>
        <p:spPr>
          <a:xfrm>
            <a:off x="1022579" y="5446365"/>
            <a:ext cx="10632392" cy="2567432"/>
          </a:xfrm>
        </p:spPr>
        <p:txBody>
          <a:bodyPr/>
          <a:lstStyle/>
          <a:p>
            <a:r>
              <a:rPr lang="en-US" sz="1800" dirty="0">
                <a:effectLst/>
                <a:latin typeface="Arial" panose="020B0604020202020204" pitchFamily="34" charset="0"/>
              </a:rPr>
              <a:t>Diffuse parenchymal heterogeneity with several sub-centimeter short axis intra-parotid lymph nodes with maintained fatty hila. </a:t>
            </a:r>
          </a:p>
          <a:p>
            <a:r>
              <a:rPr lang="en-US" sz="1800" dirty="0">
                <a:effectLst/>
                <a:latin typeface="Arial" panose="020B0604020202020204" pitchFamily="34" charset="0"/>
              </a:rPr>
              <a:t>No ductal dilation. No calcifications. No glandular hyperemia.</a:t>
            </a:r>
          </a:p>
          <a:p>
            <a:endParaRPr lang="en-US" sz="1800" dirty="0"/>
          </a:p>
        </p:txBody>
      </p:sp>
      <p:sp>
        <p:nvSpPr>
          <p:cNvPr id="4" name="Text Placeholder 3">
            <a:extLst>
              <a:ext uri="{FF2B5EF4-FFF2-40B4-BE49-F238E27FC236}">
                <a16:creationId xmlns:a16="http://schemas.microsoft.com/office/drawing/2014/main" id="{0A540D85-0999-C983-3596-7A9FB873892D}"/>
              </a:ext>
            </a:extLst>
          </p:cNvPr>
          <p:cNvSpPr>
            <a:spLocks noGrp="1"/>
          </p:cNvSpPr>
          <p:nvPr>
            <p:ph type="body" sz="quarter" idx="11"/>
          </p:nvPr>
        </p:nvSpPr>
        <p:spPr>
          <a:xfrm>
            <a:off x="445174" y="1123447"/>
            <a:ext cx="1434404" cy="927100"/>
          </a:xfrm>
        </p:spPr>
        <p:txBody>
          <a:bodyPr/>
          <a:lstStyle/>
          <a:p>
            <a:r>
              <a:rPr lang="en-US" sz="2400" dirty="0"/>
              <a:t>02.2020</a:t>
            </a:r>
          </a:p>
        </p:txBody>
      </p:sp>
      <p:sp>
        <p:nvSpPr>
          <p:cNvPr id="5" name="Slide Number Placeholder 4">
            <a:extLst>
              <a:ext uri="{FF2B5EF4-FFF2-40B4-BE49-F238E27FC236}">
                <a16:creationId xmlns:a16="http://schemas.microsoft.com/office/drawing/2014/main" id="{5C616337-B869-1430-6B1A-8A52EEC68FE2}"/>
              </a:ext>
            </a:extLst>
          </p:cNvPr>
          <p:cNvSpPr>
            <a:spLocks noGrp="1"/>
          </p:cNvSpPr>
          <p:nvPr>
            <p:ph type="sldNum" sz="quarter" idx="4"/>
          </p:nvPr>
        </p:nvSpPr>
        <p:spPr/>
        <p:txBody>
          <a:bodyPr/>
          <a:lstStyle/>
          <a:p>
            <a:fld id="{3613DB57-267B-4D41-B6E3-8C71E0333D04}" type="slidenum">
              <a:rPr lang="en-US" smtClean="0"/>
              <a:pPr/>
              <a:t>4</a:t>
            </a:fld>
            <a:endParaRPr lang="en-US" dirty="0"/>
          </a:p>
        </p:txBody>
      </p:sp>
      <p:pic>
        <p:nvPicPr>
          <p:cNvPr id="7" name="Picture 6">
            <a:extLst>
              <a:ext uri="{FF2B5EF4-FFF2-40B4-BE49-F238E27FC236}">
                <a16:creationId xmlns:a16="http://schemas.microsoft.com/office/drawing/2014/main" id="{5D43A984-F60C-47D8-05E4-0FE657DABA04}"/>
              </a:ext>
            </a:extLst>
          </p:cNvPr>
          <p:cNvPicPr>
            <a:picLocks noChangeAspect="1"/>
          </p:cNvPicPr>
          <p:nvPr/>
        </p:nvPicPr>
        <p:blipFill>
          <a:blip r:embed="rId3"/>
          <a:stretch>
            <a:fillRect/>
          </a:stretch>
        </p:blipFill>
        <p:spPr>
          <a:xfrm>
            <a:off x="1900986" y="1156654"/>
            <a:ext cx="2338978" cy="1822041"/>
          </a:xfrm>
          <a:prstGeom prst="rect">
            <a:avLst/>
          </a:prstGeom>
        </p:spPr>
      </p:pic>
      <p:pic>
        <p:nvPicPr>
          <p:cNvPr id="9" name="Picture 8">
            <a:extLst>
              <a:ext uri="{FF2B5EF4-FFF2-40B4-BE49-F238E27FC236}">
                <a16:creationId xmlns:a16="http://schemas.microsoft.com/office/drawing/2014/main" id="{E59FC627-8F95-C567-8F7C-2152AF683D23}"/>
              </a:ext>
            </a:extLst>
          </p:cNvPr>
          <p:cNvPicPr>
            <a:picLocks noChangeAspect="1"/>
          </p:cNvPicPr>
          <p:nvPr/>
        </p:nvPicPr>
        <p:blipFill>
          <a:blip r:embed="rId4"/>
          <a:stretch>
            <a:fillRect/>
          </a:stretch>
        </p:blipFill>
        <p:spPr>
          <a:xfrm>
            <a:off x="4284382" y="1156653"/>
            <a:ext cx="2389477" cy="1822041"/>
          </a:xfrm>
          <a:prstGeom prst="rect">
            <a:avLst/>
          </a:prstGeom>
        </p:spPr>
      </p:pic>
      <p:pic>
        <p:nvPicPr>
          <p:cNvPr id="11" name="Picture 10">
            <a:extLst>
              <a:ext uri="{FF2B5EF4-FFF2-40B4-BE49-F238E27FC236}">
                <a16:creationId xmlns:a16="http://schemas.microsoft.com/office/drawing/2014/main" id="{51CA0995-B7EB-BC1F-407E-19949D81AC3B}"/>
              </a:ext>
            </a:extLst>
          </p:cNvPr>
          <p:cNvPicPr>
            <a:picLocks noChangeAspect="1"/>
          </p:cNvPicPr>
          <p:nvPr/>
        </p:nvPicPr>
        <p:blipFill>
          <a:blip r:embed="rId5"/>
          <a:stretch>
            <a:fillRect/>
          </a:stretch>
        </p:blipFill>
        <p:spPr>
          <a:xfrm>
            <a:off x="6739685" y="1153994"/>
            <a:ext cx="2338978" cy="1839168"/>
          </a:xfrm>
          <a:prstGeom prst="rect">
            <a:avLst/>
          </a:prstGeom>
        </p:spPr>
      </p:pic>
      <p:pic>
        <p:nvPicPr>
          <p:cNvPr id="15" name="Picture 14">
            <a:extLst>
              <a:ext uri="{FF2B5EF4-FFF2-40B4-BE49-F238E27FC236}">
                <a16:creationId xmlns:a16="http://schemas.microsoft.com/office/drawing/2014/main" id="{7C075757-A70C-0A7E-49F8-E497FD628945}"/>
              </a:ext>
            </a:extLst>
          </p:cNvPr>
          <p:cNvPicPr>
            <a:picLocks noChangeAspect="1"/>
          </p:cNvPicPr>
          <p:nvPr/>
        </p:nvPicPr>
        <p:blipFill>
          <a:blip r:embed="rId6"/>
          <a:stretch>
            <a:fillRect/>
          </a:stretch>
        </p:blipFill>
        <p:spPr>
          <a:xfrm>
            <a:off x="9152172" y="1063568"/>
            <a:ext cx="2381794" cy="1939879"/>
          </a:xfrm>
          <a:prstGeom prst="rect">
            <a:avLst/>
          </a:prstGeom>
        </p:spPr>
      </p:pic>
      <p:pic>
        <p:nvPicPr>
          <p:cNvPr id="8" name="Picture 7">
            <a:extLst>
              <a:ext uri="{FF2B5EF4-FFF2-40B4-BE49-F238E27FC236}">
                <a16:creationId xmlns:a16="http://schemas.microsoft.com/office/drawing/2014/main" id="{36BEA08B-27AB-027E-ACCD-F16016FDA3F8}"/>
              </a:ext>
            </a:extLst>
          </p:cNvPr>
          <p:cNvPicPr>
            <a:picLocks noChangeAspect="1"/>
          </p:cNvPicPr>
          <p:nvPr/>
        </p:nvPicPr>
        <p:blipFill>
          <a:blip r:embed="rId7"/>
          <a:stretch>
            <a:fillRect/>
          </a:stretch>
        </p:blipFill>
        <p:spPr>
          <a:xfrm>
            <a:off x="1900986" y="3105569"/>
            <a:ext cx="2243445" cy="1822041"/>
          </a:xfrm>
          <a:prstGeom prst="rect">
            <a:avLst/>
          </a:prstGeom>
        </p:spPr>
      </p:pic>
      <p:pic>
        <p:nvPicPr>
          <p:cNvPr id="16" name="Picture 15">
            <a:extLst>
              <a:ext uri="{FF2B5EF4-FFF2-40B4-BE49-F238E27FC236}">
                <a16:creationId xmlns:a16="http://schemas.microsoft.com/office/drawing/2014/main" id="{BD5E6D94-FBDD-CA3D-B088-36D98F59F5F1}"/>
              </a:ext>
            </a:extLst>
          </p:cNvPr>
          <p:cNvPicPr>
            <a:picLocks noChangeAspect="1"/>
          </p:cNvPicPr>
          <p:nvPr/>
        </p:nvPicPr>
        <p:blipFill>
          <a:blip r:embed="rId8"/>
          <a:stretch>
            <a:fillRect/>
          </a:stretch>
        </p:blipFill>
        <p:spPr>
          <a:xfrm>
            <a:off x="6734090" y="3129816"/>
            <a:ext cx="2420776" cy="1966881"/>
          </a:xfrm>
          <a:prstGeom prst="rect">
            <a:avLst/>
          </a:prstGeom>
        </p:spPr>
      </p:pic>
      <p:pic>
        <p:nvPicPr>
          <p:cNvPr id="19" name="Picture 18">
            <a:extLst>
              <a:ext uri="{FF2B5EF4-FFF2-40B4-BE49-F238E27FC236}">
                <a16:creationId xmlns:a16="http://schemas.microsoft.com/office/drawing/2014/main" id="{488FAEB2-B2DF-B3BF-10F0-5200128EE3C0}"/>
              </a:ext>
            </a:extLst>
          </p:cNvPr>
          <p:cNvPicPr>
            <a:picLocks noChangeAspect="1"/>
          </p:cNvPicPr>
          <p:nvPr/>
        </p:nvPicPr>
        <p:blipFill>
          <a:blip r:embed="rId9"/>
          <a:stretch>
            <a:fillRect/>
          </a:stretch>
        </p:blipFill>
        <p:spPr>
          <a:xfrm>
            <a:off x="9256571" y="3129816"/>
            <a:ext cx="1848216" cy="2130087"/>
          </a:xfrm>
          <a:prstGeom prst="rect">
            <a:avLst/>
          </a:prstGeom>
        </p:spPr>
      </p:pic>
      <p:pic>
        <p:nvPicPr>
          <p:cNvPr id="21" name="Picture 20">
            <a:extLst>
              <a:ext uri="{FF2B5EF4-FFF2-40B4-BE49-F238E27FC236}">
                <a16:creationId xmlns:a16="http://schemas.microsoft.com/office/drawing/2014/main" id="{1BB1E95A-D9A1-3733-163A-5A6831E71D20}"/>
              </a:ext>
            </a:extLst>
          </p:cNvPr>
          <p:cNvPicPr>
            <a:picLocks noChangeAspect="1"/>
          </p:cNvPicPr>
          <p:nvPr/>
        </p:nvPicPr>
        <p:blipFill>
          <a:blip r:embed="rId10"/>
          <a:stretch>
            <a:fillRect/>
          </a:stretch>
        </p:blipFill>
        <p:spPr>
          <a:xfrm>
            <a:off x="4211609" y="3129817"/>
            <a:ext cx="2455303" cy="1966882"/>
          </a:xfrm>
          <a:prstGeom prst="rect">
            <a:avLst/>
          </a:prstGeom>
        </p:spPr>
      </p:pic>
    </p:spTree>
    <p:extLst>
      <p:ext uri="{BB962C8B-B14F-4D97-AF65-F5344CB8AC3E}">
        <p14:creationId xmlns:p14="http://schemas.microsoft.com/office/powerpoint/2010/main" val="331507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8B87-84C7-F476-A9EE-9B766470FC1B}"/>
              </a:ext>
            </a:extLst>
          </p:cNvPr>
          <p:cNvSpPr>
            <a:spLocks noGrp="1"/>
          </p:cNvSpPr>
          <p:nvPr>
            <p:ph type="title"/>
          </p:nvPr>
        </p:nvSpPr>
        <p:spPr/>
        <p:txBody>
          <a:bodyPr/>
          <a:lstStyle/>
          <a:p>
            <a:r>
              <a:rPr lang="en-US" dirty="0"/>
              <a:t>Right lacrimal gland biopsy  </a:t>
            </a:r>
          </a:p>
        </p:txBody>
      </p:sp>
      <p:sp>
        <p:nvSpPr>
          <p:cNvPr id="3" name="Text Placeholder 2">
            <a:extLst>
              <a:ext uri="{FF2B5EF4-FFF2-40B4-BE49-F238E27FC236}">
                <a16:creationId xmlns:a16="http://schemas.microsoft.com/office/drawing/2014/main" id="{29638CB1-A702-C679-84B1-0A6DC9527EB1}"/>
              </a:ext>
            </a:extLst>
          </p:cNvPr>
          <p:cNvSpPr>
            <a:spLocks noGrp="1"/>
          </p:cNvSpPr>
          <p:nvPr>
            <p:ph type="body" sz="quarter" idx="10"/>
          </p:nvPr>
        </p:nvSpPr>
        <p:spPr>
          <a:xfrm>
            <a:off x="445174" y="1515734"/>
            <a:ext cx="5291748" cy="2567432"/>
          </a:xfrm>
        </p:spPr>
        <p:txBody>
          <a:bodyPr/>
          <a:lstStyle/>
          <a:p>
            <a:r>
              <a:rPr lang="en-US" sz="1800" dirty="0">
                <a:solidFill>
                  <a:srgbClr val="000000"/>
                </a:solidFill>
                <a:effectLst/>
                <a:latin typeface="Arial" panose="020B0604020202020204" pitchFamily="34" charset="0"/>
              </a:rPr>
              <a:t>Severe chronic dacryoadenitis </a:t>
            </a:r>
            <a:r>
              <a:rPr lang="en-US" sz="1800" dirty="0">
                <a:solidFill>
                  <a:srgbClr val="000000"/>
                </a:solidFill>
                <a:latin typeface="Arial" panose="020B0604020202020204" pitchFamily="34" charset="0"/>
              </a:rPr>
              <a:t>and predominant </a:t>
            </a:r>
            <a:r>
              <a:rPr lang="en-US" sz="1800" b="1" dirty="0">
                <a:solidFill>
                  <a:srgbClr val="000000"/>
                </a:solidFill>
                <a:effectLst/>
                <a:latin typeface="Arial" panose="020B0604020202020204" pitchFamily="34" charset="0"/>
              </a:rPr>
              <a:t>reactive lymphoid hyperplasia</a:t>
            </a:r>
            <a:r>
              <a:rPr lang="en-US" sz="1800" dirty="0">
                <a:solidFill>
                  <a:srgbClr val="000000"/>
                </a:solidFill>
                <a:effectLst/>
                <a:latin typeface="Arial" panose="020B0604020202020204" pitchFamily="34" charset="0"/>
              </a:rPr>
              <a:t>, negative flow cytometry</a:t>
            </a:r>
          </a:p>
          <a:p>
            <a:r>
              <a:rPr lang="en-US" sz="1800" dirty="0">
                <a:solidFill>
                  <a:srgbClr val="000000"/>
                </a:solidFill>
              </a:rPr>
              <a:t>IgG4 staining </a:t>
            </a:r>
            <a:r>
              <a:rPr lang="en-US" sz="1800" dirty="0">
                <a:effectLst/>
                <a:latin typeface="Arial" panose="020B0604020202020204" pitchFamily="34" charset="0"/>
              </a:rPr>
              <a:t>shows reactivity in numerous plasma cells in the </a:t>
            </a:r>
            <a:r>
              <a:rPr lang="en-US" sz="1800" dirty="0" err="1">
                <a:effectLst/>
                <a:latin typeface="Arial" panose="020B0604020202020204" pitchFamily="34" charset="0"/>
              </a:rPr>
              <a:t>interstitium</a:t>
            </a:r>
            <a:r>
              <a:rPr lang="en-US" sz="1800" dirty="0">
                <a:effectLst/>
                <a:latin typeface="Arial" panose="020B0604020202020204" pitchFamily="34" charset="0"/>
              </a:rPr>
              <a:t> between lymphoid follicles</a:t>
            </a:r>
          </a:p>
          <a:p>
            <a:r>
              <a:rPr lang="en-US" sz="1800" dirty="0"/>
              <a:t>A</a:t>
            </a:r>
            <a:r>
              <a:rPr lang="en-US" sz="1800" dirty="0">
                <a:effectLst/>
                <a:latin typeface="Arial" panose="020B0604020202020204" pitchFamily="34" charset="0"/>
              </a:rPr>
              <a:t>reas with the highest density of IgG4 positive cells </a:t>
            </a:r>
            <a:r>
              <a:rPr lang="en-US" sz="1800" b="1" dirty="0">
                <a:effectLst/>
                <a:latin typeface="Arial" panose="020B0604020202020204" pitchFamily="34" charset="0"/>
              </a:rPr>
              <a:t>exceed 51/HPF</a:t>
            </a:r>
          </a:p>
          <a:p>
            <a:r>
              <a:rPr lang="en-US" sz="1800" dirty="0"/>
              <a:t>“</a:t>
            </a:r>
            <a:r>
              <a:rPr lang="en-US" sz="1800" dirty="0">
                <a:effectLst/>
                <a:latin typeface="Arial" panose="020B0604020202020204" pitchFamily="34" charset="0"/>
              </a:rPr>
              <a:t>While there is fibrosis in this case, it is not in a storiform pattern and obliterative phlebitis is not seen” </a:t>
            </a:r>
          </a:p>
          <a:p>
            <a:r>
              <a:rPr lang="en-US" sz="1800" dirty="0">
                <a:effectLst/>
                <a:latin typeface="Arial" panose="020B0604020202020204" pitchFamily="34" charset="0"/>
              </a:rPr>
              <a:t>Eosinophils (pink) present </a:t>
            </a:r>
            <a:r>
              <a:rPr lang="en-US" sz="1800" dirty="0"/>
              <a:t>in infiltrate between follicles</a:t>
            </a:r>
          </a:p>
        </p:txBody>
      </p:sp>
      <p:sp>
        <p:nvSpPr>
          <p:cNvPr id="5" name="Slide Number Placeholder 4">
            <a:extLst>
              <a:ext uri="{FF2B5EF4-FFF2-40B4-BE49-F238E27FC236}">
                <a16:creationId xmlns:a16="http://schemas.microsoft.com/office/drawing/2014/main" id="{A703848C-AF8D-4806-3FFD-BB0345C94069}"/>
              </a:ext>
            </a:extLst>
          </p:cNvPr>
          <p:cNvSpPr>
            <a:spLocks noGrp="1"/>
          </p:cNvSpPr>
          <p:nvPr>
            <p:ph type="sldNum" sz="quarter" idx="4"/>
          </p:nvPr>
        </p:nvSpPr>
        <p:spPr/>
        <p:txBody>
          <a:bodyPr/>
          <a:lstStyle/>
          <a:p>
            <a:fld id="{3613DB57-267B-4D41-B6E3-8C71E0333D04}" type="slidenum">
              <a:rPr lang="en-US" smtClean="0"/>
              <a:pPr/>
              <a:t>5</a:t>
            </a:fld>
            <a:endParaRPr lang="en-US" dirty="0"/>
          </a:p>
        </p:txBody>
      </p:sp>
      <p:pic>
        <p:nvPicPr>
          <p:cNvPr id="6" name="Picture 5">
            <a:extLst>
              <a:ext uri="{FF2B5EF4-FFF2-40B4-BE49-F238E27FC236}">
                <a16:creationId xmlns:a16="http://schemas.microsoft.com/office/drawing/2014/main" id="{5AEE49E9-10DE-DF4C-DA44-234565CEF766}"/>
              </a:ext>
            </a:extLst>
          </p:cNvPr>
          <p:cNvPicPr>
            <a:picLocks noChangeAspect="1"/>
          </p:cNvPicPr>
          <p:nvPr/>
        </p:nvPicPr>
        <p:blipFill>
          <a:blip r:embed="rId3"/>
          <a:stretch>
            <a:fillRect/>
          </a:stretch>
        </p:blipFill>
        <p:spPr>
          <a:xfrm>
            <a:off x="6096000" y="1515734"/>
            <a:ext cx="5497903" cy="4118058"/>
          </a:xfrm>
          <a:prstGeom prst="rect">
            <a:avLst/>
          </a:prstGeom>
        </p:spPr>
      </p:pic>
    </p:spTree>
    <p:extLst>
      <p:ext uri="{BB962C8B-B14F-4D97-AF65-F5344CB8AC3E}">
        <p14:creationId xmlns:p14="http://schemas.microsoft.com/office/powerpoint/2010/main" val="89429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56DE-EC16-EE3A-E9BD-4AA7BF5BA0F7}"/>
              </a:ext>
            </a:extLst>
          </p:cNvPr>
          <p:cNvSpPr>
            <a:spLocks noGrp="1"/>
          </p:cNvSpPr>
          <p:nvPr>
            <p:ph type="title"/>
          </p:nvPr>
        </p:nvSpPr>
        <p:spPr>
          <a:xfrm>
            <a:off x="445174" y="-27384"/>
            <a:ext cx="8857088" cy="999998"/>
          </a:xfrm>
        </p:spPr>
        <p:txBody>
          <a:bodyPr/>
          <a:lstStyle/>
          <a:p>
            <a:r>
              <a:rPr lang="en-US" sz="2800" dirty="0">
                <a:effectLst/>
                <a:latin typeface="Arial" panose="020B0604020202020204" pitchFamily="34" charset="0"/>
              </a:rPr>
              <a:t>2019 ACR/EULAR classification criteria for IgG4-RD</a:t>
            </a:r>
            <a:endParaRPr lang="en-US" sz="4400" dirty="0"/>
          </a:p>
        </p:txBody>
      </p:sp>
      <p:sp>
        <p:nvSpPr>
          <p:cNvPr id="5" name="Slide Number Placeholder 4">
            <a:extLst>
              <a:ext uri="{FF2B5EF4-FFF2-40B4-BE49-F238E27FC236}">
                <a16:creationId xmlns:a16="http://schemas.microsoft.com/office/drawing/2014/main" id="{FF503EAB-99FE-F69F-400D-4A7C16EF4A0C}"/>
              </a:ext>
            </a:extLst>
          </p:cNvPr>
          <p:cNvSpPr>
            <a:spLocks noGrp="1"/>
          </p:cNvSpPr>
          <p:nvPr>
            <p:ph type="sldNum" sz="quarter" idx="4"/>
          </p:nvPr>
        </p:nvSpPr>
        <p:spPr/>
        <p:txBody>
          <a:bodyPr/>
          <a:lstStyle/>
          <a:p>
            <a:fld id="{3613DB57-267B-4D41-B6E3-8C71E0333D04}" type="slidenum">
              <a:rPr lang="en-US" smtClean="0"/>
              <a:pPr/>
              <a:t>6</a:t>
            </a:fld>
            <a:endParaRPr lang="en-US" dirty="0"/>
          </a:p>
        </p:txBody>
      </p:sp>
      <p:sp>
        <p:nvSpPr>
          <p:cNvPr id="7" name="Text Placeholder 2">
            <a:extLst>
              <a:ext uri="{FF2B5EF4-FFF2-40B4-BE49-F238E27FC236}">
                <a16:creationId xmlns:a16="http://schemas.microsoft.com/office/drawing/2014/main" id="{F5A1B5A9-18A7-877F-8D1B-1E12F366FDF3}"/>
              </a:ext>
            </a:extLst>
          </p:cNvPr>
          <p:cNvSpPr txBox="1">
            <a:spLocks/>
          </p:cNvSpPr>
          <p:nvPr/>
        </p:nvSpPr>
        <p:spPr>
          <a:xfrm>
            <a:off x="1263650" y="2522657"/>
            <a:ext cx="9664700" cy="3039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pic>
        <p:nvPicPr>
          <p:cNvPr id="6" name="Picture 5">
            <a:extLst>
              <a:ext uri="{FF2B5EF4-FFF2-40B4-BE49-F238E27FC236}">
                <a16:creationId xmlns:a16="http://schemas.microsoft.com/office/drawing/2014/main" id="{FA65EC35-8038-90E8-9191-8956ED0025D0}"/>
              </a:ext>
            </a:extLst>
          </p:cNvPr>
          <p:cNvPicPr>
            <a:picLocks noChangeAspect="1"/>
          </p:cNvPicPr>
          <p:nvPr/>
        </p:nvPicPr>
        <p:blipFill>
          <a:blip r:embed="rId3"/>
          <a:stretch>
            <a:fillRect/>
          </a:stretch>
        </p:blipFill>
        <p:spPr>
          <a:xfrm>
            <a:off x="2231221" y="2253246"/>
            <a:ext cx="7729557" cy="2538740"/>
          </a:xfrm>
          <a:prstGeom prst="rect">
            <a:avLst/>
          </a:prstGeom>
        </p:spPr>
      </p:pic>
      <p:pic>
        <p:nvPicPr>
          <p:cNvPr id="9" name="Picture 8">
            <a:extLst>
              <a:ext uri="{FF2B5EF4-FFF2-40B4-BE49-F238E27FC236}">
                <a16:creationId xmlns:a16="http://schemas.microsoft.com/office/drawing/2014/main" id="{2CEAB690-4627-EEF5-02D7-D8E270442DAE}"/>
              </a:ext>
            </a:extLst>
          </p:cNvPr>
          <p:cNvPicPr>
            <a:picLocks noChangeAspect="1"/>
          </p:cNvPicPr>
          <p:nvPr/>
        </p:nvPicPr>
        <p:blipFill>
          <a:blip r:embed="rId4"/>
          <a:stretch>
            <a:fillRect/>
          </a:stretch>
        </p:blipFill>
        <p:spPr>
          <a:xfrm>
            <a:off x="1315203" y="1523292"/>
            <a:ext cx="4706154" cy="4422290"/>
          </a:xfrm>
          <a:prstGeom prst="rect">
            <a:avLst/>
          </a:prstGeom>
        </p:spPr>
      </p:pic>
      <p:pic>
        <p:nvPicPr>
          <p:cNvPr id="10" name="Picture 9">
            <a:extLst>
              <a:ext uri="{FF2B5EF4-FFF2-40B4-BE49-F238E27FC236}">
                <a16:creationId xmlns:a16="http://schemas.microsoft.com/office/drawing/2014/main" id="{44D56AE7-82E5-1E4E-A912-486942E4365B}"/>
              </a:ext>
            </a:extLst>
          </p:cNvPr>
          <p:cNvPicPr>
            <a:picLocks noChangeAspect="1"/>
          </p:cNvPicPr>
          <p:nvPr/>
        </p:nvPicPr>
        <p:blipFill>
          <a:blip r:embed="rId5"/>
          <a:stretch>
            <a:fillRect/>
          </a:stretch>
        </p:blipFill>
        <p:spPr>
          <a:xfrm>
            <a:off x="6021357" y="1512887"/>
            <a:ext cx="4981635" cy="3698939"/>
          </a:xfrm>
          <a:prstGeom prst="rect">
            <a:avLst/>
          </a:prstGeom>
        </p:spPr>
      </p:pic>
      <p:pic>
        <p:nvPicPr>
          <p:cNvPr id="11" name="Picture 10">
            <a:extLst>
              <a:ext uri="{FF2B5EF4-FFF2-40B4-BE49-F238E27FC236}">
                <a16:creationId xmlns:a16="http://schemas.microsoft.com/office/drawing/2014/main" id="{FA038EA3-263A-8416-4D20-47E985C5CBC3}"/>
              </a:ext>
            </a:extLst>
          </p:cNvPr>
          <p:cNvPicPr>
            <a:picLocks noChangeAspect="1"/>
          </p:cNvPicPr>
          <p:nvPr/>
        </p:nvPicPr>
        <p:blipFill>
          <a:blip r:embed="rId6"/>
          <a:stretch>
            <a:fillRect/>
          </a:stretch>
        </p:blipFill>
        <p:spPr>
          <a:xfrm>
            <a:off x="92470" y="1386806"/>
            <a:ext cx="11874382" cy="4422289"/>
          </a:xfrm>
          <a:prstGeom prst="rect">
            <a:avLst/>
          </a:prstGeom>
        </p:spPr>
      </p:pic>
      <p:pic>
        <p:nvPicPr>
          <p:cNvPr id="12" name="Picture 11">
            <a:extLst>
              <a:ext uri="{FF2B5EF4-FFF2-40B4-BE49-F238E27FC236}">
                <a16:creationId xmlns:a16="http://schemas.microsoft.com/office/drawing/2014/main" id="{B06C0F8E-9911-85D7-C037-772D0D528E21}"/>
              </a:ext>
            </a:extLst>
          </p:cNvPr>
          <p:cNvPicPr>
            <a:picLocks noChangeAspect="1"/>
          </p:cNvPicPr>
          <p:nvPr/>
        </p:nvPicPr>
        <p:blipFill>
          <a:blip r:embed="rId7"/>
          <a:stretch>
            <a:fillRect/>
          </a:stretch>
        </p:blipFill>
        <p:spPr>
          <a:xfrm>
            <a:off x="75481" y="972614"/>
            <a:ext cx="6700748" cy="5811269"/>
          </a:xfrm>
          <a:prstGeom prst="rect">
            <a:avLst/>
          </a:prstGeom>
        </p:spPr>
      </p:pic>
      <p:sp>
        <p:nvSpPr>
          <p:cNvPr id="13" name="Text Placeholder 2">
            <a:extLst>
              <a:ext uri="{FF2B5EF4-FFF2-40B4-BE49-F238E27FC236}">
                <a16:creationId xmlns:a16="http://schemas.microsoft.com/office/drawing/2014/main" id="{994DF040-04AE-5337-F79A-2D6EA00B8846}"/>
              </a:ext>
            </a:extLst>
          </p:cNvPr>
          <p:cNvSpPr>
            <a:spLocks noGrp="1"/>
          </p:cNvSpPr>
          <p:nvPr>
            <p:ph type="body" sz="quarter" idx="10"/>
          </p:nvPr>
        </p:nvSpPr>
        <p:spPr>
          <a:xfrm>
            <a:off x="7531100" y="3164145"/>
            <a:ext cx="4145085" cy="878332"/>
          </a:xfrm>
        </p:spPr>
        <p:txBody>
          <a:bodyPr/>
          <a:lstStyle/>
          <a:p>
            <a:r>
              <a:rPr lang="en-US" sz="2400" b="1" dirty="0"/>
              <a:t>Total points </a:t>
            </a:r>
            <a:r>
              <a:rPr lang="en-US" sz="2400" b="1" dirty="0">
                <a:solidFill>
                  <a:srgbClr val="FF0000"/>
                </a:solidFill>
              </a:rPr>
              <a:t>25</a:t>
            </a:r>
          </a:p>
        </p:txBody>
      </p:sp>
    </p:spTree>
    <p:extLst>
      <p:ext uri="{BB962C8B-B14F-4D97-AF65-F5344CB8AC3E}">
        <p14:creationId xmlns:p14="http://schemas.microsoft.com/office/powerpoint/2010/main" val="194709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nodeType="clickEffect">
                                  <p:stCondLst>
                                    <p:cond delay="0"/>
                                  </p:stCondLst>
                                  <p:childTnLst>
                                    <p:animEffect transition="out" filter="checkerboard(across)">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nodeType="clickEffect">
                                  <p:stCondLst>
                                    <p:cond delay="0"/>
                                  </p:stCondLst>
                                  <p:childTnLst>
                                    <p:animEffect transition="out" filter="checkerboard(across)">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A028-F337-D945-BE54-18F6753AB9C5}"/>
              </a:ext>
            </a:extLst>
          </p:cNvPr>
          <p:cNvSpPr>
            <a:spLocks noGrp="1"/>
          </p:cNvSpPr>
          <p:nvPr>
            <p:ph type="title"/>
          </p:nvPr>
        </p:nvSpPr>
        <p:spPr/>
        <p:txBody>
          <a:bodyPr/>
          <a:lstStyle/>
          <a:p>
            <a:r>
              <a:rPr lang="en-US" dirty="0"/>
              <a:t>Treatment Course</a:t>
            </a:r>
          </a:p>
        </p:txBody>
      </p:sp>
      <p:sp>
        <p:nvSpPr>
          <p:cNvPr id="3" name="Text Placeholder 2">
            <a:extLst>
              <a:ext uri="{FF2B5EF4-FFF2-40B4-BE49-F238E27FC236}">
                <a16:creationId xmlns:a16="http://schemas.microsoft.com/office/drawing/2014/main" id="{ADA3E224-77EE-2DFD-B5C6-97147A25565E}"/>
              </a:ext>
            </a:extLst>
          </p:cNvPr>
          <p:cNvSpPr>
            <a:spLocks noGrp="1"/>
          </p:cNvSpPr>
          <p:nvPr>
            <p:ph type="body" sz="quarter" idx="10"/>
          </p:nvPr>
        </p:nvSpPr>
        <p:spPr>
          <a:xfrm>
            <a:off x="1136225" y="2144395"/>
            <a:ext cx="9919549" cy="3651028"/>
          </a:xfrm>
        </p:spPr>
        <p:txBody>
          <a:bodyPr/>
          <a:lstStyle/>
          <a:p>
            <a:r>
              <a:rPr lang="en-US" sz="2000" dirty="0"/>
              <a:t>Upon diagnosis, started </a:t>
            </a:r>
            <a:r>
              <a:rPr lang="en-US" sz="2000" b="1" dirty="0"/>
              <a:t>prednisone 40 mg </a:t>
            </a:r>
            <a:r>
              <a:rPr lang="en-US" sz="2000" dirty="0"/>
              <a:t>daily</a:t>
            </a:r>
          </a:p>
          <a:p>
            <a:r>
              <a:rPr lang="en-US" sz="2000" dirty="0"/>
              <a:t>1 week into therapy: underwent live MMR vaccine; ID recommended lowering steroid dose to </a:t>
            </a:r>
            <a:r>
              <a:rPr lang="en-US" sz="2000" b="1" dirty="0"/>
              <a:t>15 mg daily </a:t>
            </a:r>
          </a:p>
          <a:p>
            <a:r>
              <a:rPr lang="en-US" sz="2000" dirty="0"/>
              <a:t>3 months into therapy: tapered from prednisone </a:t>
            </a:r>
            <a:r>
              <a:rPr lang="en-US" sz="2000" b="1" dirty="0"/>
              <a:t>15 mg </a:t>
            </a:r>
            <a:r>
              <a:rPr lang="en-US" sz="2000" b="1" dirty="0">
                <a:sym typeface="Wingdings" pitchFamily="2" charset="2"/>
              </a:rPr>
              <a:t> </a:t>
            </a:r>
            <a:r>
              <a:rPr lang="en-US" sz="2000" b="1" dirty="0"/>
              <a:t>7.5 mg </a:t>
            </a:r>
            <a:r>
              <a:rPr lang="en-US" sz="2000" dirty="0"/>
              <a:t>daily </a:t>
            </a:r>
          </a:p>
          <a:p>
            <a:pPr lvl="1"/>
            <a:r>
              <a:rPr lang="en-US" sz="2000" dirty="0"/>
              <a:t>At prednisone </a:t>
            </a:r>
            <a:r>
              <a:rPr lang="en-US" sz="2000" b="1" dirty="0"/>
              <a:t>7.5 mg</a:t>
            </a:r>
            <a:r>
              <a:rPr lang="en-US" sz="2000" dirty="0"/>
              <a:t>: increased </a:t>
            </a:r>
            <a:r>
              <a:rPr lang="en-US" sz="2000" b="1" dirty="0"/>
              <a:t>left</a:t>
            </a:r>
            <a:r>
              <a:rPr lang="en-US" sz="2000" dirty="0"/>
              <a:t> </a:t>
            </a:r>
            <a:r>
              <a:rPr lang="en-US" sz="2000" b="1" dirty="0"/>
              <a:t>submandibular</a:t>
            </a:r>
            <a:r>
              <a:rPr lang="en-US" sz="2000" dirty="0"/>
              <a:t> </a:t>
            </a:r>
            <a:r>
              <a:rPr lang="en-US" sz="2000" b="1" dirty="0"/>
              <a:t>swelling</a:t>
            </a:r>
            <a:r>
              <a:rPr lang="en-US" sz="2000" dirty="0"/>
              <a:t> and </a:t>
            </a:r>
            <a:r>
              <a:rPr lang="en-US" sz="2000" b="1" dirty="0"/>
              <a:t>rising</a:t>
            </a:r>
            <a:r>
              <a:rPr lang="en-US" sz="2000" dirty="0"/>
              <a:t> </a:t>
            </a:r>
            <a:r>
              <a:rPr lang="en-US" sz="2000" b="1" dirty="0"/>
              <a:t>IgG4</a:t>
            </a:r>
            <a:r>
              <a:rPr lang="en-US" sz="2000" dirty="0"/>
              <a:t> levels</a:t>
            </a:r>
          </a:p>
          <a:p>
            <a:pPr lvl="1"/>
            <a:r>
              <a:rPr lang="en-US" sz="2000" dirty="0"/>
              <a:t>Increased to </a:t>
            </a:r>
            <a:r>
              <a:rPr lang="en-US" sz="2000" b="1" dirty="0"/>
              <a:t>prednisone 10 mg</a:t>
            </a:r>
            <a:r>
              <a:rPr lang="en-US" sz="2000" dirty="0"/>
              <a:t>; </a:t>
            </a:r>
            <a:r>
              <a:rPr lang="en-US" sz="2000" b="1" dirty="0"/>
              <a:t>added methotrexate 20 mg weekly </a:t>
            </a:r>
          </a:p>
          <a:p>
            <a:r>
              <a:rPr lang="en-US" sz="2000" dirty="0"/>
              <a:t>9 months into therapy: methotrexate 20 mg weekly therapy, </a:t>
            </a:r>
            <a:r>
              <a:rPr lang="en-US" sz="2000" b="1" dirty="0"/>
              <a:t>OFF prednisone </a:t>
            </a:r>
          </a:p>
          <a:p>
            <a:r>
              <a:rPr lang="en-US" sz="2000" dirty="0"/>
              <a:t>21 months into therapy: </a:t>
            </a:r>
            <a:r>
              <a:rPr lang="en-US" sz="2000" b="1" dirty="0"/>
              <a:t>monotherapy</a:t>
            </a:r>
            <a:r>
              <a:rPr lang="en-US" sz="2000" dirty="0"/>
              <a:t> with </a:t>
            </a:r>
            <a:r>
              <a:rPr lang="en-US" sz="2000" b="1" dirty="0"/>
              <a:t>methotrexate</a:t>
            </a:r>
            <a:r>
              <a:rPr lang="en-US" sz="2000" dirty="0"/>
              <a:t>, developed right parotid swelling </a:t>
            </a:r>
          </a:p>
          <a:p>
            <a:endParaRPr lang="en-US" sz="2000" dirty="0"/>
          </a:p>
        </p:txBody>
      </p:sp>
      <p:sp>
        <p:nvSpPr>
          <p:cNvPr id="5" name="Slide Number Placeholder 4">
            <a:extLst>
              <a:ext uri="{FF2B5EF4-FFF2-40B4-BE49-F238E27FC236}">
                <a16:creationId xmlns:a16="http://schemas.microsoft.com/office/drawing/2014/main" id="{22BB30A2-EE7C-39C7-44CA-2507EC733CC4}"/>
              </a:ext>
            </a:extLst>
          </p:cNvPr>
          <p:cNvSpPr>
            <a:spLocks noGrp="1"/>
          </p:cNvSpPr>
          <p:nvPr>
            <p:ph type="sldNum" sz="quarter" idx="4"/>
          </p:nvPr>
        </p:nvSpPr>
        <p:spPr/>
        <p:txBody>
          <a:bodyPr/>
          <a:lstStyle/>
          <a:p>
            <a:fld id="{3613DB57-267B-4D41-B6E3-8C71E0333D04}" type="slidenum">
              <a:rPr lang="en-US" smtClean="0"/>
              <a:pPr/>
              <a:t>7</a:t>
            </a:fld>
            <a:endParaRPr lang="en-US" dirty="0"/>
          </a:p>
        </p:txBody>
      </p:sp>
      <p:graphicFrame>
        <p:nvGraphicFramePr>
          <p:cNvPr id="7" name="Table 6">
            <a:extLst>
              <a:ext uri="{FF2B5EF4-FFF2-40B4-BE49-F238E27FC236}">
                <a16:creationId xmlns:a16="http://schemas.microsoft.com/office/drawing/2014/main" id="{BC266113-D6EC-19AB-96DA-D94B0DB994EC}"/>
              </a:ext>
            </a:extLst>
          </p:cNvPr>
          <p:cNvGraphicFramePr>
            <a:graphicFrameLocks noGrp="1"/>
          </p:cNvGraphicFramePr>
          <p:nvPr>
            <p:extLst>
              <p:ext uri="{D42A27DB-BD31-4B8C-83A1-F6EECF244321}">
                <p14:modId xmlns:p14="http://schemas.microsoft.com/office/powerpoint/2010/main" val="2564551645"/>
              </p:ext>
            </p:extLst>
          </p:nvPr>
        </p:nvGraphicFramePr>
        <p:xfrm>
          <a:off x="874712" y="1538863"/>
          <a:ext cx="10442576" cy="4256560"/>
        </p:xfrm>
        <a:graphic>
          <a:graphicData uri="http://schemas.openxmlformats.org/drawingml/2006/table">
            <a:tbl>
              <a:tblPr firstRow="1" bandRow="1">
                <a:tableStyleId>{0505E3EF-67EA-436B-97B2-0124C06EBD24}</a:tableStyleId>
              </a:tblPr>
              <a:tblGrid>
                <a:gridCol w="2955309">
                  <a:extLst>
                    <a:ext uri="{9D8B030D-6E8A-4147-A177-3AD203B41FA5}">
                      <a16:colId xmlns:a16="http://schemas.microsoft.com/office/drawing/2014/main" val="3996465859"/>
                    </a:ext>
                  </a:extLst>
                </a:gridCol>
                <a:gridCol w="7487267">
                  <a:extLst>
                    <a:ext uri="{9D8B030D-6E8A-4147-A177-3AD203B41FA5}">
                      <a16:colId xmlns:a16="http://schemas.microsoft.com/office/drawing/2014/main" val="1261055308"/>
                    </a:ext>
                  </a:extLst>
                </a:gridCol>
              </a:tblGrid>
              <a:tr h="427129">
                <a:tc>
                  <a:txBody>
                    <a:bodyPr/>
                    <a:lstStyle/>
                    <a:p>
                      <a:r>
                        <a:rPr lang="en-US" b="0" dirty="0"/>
                        <a:t>Upon diagnosis</a:t>
                      </a:r>
                    </a:p>
                  </a:txBody>
                  <a:tcPr/>
                </a:tc>
                <a:tc>
                  <a:txBody>
                    <a:bodyPr/>
                    <a:lstStyle/>
                    <a:p>
                      <a:pPr marL="285750" indent="-285750">
                        <a:buFont typeface="Arial" panose="020B0604020202020204" pitchFamily="34" charset="0"/>
                        <a:buChar char="•"/>
                      </a:pPr>
                      <a:r>
                        <a:rPr lang="en-US" b="0" dirty="0"/>
                        <a:t>Prednisone 40 mg daily</a:t>
                      </a:r>
                    </a:p>
                  </a:txBody>
                  <a:tcPr/>
                </a:tc>
                <a:extLst>
                  <a:ext uri="{0D108BD9-81ED-4DB2-BD59-A6C34878D82A}">
                    <a16:rowId xmlns:a16="http://schemas.microsoft.com/office/drawing/2014/main" val="1403507381"/>
                  </a:ext>
                </a:extLst>
              </a:tr>
              <a:tr h="1053196">
                <a:tc>
                  <a:txBody>
                    <a:bodyPr/>
                    <a:lstStyle/>
                    <a:p>
                      <a:r>
                        <a:rPr lang="en-US" dirty="0"/>
                        <a:t>1 week later</a:t>
                      </a:r>
                    </a:p>
                  </a:txBody>
                  <a:tcPr/>
                </a:tc>
                <a:tc>
                  <a:txBody>
                    <a:bodyPr/>
                    <a:lstStyle/>
                    <a:p>
                      <a:pPr marL="285750" indent="-285750">
                        <a:buFont typeface="Arial" panose="020B0604020202020204" pitchFamily="34" charset="0"/>
                        <a:buChar char="•"/>
                      </a:pPr>
                      <a:r>
                        <a:rPr lang="en-US" dirty="0"/>
                        <a:t>Underwent live MMR vaccine</a:t>
                      </a:r>
                      <a:br>
                        <a:rPr lang="en-US" dirty="0"/>
                      </a:br>
                      <a:r>
                        <a:rPr lang="en-US" dirty="0"/>
                        <a:t>ID recommended lowering steroids</a:t>
                      </a:r>
                    </a:p>
                    <a:p>
                      <a:pPr marL="285750" indent="-285750">
                        <a:buFont typeface="Arial" panose="020B0604020202020204" pitchFamily="34" charset="0"/>
                        <a:buChar char="•"/>
                      </a:pPr>
                      <a:r>
                        <a:rPr lang="en-US" dirty="0"/>
                        <a:t>Prednisone 15 mg daily</a:t>
                      </a:r>
                    </a:p>
                  </a:txBody>
                  <a:tcPr/>
                </a:tc>
                <a:extLst>
                  <a:ext uri="{0D108BD9-81ED-4DB2-BD59-A6C34878D82A}">
                    <a16:rowId xmlns:a16="http://schemas.microsoft.com/office/drawing/2014/main" val="3991864681"/>
                  </a:ext>
                </a:extLst>
              </a:tr>
              <a:tr h="1301761">
                <a:tc>
                  <a:txBody>
                    <a:bodyPr/>
                    <a:lstStyle/>
                    <a:p>
                      <a:r>
                        <a:rPr lang="en-US" dirty="0"/>
                        <a:t>3 months later</a:t>
                      </a:r>
                    </a:p>
                  </a:txBody>
                  <a:tcPr/>
                </a:tc>
                <a:tc>
                  <a:txBody>
                    <a:bodyPr/>
                    <a:lstStyle/>
                    <a:p>
                      <a:pPr marL="285750" indent="-285750">
                        <a:buFont typeface="Arial" panose="020B0604020202020204" pitchFamily="34" charset="0"/>
                        <a:buChar char="•"/>
                      </a:pPr>
                      <a:r>
                        <a:rPr lang="en-US" dirty="0"/>
                        <a:t>Prednisone 15 mg </a:t>
                      </a:r>
                      <a:r>
                        <a:rPr lang="en-US" dirty="0">
                          <a:sym typeface="Wingdings" pitchFamily="2" charset="2"/>
                        </a:rPr>
                        <a:t> 7.5 mg daily </a:t>
                      </a:r>
                    </a:p>
                    <a:p>
                      <a:pPr marL="285750" indent="-285750">
                        <a:buFont typeface="Arial" panose="020B0604020202020204" pitchFamily="34" charset="0"/>
                        <a:buChar char="•"/>
                      </a:pPr>
                      <a:r>
                        <a:rPr lang="en-US" dirty="0">
                          <a:sym typeface="Wingdings" pitchFamily="2" charset="2"/>
                        </a:rPr>
                        <a:t>Left submandibular swelling, rising IgG4 levels </a:t>
                      </a:r>
                    </a:p>
                    <a:p>
                      <a:pPr marL="285750" indent="-285750">
                        <a:buFont typeface="Arial" panose="020B0604020202020204" pitchFamily="34" charset="0"/>
                        <a:buChar char="•"/>
                      </a:pPr>
                      <a:r>
                        <a:rPr lang="en-US" dirty="0">
                          <a:sym typeface="Wingdings" pitchFamily="2" charset="2"/>
                        </a:rPr>
                        <a:t>Increased prednisone to 10 mg daily </a:t>
                      </a:r>
                    </a:p>
                    <a:p>
                      <a:pPr marL="285750" indent="-285750">
                        <a:buFont typeface="Arial" panose="020B0604020202020204" pitchFamily="34" charset="0"/>
                        <a:buChar char="•"/>
                      </a:pPr>
                      <a:r>
                        <a:rPr lang="en-US" dirty="0">
                          <a:sym typeface="Wingdings" pitchFamily="2" charset="2"/>
                        </a:rPr>
                        <a:t>Add methotrexate 20 mg weekly</a:t>
                      </a:r>
                    </a:p>
                  </a:txBody>
                  <a:tcPr/>
                </a:tc>
                <a:extLst>
                  <a:ext uri="{0D108BD9-81ED-4DB2-BD59-A6C34878D82A}">
                    <a16:rowId xmlns:a16="http://schemas.microsoft.com/office/drawing/2014/main" val="1612591673"/>
                  </a:ext>
                </a:extLst>
              </a:tr>
              <a:tr h="737237">
                <a:tc>
                  <a:txBody>
                    <a:bodyPr/>
                    <a:lstStyle/>
                    <a:p>
                      <a:r>
                        <a:rPr lang="en-US" dirty="0"/>
                        <a:t>9 months later</a:t>
                      </a:r>
                    </a:p>
                  </a:txBody>
                  <a:tcPr/>
                </a:tc>
                <a:tc>
                  <a:txBody>
                    <a:bodyPr/>
                    <a:lstStyle/>
                    <a:p>
                      <a:pPr marL="285750" indent="-285750">
                        <a:buFont typeface="Arial" panose="020B0604020202020204" pitchFamily="34" charset="0"/>
                        <a:buChar char="•"/>
                      </a:pPr>
                      <a:r>
                        <a:rPr lang="en-US" dirty="0"/>
                        <a:t>Methotrexate 20 mg weekly</a:t>
                      </a:r>
                    </a:p>
                    <a:p>
                      <a:pPr marL="285750" indent="-285750">
                        <a:buFont typeface="Arial" panose="020B0604020202020204" pitchFamily="34" charset="0"/>
                        <a:buChar char="•"/>
                      </a:pPr>
                      <a:r>
                        <a:rPr lang="en-US" dirty="0"/>
                        <a:t>OFF prednisone </a:t>
                      </a:r>
                    </a:p>
                  </a:txBody>
                  <a:tcPr/>
                </a:tc>
                <a:extLst>
                  <a:ext uri="{0D108BD9-81ED-4DB2-BD59-A6C34878D82A}">
                    <a16:rowId xmlns:a16="http://schemas.microsoft.com/office/drawing/2014/main" val="2706714686"/>
                  </a:ext>
                </a:extLst>
              </a:tr>
              <a:tr h="737237">
                <a:tc>
                  <a:txBody>
                    <a:bodyPr/>
                    <a:lstStyle/>
                    <a:p>
                      <a:r>
                        <a:rPr lang="en-US" dirty="0"/>
                        <a:t>21 months later</a:t>
                      </a:r>
                    </a:p>
                  </a:txBody>
                  <a:tcPr/>
                </a:tc>
                <a:tc>
                  <a:txBody>
                    <a:bodyPr/>
                    <a:lstStyle/>
                    <a:p>
                      <a:pPr marL="285750" indent="-285750">
                        <a:buFont typeface="Arial" panose="020B0604020202020204" pitchFamily="34" charset="0"/>
                        <a:buChar char="•"/>
                      </a:pPr>
                      <a:r>
                        <a:rPr lang="en-US" dirty="0"/>
                        <a:t>Methotrexate 20 mg weekly</a:t>
                      </a:r>
                    </a:p>
                    <a:p>
                      <a:pPr marL="285750" indent="-285750">
                        <a:buFont typeface="Arial" panose="020B0604020202020204" pitchFamily="34" charset="0"/>
                        <a:buChar char="•"/>
                      </a:pPr>
                      <a:r>
                        <a:rPr lang="en-US" dirty="0"/>
                        <a:t>Right parotid swelling</a:t>
                      </a:r>
                    </a:p>
                  </a:txBody>
                  <a:tcPr/>
                </a:tc>
                <a:extLst>
                  <a:ext uri="{0D108BD9-81ED-4DB2-BD59-A6C34878D82A}">
                    <a16:rowId xmlns:a16="http://schemas.microsoft.com/office/drawing/2014/main" val="1963326325"/>
                  </a:ext>
                </a:extLst>
              </a:tr>
            </a:tbl>
          </a:graphicData>
        </a:graphic>
      </p:graphicFrame>
    </p:spTree>
    <p:extLst>
      <p:ext uri="{BB962C8B-B14F-4D97-AF65-F5344CB8AC3E}">
        <p14:creationId xmlns:p14="http://schemas.microsoft.com/office/powerpoint/2010/main" val="1722615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78C7-38EE-0410-C410-F19FD82638A2}"/>
              </a:ext>
            </a:extLst>
          </p:cNvPr>
          <p:cNvSpPr>
            <a:spLocks noGrp="1"/>
          </p:cNvSpPr>
          <p:nvPr>
            <p:ph type="title"/>
          </p:nvPr>
        </p:nvSpPr>
        <p:spPr/>
        <p:txBody>
          <a:bodyPr/>
          <a:lstStyle/>
          <a:p>
            <a:r>
              <a:rPr lang="en-US" dirty="0"/>
              <a:t>OMERACT – Grey Scale</a:t>
            </a:r>
          </a:p>
        </p:txBody>
      </p:sp>
      <p:sp>
        <p:nvSpPr>
          <p:cNvPr id="3" name="Text Placeholder 2">
            <a:extLst>
              <a:ext uri="{FF2B5EF4-FFF2-40B4-BE49-F238E27FC236}">
                <a16:creationId xmlns:a16="http://schemas.microsoft.com/office/drawing/2014/main" id="{EFBB2FD0-D74A-1DF4-B758-2F5CBBD8EEA9}"/>
              </a:ext>
            </a:extLst>
          </p:cNvPr>
          <p:cNvSpPr>
            <a:spLocks noGrp="1"/>
          </p:cNvSpPr>
          <p:nvPr>
            <p:ph type="body" sz="quarter" idx="10"/>
          </p:nvPr>
        </p:nvSpPr>
        <p:spPr>
          <a:xfrm>
            <a:off x="198489" y="5739523"/>
            <a:ext cx="6519811" cy="584200"/>
          </a:xfrm>
        </p:spPr>
        <p:txBody>
          <a:bodyPr/>
          <a:lstStyle/>
          <a:p>
            <a:pPr marL="0" indent="0">
              <a:buNone/>
            </a:pPr>
            <a:r>
              <a:rPr lang="en-US" sz="1100" dirty="0" err="1"/>
              <a:t>Jousse-Joulin</a:t>
            </a:r>
            <a:r>
              <a:rPr lang="en-US" sz="1100" dirty="0"/>
              <a:t> S, D'Agostino MA, Nicolas C, et al. Video clip assessment of a salivary gland ultrasound scoring system in </a:t>
            </a:r>
            <a:r>
              <a:rPr lang="en-US" sz="1100" dirty="0" err="1"/>
              <a:t>Sjögren's</a:t>
            </a:r>
            <a:r>
              <a:rPr lang="en-US" sz="1100" dirty="0"/>
              <a:t> syndrome using consensual definitions: an OMERACT ultrasound working group reliability exercise. Ann Rheum Dis. 2019 Jul;78(7):967-973. </a:t>
            </a:r>
            <a:r>
              <a:rPr lang="en-US" sz="1100" dirty="0" err="1"/>
              <a:t>doi</a:t>
            </a:r>
            <a:r>
              <a:rPr lang="en-US" sz="1100" dirty="0"/>
              <a:t>: 10.1136/annrheumdis-2019-215024. </a:t>
            </a:r>
            <a:r>
              <a:rPr lang="en-US" sz="1100" dirty="0" err="1"/>
              <a:t>Epub</a:t>
            </a:r>
            <a:r>
              <a:rPr lang="en-US" sz="1100" dirty="0"/>
              <a:t> 2019 Apr 29. PMID: 31036626.</a:t>
            </a:r>
          </a:p>
        </p:txBody>
      </p:sp>
      <p:sp>
        <p:nvSpPr>
          <p:cNvPr id="5" name="Slide Number Placeholder 4">
            <a:extLst>
              <a:ext uri="{FF2B5EF4-FFF2-40B4-BE49-F238E27FC236}">
                <a16:creationId xmlns:a16="http://schemas.microsoft.com/office/drawing/2014/main" id="{8C9F9393-9229-65B5-7459-66C50CB94E65}"/>
              </a:ext>
            </a:extLst>
          </p:cNvPr>
          <p:cNvSpPr>
            <a:spLocks noGrp="1"/>
          </p:cNvSpPr>
          <p:nvPr>
            <p:ph type="sldNum" sz="quarter" idx="4"/>
          </p:nvPr>
        </p:nvSpPr>
        <p:spPr/>
        <p:txBody>
          <a:bodyPr/>
          <a:lstStyle/>
          <a:p>
            <a:fld id="{3613DB57-267B-4D41-B6E3-8C71E0333D04}" type="slidenum">
              <a:rPr lang="en-US" smtClean="0"/>
              <a:pPr/>
              <a:t>8</a:t>
            </a:fld>
            <a:endParaRPr lang="en-US" dirty="0"/>
          </a:p>
        </p:txBody>
      </p:sp>
      <p:graphicFrame>
        <p:nvGraphicFramePr>
          <p:cNvPr id="6" name="Table 5">
            <a:extLst>
              <a:ext uri="{FF2B5EF4-FFF2-40B4-BE49-F238E27FC236}">
                <a16:creationId xmlns:a16="http://schemas.microsoft.com/office/drawing/2014/main" id="{3782D24E-CD43-E3A9-9613-58637B6019CC}"/>
              </a:ext>
            </a:extLst>
          </p:cNvPr>
          <p:cNvGraphicFramePr>
            <a:graphicFrameLocks noGrp="1"/>
          </p:cNvGraphicFramePr>
          <p:nvPr>
            <p:extLst>
              <p:ext uri="{D42A27DB-BD31-4B8C-83A1-F6EECF244321}">
                <p14:modId xmlns:p14="http://schemas.microsoft.com/office/powerpoint/2010/main" val="3424443927"/>
              </p:ext>
            </p:extLst>
          </p:nvPr>
        </p:nvGraphicFramePr>
        <p:xfrm>
          <a:off x="445174" y="972614"/>
          <a:ext cx="11289467" cy="2089148"/>
        </p:xfrm>
        <a:graphic>
          <a:graphicData uri="http://schemas.openxmlformats.org/drawingml/2006/table">
            <a:tbl>
              <a:tblPr firstRow="1" bandRow="1">
                <a:tableStyleId>{7DF18680-E054-41AD-8BC1-D1AEF772440D}</a:tableStyleId>
              </a:tblPr>
              <a:tblGrid>
                <a:gridCol w="1890981">
                  <a:extLst>
                    <a:ext uri="{9D8B030D-6E8A-4147-A177-3AD203B41FA5}">
                      <a16:colId xmlns:a16="http://schemas.microsoft.com/office/drawing/2014/main" val="1468138871"/>
                    </a:ext>
                  </a:extLst>
                </a:gridCol>
                <a:gridCol w="9398486">
                  <a:extLst>
                    <a:ext uri="{9D8B030D-6E8A-4147-A177-3AD203B41FA5}">
                      <a16:colId xmlns:a16="http://schemas.microsoft.com/office/drawing/2014/main" val="2841996160"/>
                    </a:ext>
                  </a:extLst>
                </a:gridCol>
              </a:tblGrid>
              <a:tr h="205274">
                <a:tc gridSpan="2">
                  <a:txBody>
                    <a:bodyPr/>
                    <a:lstStyle/>
                    <a:p>
                      <a:r>
                        <a:rPr lang="en-US" sz="1800" dirty="0"/>
                        <a:t>GREY SCALE</a:t>
                      </a:r>
                    </a:p>
                  </a:txBody>
                  <a:tcPr/>
                </a:tc>
                <a:tc hMerge="1">
                  <a:txBody>
                    <a:bodyPr/>
                    <a:lstStyle/>
                    <a:p>
                      <a:endParaRPr lang="en-US" dirty="0"/>
                    </a:p>
                  </a:txBody>
                  <a:tcPr/>
                </a:tc>
                <a:extLst>
                  <a:ext uri="{0D108BD9-81ED-4DB2-BD59-A6C34878D82A}">
                    <a16:rowId xmlns:a16="http://schemas.microsoft.com/office/drawing/2014/main" val="1675840648"/>
                  </a:ext>
                </a:extLst>
              </a:tr>
              <a:tr h="192115">
                <a:tc>
                  <a:txBody>
                    <a:bodyPr/>
                    <a:lstStyle/>
                    <a:p>
                      <a:r>
                        <a:rPr lang="en-US" sz="1600" dirty="0"/>
                        <a:t>Grade 0</a:t>
                      </a:r>
                    </a:p>
                  </a:txBody>
                  <a:tcPr/>
                </a:tc>
                <a:tc>
                  <a:txBody>
                    <a:bodyPr/>
                    <a:lstStyle/>
                    <a:p>
                      <a:r>
                        <a:rPr lang="en-US" sz="1600" dirty="0"/>
                        <a:t>Normal parenchyma</a:t>
                      </a:r>
                    </a:p>
                  </a:txBody>
                  <a:tcPr/>
                </a:tc>
                <a:extLst>
                  <a:ext uri="{0D108BD9-81ED-4DB2-BD59-A6C34878D82A}">
                    <a16:rowId xmlns:a16="http://schemas.microsoft.com/office/drawing/2014/main" val="1453764997"/>
                  </a:ext>
                </a:extLst>
              </a:tr>
              <a:tr h="331596">
                <a:tc>
                  <a:txBody>
                    <a:bodyPr/>
                    <a:lstStyle/>
                    <a:p>
                      <a:r>
                        <a:rPr lang="en-US" sz="1600" dirty="0"/>
                        <a:t>Grade 1</a:t>
                      </a:r>
                    </a:p>
                  </a:txBody>
                  <a:tcPr/>
                </a:tc>
                <a:tc>
                  <a:txBody>
                    <a:bodyPr/>
                    <a:lstStyle/>
                    <a:p>
                      <a:r>
                        <a:rPr lang="en-US" sz="1600" dirty="0">
                          <a:effectLst/>
                          <a:latin typeface="Arial" panose="020B0604020202020204" pitchFamily="34" charset="0"/>
                        </a:rPr>
                        <a:t>Mild inhomogeneity without anechoic/hypoechoic areas</a:t>
                      </a:r>
                      <a:endParaRPr lang="en-US" sz="1600" dirty="0"/>
                    </a:p>
                  </a:txBody>
                  <a:tcPr/>
                </a:tc>
                <a:extLst>
                  <a:ext uri="{0D108BD9-81ED-4DB2-BD59-A6C34878D82A}">
                    <a16:rowId xmlns:a16="http://schemas.microsoft.com/office/drawing/2014/main" val="821054947"/>
                  </a:ext>
                </a:extLst>
              </a:tr>
              <a:tr h="473708">
                <a:tc>
                  <a:txBody>
                    <a:bodyPr/>
                    <a:lstStyle/>
                    <a:p>
                      <a:r>
                        <a:rPr lang="en-US" sz="1600" dirty="0"/>
                        <a:t>Grade 2</a:t>
                      </a:r>
                    </a:p>
                  </a:txBody>
                  <a:tcPr/>
                </a:tc>
                <a:tc>
                  <a:txBody>
                    <a:bodyPr/>
                    <a:lstStyle/>
                    <a:p>
                      <a:r>
                        <a:rPr lang="en-US" sz="1600" dirty="0">
                          <a:effectLst/>
                          <a:latin typeface="Arial" panose="020B0604020202020204" pitchFamily="34" charset="0"/>
                        </a:rPr>
                        <a:t>Moderate inhomogeneity with focal anechoic/hypoechoic areas but surrounded with normal tissue</a:t>
                      </a:r>
                      <a:endParaRPr lang="en-US" sz="1600" dirty="0"/>
                    </a:p>
                  </a:txBody>
                  <a:tcPr/>
                </a:tc>
                <a:extLst>
                  <a:ext uri="{0D108BD9-81ED-4DB2-BD59-A6C34878D82A}">
                    <a16:rowId xmlns:a16="http://schemas.microsoft.com/office/drawing/2014/main" val="3911546547"/>
                  </a:ext>
                </a:extLst>
              </a:tr>
              <a:tr h="473708">
                <a:tc>
                  <a:txBody>
                    <a:bodyPr/>
                    <a:lstStyle/>
                    <a:p>
                      <a:r>
                        <a:rPr lang="en-US" sz="1600" dirty="0"/>
                        <a:t>Grade 3</a:t>
                      </a:r>
                    </a:p>
                  </a:txBody>
                  <a:tcPr/>
                </a:tc>
                <a:tc>
                  <a:txBody>
                    <a:bodyPr/>
                    <a:lstStyle/>
                    <a:p>
                      <a:r>
                        <a:rPr lang="en-US" sz="1600" dirty="0">
                          <a:effectLst/>
                          <a:latin typeface="Arial" panose="020B0604020202020204" pitchFamily="34" charset="0"/>
                        </a:rPr>
                        <a:t>Diffuse inhomogeneity with anechoic/hypoechoic areas occupying the entire gland surface but surrounded with no normal tissue</a:t>
                      </a:r>
                      <a:endParaRPr lang="en-US" sz="1600" dirty="0"/>
                    </a:p>
                  </a:txBody>
                  <a:tcPr/>
                </a:tc>
                <a:extLst>
                  <a:ext uri="{0D108BD9-81ED-4DB2-BD59-A6C34878D82A}">
                    <a16:rowId xmlns:a16="http://schemas.microsoft.com/office/drawing/2014/main" val="676008561"/>
                  </a:ext>
                </a:extLst>
              </a:tr>
            </a:tbl>
          </a:graphicData>
        </a:graphic>
      </p:graphicFrame>
      <p:pic>
        <p:nvPicPr>
          <p:cNvPr id="11" name="Picture 10">
            <a:extLst>
              <a:ext uri="{FF2B5EF4-FFF2-40B4-BE49-F238E27FC236}">
                <a16:creationId xmlns:a16="http://schemas.microsoft.com/office/drawing/2014/main" id="{7CD90BD6-3CF3-DDE1-7607-EA3EE3C125CD}"/>
              </a:ext>
            </a:extLst>
          </p:cNvPr>
          <p:cNvPicPr>
            <a:picLocks noChangeAspect="1"/>
          </p:cNvPicPr>
          <p:nvPr/>
        </p:nvPicPr>
        <p:blipFill>
          <a:blip r:embed="rId3"/>
          <a:stretch>
            <a:fillRect/>
          </a:stretch>
        </p:blipFill>
        <p:spPr>
          <a:xfrm>
            <a:off x="6919134" y="3193687"/>
            <a:ext cx="3982988" cy="3536394"/>
          </a:xfrm>
          <a:prstGeom prst="rect">
            <a:avLst/>
          </a:prstGeom>
        </p:spPr>
      </p:pic>
      <p:sp>
        <p:nvSpPr>
          <p:cNvPr id="14" name="TextBox 13">
            <a:extLst>
              <a:ext uri="{FF2B5EF4-FFF2-40B4-BE49-F238E27FC236}">
                <a16:creationId xmlns:a16="http://schemas.microsoft.com/office/drawing/2014/main" id="{4389FD44-BF72-EE0A-660C-86F16210FA17}"/>
              </a:ext>
            </a:extLst>
          </p:cNvPr>
          <p:cNvSpPr txBox="1"/>
          <p:nvPr/>
        </p:nvSpPr>
        <p:spPr>
          <a:xfrm>
            <a:off x="6938684" y="4549739"/>
            <a:ext cx="886398" cy="338554"/>
          </a:xfrm>
          <a:prstGeom prst="rect">
            <a:avLst/>
          </a:prstGeom>
          <a:noFill/>
        </p:spPr>
        <p:txBody>
          <a:bodyPr wrap="square">
            <a:spAutoFit/>
          </a:bodyPr>
          <a:lstStyle/>
          <a:p>
            <a:r>
              <a:rPr lang="en-US" sz="1600" dirty="0">
                <a:solidFill>
                  <a:schemeClr val="bg1"/>
                </a:solidFill>
              </a:rPr>
              <a:t>0</a:t>
            </a:r>
          </a:p>
        </p:txBody>
      </p:sp>
      <p:sp>
        <p:nvSpPr>
          <p:cNvPr id="15" name="TextBox 14">
            <a:extLst>
              <a:ext uri="{FF2B5EF4-FFF2-40B4-BE49-F238E27FC236}">
                <a16:creationId xmlns:a16="http://schemas.microsoft.com/office/drawing/2014/main" id="{65400B4D-22DD-441A-CDB5-1D685C3D84A0}"/>
              </a:ext>
            </a:extLst>
          </p:cNvPr>
          <p:cNvSpPr txBox="1"/>
          <p:nvPr/>
        </p:nvSpPr>
        <p:spPr>
          <a:xfrm>
            <a:off x="8938979" y="4549739"/>
            <a:ext cx="886398" cy="338554"/>
          </a:xfrm>
          <a:prstGeom prst="rect">
            <a:avLst/>
          </a:prstGeom>
          <a:noFill/>
        </p:spPr>
        <p:txBody>
          <a:bodyPr wrap="square">
            <a:spAutoFit/>
          </a:bodyPr>
          <a:lstStyle/>
          <a:p>
            <a:r>
              <a:rPr lang="en-US" sz="1600" dirty="0">
                <a:solidFill>
                  <a:schemeClr val="bg1"/>
                </a:solidFill>
              </a:rPr>
              <a:t>1</a:t>
            </a:r>
          </a:p>
        </p:txBody>
      </p:sp>
      <p:sp>
        <p:nvSpPr>
          <p:cNvPr id="16" name="TextBox 15">
            <a:extLst>
              <a:ext uri="{FF2B5EF4-FFF2-40B4-BE49-F238E27FC236}">
                <a16:creationId xmlns:a16="http://schemas.microsoft.com/office/drawing/2014/main" id="{E8C08996-2FEC-F4FE-D222-1581189FCAB7}"/>
              </a:ext>
            </a:extLst>
          </p:cNvPr>
          <p:cNvSpPr txBox="1"/>
          <p:nvPr/>
        </p:nvSpPr>
        <p:spPr>
          <a:xfrm>
            <a:off x="6941471" y="6323723"/>
            <a:ext cx="886398" cy="338554"/>
          </a:xfrm>
          <a:prstGeom prst="rect">
            <a:avLst/>
          </a:prstGeom>
          <a:noFill/>
        </p:spPr>
        <p:txBody>
          <a:bodyPr wrap="square">
            <a:spAutoFit/>
          </a:bodyPr>
          <a:lstStyle/>
          <a:p>
            <a:r>
              <a:rPr lang="en-US" sz="1600" dirty="0">
                <a:solidFill>
                  <a:schemeClr val="bg1"/>
                </a:solidFill>
              </a:rPr>
              <a:t>2</a:t>
            </a:r>
          </a:p>
        </p:txBody>
      </p:sp>
      <p:sp>
        <p:nvSpPr>
          <p:cNvPr id="17" name="TextBox 16">
            <a:extLst>
              <a:ext uri="{FF2B5EF4-FFF2-40B4-BE49-F238E27FC236}">
                <a16:creationId xmlns:a16="http://schemas.microsoft.com/office/drawing/2014/main" id="{B7C8337A-B769-B994-261A-31800B3B540B}"/>
              </a:ext>
            </a:extLst>
          </p:cNvPr>
          <p:cNvSpPr txBox="1"/>
          <p:nvPr/>
        </p:nvSpPr>
        <p:spPr>
          <a:xfrm>
            <a:off x="8949842" y="6323723"/>
            <a:ext cx="886398" cy="338554"/>
          </a:xfrm>
          <a:prstGeom prst="rect">
            <a:avLst/>
          </a:prstGeom>
          <a:noFill/>
        </p:spPr>
        <p:txBody>
          <a:bodyPr wrap="square">
            <a:spAutoFit/>
          </a:bodyPr>
          <a:lstStyle/>
          <a:p>
            <a:r>
              <a:rPr lang="en-US" sz="1600" dirty="0">
                <a:solidFill>
                  <a:schemeClr val="bg1"/>
                </a:solidFill>
              </a:rPr>
              <a:t>3</a:t>
            </a:r>
          </a:p>
        </p:txBody>
      </p:sp>
      <p:sp>
        <p:nvSpPr>
          <p:cNvPr id="7" name="TextBox 6">
            <a:extLst>
              <a:ext uri="{FF2B5EF4-FFF2-40B4-BE49-F238E27FC236}">
                <a16:creationId xmlns:a16="http://schemas.microsoft.com/office/drawing/2014/main" id="{C98A9DD0-8A4B-2ED2-5A9F-9087EA0DF93A}"/>
              </a:ext>
            </a:extLst>
          </p:cNvPr>
          <p:cNvSpPr txBox="1"/>
          <p:nvPr/>
        </p:nvSpPr>
        <p:spPr>
          <a:xfrm>
            <a:off x="445174" y="3796239"/>
            <a:ext cx="6143624" cy="923330"/>
          </a:xfrm>
          <a:prstGeom prst="rect">
            <a:avLst/>
          </a:prstGeom>
          <a:noFill/>
        </p:spPr>
        <p:txBody>
          <a:bodyPr wrap="square">
            <a:spAutoFit/>
          </a:bodyPr>
          <a:lstStyle/>
          <a:p>
            <a:r>
              <a:rPr lang="en-US" sz="1800" dirty="0"/>
              <a:t>Outcome Measure in Rheumatology (OMERACT) </a:t>
            </a:r>
            <a:r>
              <a:rPr lang="en-US" dirty="0"/>
              <a:t>group defined SGUS lesions in </a:t>
            </a:r>
            <a:r>
              <a:rPr lang="en-US" dirty="0" err="1"/>
              <a:t>pSS</a:t>
            </a:r>
            <a:r>
              <a:rPr lang="en-US" dirty="0"/>
              <a:t> with great intra-rater and inter-rater reliability</a:t>
            </a:r>
            <a:r>
              <a:rPr lang="en-US" baseline="30000" dirty="0"/>
              <a:t>1</a:t>
            </a:r>
            <a:endParaRPr lang="en-US" dirty="0"/>
          </a:p>
        </p:txBody>
      </p:sp>
    </p:spTree>
    <p:extLst>
      <p:ext uri="{BB962C8B-B14F-4D97-AF65-F5344CB8AC3E}">
        <p14:creationId xmlns:p14="http://schemas.microsoft.com/office/powerpoint/2010/main" val="410016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AF7D-B897-19CB-8419-49B944423178}"/>
              </a:ext>
            </a:extLst>
          </p:cNvPr>
          <p:cNvSpPr>
            <a:spLocks noGrp="1"/>
          </p:cNvSpPr>
          <p:nvPr>
            <p:ph type="title"/>
          </p:nvPr>
        </p:nvSpPr>
        <p:spPr/>
        <p:txBody>
          <a:bodyPr/>
          <a:lstStyle/>
          <a:p>
            <a:r>
              <a:rPr lang="en-US" dirty="0"/>
              <a:t>OMERACT – Doppler </a:t>
            </a:r>
          </a:p>
        </p:txBody>
      </p:sp>
      <p:sp>
        <p:nvSpPr>
          <p:cNvPr id="3" name="Text Placeholder 2">
            <a:extLst>
              <a:ext uri="{FF2B5EF4-FFF2-40B4-BE49-F238E27FC236}">
                <a16:creationId xmlns:a16="http://schemas.microsoft.com/office/drawing/2014/main" id="{093F5E14-378A-ED22-309F-22CFBA7FD40C}"/>
              </a:ext>
            </a:extLst>
          </p:cNvPr>
          <p:cNvSpPr>
            <a:spLocks noGrp="1"/>
          </p:cNvSpPr>
          <p:nvPr>
            <p:ph type="body" sz="quarter" idx="10"/>
          </p:nvPr>
        </p:nvSpPr>
        <p:spPr>
          <a:xfrm>
            <a:off x="416662" y="2938166"/>
            <a:ext cx="3619500" cy="2567432"/>
          </a:xfrm>
        </p:spPr>
        <p:txBody>
          <a:bodyPr/>
          <a:lstStyle/>
          <a:p>
            <a:r>
              <a:rPr lang="en-US" dirty="0"/>
              <a:t>Vascularization of glands may indicate parenchymal inflammation </a:t>
            </a:r>
          </a:p>
          <a:p>
            <a:r>
              <a:rPr lang="en-US" dirty="0"/>
              <a:t>Doppler activity may be a surrogate for evaluating gland inflammation</a:t>
            </a:r>
          </a:p>
        </p:txBody>
      </p:sp>
      <p:sp>
        <p:nvSpPr>
          <p:cNvPr id="4" name="Text Placeholder 3">
            <a:extLst>
              <a:ext uri="{FF2B5EF4-FFF2-40B4-BE49-F238E27FC236}">
                <a16:creationId xmlns:a16="http://schemas.microsoft.com/office/drawing/2014/main" id="{169EF426-E0E6-57C4-8424-D6531CE26D12}"/>
              </a:ext>
            </a:extLst>
          </p:cNvPr>
          <p:cNvSpPr>
            <a:spLocks noGrp="1"/>
          </p:cNvSpPr>
          <p:nvPr>
            <p:ph type="body" sz="quarter" idx="11"/>
          </p:nvPr>
        </p:nvSpPr>
        <p:spPr>
          <a:xfrm>
            <a:off x="416662" y="1607874"/>
            <a:ext cx="4940300" cy="927100"/>
          </a:xfrm>
        </p:spPr>
        <p:txBody>
          <a:bodyPr/>
          <a:lstStyle/>
          <a:p>
            <a:r>
              <a:rPr lang="en-US" dirty="0"/>
              <a:t>Evaluating salivary gland inflammation in </a:t>
            </a:r>
            <a:r>
              <a:rPr lang="en-US" dirty="0" err="1"/>
              <a:t>pSS</a:t>
            </a:r>
            <a:r>
              <a:rPr lang="en-US" dirty="0"/>
              <a:t> patients</a:t>
            </a:r>
          </a:p>
        </p:txBody>
      </p:sp>
      <p:sp>
        <p:nvSpPr>
          <p:cNvPr id="5" name="Slide Number Placeholder 4">
            <a:extLst>
              <a:ext uri="{FF2B5EF4-FFF2-40B4-BE49-F238E27FC236}">
                <a16:creationId xmlns:a16="http://schemas.microsoft.com/office/drawing/2014/main" id="{11CC3188-FEC1-2B0E-8607-75488F796949}"/>
              </a:ext>
            </a:extLst>
          </p:cNvPr>
          <p:cNvSpPr>
            <a:spLocks noGrp="1"/>
          </p:cNvSpPr>
          <p:nvPr>
            <p:ph type="sldNum" sz="quarter" idx="4"/>
          </p:nvPr>
        </p:nvSpPr>
        <p:spPr/>
        <p:txBody>
          <a:bodyPr/>
          <a:lstStyle/>
          <a:p>
            <a:fld id="{3613DB57-267B-4D41-B6E3-8C71E0333D04}" type="slidenum">
              <a:rPr lang="en-US" smtClean="0"/>
              <a:pPr/>
              <a:t>9</a:t>
            </a:fld>
            <a:endParaRPr lang="en-US" dirty="0"/>
          </a:p>
        </p:txBody>
      </p:sp>
      <p:pic>
        <p:nvPicPr>
          <p:cNvPr id="7" name="Picture 6">
            <a:extLst>
              <a:ext uri="{FF2B5EF4-FFF2-40B4-BE49-F238E27FC236}">
                <a16:creationId xmlns:a16="http://schemas.microsoft.com/office/drawing/2014/main" id="{F3D580FB-7332-26D5-614D-C32F76BAC0E5}"/>
              </a:ext>
            </a:extLst>
          </p:cNvPr>
          <p:cNvPicPr>
            <a:picLocks noChangeAspect="1"/>
          </p:cNvPicPr>
          <p:nvPr/>
        </p:nvPicPr>
        <p:blipFill>
          <a:blip r:embed="rId3"/>
          <a:stretch>
            <a:fillRect/>
          </a:stretch>
        </p:blipFill>
        <p:spPr>
          <a:xfrm>
            <a:off x="4241802" y="2250622"/>
            <a:ext cx="7772400" cy="3942521"/>
          </a:xfrm>
          <a:prstGeom prst="rect">
            <a:avLst/>
          </a:prstGeom>
        </p:spPr>
      </p:pic>
      <p:pic>
        <p:nvPicPr>
          <p:cNvPr id="11" name="Picture 10">
            <a:extLst>
              <a:ext uri="{FF2B5EF4-FFF2-40B4-BE49-F238E27FC236}">
                <a16:creationId xmlns:a16="http://schemas.microsoft.com/office/drawing/2014/main" id="{11857FF5-C0BF-5092-EBDC-ED14D03B6A23}"/>
              </a:ext>
            </a:extLst>
          </p:cNvPr>
          <p:cNvPicPr>
            <a:picLocks noChangeAspect="1"/>
          </p:cNvPicPr>
          <p:nvPr/>
        </p:nvPicPr>
        <p:blipFill>
          <a:blip r:embed="rId4"/>
          <a:stretch>
            <a:fillRect/>
          </a:stretch>
        </p:blipFill>
        <p:spPr>
          <a:xfrm>
            <a:off x="5823305" y="931901"/>
            <a:ext cx="6048657" cy="4094216"/>
          </a:xfrm>
          <a:prstGeom prst="rect">
            <a:avLst/>
          </a:prstGeom>
        </p:spPr>
      </p:pic>
      <p:sp>
        <p:nvSpPr>
          <p:cNvPr id="12" name="TextBox 11">
            <a:extLst>
              <a:ext uri="{FF2B5EF4-FFF2-40B4-BE49-F238E27FC236}">
                <a16:creationId xmlns:a16="http://schemas.microsoft.com/office/drawing/2014/main" id="{4320B1BD-D1D1-F319-B738-2BF6D04532A1}"/>
              </a:ext>
            </a:extLst>
          </p:cNvPr>
          <p:cNvSpPr txBox="1"/>
          <p:nvPr/>
        </p:nvSpPr>
        <p:spPr>
          <a:xfrm>
            <a:off x="6636249" y="901443"/>
            <a:ext cx="915635" cy="369332"/>
          </a:xfrm>
          <a:prstGeom prst="rect">
            <a:avLst/>
          </a:prstGeom>
          <a:noFill/>
        </p:spPr>
        <p:txBody>
          <a:bodyPr wrap="none" rtlCol="0">
            <a:spAutoFit/>
          </a:bodyPr>
          <a:lstStyle/>
          <a:p>
            <a:r>
              <a:rPr lang="en-US" dirty="0"/>
              <a:t>Parotid</a:t>
            </a:r>
          </a:p>
        </p:txBody>
      </p:sp>
      <p:pic>
        <p:nvPicPr>
          <p:cNvPr id="14" name="Picture 13">
            <a:extLst>
              <a:ext uri="{FF2B5EF4-FFF2-40B4-BE49-F238E27FC236}">
                <a16:creationId xmlns:a16="http://schemas.microsoft.com/office/drawing/2014/main" id="{47B32B83-8744-184B-53E3-BAA3509DFC63}"/>
              </a:ext>
            </a:extLst>
          </p:cNvPr>
          <p:cNvPicPr>
            <a:picLocks noChangeAspect="1"/>
          </p:cNvPicPr>
          <p:nvPr/>
        </p:nvPicPr>
        <p:blipFill>
          <a:blip r:embed="rId5"/>
          <a:stretch>
            <a:fillRect/>
          </a:stretch>
        </p:blipFill>
        <p:spPr>
          <a:xfrm>
            <a:off x="5575959" y="858247"/>
            <a:ext cx="6296004" cy="4164912"/>
          </a:xfrm>
          <a:prstGeom prst="rect">
            <a:avLst/>
          </a:prstGeom>
        </p:spPr>
      </p:pic>
      <p:sp>
        <p:nvSpPr>
          <p:cNvPr id="15" name="TextBox 14">
            <a:extLst>
              <a:ext uri="{FF2B5EF4-FFF2-40B4-BE49-F238E27FC236}">
                <a16:creationId xmlns:a16="http://schemas.microsoft.com/office/drawing/2014/main" id="{2941DB19-FCD9-4FFA-6D4C-8DEEDCD867B3}"/>
              </a:ext>
            </a:extLst>
          </p:cNvPr>
          <p:cNvSpPr txBox="1"/>
          <p:nvPr/>
        </p:nvSpPr>
        <p:spPr>
          <a:xfrm>
            <a:off x="6423593" y="838310"/>
            <a:ext cx="2029835" cy="369332"/>
          </a:xfrm>
          <a:prstGeom prst="rect">
            <a:avLst/>
          </a:prstGeom>
          <a:noFill/>
        </p:spPr>
        <p:txBody>
          <a:bodyPr wrap="square" rtlCol="0">
            <a:spAutoFit/>
          </a:bodyPr>
          <a:lstStyle/>
          <a:p>
            <a:r>
              <a:rPr lang="en-US" dirty="0"/>
              <a:t>Submandibular</a:t>
            </a:r>
          </a:p>
        </p:txBody>
      </p:sp>
      <p:graphicFrame>
        <p:nvGraphicFramePr>
          <p:cNvPr id="16" name="Table 15">
            <a:extLst>
              <a:ext uri="{FF2B5EF4-FFF2-40B4-BE49-F238E27FC236}">
                <a16:creationId xmlns:a16="http://schemas.microsoft.com/office/drawing/2014/main" id="{63A7E086-A422-A6E8-CD8D-080BB70F6C3C}"/>
              </a:ext>
            </a:extLst>
          </p:cNvPr>
          <p:cNvGraphicFramePr>
            <a:graphicFrameLocks noGrp="1"/>
          </p:cNvGraphicFramePr>
          <p:nvPr>
            <p:extLst>
              <p:ext uri="{D42A27DB-BD31-4B8C-83A1-F6EECF244321}">
                <p14:modId xmlns:p14="http://schemas.microsoft.com/office/powerpoint/2010/main" val="1790254368"/>
              </p:ext>
            </p:extLst>
          </p:nvPr>
        </p:nvGraphicFramePr>
        <p:xfrm>
          <a:off x="3635684" y="4981690"/>
          <a:ext cx="8556316" cy="1854200"/>
        </p:xfrm>
        <a:graphic>
          <a:graphicData uri="http://schemas.openxmlformats.org/drawingml/2006/table">
            <a:tbl>
              <a:tblPr firstRow="1" bandRow="1">
                <a:tableStyleId>{7DF18680-E054-41AD-8BC1-D1AEF772440D}</a:tableStyleId>
              </a:tblPr>
              <a:tblGrid>
                <a:gridCol w="1433180">
                  <a:extLst>
                    <a:ext uri="{9D8B030D-6E8A-4147-A177-3AD203B41FA5}">
                      <a16:colId xmlns:a16="http://schemas.microsoft.com/office/drawing/2014/main" val="1468138871"/>
                    </a:ext>
                  </a:extLst>
                </a:gridCol>
                <a:gridCol w="7123136">
                  <a:extLst>
                    <a:ext uri="{9D8B030D-6E8A-4147-A177-3AD203B41FA5}">
                      <a16:colId xmlns:a16="http://schemas.microsoft.com/office/drawing/2014/main" val="2841996160"/>
                    </a:ext>
                  </a:extLst>
                </a:gridCol>
              </a:tblGrid>
              <a:tr h="370840">
                <a:tc gridSpan="2">
                  <a:txBody>
                    <a:bodyPr/>
                    <a:lstStyle/>
                    <a:p>
                      <a:r>
                        <a:rPr lang="en-US" sz="1600" dirty="0"/>
                        <a:t>DOPPLER</a:t>
                      </a:r>
                    </a:p>
                  </a:txBody>
                  <a:tcPr/>
                </a:tc>
                <a:tc hMerge="1">
                  <a:txBody>
                    <a:bodyPr/>
                    <a:lstStyle/>
                    <a:p>
                      <a:endParaRPr lang="en-US" dirty="0"/>
                    </a:p>
                  </a:txBody>
                  <a:tcPr/>
                </a:tc>
                <a:extLst>
                  <a:ext uri="{0D108BD9-81ED-4DB2-BD59-A6C34878D82A}">
                    <a16:rowId xmlns:a16="http://schemas.microsoft.com/office/drawing/2014/main" val="1675840648"/>
                  </a:ext>
                </a:extLst>
              </a:tr>
              <a:tr h="370840">
                <a:tc>
                  <a:txBody>
                    <a:bodyPr/>
                    <a:lstStyle/>
                    <a:p>
                      <a:r>
                        <a:rPr lang="en-US" sz="1600" dirty="0"/>
                        <a:t>Grade 0</a:t>
                      </a:r>
                    </a:p>
                  </a:txBody>
                  <a:tcPr/>
                </a:tc>
                <a:tc>
                  <a:txBody>
                    <a:bodyPr/>
                    <a:lstStyle/>
                    <a:p>
                      <a:r>
                        <a:rPr lang="en-US" sz="1600" dirty="0">
                          <a:effectLst/>
                          <a:latin typeface="Arial" panose="020B0604020202020204" pitchFamily="34" charset="0"/>
                        </a:rPr>
                        <a:t>No visible vascular signals in glandular parenchyma</a:t>
                      </a:r>
                      <a:endParaRPr lang="en-US" sz="1600" dirty="0"/>
                    </a:p>
                  </a:txBody>
                  <a:tcPr/>
                </a:tc>
                <a:extLst>
                  <a:ext uri="{0D108BD9-81ED-4DB2-BD59-A6C34878D82A}">
                    <a16:rowId xmlns:a16="http://schemas.microsoft.com/office/drawing/2014/main" val="1453764997"/>
                  </a:ext>
                </a:extLst>
              </a:tr>
              <a:tr h="370840">
                <a:tc>
                  <a:txBody>
                    <a:bodyPr/>
                    <a:lstStyle/>
                    <a:p>
                      <a:r>
                        <a:rPr lang="en-US" sz="1600" dirty="0"/>
                        <a:t>Grade 1</a:t>
                      </a:r>
                    </a:p>
                  </a:txBody>
                  <a:tcPr/>
                </a:tc>
                <a:tc>
                  <a:txBody>
                    <a:bodyPr/>
                    <a:lstStyle/>
                    <a:p>
                      <a:r>
                        <a:rPr lang="en-US" sz="1600" dirty="0">
                          <a:effectLst/>
                          <a:latin typeface="Arial" panose="020B0604020202020204" pitchFamily="34" charset="0"/>
                        </a:rPr>
                        <a:t>Focal, dispersed vascular signals in the glandular parenchyma</a:t>
                      </a:r>
                      <a:endParaRPr lang="en-US" sz="1600" dirty="0"/>
                    </a:p>
                  </a:txBody>
                  <a:tcPr/>
                </a:tc>
                <a:extLst>
                  <a:ext uri="{0D108BD9-81ED-4DB2-BD59-A6C34878D82A}">
                    <a16:rowId xmlns:a16="http://schemas.microsoft.com/office/drawing/2014/main" val="821054947"/>
                  </a:ext>
                </a:extLst>
              </a:tr>
              <a:tr h="370840">
                <a:tc>
                  <a:txBody>
                    <a:bodyPr/>
                    <a:lstStyle/>
                    <a:p>
                      <a:r>
                        <a:rPr lang="en-US" sz="1600" dirty="0"/>
                        <a:t>Grade 2</a:t>
                      </a:r>
                    </a:p>
                  </a:txBody>
                  <a:tcPr/>
                </a:tc>
                <a:tc>
                  <a:txBody>
                    <a:bodyPr/>
                    <a:lstStyle/>
                    <a:p>
                      <a:r>
                        <a:rPr lang="en-US" sz="1600" dirty="0">
                          <a:effectLst/>
                          <a:latin typeface="Arial" panose="020B0604020202020204" pitchFamily="34" charset="0"/>
                        </a:rPr>
                        <a:t>Diffuse vascular signals detected in &lt;50% of the gland</a:t>
                      </a:r>
                      <a:endParaRPr lang="en-US" sz="1600" dirty="0"/>
                    </a:p>
                  </a:txBody>
                  <a:tcPr/>
                </a:tc>
                <a:extLst>
                  <a:ext uri="{0D108BD9-81ED-4DB2-BD59-A6C34878D82A}">
                    <a16:rowId xmlns:a16="http://schemas.microsoft.com/office/drawing/2014/main" val="3911546547"/>
                  </a:ext>
                </a:extLst>
              </a:tr>
              <a:tr h="370840">
                <a:tc>
                  <a:txBody>
                    <a:bodyPr/>
                    <a:lstStyle/>
                    <a:p>
                      <a:r>
                        <a:rPr lang="en-US" sz="1600" dirty="0"/>
                        <a:t>Grade 3</a:t>
                      </a:r>
                    </a:p>
                  </a:txBody>
                  <a:tcPr/>
                </a:tc>
                <a:tc>
                  <a:txBody>
                    <a:bodyPr/>
                    <a:lstStyle/>
                    <a:p>
                      <a:r>
                        <a:rPr lang="en-US" sz="1600" dirty="0">
                          <a:effectLst/>
                          <a:latin typeface="Arial" panose="020B0604020202020204" pitchFamily="34" charset="0"/>
                        </a:rPr>
                        <a:t>Diffuse vascular signals in &gt;50% of the glandular parenchyma </a:t>
                      </a:r>
                      <a:endParaRPr lang="en-US" sz="1600" dirty="0"/>
                    </a:p>
                  </a:txBody>
                  <a:tcPr/>
                </a:tc>
                <a:extLst>
                  <a:ext uri="{0D108BD9-81ED-4DB2-BD59-A6C34878D82A}">
                    <a16:rowId xmlns:a16="http://schemas.microsoft.com/office/drawing/2014/main" val="676008561"/>
                  </a:ext>
                </a:extLst>
              </a:tr>
            </a:tbl>
          </a:graphicData>
        </a:graphic>
      </p:graphicFrame>
      <p:sp>
        <p:nvSpPr>
          <p:cNvPr id="18" name="TextBox 17">
            <a:extLst>
              <a:ext uri="{FF2B5EF4-FFF2-40B4-BE49-F238E27FC236}">
                <a16:creationId xmlns:a16="http://schemas.microsoft.com/office/drawing/2014/main" id="{5D6427B0-0508-EDB7-6ACC-A4432196FBD1}"/>
              </a:ext>
            </a:extLst>
          </p:cNvPr>
          <p:cNvSpPr txBox="1"/>
          <p:nvPr/>
        </p:nvSpPr>
        <p:spPr>
          <a:xfrm>
            <a:off x="177798" y="5377875"/>
            <a:ext cx="3252246" cy="1061829"/>
          </a:xfrm>
          <a:prstGeom prst="rect">
            <a:avLst/>
          </a:prstGeom>
          <a:noFill/>
        </p:spPr>
        <p:txBody>
          <a:bodyPr wrap="square">
            <a:spAutoFit/>
          </a:bodyPr>
          <a:lstStyle/>
          <a:p>
            <a:r>
              <a:rPr lang="en-US" sz="1050" dirty="0" err="1">
                <a:effectLst/>
                <a:latin typeface="Arial" panose="020B0604020202020204" pitchFamily="34" charset="0"/>
              </a:rPr>
              <a:t>Jousse-Joulin</a:t>
            </a:r>
            <a:r>
              <a:rPr lang="en-US" sz="1050" dirty="0">
                <a:effectLst/>
                <a:latin typeface="Arial" panose="020B0604020202020204" pitchFamily="34" charset="0"/>
              </a:rPr>
              <a:t> S, et al. Development of a new ultrasound scoring system to evaluate glandular inflammation in </a:t>
            </a:r>
            <a:r>
              <a:rPr lang="en-US" sz="1050" dirty="0" err="1">
                <a:effectLst/>
                <a:latin typeface="Arial" panose="020B0604020202020204" pitchFamily="34" charset="0"/>
              </a:rPr>
              <a:t>Sjögren's</a:t>
            </a:r>
            <a:r>
              <a:rPr lang="en-US" sz="1050" dirty="0">
                <a:effectLst/>
                <a:latin typeface="Arial" panose="020B0604020202020204" pitchFamily="34" charset="0"/>
              </a:rPr>
              <a:t> syndrome: an OMERACT reliability exercise. Rheumatology (Oxford). 2022 Aug 3;61(8):3341-3350. </a:t>
            </a:r>
            <a:r>
              <a:rPr lang="en-US" sz="1050" dirty="0" err="1">
                <a:effectLst/>
                <a:latin typeface="Arial" panose="020B0604020202020204" pitchFamily="34" charset="0"/>
              </a:rPr>
              <a:t>doi</a:t>
            </a:r>
            <a:r>
              <a:rPr lang="en-US" sz="1050" dirty="0">
                <a:effectLst/>
                <a:latin typeface="Arial" panose="020B0604020202020204" pitchFamily="34" charset="0"/>
              </a:rPr>
              <a:t>: 10.1093/rheumatology/keab876. PMID: 34849616.</a:t>
            </a:r>
            <a:endParaRPr lang="en-US" sz="1050" dirty="0"/>
          </a:p>
        </p:txBody>
      </p:sp>
    </p:spTree>
    <p:extLst>
      <p:ext uri="{BB962C8B-B14F-4D97-AF65-F5344CB8AC3E}">
        <p14:creationId xmlns:p14="http://schemas.microsoft.com/office/powerpoint/2010/main" val="15723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AH - Who We Are 2021 " id="{8796AC3E-2223-4649-88A9-D26E32CBC26F}" vid="{65A1A4B1-50BE-C940-AD86-1C7D39C8E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27595</TotalTime>
  <Words>4150</Words>
  <Application>Microsoft Macintosh PowerPoint</Application>
  <PresentationFormat>Widescreen</PresentationFormat>
  <Paragraphs>353</Paragraphs>
  <Slides>24</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Courier New</vt:lpstr>
      <vt:lpstr>Helvetica</vt:lpstr>
      <vt:lpstr>Symbol</vt:lpstr>
      <vt:lpstr>Trade Gothic LT Std</vt:lpstr>
      <vt:lpstr>Wingdings</vt:lpstr>
      <vt:lpstr>Office Theme</vt:lpstr>
      <vt:lpstr>Seeing Beyond the Surface:   Monitoring the Efficacy of Rituximab with Salivary Gland Ultrasound in IgG4-Related Disease</vt:lpstr>
      <vt:lpstr>Case Presentation</vt:lpstr>
      <vt:lpstr>Orbital MRI</vt:lpstr>
      <vt:lpstr>Parotid Ultrasound (formal) – prior to diagnosis</vt:lpstr>
      <vt:lpstr>Right lacrimal gland biopsy  </vt:lpstr>
      <vt:lpstr>2019 ACR/EULAR classification criteria for IgG4-RD</vt:lpstr>
      <vt:lpstr>Treatment Course</vt:lpstr>
      <vt:lpstr>OMERACT – Grey Scale</vt:lpstr>
      <vt:lpstr>OMERACT – Doppler </vt:lpstr>
      <vt:lpstr>POC Right Parotid US</vt:lpstr>
      <vt:lpstr>Serial IgG4 Levels and Rituximab Treatment</vt:lpstr>
      <vt:lpstr>Right parotid after rituximab</vt:lpstr>
      <vt:lpstr>Left parotid after rituximab</vt:lpstr>
      <vt:lpstr>Right submandibular after rituximab</vt:lpstr>
      <vt:lpstr>Left submandibular after rituximab</vt:lpstr>
      <vt:lpstr>Monitoring IgG4-RD</vt:lpstr>
      <vt:lpstr>Not all glands respond the same to treatment</vt:lpstr>
      <vt:lpstr>Current uses of SGUS in pSS</vt:lpstr>
      <vt:lpstr>Differences between SGUS in pSS and IgG4</vt:lpstr>
      <vt:lpstr>Updating IgG4-RD Classification Criteria</vt:lpstr>
      <vt:lpstr>Conclusion</vt:lpstr>
      <vt:lpstr>Questions?  Amy Trang  UCLA Rheumatology PGY IV  atrang@mednet.ucla.edu</vt:lpstr>
      <vt:lpstr>Thank you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UCLA Health</dc:creator>
  <cp:keywords/>
  <dc:description/>
  <cp:lastModifiedBy>Nicole Gomez</cp:lastModifiedBy>
  <cp:revision>242</cp:revision>
  <dcterms:created xsi:type="dcterms:W3CDTF">2021-06-14T17:01:05Z</dcterms:created>
  <dcterms:modified xsi:type="dcterms:W3CDTF">2025-01-27T23:03:02Z</dcterms:modified>
  <cp:category/>
</cp:coreProperties>
</file>