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59" r:id="rId6"/>
  </p:sldIdLst>
  <p:sldSz cx="43891200" cy="32918400"/>
  <p:notesSz cx="7010400" cy="92964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  <a:srgbClr val="0066FF"/>
    <a:srgbClr val="FF6600"/>
    <a:srgbClr val="E97117"/>
    <a:srgbClr val="EB8515"/>
    <a:srgbClr val="F54E0B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6CDE6B-56FB-4E1E-98A6-E377D18917D9}" v="328" dt="2024-11-11T20:23:45.0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323" autoAdjust="0"/>
  </p:normalViewPr>
  <p:slideViewPr>
    <p:cSldViewPr>
      <p:cViewPr varScale="1">
        <p:scale>
          <a:sx n="22" d="100"/>
          <a:sy n="22" d="100"/>
        </p:scale>
        <p:origin x="1806" y="96"/>
      </p:cViewPr>
      <p:guideLst>
        <p:guide orient="horz" pos="720"/>
        <p:guide pos="6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on Iriza" userId="S::shannon.iriza@prismahealth.org::d6b6fbef-27f9-4ff3-a749-003849bdeec1" providerId="AD" clId="Web-{14FA30E0-2DCA-2266-837C-D0D864E6B67B}"/>
    <pc:docChg chg="modSld">
      <pc:chgData name="Shannon Iriza" userId="S::shannon.iriza@prismahealth.org::d6b6fbef-27f9-4ff3-a749-003849bdeec1" providerId="AD" clId="Web-{14FA30E0-2DCA-2266-837C-D0D864E6B67B}" dt="2024-11-07T20:34:20.405" v="145" actId="1076"/>
      <pc:docMkLst>
        <pc:docMk/>
      </pc:docMkLst>
      <pc:sldChg chg="modSp">
        <pc:chgData name="Shannon Iriza" userId="S::shannon.iriza@prismahealth.org::d6b6fbef-27f9-4ff3-a749-003849bdeec1" providerId="AD" clId="Web-{14FA30E0-2DCA-2266-837C-D0D864E6B67B}" dt="2024-11-07T20:34:20.405" v="145" actId="1076"/>
        <pc:sldMkLst>
          <pc:docMk/>
          <pc:sldMk cId="116358430" sldId="258"/>
        </pc:sldMkLst>
        <pc:spChg chg="mod">
          <ac:chgData name="Shannon Iriza" userId="S::shannon.iriza@prismahealth.org::d6b6fbef-27f9-4ff3-a749-003849bdeec1" providerId="AD" clId="Web-{14FA30E0-2DCA-2266-837C-D0D864E6B67B}" dt="2024-11-07T20:24:25.243" v="96" actId="20577"/>
          <ac:spMkLst>
            <pc:docMk/>
            <pc:sldMk cId="116358430" sldId="258"/>
            <ac:spMk id="6" creationId="{00000000-0000-0000-0000-000000000000}"/>
          </ac:spMkLst>
        </pc:spChg>
        <pc:spChg chg="mod">
          <ac:chgData name="Shannon Iriza" userId="S::shannon.iriza@prismahealth.org::d6b6fbef-27f9-4ff3-a749-003849bdeec1" providerId="AD" clId="Web-{14FA30E0-2DCA-2266-837C-D0D864E6B67B}" dt="2024-11-07T20:28:37.112" v="105" actId="20577"/>
          <ac:spMkLst>
            <pc:docMk/>
            <pc:sldMk cId="116358430" sldId="258"/>
            <ac:spMk id="13" creationId="{00000000-0000-0000-0000-000000000000}"/>
          </ac:spMkLst>
        </pc:spChg>
        <pc:graphicFrameChg chg="mod modGraphic">
          <ac:chgData name="Shannon Iriza" userId="S::shannon.iriza@prismahealth.org::d6b6fbef-27f9-4ff3-a749-003849bdeec1" providerId="AD" clId="Web-{14FA30E0-2DCA-2266-837C-D0D864E6B67B}" dt="2024-11-07T20:28:49.221" v="143"/>
          <ac:graphicFrameMkLst>
            <pc:docMk/>
            <pc:sldMk cId="116358430" sldId="258"/>
            <ac:graphicFrameMk id="21" creationId="{3FE9CE0A-44DD-8720-8B57-6B6567DBFD78}"/>
          </ac:graphicFrameMkLst>
        </pc:graphicFrameChg>
        <pc:picChg chg="mod">
          <ac:chgData name="Shannon Iriza" userId="S::shannon.iriza@prismahealth.org::d6b6fbef-27f9-4ff3-a749-003849bdeec1" providerId="AD" clId="Web-{14FA30E0-2DCA-2266-837C-D0D864E6B67B}" dt="2024-11-07T20:34:20.405" v="145" actId="1076"/>
          <ac:picMkLst>
            <pc:docMk/>
            <pc:sldMk cId="116358430" sldId="258"/>
            <ac:picMk id="28" creationId="{4258D5CB-921B-3C3D-5743-576FEAC1D42B}"/>
          </ac:picMkLst>
        </pc:picChg>
      </pc:sldChg>
    </pc:docChg>
  </pc:docChgLst>
  <pc:docChgLst>
    <pc:chgData name="Anjali Nidhaan" userId="7bdd0f71-8b8c-40dc-9154-50b91bc35b61" providerId="ADAL" clId="{D86CDE6B-56FB-4E1E-98A6-E377D18917D9}"/>
    <pc:docChg chg="undo custSel addSld modSld modNotesMaster">
      <pc:chgData name="Anjali Nidhaan" userId="7bdd0f71-8b8c-40dc-9154-50b91bc35b61" providerId="ADAL" clId="{D86CDE6B-56FB-4E1E-98A6-E377D18917D9}" dt="2025-01-16T19:36:25.730" v="9392" actId="14100"/>
      <pc:docMkLst>
        <pc:docMk/>
      </pc:docMkLst>
      <pc:sldChg chg="addSp delSp modSp mod modNotesTx">
        <pc:chgData name="Anjali Nidhaan" userId="7bdd0f71-8b8c-40dc-9154-50b91bc35b61" providerId="ADAL" clId="{D86CDE6B-56FB-4E1E-98A6-E377D18917D9}" dt="2025-01-16T19:36:25.730" v="9392" actId="14100"/>
        <pc:sldMkLst>
          <pc:docMk/>
          <pc:sldMk cId="116358430" sldId="258"/>
        </pc:sldMkLst>
        <pc:spChg chg="mod">
          <ac:chgData name="Anjali Nidhaan" userId="7bdd0f71-8b8c-40dc-9154-50b91bc35b61" providerId="ADAL" clId="{D86CDE6B-56FB-4E1E-98A6-E377D18917D9}" dt="2024-12-11T18:40:52.005" v="9311" actId="1076"/>
          <ac:spMkLst>
            <pc:docMk/>
            <pc:sldMk cId="116358430" sldId="258"/>
            <ac:spMk id="2" creationId="{4DDF280E-74D7-56BD-C2CE-39B449DF7D34}"/>
          </ac:spMkLst>
        </pc:spChg>
        <pc:spChg chg="mod">
          <ac:chgData name="Anjali Nidhaan" userId="7bdd0f71-8b8c-40dc-9154-50b91bc35b61" providerId="ADAL" clId="{D86CDE6B-56FB-4E1E-98A6-E377D18917D9}" dt="2024-12-11T18:42:27.894" v="9379" actId="20577"/>
          <ac:spMkLst>
            <pc:docMk/>
            <pc:sldMk cId="116358430" sldId="258"/>
            <ac:spMk id="3" creationId="{00000000-0000-0000-0000-000000000000}"/>
          </ac:spMkLst>
        </pc:spChg>
        <pc:spChg chg="add mod">
          <ac:chgData name="Anjali Nidhaan" userId="7bdd0f71-8b8c-40dc-9154-50b91bc35b61" providerId="ADAL" clId="{D86CDE6B-56FB-4E1E-98A6-E377D18917D9}" dt="2024-11-12T19:30:41.202" v="9128" actId="20577"/>
          <ac:spMkLst>
            <pc:docMk/>
            <pc:sldMk cId="116358430" sldId="258"/>
            <ac:spMk id="5" creationId="{830D0D66-6920-5839-D5A6-1BE7F784B741}"/>
          </ac:spMkLst>
        </pc:spChg>
        <pc:spChg chg="mod">
          <ac:chgData name="Anjali Nidhaan" userId="7bdd0f71-8b8c-40dc-9154-50b91bc35b61" providerId="ADAL" clId="{D86CDE6B-56FB-4E1E-98A6-E377D18917D9}" dt="2024-12-09T19:51:42.255" v="9306" actId="20577"/>
          <ac:spMkLst>
            <pc:docMk/>
            <pc:sldMk cId="116358430" sldId="258"/>
            <ac:spMk id="6" creationId="{00000000-0000-0000-0000-000000000000}"/>
          </ac:spMkLst>
        </pc:spChg>
        <pc:spChg chg="mod">
          <ac:chgData name="Anjali Nidhaan" userId="7bdd0f71-8b8c-40dc-9154-50b91bc35b61" providerId="ADAL" clId="{D86CDE6B-56FB-4E1E-98A6-E377D18917D9}" dt="2024-11-12T19:26:04.548" v="9105" actId="2711"/>
          <ac:spMkLst>
            <pc:docMk/>
            <pc:sldMk cId="116358430" sldId="258"/>
            <ac:spMk id="7" creationId="{00000000-0000-0000-0000-000000000000}"/>
          </ac:spMkLst>
        </pc:spChg>
        <pc:spChg chg="del mod">
          <ac:chgData name="Anjali Nidhaan" userId="7bdd0f71-8b8c-40dc-9154-50b91bc35b61" providerId="ADAL" clId="{D86CDE6B-56FB-4E1E-98A6-E377D18917D9}" dt="2024-11-07T18:18:27.953" v="1241" actId="478"/>
          <ac:spMkLst>
            <pc:docMk/>
            <pc:sldMk cId="116358430" sldId="258"/>
            <ac:spMk id="11" creationId="{00000000-0000-0000-0000-000000000000}"/>
          </ac:spMkLst>
        </pc:spChg>
        <pc:spChg chg="mod">
          <ac:chgData name="Anjali Nidhaan" userId="7bdd0f71-8b8c-40dc-9154-50b91bc35b61" providerId="ADAL" clId="{D86CDE6B-56FB-4E1E-98A6-E377D18917D9}" dt="2024-11-12T19:27:37.021" v="9118" actId="14100"/>
          <ac:spMkLst>
            <pc:docMk/>
            <pc:sldMk cId="116358430" sldId="258"/>
            <ac:spMk id="12" creationId="{00000000-0000-0000-0000-000000000000}"/>
          </ac:spMkLst>
        </pc:spChg>
        <pc:spChg chg="mod">
          <ac:chgData name="Anjali Nidhaan" userId="7bdd0f71-8b8c-40dc-9154-50b91bc35b61" providerId="ADAL" clId="{D86CDE6B-56FB-4E1E-98A6-E377D18917D9}" dt="2024-11-26T19:07:58.637" v="9147" actId="20577"/>
          <ac:spMkLst>
            <pc:docMk/>
            <pc:sldMk cId="116358430" sldId="258"/>
            <ac:spMk id="13" creationId="{00000000-0000-0000-0000-000000000000}"/>
          </ac:spMkLst>
        </pc:spChg>
        <pc:spChg chg="add del mod">
          <ac:chgData name="Anjali Nidhaan" userId="7bdd0f71-8b8c-40dc-9154-50b91bc35b61" providerId="ADAL" clId="{D86CDE6B-56FB-4E1E-98A6-E377D18917D9}" dt="2024-11-08T20:54:13.867" v="3617" actId="478"/>
          <ac:spMkLst>
            <pc:docMk/>
            <pc:sldMk cId="116358430" sldId="258"/>
            <ac:spMk id="15" creationId="{E34FC7B6-6381-2C0A-7B97-E56116B98DDC}"/>
          </ac:spMkLst>
        </pc:spChg>
        <pc:spChg chg="add del">
          <ac:chgData name="Anjali Nidhaan" userId="7bdd0f71-8b8c-40dc-9154-50b91bc35b61" providerId="ADAL" clId="{D86CDE6B-56FB-4E1E-98A6-E377D18917D9}" dt="2024-11-11T16:31:41.581" v="7018" actId="11529"/>
          <ac:spMkLst>
            <pc:docMk/>
            <pc:sldMk cId="116358430" sldId="258"/>
            <ac:spMk id="16" creationId="{F31F1D8D-F49B-B66F-E6F9-EE5261A77088}"/>
          </ac:spMkLst>
        </pc:spChg>
        <pc:spChg chg="add mod">
          <ac:chgData name="Anjali Nidhaan" userId="7bdd0f71-8b8c-40dc-9154-50b91bc35b61" providerId="ADAL" clId="{D86CDE6B-56FB-4E1E-98A6-E377D18917D9}" dt="2024-11-12T19:27:49.217" v="9119" actId="1076"/>
          <ac:spMkLst>
            <pc:docMk/>
            <pc:sldMk cId="116358430" sldId="258"/>
            <ac:spMk id="20" creationId="{06FCBFAD-29B3-F4F7-3306-D976BFB0F539}"/>
          </ac:spMkLst>
        </pc:spChg>
        <pc:spChg chg="mod">
          <ac:chgData name="Anjali Nidhaan" userId="7bdd0f71-8b8c-40dc-9154-50b91bc35b61" providerId="ADAL" clId="{D86CDE6B-56FB-4E1E-98A6-E377D18917D9}" dt="2024-11-11T18:19:27.819" v="8088" actId="1076"/>
          <ac:spMkLst>
            <pc:docMk/>
            <pc:sldMk cId="116358430" sldId="258"/>
            <ac:spMk id="22" creationId="{E51EC1E1-2DCE-2F8D-098A-D39BDE68D164}"/>
          </ac:spMkLst>
        </pc:spChg>
        <pc:spChg chg="add mod">
          <ac:chgData name="Anjali Nidhaan" userId="7bdd0f71-8b8c-40dc-9154-50b91bc35b61" providerId="ADAL" clId="{D86CDE6B-56FB-4E1E-98A6-E377D18917D9}" dt="2024-11-12T19:30:52.567" v="9130" actId="21"/>
          <ac:spMkLst>
            <pc:docMk/>
            <pc:sldMk cId="116358430" sldId="258"/>
            <ac:spMk id="23" creationId="{1C613039-DFCF-758D-A5FF-EA6259BB2AC2}"/>
          </ac:spMkLst>
        </pc:spChg>
        <pc:spChg chg="mod">
          <ac:chgData name="Anjali Nidhaan" userId="7bdd0f71-8b8c-40dc-9154-50b91bc35b61" providerId="ADAL" clId="{D86CDE6B-56FB-4E1E-98A6-E377D18917D9}" dt="2024-11-08T21:10:51.672" v="3939" actId="14100"/>
          <ac:spMkLst>
            <pc:docMk/>
            <pc:sldMk cId="116358430" sldId="258"/>
            <ac:spMk id="25" creationId="{60C0DD25-11C3-76E7-D6FA-53290C10D18A}"/>
          </ac:spMkLst>
        </pc:spChg>
        <pc:spChg chg="mod">
          <ac:chgData name="Anjali Nidhaan" userId="7bdd0f71-8b8c-40dc-9154-50b91bc35b61" providerId="ADAL" clId="{D86CDE6B-56FB-4E1E-98A6-E377D18917D9}" dt="2024-11-11T18:19:03.053" v="8084" actId="255"/>
          <ac:spMkLst>
            <pc:docMk/>
            <pc:sldMk cId="116358430" sldId="258"/>
            <ac:spMk id="29" creationId="{ADD998D5-1AB8-D977-1D8E-9CCC0AFE79B2}"/>
          </ac:spMkLst>
        </pc:spChg>
        <pc:spChg chg="del">
          <ac:chgData name="Anjali Nidhaan" userId="7bdd0f71-8b8c-40dc-9154-50b91bc35b61" providerId="ADAL" clId="{D86CDE6B-56FB-4E1E-98A6-E377D18917D9}" dt="2024-11-08T20:54:12.084" v="3616" actId="478"/>
          <ac:spMkLst>
            <pc:docMk/>
            <pc:sldMk cId="116358430" sldId="258"/>
            <ac:spMk id="30" creationId="{0F7916B8-3716-E726-90A5-84C06BFEC8F2}"/>
          </ac:spMkLst>
        </pc:spChg>
        <pc:spChg chg="add mod">
          <ac:chgData name="Anjali Nidhaan" userId="7bdd0f71-8b8c-40dc-9154-50b91bc35b61" providerId="ADAL" clId="{D86CDE6B-56FB-4E1E-98A6-E377D18917D9}" dt="2024-11-11T18:20:30.952" v="8097" actId="403"/>
          <ac:spMkLst>
            <pc:docMk/>
            <pc:sldMk cId="116358430" sldId="258"/>
            <ac:spMk id="32" creationId="{51F86179-F0F4-4ECF-98B5-6BFEF35977ED}"/>
          </ac:spMkLst>
        </pc:spChg>
        <pc:spChg chg="add mod">
          <ac:chgData name="Anjali Nidhaan" userId="7bdd0f71-8b8c-40dc-9154-50b91bc35b61" providerId="ADAL" clId="{D86CDE6B-56FB-4E1E-98A6-E377D18917D9}" dt="2024-11-11T18:40:28.590" v="8286" actId="1076"/>
          <ac:spMkLst>
            <pc:docMk/>
            <pc:sldMk cId="116358430" sldId="258"/>
            <ac:spMk id="33" creationId="{59CC4D0B-9C5E-D708-7F94-248C00C1D836}"/>
          </ac:spMkLst>
        </pc:spChg>
        <pc:spChg chg="add mod">
          <ac:chgData name="Anjali Nidhaan" userId="7bdd0f71-8b8c-40dc-9154-50b91bc35b61" providerId="ADAL" clId="{D86CDE6B-56FB-4E1E-98A6-E377D18917D9}" dt="2024-11-11T18:40:39.191" v="8288" actId="255"/>
          <ac:spMkLst>
            <pc:docMk/>
            <pc:sldMk cId="116358430" sldId="258"/>
            <ac:spMk id="34" creationId="{6AF48814-576E-6839-D80B-ED6BD246F7B4}"/>
          </ac:spMkLst>
        </pc:spChg>
        <pc:spChg chg="add del mod">
          <ac:chgData name="Anjali Nidhaan" userId="7bdd0f71-8b8c-40dc-9154-50b91bc35b61" providerId="ADAL" clId="{D86CDE6B-56FB-4E1E-98A6-E377D18917D9}" dt="2024-11-11T17:06:47.359" v="7486" actId="478"/>
          <ac:spMkLst>
            <pc:docMk/>
            <pc:sldMk cId="116358430" sldId="258"/>
            <ac:spMk id="35" creationId="{A3F0CD87-4165-B424-211F-A055F1427330}"/>
          </ac:spMkLst>
        </pc:spChg>
        <pc:spChg chg="add mod">
          <ac:chgData name="Anjali Nidhaan" userId="7bdd0f71-8b8c-40dc-9154-50b91bc35b61" providerId="ADAL" clId="{D86CDE6B-56FB-4E1E-98A6-E377D18917D9}" dt="2024-11-11T18:40:02.605" v="8282" actId="1076"/>
          <ac:spMkLst>
            <pc:docMk/>
            <pc:sldMk cId="116358430" sldId="258"/>
            <ac:spMk id="40" creationId="{89BD3C8E-7537-AE89-7D9C-43C6C43E545C}"/>
          </ac:spMkLst>
        </pc:spChg>
        <pc:spChg chg="add del">
          <ac:chgData name="Anjali Nidhaan" userId="7bdd0f71-8b8c-40dc-9154-50b91bc35b61" providerId="ADAL" clId="{D86CDE6B-56FB-4E1E-98A6-E377D18917D9}" dt="2024-11-11T18:18:41.200" v="8080" actId="22"/>
          <ac:spMkLst>
            <pc:docMk/>
            <pc:sldMk cId="116358430" sldId="258"/>
            <ac:spMk id="42" creationId="{40D83969-F8CA-5186-70F3-C07739D8A3C4}"/>
          </ac:spMkLst>
        </pc:spChg>
        <pc:grpChg chg="mod">
          <ac:chgData name="Anjali Nidhaan" userId="7bdd0f71-8b8c-40dc-9154-50b91bc35b61" providerId="ADAL" clId="{D86CDE6B-56FB-4E1E-98A6-E377D18917D9}" dt="2024-11-10T22:24:31.300" v="5099" actId="14100"/>
          <ac:grpSpMkLst>
            <pc:docMk/>
            <pc:sldMk cId="116358430" sldId="258"/>
            <ac:grpSpMk id="10" creationId="{00000000-0000-0000-0000-000000000000}"/>
          </ac:grpSpMkLst>
        </pc:grpChg>
        <pc:graphicFrameChg chg="add del mod modGraphic">
          <ac:chgData name="Anjali Nidhaan" userId="7bdd0f71-8b8c-40dc-9154-50b91bc35b61" providerId="ADAL" clId="{D86CDE6B-56FB-4E1E-98A6-E377D18917D9}" dt="2024-11-07T18:12:07.364" v="1173" actId="21"/>
          <ac:graphicFrameMkLst>
            <pc:docMk/>
            <pc:sldMk cId="116358430" sldId="258"/>
            <ac:graphicFrameMk id="5" creationId="{4FC8D8FD-5BC0-57C7-E575-3367E1590AD3}"/>
          </ac:graphicFrameMkLst>
        </pc:graphicFrameChg>
        <pc:graphicFrameChg chg="add del mod modGraphic">
          <ac:chgData name="Anjali Nidhaan" userId="7bdd0f71-8b8c-40dc-9154-50b91bc35b61" providerId="ADAL" clId="{D86CDE6B-56FB-4E1E-98A6-E377D18917D9}" dt="2024-11-07T18:17:10.635" v="1227" actId="21"/>
          <ac:graphicFrameMkLst>
            <pc:docMk/>
            <pc:sldMk cId="116358430" sldId="258"/>
            <ac:graphicFrameMk id="14" creationId="{4A3E65B5-C7F7-375E-9063-2B986E9A5655}"/>
          </ac:graphicFrameMkLst>
        </pc:graphicFrameChg>
        <pc:graphicFrameChg chg="add mod modGraphic">
          <ac:chgData name="Anjali Nidhaan" userId="7bdd0f71-8b8c-40dc-9154-50b91bc35b61" providerId="ADAL" clId="{D86CDE6B-56FB-4E1E-98A6-E377D18917D9}" dt="2025-01-16T19:36:25.730" v="9392" actId="14100"/>
          <ac:graphicFrameMkLst>
            <pc:docMk/>
            <pc:sldMk cId="116358430" sldId="258"/>
            <ac:graphicFrameMk id="17" creationId="{4FC8D8FD-5BC0-57C7-E575-3367E1590AD3}"/>
          </ac:graphicFrameMkLst>
        </pc:graphicFrameChg>
        <pc:graphicFrameChg chg="add mod modGraphic">
          <ac:chgData name="Anjali Nidhaan" userId="7bdd0f71-8b8c-40dc-9154-50b91bc35b61" providerId="ADAL" clId="{D86CDE6B-56FB-4E1E-98A6-E377D18917D9}" dt="2024-12-12T15:16:40.801" v="9389" actId="20577"/>
          <ac:graphicFrameMkLst>
            <pc:docMk/>
            <pc:sldMk cId="116358430" sldId="258"/>
            <ac:graphicFrameMk id="18" creationId="{4A3E65B5-C7F7-375E-9063-2B986E9A5655}"/>
          </ac:graphicFrameMkLst>
        </pc:graphicFrameChg>
        <pc:graphicFrameChg chg="add mod modGraphic">
          <ac:chgData name="Anjali Nidhaan" userId="7bdd0f71-8b8c-40dc-9154-50b91bc35b61" providerId="ADAL" clId="{D86CDE6B-56FB-4E1E-98A6-E377D18917D9}" dt="2024-11-11T19:13:04.338" v="8370" actId="403"/>
          <ac:graphicFrameMkLst>
            <pc:docMk/>
            <pc:sldMk cId="116358430" sldId="258"/>
            <ac:graphicFrameMk id="21" creationId="{3FE9CE0A-44DD-8720-8B57-6B6567DBFD78}"/>
          </ac:graphicFrameMkLst>
        </pc:graphicFrameChg>
        <pc:graphicFrameChg chg="add mod modGraphic">
          <ac:chgData name="Anjali Nidhaan" userId="7bdd0f71-8b8c-40dc-9154-50b91bc35b61" providerId="ADAL" clId="{D86CDE6B-56FB-4E1E-98A6-E377D18917D9}" dt="2024-11-11T19:12:18.721" v="8363" actId="14734"/>
          <ac:graphicFrameMkLst>
            <pc:docMk/>
            <pc:sldMk cId="116358430" sldId="258"/>
            <ac:graphicFrameMk id="31" creationId="{09CB2ED8-3AF7-1C85-09A9-639E1FFD1585}"/>
          </ac:graphicFrameMkLst>
        </pc:graphicFrameChg>
        <pc:graphicFrameChg chg="add del mod modGraphic">
          <ac:chgData name="Anjali Nidhaan" userId="7bdd0f71-8b8c-40dc-9154-50b91bc35b61" providerId="ADAL" clId="{D86CDE6B-56FB-4E1E-98A6-E377D18917D9}" dt="2024-11-12T19:30:43.719" v="9129" actId="478"/>
          <ac:graphicFrameMkLst>
            <pc:docMk/>
            <pc:sldMk cId="116358430" sldId="258"/>
            <ac:graphicFrameMk id="37" creationId="{804024F6-E3CB-C6C5-2D31-881D00DA84B0}"/>
          </ac:graphicFrameMkLst>
        </pc:graphicFrameChg>
        <pc:picChg chg="mod">
          <ac:chgData name="Anjali Nidhaan" userId="7bdd0f71-8b8c-40dc-9154-50b91bc35b61" providerId="ADAL" clId="{D86CDE6B-56FB-4E1E-98A6-E377D18917D9}" dt="2024-11-10T22:19:59.713" v="4900" actId="1076"/>
          <ac:picMkLst>
            <pc:docMk/>
            <pc:sldMk cId="116358430" sldId="258"/>
            <ac:picMk id="4" creationId="{2AF34077-9C91-4046-99FB-5574820B50FA}"/>
          </ac:picMkLst>
        </pc:picChg>
        <pc:picChg chg="mod">
          <ac:chgData name="Anjali Nidhaan" userId="7bdd0f71-8b8c-40dc-9154-50b91bc35b61" providerId="ADAL" clId="{D86CDE6B-56FB-4E1E-98A6-E377D18917D9}" dt="2024-11-10T22:20:03.404" v="4901" actId="1076"/>
          <ac:picMkLst>
            <pc:docMk/>
            <pc:sldMk cId="116358430" sldId="258"/>
            <ac:picMk id="8" creationId="{A4B5E28E-1743-AFC3-D1A3-76293910B8AB}"/>
          </ac:picMkLst>
        </pc:picChg>
        <pc:picChg chg="del mod">
          <ac:chgData name="Anjali Nidhaan" userId="7bdd0f71-8b8c-40dc-9154-50b91bc35b61" providerId="ADAL" clId="{D86CDE6B-56FB-4E1E-98A6-E377D18917D9}" dt="2024-11-08T21:13:06.387" v="4174" actId="21"/>
          <ac:picMkLst>
            <pc:docMk/>
            <pc:sldMk cId="116358430" sldId="258"/>
            <ac:picMk id="9" creationId="{E3283FEC-3DB5-00CD-B816-B3F05612EF11}"/>
          </ac:picMkLst>
        </pc:picChg>
        <pc:picChg chg="add mod">
          <ac:chgData name="Anjali Nidhaan" userId="7bdd0f71-8b8c-40dc-9154-50b91bc35b61" providerId="ADAL" clId="{D86CDE6B-56FB-4E1E-98A6-E377D18917D9}" dt="2024-12-11T18:41:24.900" v="9318" actId="14100"/>
          <ac:picMkLst>
            <pc:docMk/>
            <pc:sldMk cId="116358430" sldId="258"/>
            <ac:picMk id="11" creationId="{958A9A92-A695-CB59-6436-F03A1B20924E}"/>
          </ac:picMkLst>
        </pc:picChg>
        <pc:picChg chg="add mod">
          <ac:chgData name="Anjali Nidhaan" userId="7bdd0f71-8b8c-40dc-9154-50b91bc35b61" providerId="ADAL" clId="{D86CDE6B-56FB-4E1E-98A6-E377D18917D9}" dt="2024-12-11T18:41:21.888" v="9317" actId="14100"/>
          <ac:picMkLst>
            <pc:docMk/>
            <pc:sldMk cId="116358430" sldId="258"/>
            <ac:picMk id="15" creationId="{2F145984-4A37-D959-5B4B-C411BA82E4A5}"/>
          </ac:picMkLst>
        </pc:picChg>
        <pc:picChg chg="del mod">
          <ac:chgData name="Anjali Nidhaan" userId="7bdd0f71-8b8c-40dc-9154-50b91bc35b61" providerId="ADAL" clId="{D86CDE6B-56FB-4E1E-98A6-E377D18917D9}" dt="2024-11-07T19:59:00.908" v="2862" actId="478"/>
          <ac:picMkLst>
            <pc:docMk/>
            <pc:sldMk cId="116358430" sldId="258"/>
            <ac:picMk id="16" creationId="{EFF36280-4B53-EA70-209A-CD5461C07BE2}"/>
          </ac:picMkLst>
        </pc:picChg>
        <pc:picChg chg="del mod">
          <ac:chgData name="Anjali Nidhaan" userId="7bdd0f71-8b8c-40dc-9154-50b91bc35b61" providerId="ADAL" clId="{D86CDE6B-56FB-4E1E-98A6-E377D18917D9}" dt="2024-11-12T20:09:47.621" v="9133" actId="478"/>
          <ac:picMkLst>
            <pc:docMk/>
            <pc:sldMk cId="116358430" sldId="258"/>
            <ac:picMk id="19" creationId="{C7BF9738-1A55-A4DF-64B2-FF976C31154F}"/>
          </ac:picMkLst>
        </pc:picChg>
        <pc:picChg chg="add del mod">
          <ac:chgData name="Anjali Nidhaan" userId="7bdd0f71-8b8c-40dc-9154-50b91bc35b61" providerId="ADAL" clId="{D86CDE6B-56FB-4E1E-98A6-E377D18917D9}" dt="2024-11-11T16:33:10.896" v="7029" actId="478"/>
          <ac:picMkLst>
            <pc:docMk/>
            <pc:sldMk cId="116358430" sldId="258"/>
            <ac:picMk id="26" creationId="{24E86814-5252-D2DD-D1B6-DDA6F06E605E}"/>
          </ac:picMkLst>
        </pc:picChg>
        <pc:picChg chg="add del mod">
          <ac:chgData name="Anjali Nidhaan" userId="7bdd0f71-8b8c-40dc-9154-50b91bc35b61" providerId="ADAL" clId="{D86CDE6B-56FB-4E1E-98A6-E377D18917D9}" dt="2024-11-11T16:30:56.049" v="7011" actId="478"/>
          <ac:picMkLst>
            <pc:docMk/>
            <pc:sldMk cId="116358430" sldId="258"/>
            <ac:picMk id="28" creationId="{4258D5CB-921B-3C3D-5743-576FEAC1D42B}"/>
          </ac:picMkLst>
        </pc:picChg>
        <pc:picChg chg="add del mod">
          <ac:chgData name="Anjali Nidhaan" userId="7bdd0f71-8b8c-40dc-9154-50b91bc35b61" providerId="ADAL" clId="{D86CDE6B-56FB-4E1E-98A6-E377D18917D9}" dt="2024-11-11T18:18:36.688" v="8078" actId="478"/>
          <ac:picMkLst>
            <pc:docMk/>
            <pc:sldMk cId="116358430" sldId="258"/>
            <ac:picMk id="36" creationId="{E3283FEC-3DB5-00CD-B816-B3F05612EF11}"/>
          </ac:picMkLst>
        </pc:picChg>
        <pc:cxnChg chg="add mod">
          <ac:chgData name="Anjali Nidhaan" userId="7bdd0f71-8b8c-40dc-9154-50b91bc35b61" providerId="ADAL" clId="{D86CDE6B-56FB-4E1E-98A6-E377D18917D9}" dt="2024-12-11T18:41:07.487" v="9313" actId="1076"/>
          <ac:cxnSpMkLst>
            <pc:docMk/>
            <pc:sldMk cId="116358430" sldId="258"/>
            <ac:cxnSpMk id="27" creationId="{D568C1B9-EF4A-6A4F-038D-0DEB7AD6B7AC}"/>
          </ac:cxnSpMkLst>
        </pc:cxnChg>
        <pc:cxnChg chg="add mod">
          <ac:chgData name="Anjali Nidhaan" userId="7bdd0f71-8b8c-40dc-9154-50b91bc35b61" providerId="ADAL" clId="{D86CDE6B-56FB-4E1E-98A6-E377D18917D9}" dt="2024-12-11T18:41:03.504" v="9312" actId="1076"/>
          <ac:cxnSpMkLst>
            <pc:docMk/>
            <pc:sldMk cId="116358430" sldId="258"/>
            <ac:cxnSpMk id="38" creationId="{3F1C3F1F-787F-8C28-9A58-880CCDB052BC}"/>
          </ac:cxnSpMkLst>
        </pc:cxnChg>
      </pc:sldChg>
      <pc:sldChg chg="new">
        <pc:chgData name="Anjali Nidhaan" userId="7bdd0f71-8b8c-40dc-9154-50b91bc35b61" providerId="ADAL" clId="{D86CDE6B-56FB-4E1E-98A6-E377D18917D9}" dt="2024-12-30T19:20:05.828" v="9390" actId="680"/>
        <pc:sldMkLst>
          <pc:docMk/>
          <pc:sldMk cId="1503941590" sldId="259"/>
        </pc:sldMkLst>
      </pc:sldChg>
    </pc:docChg>
  </pc:docChgLst>
  <pc:docChgLst>
    <pc:chgData name="Shannon Iriza" userId="S::shannon.iriza@prismahealth.org::d6b6fbef-27f9-4ff3-a749-003849bdeec1" providerId="AD" clId="Web-{54FFBCFA-1882-BFCC-3F65-8C0CC541CE52}"/>
    <pc:docChg chg="modSld">
      <pc:chgData name="Shannon Iriza" userId="S::shannon.iriza@prismahealth.org::d6b6fbef-27f9-4ff3-a749-003849bdeec1" providerId="AD" clId="Web-{54FFBCFA-1882-BFCC-3F65-8C0CC541CE52}" dt="2024-11-11T19:58:54.558" v="138"/>
      <pc:docMkLst>
        <pc:docMk/>
      </pc:docMkLst>
      <pc:sldChg chg="modSp">
        <pc:chgData name="Shannon Iriza" userId="S::shannon.iriza@prismahealth.org::d6b6fbef-27f9-4ff3-a749-003849bdeec1" providerId="AD" clId="Web-{54FFBCFA-1882-BFCC-3F65-8C0CC541CE52}" dt="2024-11-11T19:58:54.558" v="138"/>
        <pc:sldMkLst>
          <pc:docMk/>
          <pc:sldMk cId="116358430" sldId="258"/>
        </pc:sldMkLst>
        <pc:spChg chg="mod">
          <ac:chgData name="Shannon Iriza" userId="S::shannon.iriza@prismahealth.org::d6b6fbef-27f9-4ff3-a749-003849bdeec1" providerId="AD" clId="Web-{54FFBCFA-1882-BFCC-3F65-8C0CC541CE52}" dt="2024-11-11T19:58:40.541" v="134" actId="20577"/>
          <ac:spMkLst>
            <pc:docMk/>
            <pc:sldMk cId="116358430" sldId="258"/>
            <ac:spMk id="6" creationId="{00000000-0000-0000-0000-000000000000}"/>
          </ac:spMkLst>
        </pc:spChg>
        <pc:spChg chg="mod">
          <ac:chgData name="Shannon Iriza" userId="S::shannon.iriza@prismahealth.org::d6b6fbef-27f9-4ff3-a749-003849bdeec1" providerId="AD" clId="Web-{54FFBCFA-1882-BFCC-3F65-8C0CC541CE52}" dt="2024-11-11T19:45:04.226" v="0" actId="20577"/>
          <ac:spMkLst>
            <pc:docMk/>
            <pc:sldMk cId="116358430" sldId="258"/>
            <ac:spMk id="7" creationId="{00000000-0000-0000-0000-000000000000}"/>
          </ac:spMkLst>
        </pc:spChg>
        <pc:spChg chg="mod">
          <ac:chgData name="Shannon Iriza" userId="S::shannon.iriza@prismahealth.org::d6b6fbef-27f9-4ff3-a749-003849bdeec1" providerId="AD" clId="Web-{54FFBCFA-1882-BFCC-3F65-8C0CC541CE52}" dt="2024-11-11T19:54:30.479" v="97" actId="20577"/>
          <ac:spMkLst>
            <pc:docMk/>
            <pc:sldMk cId="116358430" sldId="258"/>
            <ac:spMk id="12" creationId="{00000000-0000-0000-0000-000000000000}"/>
          </ac:spMkLst>
        </pc:spChg>
        <pc:graphicFrameChg chg="mod modGraphic">
          <ac:chgData name="Shannon Iriza" userId="S::shannon.iriza@prismahealth.org::d6b6fbef-27f9-4ff3-a749-003849bdeec1" providerId="AD" clId="Web-{54FFBCFA-1882-BFCC-3F65-8C0CC541CE52}" dt="2024-11-11T19:56:23.846" v="110"/>
          <ac:graphicFrameMkLst>
            <pc:docMk/>
            <pc:sldMk cId="116358430" sldId="258"/>
            <ac:graphicFrameMk id="21" creationId="{3FE9CE0A-44DD-8720-8B57-6B6567DBFD78}"/>
          </ac:graphicFrameMkLst>
        </pc:graphicFrameChg>
        <pc:graphicFrameChg chg="mod modGraphic">
          <ac:chgData name="Shannon Iriza" userId="S::shannon.iriza@prismahealth.org::d6b6fbef-27f9-4ff3-a749-003849bdeec1" providerId="AD" clId="Web-{54FFBCFA-1882-BFCC-3F65-8C0CC541CE52}" dt="2024-11-11T19:58:54.558" v="138"/>
          <ac:graphicFrameMkLst>
            <pc:docMk/>
            <pc:sldMk cId="116358430" sldId="258"/>
            <ac:graphicFrameMk id="31" creationId="{09CB2ED8-3AF7-1C85-09A9-639E1FFD1585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93AB340-BBDE-884E-9101-98AE5CD5B4C9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B67CF62-6A26-A54E-AC96-E46743E7D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01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r>
              <a:rPr lang="en-US" sz="1800" dirty="0">
                <a:latin typeface="Arial" panose="020B0604020202020204" pitchFamily="34" charset="0"/>
              </a:rPr>
              <a:t>He reports in 2009 he had months of fever of unknown origin as well as </a:t>
            </a:r>
            <a:r>
              <a:rPr lang="en-US" sz="1800" dirty="0" err="1">
                <a:latin typeface="Arial" panose="020B0604020202020204" pitchFamily="34" charset="0"/>
              </a:rPr>
              <a:t>bicytopenia</a:t>
            </a:r>
            <a:r>
              <a:rPr lang="en-US" sz="1800" dirty="0">
                <a:latin typeface="Arial" panose="020B0604020202020204" pitchFamily="34" charset="0"/>
              </a:rPr>
              <a:t> (anemia and neutropenia). Bm biopsy negative. . In 2012 he had a biopsy of skin lesion on the upper back which became ulcerated. Biopsy results: FEATURES OF PANNICULITIS WITH ASSOCIATED DERMAL FIBROSIS AND CALCINOSIS CUTIS. + ANA 1:320 H,ANA panel with + histone otherwise negative </a:t>
            </a:r>
            <a:r>
              <a:rPr lang="en-US" sz="1800" dirty="0" err="1">
                <a:latin typeface="Arial" panose="020B0604020202020204" pitchFamily="34" charset="0"/>
              </a:rPr>
              <a:t>dsdna</a:t>
            </a:r>
            <a:r>
              <a:rPr lang="en-US" sz="1800" dirty="0">
                <a:latin typeface="Arial" panose="020B0604020202020204" pitchFamily="34" charset="0"/>
              </a:rPr>
              <a:t>, scl70, jo-1, </a:t>
            </a:r>
            <a:r>
              <a:rPr lang="en-US" sz="1800" dirty="0" err="1">
                <a:latin typeface="Arial" panose="020B0604020202020204" pitchFamily="34" charset="0"/>
              </a:rPr>
              <a:t>ssa</a:t>
            </a:r>
            <a:r>
              <a:rPr lang="en-US" sz="1800" dirty="0">
                <a:latin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</a:rPr>
              <a:t>ssb</a:t>
            </a:r>
            <a:r>
              <a:rPr lang="en-US" sz="1800" dirty="0">
                <a:latin typeface="Arial" panose="020B0604020202020204" pitchFamily="34" charset="0"/>
              </a:rPr>
              <a:t>, centromere and </a:t>
            </a:r>
            <a:r>
              <a:rPr lang="en-US" sz="1800" dirty="0" err="1">
                <a:latin typeface="Arial" panose="020B0604020202020204" pitchFamily="34" charset="0"/>
              </a:rPr>
              <a:t>rnp</a:t>
            </a:r>
            <a:r>
              <a:rPr lang="en-US" sz="1800" dirty="0">
                <a:latin typeface="Arial" panose="020B0604020202020204" pitchFamily="34" charset="0"/>
              </a:rPr>
              <a:t>. Normal C3 and C4. Negative PR3, MPO. Neg HIV, hep B and C. neg LAC, B2GP, ACA IgG 19, </a:t>
            </a:r>
            <a:r>
              <a:rPr lang="en-US" sz="1800" dirty="0" err="1">
                <a:latin typeface="Arial" panose="020B0604020202020204" pitchFamily="34" charset="0"/>
              </a:rPr>
              <a:t>neagtive</a:t>
            </a:r>
            <a:r>
              <a:rPr lang="en-US" sz="1800" dirty="0">
                <a:latin typeface="Arial" panose="020B0604020202020204" pitchFamily="34" charset="0"/>
              </a:rPr>
              <a:t> IgM. and ferritin 1844. RF negative. July 2019 patient reported persistent nausea as well as fevers up to 102 (daily spiking fever), abdominal pain and weight loss of 20 pounds for 2 months. 8/2019. Biopsy results showed a nodular portion of soft tissue with patchy fat necrosis and chronic inflammation throughout the </a:t>
            </a:r>
            <a:r>
              <a:rPr lang="en-US" sz="1800" dirty="0" err="1">
                <a:latin typeface="Arial" panose="020B0604020202020204" pitchFamily="34" charset="0"/>
              </a:rPr>
              <a:t>tissue,neg</a:t>
            </a:r>
            <a:r>
              <a:rPr lang="en-US" sz="1800" dirty="0">
                <a:latin typeface="Arial" panose="020B0604020202020204" pitchFamily="34" charset="0"/>
              </a:rPr>
              <a:t> IgG4 </a:t>
            </a:r>
            <a:r>
              <a:rPr lang="en-US" sz="1800" dirty="0" err="1">
                <a:latin typeface="Arial" panose="020B0604020202020204" pitchFamily="34" charset="0"/>
              </a:rPr>
              <a:t>staingin</a:t>
            </a:r>
            <a:r>
              <a:rPr lang="en-US" sz="1800" dirty="0">
                <a:latin typeface="Arial" panose="020B0604020202020204" pitchFamily="34" charset="0"/>
              </a:rPr>
              <a:t>, neg </a:t>
            </a:r>
            <a:r>
              <a:rPr lang="en-US" sz="1800" dirty="0" err="1">
                <a:latin typeface="Arial" panose="020B0604020202020204" pitchFamily="34" charset="0"/>
              </a:rPr>
              <a:t>Tcell</a:t>
            </a:r>
            <a:r>
              <a:rPr lang="en-US" sz="1800" dirty="0">
                <a:latin typeface="Arial" panose="020B0604020202020204" pitchFamily="34" charset="0"/>
              </a:rPr>
              <a:t> staining for lymphoma.. no evidence of malignancy identified. Sept2019 hospital admission.</a:t>
            </a:r>
          </a:p>
          <a:p>
            <a:pPr defTabSz="465887">
              <a:defRPr/>
            </a:pPr>
            <a:r>
              <a:rPr lang="en-US" sz="1800" dirty="0">
                <a:latin typeface="Arial" panose="020B0604020202020204" pitchFamily="34" charset="0"/>
              </a:rPr>
              <a:t>Wbc 3.3 to 2.3,hgb 12 to 8.9 to 7.2,normal </a:t>
            </a:r>
            <a:r>
              <a:rPr lang="en-US" sz="1800" dirty="0" err="1">
                <a:latin typeface="Arial" panose="020B0604020202020204" pitchFamily="34" charset="0"/>
              </a:rPr>
              <a:t>Plt</a:t>
            </a:r>
            <a:r>
              <a:rPr lang="en-US" sz="1800" dirty="0">
                <a:latin typeface="Arial" panose="020B0604020202020204" pitchFamily="34" charset="0"/>
              </a:rPr>
              <a:t>. He was on anakinra for the month of January and I saw him in follow-up in February. At this time he was down to 10 mg of prednisone and anakinra weekly .his labs in February showed leukopenia 2.7 with a decreased absolute neutrophil count at 1.73. Elevated ESR previously 2 to up to 26. Ferritin previously 3000 increasing up to 4000 and then 5400. CRP up from 2. to-13.3. </a:t>
            </a:r>
          </a:p>
          <a:p>
            <a:pPr defTabSz="465887">
              <a:defRPr/>
            </a:pPr>
            <a:r>
              <a:rPr lang="en-US" sz="1800" dirty="0" err="1">
                <a:latin typeface="Arial" panose="020B0604020202020204" pitchFamily="34" charset="0"/>
              </a:rPr>
              <a:t>HLh</a:t>
            </a:r>
            <a:r>
              <a:rPr lang="en-US" sz="1800" dirty="0">
                <a:latin typeface="Arial" panose="020B0604020202020204" pitchFamily="34" charset="0"/>
              </a:rPr>
              <a:t> :score: 40-54% probable, 170 points. increased his prednisone back to 20 mg however despite this he continued to have worsening abdominal pain and his ferritin went up to 9K. IL-2 R returned very elevated at 4312. </a:t>
            </a:r>
          </a:p>
          <a:p>
            <a:pPr defTabSz="465887">
              <a:defRPr/>
            </a:pPr>
            <a:r>
              <a:rPr lang="en-US" sz="1800" dirty="0">
                <a:latin typeface="Arial" panose="020B0604020202020204" pitchFamily="34" charset="0"/>
              </a:rPr>
              <a:t>Repeat Ct 2/26/20 showed mesenteric sclerosis. On 20mg prednisone. Increase in prednisone to 60mg with good response, with slow taper to 20mg with re-development of symptoms. Unable to wean prednisone below 20mg on azathioprine and </a:t>
            </a:r>
            <a:r>
              <a:rPr lang="en-US" sz="1800" dirty="0" err="1">
                <a:latin typeface="Arial" panose="020B0604020202020204" pitchFamily="34" charset="0"/>
              </a:rPr>
              <a:t>anakinra.given</a:t>
            </a:r>
            <a:r>
              <a:rPr lang="en-US" sz="1800" dirty="0">
                <a:latin typeface="Arial" panose="020B0604020202020204" pitchFamily="34" charset="0"/>
              </a:rPr>
              <a:t> Rituxan jan2021. anakinra did not work if the primary process is the sclerosing mesenteritis which is triggering MAS and need to direct immunosuppressive therapy at this instead </a:t>
            </a:r>
          </a:p>
          <a:p>
            <a:pPr defTabSz="465887">
              <a:defRPr/>
            </a:pPr>
            <a:r>
              <a:rPr lang="en-US" sz="1800" dirty="0" err="1">
                <a:latin typeface="Arial" panose="020B0604020202020204" pitchFamily="34" charset="0"/>
              </a:rPr>
              <a:t>Redosed</a:t>
            </a:r>
            <a:r>
              <a:rPr lang="en-US" sz="1800" dirty="0">
                <a:latin typeface="Arial" panose="020B0604020202020204" pitchFamily="34" charset="0"/>
              </a:rPr>
              <a:t> Rituxan 7/2021, 5mg prednisone in 7/21, </a:t>
            </a:r>
            <a:r>
              <a:rPr lang="en-US" sz="1800" dirty="0" err="1">
                <a:latin typeface="Arial" panose="020B0604020202020204" pitchFamily="34" charset="0"/>
              </a:rPr>
              <a:t>redsoe</a:t>
            </a:r>
            <a:r>
              <a:rPr lang="en-US" sz="1800" dirty="0">
                <a:latin typeface="Arial" panose="020B0604020202020204" pitchFamily="34" charset="0"/>
              </a:rPr>
              <a:t> 2/22, 7/22,</a:t>
            </a: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 Repeat CT scan of </a:t>
            </a:r>
            <a:r>
              <a:rPr lang="en-US" sz="1800" b="1" dirty="0" err="1">
                <a:solidFill>
                  <a:srgbClr val="000000"/>
                </a:solidFill>
                <a:latin typeface="Arial" panose="020B0604020202020204" pitchFamily="34" charset="0"/>
              </a:rPr>
              <a:t>abd</a:t>
            </a: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/pelvis to assess disease activity was obtained in dec 2022-- all previous mesenteric edema resolved and was replaced with calcification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.Off prednisone 8/2024 without recurrence since started on rituximab.</a:t>
            </a:r>
          </a:p>
          <a:p>
            <a:pPr defTabSz="465887">
              <a:defRPr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Hemochromatosis </a:t>
            </a:r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test:neg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dirty="0" err="1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PreTreatment</a:t>
            </a:r>
            <a:r>
              <a:rPr lang="en-US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: Axial CT through the abdomen with intravenous contrast material demonstrates central mesenteric stranding and prominent mesenteric lymph nodes in keeping with sclerosing mesenteritis.</a:t>
            </a:r>
          </a:p>
          <a:p>
            <a:r>
              <a:rPr lang="en-US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r>
              <a:rPr lang="en-US" sz="1800" dirty="0" err="1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PostTreatment</a:t>
            </a:r>
            <a:r>
              <a:rPr lang="en-US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: Axial CT through the abdomen without intravenous contrast material demonstrates resolution of mesenteric stranding, decrease in size of mesenteric lymph nodes, development of calcification and tethering of the adjacent colon.</a:t>
            </a:r>
          </a:p>
          <a:p>
            <a:r>
              <a:rPr lang="en-US" sz="1800" dirty="0"/>
              <a:t>The “fat ring sign” represents the preservation of fat nearest the mesenteric vessels (26, 28), while the presence of a “tumoral </a:t>
            </a:r>
            <a:r>
              <a:rPr lang="en-US" sz="1800" dirty="0" err="1"/>
              <a:t>pseudocapsule</a:t>
            </a:r>
            <a:r>
              <a:rPr lang="en-US" sz="1800" dirty="0"/>
              <a:t>” represents a band of soft tissue separating the uninvolved mesentery from the inflamed fat.</a:t>
            </a:r>
          </a:p>
          <a:p>
            <a:r>
              <a:rPr lang="en-US" sz="1600" b="0" i="0" dirty="0">
                <a:solidFill>
                  <a:srgbClr val="333333"/>
                </a:solidFill>
                <a:effectLst/>
                <a:latin typeface="interfaceregular"/>
              </a:rPr>
              <a:t>Mesenteric panniculitis represents the inflammatory stage in a spectrum of idiopathic primary mesenteric pathologies referred to as mesenteric sclerosis.</a:t>
            </a:r>
            <a:endParaRPr lang="en-US" sz="1600" dirty="0"/>
          </a:p>
          <a:p>
            <a:r>
              <a:rPr lang="en-US" sz="1800" dirty="0" err="1">
                <a:solidFill>
                  <a:srgbClr val="000000"/>
                </a:solidFill>
                <a:latin typeface="Arial" panose="020B0604020202020204" pitchFamily="34" charset="0"/>
              </a:rPr>
              <a:t>HLH:</a:t>
            </a:r>
            <a:r>
              <a:rPr lang="en-US" sz="2800" dirty="0" err="1"/>
              <a:t>cytopenia</a:t>
            </a:r>
            <a:r>
              <a:rPr lang="en-US" sz="2800" dirty="0"/>
              <a:t>, LDH, TG, s1L2, fever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 a H-score of 170 (40-54% probability) with elevated sIL-2 receptor</a:t>
            </a: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TIBC 205 transferrin 152 with a hemoglobin of 8.9. LDH was 395. AST 82 ALT 62 ALP 87. </a:t>
            </a: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Hemoglobin of 8.9 was decreased from baseline of 12.9. TSH 0.97</a:t>
            </a: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3.9 hemoglobin 10.9 platelets 275 AST 223 ALT 86 creatinine 1.3 </a:t>
            </a:r>
          </a:p>
          <a:p>
            <a:r>
              <a:rPr lang="en-US" sz="1800" dirty="0">
                <a:latin typeface="Arial" panose="020B0604020202020204" pitchFamily="34" charset="0"/>
              </a:rPr>
              <a:t>Fibrinogen?</a:t>
            </a:r>
            <a:endParaRPr lang="en-US" sz="1800" b="0" i="0" u="none" strike="noStrike" baseline="0" dirty="0"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 </a:t>
            </a:r>
          </a:p>
          <a:p>
            <a:r>
              <a:rPr lang="en-US" sz="1800" b="0" i="0" u="none" strike="noStrike" baseline="0" dirty="0" err="1">
                <a:latin typeface="Arial" panose="020B0604020202020204" pitchFamily="34" charset="0"/>
              </a:rPr>
              <a:t>Wbc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 2.3,hgb7.2,ast 208, alt 87</a:t>
            </a: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101.4 to 102.8-same time at night </a:t>
            </a: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Creatinine 0.83. Albumin 2.4. T </a:t>
            </a:r>
            <a:r>
              <a:rPr lang="en-US" sz="1800" b="0" i="0" u="none" strike="noStrike" baseline="0" dirty="0" err="1">
                <a:latin typeface="Arial" panose="020B0604020202020204" pitchFamily="34" charset="0"/>
              </a:rPr>
              <a:t>bili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 1.7 ALP 104. Ferritin level of 20,839. LDH 992. Triglycerides 209. </a:t>
            </a: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ferritin down from 20,000 to 3600. </a:t>
            </a:r>
          </a:p>
          <a:p>
            <a:r>
              <a:rPr lang="en-US" sz="1800" dirty="0">
                <a:latin typeface="Arial" panose="020B0604020202020204" pitchFamily="34" charset="0"/>
              </a:rPr>
              <a:t>How do we rule out still’s disease?</a:t>
            </a:r>
            <a:endParaRPr lang="en-US" sz="1800" b="0" i="0" u="none" strike="noStrike" baseline="0" dirty="0">
              <a:latin typeface="Arial" panose="020B0604020202020204" pitchFamily="34" charset="0"/>
            </a:endParaRPr>
          </a:p>
          <a:p>
            <a:endParaRPr lang="en-US" sz="1800" dirty="0"/>
          </a:p>
          <a:p>
            <a:pPr defTabSz="465887">
              <a:defRPr/>
            </a:pPr>
            <a:endParaRPr lang="en-US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800" dirty="0">
              <a:latin typeface="Arial" panose="020B0604020202020204" pitchFamily="34" charset="0"/>
            </a:endParaRPr>
          </a:p>
          <a:p>
            <a:pPr defTabSz="465887">
              <a:defRPr/>
            </a:pPr>
            <a:endParaRPr lang="en-US" sz="1800" dirty="0">
              <a:latin typeface="Arial" panose="020B0604020202020204" pitchFamily="34" charset="0"/>
            </a:endParaRPr>
          </a:p>
          <a:p>
            <a:pPr defTabSz="465887">
              <a:defRPr/>
            </a:pPr>
            <a:endParaRPr lang="en-US" sz="18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7CF62-6A26-A54E-AC96-E46743E7D6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0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FEB6-7D97-4F17-82E4-DEEA1D01F33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25B4-43AF-47B2-B5BD-C7D48155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2186880" cy="4023360"/>
          </a:xfrm>
        </p:spPr>
        <p:txBody>
          <a:bodyPr>
            <a:normAutofit/>
          </a:bodyPr>
          <a:lstStyle>
            <a:lvl1pPr algn="l">
              <a:defRPr sz="19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FEB6-7D97-4F17-82E4-DEEA1D01F33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25B4-43AF-47B2-B5BD-C7D48155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2186880" cy="4023360"/>
          </a:xfrm>
        </p:spPr>
        <p:txBody>
          <a:bodyPr>
            <a:normAutofit/>
          </a:bodyPr>
          <a:lstStyle>
            <a:lvl1pPr algn="l">
              <a:defRPr sz="19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FEB6-7D97-4F17-82E4-DEEA1D01F33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25B4-43AF-47B2-B5BD-C7D48155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2186880" cy="4023360"/>
          </a:xfrm>
        </p:spPr>
        <p:txBody>
          <a:bodyPr>
            <a:normAutofit/>
          </a:bodyPr>
          <a:lstStyle>
            <a:lvl1pPr algn="l">
              <a:defRPr sz="19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2FEB6-7D97-4F17-82E4-DEEA1D01F33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25B4-43AF-47B2-B5BD-C7D48155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365760"/>
            <a:ext cx="31821120" cy="3436618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2FEB6-7D97-4F17-82E4-DEEA1D01F339}" type="datetimeFigureOut">
              <a:rPr lang="en-US" smtClean="0"/>
              <a:pPr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325B4-43AF-47B2-B5BD-C7D4815558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4389120" rtl="0" eaLnBrk="1" latinLnBrk="0" hangingPunct="1">
        <a:spcBef>
          <a:spcPct val="0"/>
        </a:spcBef>
        <a:buNone/>
        <a:defRPr sz="19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2"/>
          <p:cNvSpPr>
            <a:spLocks noChangeArrowheads="1"/>
          </p:cNvSpPr>
          <p:nvPr/>
        </p:nvSpPr>
        <p:spPr bwMode="auto">
          <a:xfrm>
            <a:off x="434471" y="12283366"/>
            <a:ext cx="13595183" cy="20306550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59942" tIns="359942" rIns="359942" bIns="359942" anchor="t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Case presentation :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effectLst/>
                <a:ea typeface="Aptos" panose="020B0004020202020204" pitchFamily="34" charset="0"/>
                <a:cs typeface="Arial"/>
              </a:rPr>
              <a:t> </a:t>
            </a:r>
            <a:r>
              <a:rPr lang="en-US" sz="3600" dirty="0">
                <a:cs typeface="Arial"/>
              </a:rPr>
              <a:t>A 51-year-old African-American male with a past medical history of diabetes, HTN, childhood idiopathic calcinosis cutis  was admitted to the hospital with a two-month history of  daily spiking fever of 101-102.8 F, abdominal pain , weight loss (&gt;20lbs), myalgias, and arthralgias. No history of trauma, drug or nicotine use was reported. 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cs typeface="Arial"/>
              </a:rPr>
              <a:t>CT Abdomen showed findings consistent with mesenteric panniculitis (Figure 1). Autoimmune workup was negative except for isolated positive ANA (table1). Biopsy of mesenteric mass showed fat necrosis and chronic non-specific inflammation. Infection, IgG4 disease and lymphoma were ruled out. CT chest, head and neck did not show features of malignancy.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cs typeface="Arial"/>
              </a:rPr>
              <a:t>Lab work indicated high inflammatory state with development of cytopenia (Table 2,3). He was diagnosed with Macrophage Activation Syndrome (MAS) as the case</a:t>
            </a:r>
            <a:r>
              <a:rPr lang="en-US" sz="3600" dirty="0"/>
              <a:t>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  <a:cs typeface="Arial"/>
              </a:rPr>
              <a:t>fulfilled five of eight clinical signs in the diagnostic criteria. </a:t>
            </a:r>
            <a:r>
              <a:rPr lang="en-US" sz="3600" dirty="0">
                <a:cs typeface="Arial"/>
              </a:rPr>
              <a:t>HFE genetic testing was negative. 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cs typeface="Arial"/>
              </a:rPr>
              <a:t>He was treated with pulse steroids with improvement in abdominal symptoms and resolution of MAS .He was subsequently put on daily subcutaneous Anakinra with steroid taper for MAS. </a:t>
            </a:r>
            <a:endParaRPr lang="en-US" dirty="0"/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cs typeface="Arial" panose="020B0604020202020204" pitchFamily="34" charset="0"/>
              </a:rPr>
              <a:t>However, upon tapering prednisone below 20 mg, his lab markers worsened indicating recurrence of MAS, and the mesenteric mass reappeared on CT, indicating relapse on IL-1 blocker therapy which was therefore discontinued. 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cs typeface="Arial"/>
              </a:rPr>
              <a:t>Patient was hence started on high-dose prednisone (60mg daily), hydroxychloroquine 400 mg daily and azathioprine (2.5mg/kg/day) with clinical improvement. </a:t>
            </a:r>
          </a:p>
          <a:p>
            <a:pPr marL="685800" indent="-6858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cs typeface="Arial"/>
              </a:rPr>
              <a:t>However, prednisone tapering to 20 mg led to a recurrence his symptoms and worsening </a:t>
            </a:r>
            <a:r>
              <a:rPr lang="en-US" sz="3600">
                <a:cs typeface="Arial"/>
              </a:rPr>
              <a:t>of inflammatory </a:t>
            </a:r>
            <a:r>
              <a:rPr lang="en-US" sz="3600" dirty="0">
                <a:cs typeface="Arial"/>
              </a:rPr>
              <a:t>markers.</a:t>
            </a:r>
            <a:endParaRPr lang="en-US" sz="3600" dirty="0">
              <a:effectLst/>
              <a:ea typeface="Aptos" panose="020B0004020202020204" pitchFamily="34" charset="0"/>
              <a:cs typeface="Arial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434471" y="6869092"/>
            <a:ext cx="13595182" cy="5094308"/>
          </a:xfrm>
          <a:prstGeom prst="rect">
            <a:avLst/>
          </a:prstGeom>
          <a:solidFill>
            <a:schemeClr val="bg1"/>
          </a:solidFill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359942" tIns="359942" rIns="359942" bIns="359942" anchor="t"/>
          <a:lstStyle/>
          <a:p>
            <a:pPr>
              <a:spcBef>
                <a:spcPct val="50000"/>
              </a:spcBef>
            </a:pPr>
            <a:r>
              <a:rPr lang="en-GB" sz="4800" b="1" dirty="0">
                <a:latin typeface="Verdana"/>
                <a:cs typeface="Verdana"/>
              </a:rPr>
              <a:t>Introduction: </a:t>
            </a:r>
          </a:p>
          <a:p>
            <a:pPr marL="571500" indent="-5715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Mesenteric Panniculitis/ Sclerosis (MP) is a rare inflammatory, fibrotic disease of the mesenteric fat, etiology of which remains uncertain and has been associated with trauma, autoimmune disease, infection, and malignancy.</a:t>
            </a:r>
          </a:p>
          <a:p>
            <a:pPr marL="571500" indent="-5715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ea typeface="Aptos" panose="020B0004020202020204" pitchFamily="34" charset="0"/>
                <a:cs typeface="Arial"/>
              </a:rPr>
              <a:t>There is limited data on etiology and treatment of this disease. </a:t>
            </a:r>
            <a:r>
              <a:rPr lang="en-GB" sz="3600" b="1" dirty="0">
                <a:cs typeface="Verdana"/>
              </a:rPr>
              <a:t>	</a:t>
            </a:r>
          </a:p>
          <a:p>
            <a:pPr>
              <a:spcBef>
                <a:spcPct val="50000"/>
              </a:spcBef>
            </a:pPr>
            <a:endParaRPr lang="en-GB" sz="4800" b="1" dirty="0">
              <a:latin typeface="Verdana"/>
              <a:cs typeface="Verdana"/>
            </a:endParaRPr>
          </a:p>
        </p:txBody>
      </p:sp>
      <p:grpSp>
        <p:nvGrpSpPr>
          <p:cNvPr id="10" name="Group 26"/>
          <p:cNvGrpSpPr>
            <a:grpSpLocks/>
          </p:cNvGrpSpPr>
          <p:nvPr/>
        </p:nvGrpSpPr>
        <p:grpSpPr bwMode="auto">
          <a:xfrm>
            <a:off x="30464469" y="6870078"/>
            <a:ext cx="12991701" cy="21399165"/>
            <a:chOff x="21311" y="6068"/>
            <a:chExt cx="6249" cy="10293"/>
          </a:xfrm>
        </p:grpSpPr>
        <p:sp>
          <p:nvSpPr>
            <p:cNvPr id="12" name="Rectangle 28"/>
            <p:cNvSpPr>
              <a:spLocks noChangeArrowheads="1"/>
            </p:cNvSpPr>
            <p:nvPr/>
          </p:nvSpPr>
          <p:spPr bwMode="auto">
            <a:xfrm>
              <a:off x="21311" y="6068"/>
              <a:ext cx="6249" cy="4612"/>
            </a:xfrm>
            <a:prstGeom prst="rect">
              <a:avLst/>
            </a:prstGeom>
            <a:solidFill>
              <a:schemeClr val="bg1"/>
            </a:solidFill>
            <a:ln w="57150" cmpd="thinThick">
              <a:solidFill>
                <a:schemeClr val="tx1">
                  <a:lumMod val="95000"/>
                  <a:lumOff val="5000"/>
                </a:schemeClr>
              </a:solidFill>
              <a:miter lim="800000"/>
              <a:headEnd/>
              <a:tailEnd/>
            </a:ln>
            <a:effectLst/>
          </p:spPr>
          <p:txBody>
            <a:bodyPr lIns="359942" tIns="359942" rIns="359942" bIns="359942" anchor="t"/>
            <a:lstStyle/>
            <a:p>
              <a:pPr>
                <a:spcBef>
                  <a:spcPct val="50000"/>
                </a:spcBef>
              </a:pPr>
              <a:r>
                <a:rPr lang="en-US" sz="4800" b="1" dirty="0"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Case presentation</a:t>
              </a:r>
              <a:r>
                <a:rPr lang="en-US" sz="4800" dirty="0"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>
                <a:spcBef>
                  <a:spcPct val="50000"/>
                </a:spcBef>
              </a:pPr>
              <a:endParaRPr lang="en-GB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685800" indent="-6858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3600" dirty="0">
                  <a:ea typeface="Aptos" panose="020B0004020202020204" pitchFamily="34" charset="0"/>
                  <a:cs typeface="Arial"/>
                </a:rPr>
                <a:t>At this point, rituximab 1 gm for 2 doses every 6 months was added for two cycles, subsequently discontinued due to cost.</a:t>
              </a:r>
            </a:p>
            <a:p>
              <a:pPr marL="685800" indent="-6858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3600" dirty="0">
                  <a:ea typeface="Aptos" panose="020B0004020202020204" pitchFamily="34" charset="0"/>
                  <a:cs typeface="Arial"/>
                </a:rPr>
                <a:t>With addition of rituximab, prednisone was successfully tapered to 5mg daily within 6 months, with complete and sustained resolution of symptoms, imaging and lab work. </a:t>
              </a:r>
            </a:p>
            <a:p>
              <a:pPr marL="685800" indent="-6858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3600" dirty="0">
                  <a:ea typeface="Aptos" panose="020B0004020202020204" pitchFamily="34" charset="0"/>
                  <a:cs typeface="Arial"/>
                </a:rPr>
                <a:t>Repeat imaging a year after starting rituximab showed </a:t>
              </a:r>
              <a:r>
                <a:rPr lang="en-US" sz="3600" dirty="0">
                  <a:effectLst/>
                  <a:ea typeface="Aptos" panose="020B0004020202020204" pitchFamily="34" charset="0"/>
                  <a:cs typeface="Arial"/>
                </a:rPr>
                <a:t>resolution of mesenteric </a:t>
              </a:r>
              <a:r>
                <a:rPr lang="en-US" sz="3600" dirty="0">
                  <a:ea typeface="Aptos" panose="020B0004020202020204" pitchFamily="34" charset="0"/>
                  <a:cs typeface="Arial"/>
                </a:rPr>
                <a:t>edema</a:t>
              </a:r>
              <a:r>
                <a:rPr lang="en-US" sz="3600" dirty="0">
                  <a:effectLst/>
                  <a:ea typeface="Aptos" panose="020B0004020202020204" pitchFamily="34" charset="0"/>
                  <a:cs typeface="Arial"/>
                </a:rPr>
                <a:t>, decrease in size of mesenteric lymph nodes, and </a:t>
              </a:r>
              <a:r>
                <a:rPr lang="en-US" sz="3600" dirty="0">
                  <a:ea typeface="Aptos" panose="020B0004020202020204" pitchFamily="34" charset="0"/>
                  <a:cs typeface="Arial"/>
                </a:rPr>
                <a:t>development</a:t>
              </a:r>
              <a:r>
                <a:rPr lang="en-US" sz="3600" dirty="0">
                  <a:effectLst/>
                  <a:ea typeface="Aptos" panose="020B0004020202020204" pitchFamily="34" charset="0"/>
                  <a:cs typeface="Arial"/>
                </a:rPr>
                <a:t> of calcification </a:t>
              </a:r>
              <a:r>
                <a:rPr lang="en-US" sz="3600" dirty="0">
                  <a:ea typeface="Aptos" panose="020B0004020202020204" pitchFamily="34" charset="0"/>
                  <a:cs typeface="Arial"/>
                </a:rPr>
                <a:t>at previous sites of inflammation, figure1 vs figure 2.</a:t>
              </a:r>
            </a:p>
            <a:p>
              <a:pPr marL="685800" indent="-685800">
                <a:lnSpc>
                  <a:spcPct val="107000"/>
                </a:lnSpc>
                <a:spcAft>
                  <a:spcPts val="800"/>
                </a:spcAft>
                <a:buFont typeface="Arial" panose="020B0604020202020204" pitchFamily="34" charset="0"/>
                <a:buChar char="•"/>
              </a:pPr>
              <a:r>
                <a:rPr lang="en-US" sz="3600" dirty="0">
                  <a:ea typeface="Aptos" panose="020B0004020202020204" pitchFamily="34" charset="0"/>
                  <a:cs typeface="Arial"/>
                </a:rPr>
                <a:t>2 years since the last rituximab dose, patient remains relapse-free on azathioprine(1.5mg/kg/day) and hydroxychloroquine, fully tapered off prednisone.</a:t>
              </a:r>
            </a:p>
          </p:txBody>
        </p:sp>
        <p:sp>
          <p:nvSpPr>
            <p:cNvPr id="13" name="Rectangle 29"/>
            <p:cNvSpPr>
              <a:spLocks noChangeArrowheads="1"/>
            </p:cNvSpPr>
            <p:nvPr/>
          </p:nvSpPr>
          <p:spPr bwMode="auto">
            <a:xfrm>
              <a:off x="21323" y="11019"/>
              <a:ext cx="6237" cy="5342"/>
            </a:xfrm>
            <a:prstGeom prst="rect">
              <a:avLst/>
            </a:prstGeom>
            <a:solidFill>
              <a:schemeClr val="bg1"/>
            </a:solidFill>
            <a:ln w="57150" cmpd="thinThick">
              <a:solidFill>
                <a:schemeClr val="tx1">
                  <a:lumMod val="95000"/>
                  <a:lumOff val="5000"/>
                </a:schemeClr>
              </a:solidFill>
              <a:miter lim="800000"/>
              <a:headEnd/>
              <a:tailEnd/>
            </a:ln>
            <a:effectLst/>
          </p:spPr>
          <p:txBody>
            <a:bodyPr lIns="359942" tIns="359942" rIns="359942" bIns="359942" anchor="t"/>
            <a:lstStyle/>
            <a:p>
              <a:pPr>
                <a:spcBef>
                  <a:spcPct val="50000"/>
                </a:spcBef>
              </a:pPr>
              <a:r>
                <a:rPr lang="en-GB" sz="4800" b="1" dirty="0">
                  <a:latin typeface="Arial" panose="020B0604020202020204" pitchFamily="34" charset="0"/>
                  <a:cs typeface="Arial" panose="020B0604020202020204" pitchFamily="34" charset="0"/>
                </a:rPr>
                <a:t>Conclusion:</a:t>
              </a:r>
            </a:p>
            <a:p>
              <a:pPr marL="571500" indent="-571500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sz="3600" dirty="0">
                  <a:cs typeface="Arial" panose="020B0604020202020204" pitchFamily="34" charset="0"/>
                </a:rPr>
                <a:t>Biopsy is gold standard in diagnosis of MP. Etiology in our case was favored to be autoimmune, yet unclear.</a:t>
              </a:r>
            </a:p>
            <a:p>
              <a:pPr marL="571500" indent="-571500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sz="3600" dirty="0">
                  <a:cs typeface="Arial" panose="020B0604020202020204" pitchFamily="34" charset="0"/>
                </a:rPr>
                <a:t>CT scan findings include enlarged mesenteric nodes, fat stranding, fat halo sign, tumoral pseudo-capsule though these can be non-specific.</a:t>
              </a:r>
            </a:p>
            <a:p>
              <a:pPr marL="571500" indent="-571500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sz="3600" dirty="0">
                  <a:effectLst/>
                  <a:ea typeface="Aptos" panose="020B0004020202020204" pitchFamily="34" charset="0"/>
                  <a:cs typeface="Arial"/>
                </a:rPr>
                <a:t>This is the first case of refractory MP presenting with features of MAS where</a:t>
              </a:r>
              <a:r>
                <a:rPr lang="en-US" sz="3600" dirty="0">
                  <a:ea typeface="Aptos" panose="020B0004020202020204" pitchFamily="34" charset="0"/>
                  <a:cs typeface="Arial" panose="020B0604020202020204" pitchFamily="34" charset="0"/>
                </a:rPr>
                <a:t> MP treatment also resolved MAS, indicating a causal link.</a:t>
              </a:r>
              <a:r>
                <a:rPr lang="en-US" sz="3600" dirty="0">
                  <a:ea typeface="Aptos" panose="020B0004020202020204" pitchFamily="34" charset="0"/>
                  <a:cs typeface="Arial"/>
                </a:rPr>
                <a:t> This is also the first case of refractory MP treated successfully with rituximab induction. </a:t>
              </a:r>
            </a:p>
            <a:p>
              <a:pPr marL="571500" indent="-571500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en-US" sz="3600" dirty="0">
                  <a:ea typeface="Aptos" panose="020B0004020202020204" pitchFamily="34" charset="0"/>
                  <a:cs typeface="Arial" panose="020B0604020202020204" pitchFamily="34" charset="0"/>
                </a:rPr>
                <a:t>Treatment</a:t>
              </a:r>
              <a:r>
                <a:rPr lang="en-US" sz="3600" dirty="0">
                  <a:effectLst/>
                  <a:ea typeface="Aptos" panose="020B0004020202020204" pitchFamily="34" charset="0"/>
                  <a:cs typeface="Arial" panose="020B0604020202020204" pitchFamily="34" charset="0"/>
                </a:rPr>
                <a:t> for MP ranges from surgical intervention for patients presenting with obstructive symptoms to colchicine, tamoxifen, thalidomide, pentoxifylline and immunosuppressive therapy such as azathioprine, cyclophosphamide, and infliximab.</a:t>
              </a:r>
              <a:endParaRPr lang="en-US" sz="36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endParaRPr>
            </a:p>
            <a:p>
              <a:pPr marL="571500" indent="-571500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endParaRPr lang="en-US" sz="3600" dirty="0">
                <a:latin typeface="Arial"/>
                <a:cs typeface="Arial"/>
              </a:endParaRPr>
            </a:p>
            <a:p>
              <a:pPr>
                <a:spcBef>
                  <a:spcPct val="50000"/>
                </a:spcBef>
              </a:pPr>
              <a:endParaRPr lang="en-US" sz="4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60C0DD25-11C3-76E7-D6FA-53290C10D18A}"/>
              </a:ext>
            </a:extLst>
          </p:cNvPr>
          <p:cNvSpPr txBox="1"/>
          <p:nvPr/>
        </p:nvSpPr>
        <p:spPr>
          <a:xfrm>
            <a:off x="14233125" y="6869091"/>
            <a:ext cx="16020074" cy="120032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                   FIGURES &amp; TABLES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DF280E-74D7-56BD-C2CE-39B449DF7D34}"/>
              </a:ext>
            </a:extLst>
          </p:cNvPr>
          <p:cNvSpPr txBox="1"/>
          <p:nvPr/>
        </p:nvSpPr>
        <p:spPr>
          <a:xfrm>
            <a:off x="0" y="-48035"/>
            <a:ext cx="43891200" cy="66253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41"/>
          <p:cNvSpPr>
            <a:spLocks noChangeArrowheads="1"/>
          </p:cNvSpPr>
          <p:nvPr/>
        </p:nvSpPr>
        <p:spPr bwMode="auto">
          <a:xfrm>
            <a:off x="990600" y="936356"/>
            <a:ext cx="47424943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50000"/>
              </a:lnSpc>
            </a:pPr>
            <a:endParaRPr lang="en-GB" sz="7200" b="1" dirty="0">
              <a:latin typeface="Verdana"/>
              <a:cs typeface="Verdana"/>
            </a:endParaRPr>
          </a:p>
          <a:p>
            <a:r>
              <a:rPr lang="en-GB" sz="4000" b="1" dirty="0">
                <a:latin typeface="Verdana"/>
                <a:cs typeface="Verdana"/>
              </a:rPr>
              <a:t>Anjali Nidhaan, MD; Shannon Iriza, DO; Gauri Pethe, MD; </a:t>
            </a:r>
          </a:p>
          <a:p>
            <a:r>
              <a:rPr lang="en-GB" sz="3600" b="1" dirty="0">
                <a:latin typeface="Verdana"/>
                <a:cs typeface="Verdana"/>
              </a:rPr>
              <a:t>Prisma Health/USC, Division of Rheumatology,</a:t>
            </a:r>
          </a:p>
          <a:p>
            <a:r>
              <a:rPr lang="en-GB" sz="3600" b="1" dirty="0">
                <a:latin typeface="Verdana"/>
                <a:cs typeface="Verdana"/>
              </a:rPr>
              <a:t>2 Medical park, Columbia, South Carolina</a:t>
            </a:r>
            <a:endParaRPr lang="en-AU" sz="3600" b="1" dirty="0">
              <a:latin typeface="Verdana"/>
              <a:cs typeface="Verdan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F34077-9C91-4046-99FB-5574820B50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7202" y="2153257"/>
            <a:ext cx="6477000" cy="4318000"/>
          </a:xfrm>
          <a:prstGeom prst="rect">
            <a:avLst/>
          </a:prstGeom>
        </p:spPr>
      </p:pic>
      <p:pic>
        <p:nvPicPr>
          <p:cNvPr id="8" name="Picture 7" descr="A logo for a health company&#10;&#10;Description automatically generated">
            <a:extLst>
              <a:ext uri="{FF2B5EF4-FFF2-40B4-BE49-F238E27FC236}">
                <a16:creationId xmlns:a16="http://schemas.microsoft.com/office/drawing/2014/main" id="{A4B5E28E-1743-AFC3-D1A3-76293910B8AB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6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0654" y="2153257"/>
            <a:ext cx="6811422" cy="431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DD998D5-1AB8-D977-1D8E-9CCC0AFE79B2}"/>
              </a:ext>
            </a:extLst>
          </p:cNvPr>
          <p:cNvSpPr txBox="1"/>
          <p:nvPr/>
        </p:nvSpPr>
        <p:spPr>
          <a:xfrm>
            <a:off x="16229188" y="31990001"/>
            <a:ext cx="12786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Figure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51EC1E1-2DCE-2F8D-098A-D39BDE68D164}"/>
              </a:ext>
            </a:extLst>
          </p:cNvPr>
          <p:cNvSpPr txBox="1"/>
          <p:nvPr/>
        </p:nvSpPr>
        <p:spPr>
          <a:xfrm>
            <a:off x="24937389" y="32006926"/>
            <a:ext cx="7606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Figure 2</a:t>
            </a:r>
            <a:endParaRPr lang="en-US" sz="4600" dirty="0"/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FC8D8FD-5BC0-57C7-E575-3367E1590A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817160"/>
              </p:ext>
            </p:extLst>
          </p:nvPr>
        </p:nvGraphicFramePr>
        <p:xfrm>
          <a:off x="14272524" y="14847259"/>
          <a:ext cx="8459972" cy="428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418">
                  <a:extLst>
                    <a:ext uri="{9D8B030D-6E8A-4147-A177-3AD203B41FA5}">
                      <a16:colId xmlns:a16="http://schemas.microsoft.com/office/drawing/2014/main" val="2080447605"/>
                    </a:ext>
                  </a:extLst>
                </a:gridCol>
                <a:gridCol w="2274012">
                  <a:extLst>
                    <a:ext uri="{9D8B030D-6E8A-4147-A177-3AD203B41FA5}">
                      <a16:colId xmlns:a16="http://schemas.microsoft.com/office/drawing/2014/main" val="236277162"/>
                    </a:ext>
                  </a:extLst>
                </a:gridCol>
                <a:gridCol w="2993542">
                  <a:extLst>
                    <a:ext uri="{9D8B030D-6E8A-4147-A177-3AD203B41FA5}">
                      <a16:colId xmlns:a16="http://schemas.microsoft.com/office/drawing/2014/main" val="4233225295"/>
                    </a:ext>
                  </a:extLst>
                </a:gridCol>
              </a:tblGrid>
              <a:tr h="619210">
                <a:tc>
                  <a:txBody>
                    <a:bodyPr/>
                    <a:lstStyle/>
                    <a:p>
                      <a:r>
                        <a:rPr lang="en-US" sz="3600" dirty="0"/>
                        <a:t>Hematology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Ref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3365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3600" dirty="0"/>
                        <a:t>WBC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3.5-10.8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730270"/>
                  </a:ext>
                </a:extLst>
              </a:tr>
              <a:tr h="372721">
                <a:tc>
                  <a:txBody>
                    <a:bodyPr/>
                    <a:lstStyle/>
                    <a:p>
                      <a:r>
                        <a:rPr lang="en-US" sz="3600" dirty="0"/>
                        <a:t>Hgb</a:t>
                      </a:r>
                    </a:p>
                    <a:p>
                      <a:r>
                        <a:rPr lang="en-US" sz="3600" dirty="0"/>
                        <a:t>RBC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7.2</a:t>
                      </a:r>
                    </a:p>
                    <a:p>
                      <a:r>
                        <a:rPr lang="en-US" sz="3600" dirty="0"/>
                        <a:t>2.97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12.7-17.2</a:t>
                      </a:r>
                    </a:p>
                    <a:p>
                      <a:r>
                        <a:rPr lang="en-US" sz="3600" b="0" i="0" u="none" strike="noStrike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4.20-5.60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930745"/>
                  </a:ext>
                </a:extLst>
              </a:tr>
              <a:tr h="907900">
                <a:tc>
                  <a:txBody>
                    <a:bodyPr/>
                    <a:lstStyle/>
                    <a:p>
                      <a:r>
                        <a:rPr lang="en-US" sz="3600" dirty="0"/>
                        <a:t>Platelets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150-400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317600"/>
                  </a:ext>
                </a:extLst>
              </a:tr>
              <a:tr h="907900">
                <a:tc>
                  <a:txBody>
                    <a:bodyPr/>
                    <a:lstStyle/>
                    <a:p>
                      <a:r>
                        <a:rPr lang="en-US" sz="3600" dirty="0"/>
                        <a:t>Haptoglobin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14-258 mg/dL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87879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4A3E65B5-C7F7-375E-9063-2B986E9A5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100752"/>
              </p:ext>
            </p:extLst>
          </p:nvPr>
        </p:nvGraphicFramePr>
        <p:xfrm>
          <a:off x="22908660" y="8742125"/>
          <a:ext cx="7344539" cy="10389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7451">
                  <a:extLst>
                    <a:ext uri="{9D8B030D-6E8A-4147-A177-3AD203B41FA5}">
                      <a16:colId xmlns:a16="http://schemas.microsoft.com/office/drawing/2014/main" val="3651362575"/>
                    </a:ext>
                  </a:extLst>
                </a:gridCol>
                <a:gridCol w="1719943">
                  <a:extLst>
                    <a:ext uri="{9D8B030D-6E8A-4147-A177-3AD203B41FA5}">
                      <a16:colId xmlns:a16="http://schemas.microsoft.com/office/drawing/2014/main" val="391217253"/>
                    </a:ext>
                  </a:extLst>
                </a:gridCol>
                <a:gridCol w="2687145">
                  <a:extLst>
                    <a:ext uri="{9D8B030D-6E8A-4147-A177-3AD203B41FA5}">
                      <a16:colId xmlns:a16="http://schemas.microsoft.com/office/drawing/2014/main" val="175235482"/>
                    </a:ext>
                  </a:extLst>
                </a:gridCol>
              </a:tblGrid>
              <a:tr h="1096901">
                <a:tc>
                  <a:txBody>
                    <a:bodyPr/>
                    <a:lstStyle/>
                    <a:p>
                      <a:r>
                        <a:rPr lang="en-US" sz="3200" dirty="0"/>
                        <a:t>Chemistry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090383"/>
                  </a:ext>
                </a:extLst>
              </a:tr>
              <a:tr h="1811245">
                <a:tc>
                  <a:txBody>
                    <a:bodyPr/>
                    <a:lstStyle/>
                    <a:p>
                      <a:r>
                        <a:rPr lang="en-US" sz="3600" dirty="0"/>
                        <a:t>Albumin </a:t>
                      </a:r>
                    </a:p>
                    <a:p>
                      <a:r>
                        <a:rPr lang="en-US" sz="3600" dirty="0"/>
                        <a:t>Creatinine</a:t>
                      </a:r>
                    </a:p>
                    <a:p>
                      <a:r>
                        <a:rPr lang="en-US" sz="3600" dirty="0"/>
                        <a:t>Total Bilirubin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3.7</a:t>
                      </a:r>
                    </a:p>
                    <a:p>
                      <a:r>
                        <a:rPr lang="en-US" sz="3600" dirty="0"/>
                        <a:t>0.83</a:t>
                      </a:r>
                    </a:p>
                    <a:p>
                      <a:r>
                        <a:rPr lang="en-US" sz="3600" dirty="0"/>
                        <a:t>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3.5-5 G/dL</a:t>
                      </a:r>
                    </a:p>
                    <a:p>
                      <a:r>
                        <a:rPr lang="en-US" sz="3600" dirty="0"/>
                        <a:t>0.7 -1.3</a:t>
                      </a:r>
                    </a:p>
                    <a:p>
                      <a:r>
                        <a:rPr lang="en-US" sz="3600"/>
                        <a:t>0.3-1.2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289723"/>
                  </a:ext>
                </a:extLst>
              </a:tr>
              <a:tr h="1539257">
                <a:tc>
                  <a:txBody>
                    <a:bodyPr/>
                    <a:lstStyle/>
                    <a:p>
                      <a:r>
                        <a:rPr lang="en-US" sz="3600" dirty="0"/>
                        <a:t>AST</a:t>
                      </a:r>
                    </a:p>
                    <a:p>
                      <a:r>
                        <a:rPr lang="en-US" sz="3600" dirty="0"/>
                        <a:t>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275</a:t>
                      </a:r>
                    </a:p>
                    <a:p>
                      <a:r>
                        <a:rPr lang="en-US" sz="3600" dirty="0"/>
                        <a:t>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5-34 IU/L</a:t>
                      </a:r>
                    </a:p>
                    <a:p>
                      <a:r>
                        <a:rPr lang="en-US" sz="3600" dirty="0"/>
                        <a:t>&lt;55 IU/L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026060"/>
                  </a:ext>
                </a:extLst>
              </a:tr>
              <a:tr h="962304">
                <a:tc>
                  <a:txBody>
                    <a:bodyPr/>
                    <a:lstStyle/>
                    <a:p>
                      <a:r>
                        <a:rPr lang="en-US" sz="3600" dirty="0"/>
                        <a:t>ESR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0-30 mm/</a:t>
                      </a:r>
                      <a:r>
                        <a:rPr lang="en-US" sz="3600" dirty="0" err="1"/>
                        <a:t>hr</a:t>
                      </a:r>
                      <a:endParaRPr lang="en-US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856839"/>
                  </a:ext>
                </a:extLst>
              </a:tr>
              <a:tr h="962304">
                <a:tc>
                  <a:txBody>
                    <a:bodyPr/>
                    <a:lstStyle/>
                    <a:p>
                      <a:r>
                        <a:rPr lang="en-US" sz="3600" dirty="0"/>
                        <a:t>CRP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&lt;5mg/L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650899"/>
                  </a:ext>
                </a:extLst>
              </a:tr>
              <a:tr h="1239274">
                <a:tc>
                  <a:txBody>
                    <a:bodyPr/>
                    <a:lstStyle/>
                    <a:p>
                      <a:r>
                        <a:rPr lang="en-US" sz="3600" dirty="0"/>
                        <a:t>Ferritin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20,839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22-275 ng/ml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861425"/>
                  </a:ext>
                </a:extLst>
              </a:tr>
              <a:tr h="1239274">
                <a:tc>
                  <a:txBody>
                    <a:bodyPr/>
                    <a:lstStyle/>
                    <a:p>
                      <a:r>
                        <a:rPr lang="en-US" sz="3600" dirty="0"/>
                        <a:t>sIL2 receptor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223-710 U/ml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650525"/>
                  </a:ext>
                </a:extLst>
              </a:tr>
              <a:tr h="1539257">
                <a:tc>
                  <a:txBody>
                    <a:bodyPr/>
                    <a:lstStyle/>
                    <a:p>
                      <a:r>
                        <a:rPr lang="en-US" sz="3600" dirty="0"/>
                        <a:t>TG</a:t>
                      </a:r>
                    </a:p>
                    <a:p>
                      <a:r>
                        <a:rPr lang="en-US" sz="3600" dirty="0"/>
                        <a:t>LDH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209</a:t>
                      </a:r>
                    </a:p>
                    <a:p>
                      <a:r>
                        <a:rPr lang="en-US" sz="3600" dirty="0"/>
                        <a:t>992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&lt;150 mg/dL</a:t>
                      </a:r>
                    </a:p>
                    <a:p>
                      <a:r>
                        <a:rPr lang="en-US" sz="3600" dirty="0"/>
                        <a:t>105-233 U/L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173413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06FCBFAD-29B3-F4F7-3306-D976BFB0F539}"/>
              </a:ext>
            </a:extLst>
          </p:cNvPr>
          <p:cNvSpPr txBox="1"/>
          <p:nvPr/>
        </p:nvSpPr>
        <p:spPr>
          <a:xfrm>
            <a:off x="30538379" y="28625107"/>
            <a:ext cx="12991700" cy="366254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References:</a:t>
            </a:r>
          </a:p>
          <a:p>
            <a:pPr marL="742950" indent="-742950">
              <a:buAutoNum type="arabicPeriod"/>
            </a:pPr>
            <a:r>
              <a:rPr lang="en-US" sz="32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anose="020B0604020202020204" pitchFamily="34" charset="0"/>
              </a:rPr>
              <a:t>Cecilio Azar, Ibrahim MA, El </a:t>
            </a:r>
            <a:r>
              <a:rPr lang="en-US" sz="32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anose="020B0604020202020204" pitchFamily="34" charset="0"/>
              </a:rPr>
              <a:t>Kouzi</a:t>
            </a:r>
            <a:r>
              <a:rPr lang="en-US" sz="32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anose="020B0604020202020204" pitchFamily="34" charset="0"/>
              </a:rPr>
              <a:t> Z, et al. Mesenteric Panniculitis. </a:t>
            </a:r>
            <a:r>
              <a:rPr lang="en-US" sz="32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anose="020B0604020202020204" pitchFamily="34" charset="0"/>
              </a:rPr>
              <a:t>Inflamm</a:t>
            </a:r>
            <a:r>
              <a:rPr lang="en-US" sz="32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US" sz="32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anose="020B0604020202020204" pitchFamily="34" charset="0"/>
              </a:rPr>
              <a:t>Intest</a:t>
            </a:r>
            <a:r>
              <a:rPr lang="en-US" sz="32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anose="020B0604020202020204" pitchFamily="34" charset="0"/>
              </a:rPr>
              <a:t> Dis. 2024;9(1):157-164. Published 2024 May 22. </a:t>
            </a:r>
          </a:p>
          <a:p>
            <a:pPr marL="742950" indent="-742950">
              <a:buAutoNum type="arabicPeriod"/>
            </a:pPr>
            <a:r>
              <a:rPr lang="en-US" sz="32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anose="020B0604020202020204" pitchFamily="34" charset="0"/>
              </a:rPr>
              <a:t>Endo K, </a:t>
            </a:r>
            <a:r>
              <a:rPr lang="en-US" sz="3200" b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anose="020B0604020202020204" pitchFamily="34" charset="0"/>
              </a:rPr>
              <a:t>Moroi</a:t>
            </a:r>
            <a:r>
              <a:rPr lang="en-US" sz="3200" b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cs typeface="Arial" panose="020B0604020202020204" pitchFamily="34" charset="0"/>
              </a:rPr>
              <a:t> R, Sugimura M, et al. Refractory sclerosing mesenteritis involving the small intestinal mesentery: a case report and literature review. Intern Med. 2014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3FE9CE0A-44DD-8720-8B57-6B6567DBF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907736"/>
              </p:ext>
            </p:extLst>
          </p:nvPr>
        </p:nvGraphicFramePr>
        <p:xfrm>
          <a:off x="14261637" y="8742125"/>
          <a:ext cx="8459972" cy="5485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7469">
                  <a:extLst>
                    <a:ext uri="{9D8B030D-6E8A-4147-A177-3AD203B41FA5}">
                      <a16:colId xmlns:a16="http://schemas.microsoft.com/office/drawing/2014/main" val="938909818"/>
                    </a:ext>
                  </a:extLst>
                </a:gridCol>
                <a:gridCol w="2487547">
                  <a:extLst>
                    <a:ext uri="{9D8B030D-6E8A-4147-A177-3AD203B41FA5}">
                      <a16:colId xmlns:a16="http://schemas.microsoft.com/office/drawing/2014/main" val="2223510415"/>
                    </a:ext>
                  </a:extLst>
                </a:gridCol>
                <a:gridCol w="1824956">
                  <a:extLst>
                    <a:ext uri="{9D8B030D-6E8A-4147-A177-3AD203B41FA5}">
                      <a16:colId xmlns:a16="http://schemas.microsoft.com/office/drawing/2014/main" val="2527051661"/>
                    </a:ext>
                  </a:extLst>
                </a:gridCol>
              </a:tblGrid>
              <a:tr h="112693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Autoimmune workup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667427"/>
                  </a:ext>
                </a:extLst>
              </a:tr>
              <a:tr h="3596682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</a:t>
                      </a:r>
                    </a:p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Anti-ENA panel</a:t>
                      </a:r>
                    </a:p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APLA panel</a:t>
                      </a:r>
                    </a:p>
                    <a:p>
                      <a:pPr marL="0" marR="0" lvl="0" indent="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RF/ CCP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3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Myomarker Panel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3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ANCA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32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SSA/SSB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3200" b="0" i="0" u="none" strike="noStrike" kern="1200" baseline="0" dirty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1:160 H</a:t>
                      </a:r>
                      <a:endParaRPr lang="en-US" sz="32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Negative</a:t>
                      </a:r>
                    </a:p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Negative</a:t>
                      </a:r>
                    </a:p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Negative</a:t>
                      </a:r>
                    </a:p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Negative</a:t>
                      </a:r>
                    </a:p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Negative</a:t>
                      </a:r>
                    </a:p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&lt;1:80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352952"/>
                  </a:ext>
                </a:extLst>
              </a:tr>
              <a:tr h="762166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C3/C4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257208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1C613039-DFCF-758D-A5FF-EA6259BB2AC2}"/>
              </a:ext>
            </a:extLst>
          </p:cNvPr>
          <p:cNvSpPr txBox="1"/>
          <p:nvPr/>
        </p:nvSpPr>
        <p:spPr>
          <a:xfrm>
            <a:off x="44331640" y="23409665"/>
            <a:ext cx="978369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0" i="0" u="none" strike="noStrike" baseline="0" dirty="0">
              <a:latin typeface="Arial" panose="020B0604020202020204" pitchFamily="34" charset="0"/>
            </a:endParaRPr>
          </a:p>
          <a:p>
            <a:endParaRPr lang="en-US" sz="4000" b="0" i="0" u="none" strike="noStrike" baseline="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09CB2ED8-3AF7-1C85-09A9-639E1FFD1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822851"/>
              </p:ext>
            </p:extLst>
          </p:nvPr>
        </p:nvGraphicFramePr>
        <p:xfrm>
          <a:off x="14315147" y="19596512"/>
          <a:ext cx="9764053" cy="384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5955">
                  <a:extLst>
                    <a:ext uri="{9D8B030D-6E8A-4147-A177-3AD203B41FA5}">
                      <a16:colId xmlns:a16="http://schemas.microsoft.com/office/drawing/2014/main" val="471298097"/>
                    </a:ext>
                  </a:extLst>
                </a:gridCol>
                <a:gridCol w="2058098">
                  <a:extLst>
                    <a:ext uri="{9D8B030D-6E8A-4147-A177-3AD203B41FA5}">
                      <a16:colId xmlns:a16="http://schemas.microsoft.com/office/drawing/2014/main" val="2936913467"/>
                    </a:ext>
                  </a:extLst>
                </a:gridCol>
              </a:tblGrid>
              <a:tr h="575550">
                <a:tc>
                  <a:txBody>
                    <a:bodyPr/>
                    <a:lstStyle/>
                    <a:p>
                      <a:r>
                        <a:rPr lang="en-US" sz="3600" dirty="0"/>
                        <a:t>Infectious workup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533178"/>
                  </a:ext>
                </a:extLst>
              </a:tr>
              <a:tr h="575550">
                <a:tc>
                  <a:txBody>
                    <a:bodyPr/>
                    <a:lstStyle/>
                    <a:p>
                      <a:r>
                        <a:rPr lang="en-US" sz="36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HIV, hep B, C, TB</a:t>
                      </a:r>
                      <a:endParaRPr lang="en-US" sz="3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939041"/>
                  </a:ext>
                </a:extLst>
              </a:tr>
              <a:tr h="575550">
                <a:tc>
                  <a:txBody>
                    <a:bodyPr/>
                    <a:lstStyle/>
                    <a:p>
                      <a:r>
                        <a:rPr lang="en-US" sz="3600" dirty="0"/>
                        <a:t>EBV, CMV, Parvo PCR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233229"/>
                  </a:ext>
                </a:extLst>
              </a:tr>
              <a:tr h="575550">
                <a:tc>
                  <a:txBody>
                    <a:bodyPr/>
                    <a:lstStyle/>
                    <a:p>
                      <a:r>
                        <a:rPr lang="en-US" sz="3600" dirty="0"/>
                        <a:t>STD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515770"/>
                  </a:ext>
                </a:extLst>
              </a:tr>
              <a:tr h="575550">
                <a:tc>
                  <a:txBody>
                    <a:bodyPr/>
                    <a:lstStyle/>
                    <a:p>
                      <a:r>
                        <a:rPr lang="en-US" sz="3600"/>
                        <a:t>Blood cultures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4412793"/>
                  </a:ext>
                </a:extLst>
              </a:tr>
              <a:tr h="575550">
                <a:tc>
                  <a:txBody>
                    <a:bodyPr/>
                    <a:lstStyle/>
                    <a:p>
                      <a:r>
                        <a:rPr lang="en-US" sz="3600" dirty="0"/>
                        <a:t>Viral PCR: Covid,Flu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733454"/>
                  </a:ext>
                </a:extLst>
              </a:tr>
            </a:tbl>
          </a:graphicData>
        </a:graphic>
      </p:graphicFrame>
      <p:sp>
        <p:nvSpPr>
          <p:cNvPr id="32" name="TextBox 31">
            <a:extLst>
              <a:ext uri="{FF2B5EF4-FFF2-40B4-BE49-F238E27FC236}">
                <a16:creationId xmlns:a16="http://schemas.microsoft.com/office/drawing/2014/main" id="{51F86179-F0F4-4ECF-98B5-6BFEF35977ED}"/>
              </a:ext>
            </a:extLst>
          </p:cNvPr>
          <p:cNvSpPr txBox="1"/>
          <p:nvPr/>
        </p:nvSpPr>
        <p:spPr>
          <a:xfrm>
            <a:off x="14181569" y="8020797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Table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9CC4D0B-9C5E-D708-7F94-248C00C1D836}"/>
              </a:ext>
            </a:extLst>
          </p:cNvPr>
          <p:cNvSpPr txBox="1"/>
          <p:nvPr/>
        </p:nvSpPr>
        <p:spPr>
          <a:xfrm>
            <a:off x="14205489" y="19131939"/>
            <a:ext cx="146152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Table 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F48814-576E-6839-D80B-ED6BD246F7B4}"/>
              </a:ext>
            </a:extLst>
          </p:cNvPr>
          <p:cNvSpPr txBox="1"/>
          <p:nvPr/>
        </p:nvSpPr>
        <p:spPr>
          <a:xfrm>
            <a:off x="22931903" y="8056680"/>
            <a:ext cx="19882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Table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0D0D66-6920-5839-D5A6-1BE7F784B741}"/>
              </a:ext>
            </a:extLst>
          </p:cNvPr>
          <p:cNvSpPr txBox="1"/>
          <p:nvPr/>
        </p:nvSpPr>
        <p:spPr>
          <a:xfrm>
            <a:off x="-8915400" y="10058400"/>
            <a:ext cx="51816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400" dirty="0"/>
          </a:p>
          <a:p>
            <a:r>
              <a:rPr lang="en-US" sz="9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3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8A9A92-A695-CB59-6436-F03A1B2092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315146" y="24220725"/>
            <a:ext cx="7696279" cy="775235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F145984-4A37-D959-5B4B-C411BA82E4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556919" y="24178846"/>
            <a:ext cx="7696280" cy="7789131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568C1B9-EF4A-6A4F-038D-0DEB7AD6B7AC}"/>
              </a:ext>
            </a:extLst>
          </p:cNvPr>
          <p:cNvCxnSpPr/>
          <p:nvPr/>
        </p:nvCxnSpPr>
        <p:spPr>
          <a:xfrm>
            <a:off x="25649355" y="25800490"/>
            <a:ext cx="617320" cy="51210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3F1C3F1F-787F-8C28-9A58-880CCDB052BC}"/>
              </a:ext>
            </a:extLst>
          </p:cNvPr>
          <p:cNvCxnSpPr>
            <a:cxnSpLocks/>
          </p:cNvCxnSpPr>
          <p:nvPr/>
        </p:nvCxnSpPr>
        <p:spPr>
          <a:xfrm flipH="1">
            <a:off x="18722707" y="25279591"/>
            <a:ext cx="474466" cy="51522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9BD3C8E-7537-AE89-7D9C-43C6C43E545C}"/>
              </a:ext>
            </a:extLst>
          </p:cNvPr>
          <p:cNvSpPr txBox="1"/>
          <p:nvPr/>
        </p:nvSpPr>
        <p:spPr>
          <a:xfrm>
            <a:off x="14137900" y="14186717"/>
            <a:ext cx="212789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Table 2</a:t>
            </a:r>
          </a:p>
        </p:txBody>
      </p:sp>
    </p:spTree>
    <p:extLst>
      <p:ext uri="{BB962C8B-B14F-4D97-AF65-F5344CB8AC3E}">
        <p14:creationId xmlns:p14="http://schemas.microsoft.com/office/powerpoint/2010/main" val="11635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E5040-9749-61A8-F278-36953DF7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BC77A-45FC-9D15-52F8-3A2BE1D97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4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252386745CF946A10CB5431FCCC1C9" ma:contentTypeVersion="14" ma:contentTypeDescription="Create a new document." ma:contentTypeScope="" ma:versionID="b8af18e83c13df52b24034b18cfbb539">
  <xsd:schema xmlns:xsd="http://www.w3.org/2001/XMLSchema" xmlns:xs="http://www.w3.org/2001/XMLSchema" xmlns:p="http://schemas.microsoft.com/office/2006/metadata/properties" xmlns:ns3="23550830-daf3-497e-8653-04a5d2f19e0c" xmlns:ns4="834ce6cc-dd74-4c3e-8dbe-2ad52d251a50" targetNamespace="http://schemas.microsoft.com/office/2006/metadata/properties" ma:root="true" ma:fieldsID="a8fb13edce50ca129c95522483b05284" ns3:_="" ns4:_="">
    <xsd:import namespace="23550830-daf3-497e-8653-04a5d2f19e0c"/>
    <xsd:import namespace="834ce6cc-dd74-4c3e-8dbe-2ad52d251a50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550830-daf3-497e-8653-04a5d2f19e0c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ce6cc-dd74-4c3e-8dbe-2ad52d251a50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3550830-daf3-497e-8653-04a5d2f19e0c" xsi:nil="true"/>
  </documentManagement>
</p:properties>
</file>

<file path=customXml/itemProps1.xml><?xml version="1.0" encoding="utf-8"?>
<ds:datastoreItem xmlns:ds="http://schemas.openxmlformats.org/officeDocument/2006/customXml" ds:itemID="{9F6DE58C-EB6D-400D-8EB3-038FF78C51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9542F14-5E9C-4AC6-9C7D-F68386E3ED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550830-daf3-497e-8653-04a5d2f19e0c"/>
    <ds:schemaRef ds:uri="834ce6cc-dd74-4c3e-8dbe-2ad52d251a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D20B19-21E9-4ABB-BDBA-B50069C379B7}">
  <ds:schemaRefs>
    <ds:schemaRef ds:uri="23550830-daf3-497e-8653-04a5d2f19e0c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834ce6cc-dd74-4c3e-8dbe-2ad52d251a50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57230</TotalTime>
  <Words>1548</Words>
  <Application>Microsoft Office PowerPoint</Application>
  <PresentationFormat>Custom</PresentationFormat>
  <Paragraphs>153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interfaceregular</vt:lpstr>
      <vt:lpstr>Verdana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Jay Babcock</dc:creator>
  <cp:lastModifiedBy>Anjali Nidhaan</cp:lastModifiedBy>
  <cp:revision>247</cp:revision>
  <cp:lastPrinted>2024-11-11T16:45:47Z</cp:lastPrinted>
  <dcterms:created xsi:type="dcterms:W3CDTF">2013-02-22T20:45:40Z</dcterms:created>
  <dcterms:modified xsi:type="dcterms:W3CDTF">2025-01-16T19:36:32Z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0x010100F9252386745CF946A10CB5431FCCC1C9</vt:lpwstr>
  </property>
</Properties>
</file>