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79" r:id="rId3"/>
    <p:sldId id="257" r:id="rId4"/>
    <p:sldId id="267" r:id="rId5"/>
    <p:sldId id="266" r:id="rId6"/>
    <p:sldId id="261" r:id="rId7"/>
    <p:sldId id="268" r:id="rId8"/>
    <p:sldId id="263" r:id="rId9"/>
    <p:sldId id="260" r:id="rId10"/>
    <p:sldId id="264" r:id="rId11"/>
    <p:sldId id="270" r:id="rId12"/>
    <p:sldId id="271" r:id="rId13"/>
    <p:sldId id="272" r:id="rId14"/>
    <p:sldId id="258" r:id="rId15"/>
    <p:sldId id="273" r:id="rId16"/>
    <p:sldId id="274" r:id="rId17"/>
    <p:sldId id="275" r:id="rId18"/>
    <p:sldId id="262" r:id="rId19"/>
    <p:sldId id="265" r:id="rId20"/>
    <p:sldId id="269" r:id="rId21"/>
    <p:sldId id="278" r:id="rId22"/>
    <p:sldId id="282" r:id="rId23"/>
    <p:sldId id="277" r:id="rId24"/>
    <p:sldId id="280" r:id="rId25"/>
    <p:sldId id="281" r:id="rId26"/>
    <p:sldId id="283"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67385" autoAdjust="0"/>
  </p:normalViewPr>
  <p:slideViewPr>
    <p:cSldViewPr snapToGrid="0">
      <p:cViewPr varScale="1">
        <p:scale>
          <a:sx n="76" d="100"/>
          <a:sy n="76" d="100"/>
        </p:scale>
        <p:origin x="18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BA219-71D5-46F5-917D-0CF442A64E79}" type="datetimeFigureOut">
              <a:t>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49589-CD8A-433E-BA5A-8E1E5833DE61}" type="slidenum">
              <a:t>‹#›</a:t>
            </a:fld>
            <a:endParaRPr lang="en-US"/>
          </a:p>
        </p:txBody>
      </p:sp>
    </p:spTree>
    <p:extLst>
      <p:ext uri="{BB962C8B-B14F-4D97-AF65-F5344CB8AC3E}">
        <p14:creationId xmlns:p14="http://schemas.microsoft.com/office/powerpoint/2010/main" val="4083360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mc.ncbi.nlm.nih.gov/articles/PMC10476683/#B1"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pmc.ncbi.nlm.nih.gov/articles/PMC10476683/#B4" TargetMode="External"/><Relationship Id="rId5" Type="http://schemas.openxmlformats.org/officeDocument/2006/relationships/hyperlink" Target="https://pmc.ncbi.nlm.nih.gov/articles/PMC10476683/#B3" TargetMode="External"/><Relationship Id="rId4" Type="http://schemas.openxmlformats.org/officeDocument/2006/relationships/hyperlink" Target="https://pmc.ncbi.nlm.nih.gov/articles/PMC10476683/#B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Hyperemia of the bowel can indicate decreased blood flow to the bowel</a:t>
            </a:r>
          </a:p>
        </p:txBody>
      </p:sp>
      <p:sp>
        <p:nvSpPr>
          <p:cNvPr id="4" name="Slide Number Placeholder 3"/>
          <p:cNvSpPr>
            <a:spLocks noGrp="1"/>
          </p:cNvSpPr>
          <p:nvPr>
            <p:ph type="sldNum" sz="quarter" idx="5"/>
          </p:nvPr>
        </p:nvSpPr>
        <p:spPr/>
        <p:txBody>
          <a:bodyPr/>
          <a:lstStyle/>
          <a:p>
            <a:fld id="{6BF49589-CD8A-433E-BA5A-8E1E5833DE61}" type="slidenum">
              <a:rPr lang="en-US" smtClean="0"/>
              <a:t>4</a:t>
            </a:fld>
            <a:endParaRPr lang="en-US"/>
          </a:p>
        </p:txBody>
      </p:sp>
    </p:spTree>
    <p:extLst>
      <p:ext uri="{BB962C8B-B14F-4D97-AF65-F5344CB8AC3E}">
        <p14:creationId xmlns:p14="http://schemas.microsoft.com/office/powerpoint/2010/main" val="332877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49589-CD8A-433E-BA5A-8E1E5833DE61}" type="slidenum">
              <a:t>6</a:t>
            </a:fld>
            <a:endParaRPr lang="en-US"/>
          </a:p>
        </p:txBody>
      </p:sp>
    </p:spTree>
    <p:extLst>
      <p:ext uri="{BB962C8B-B14F-4D97-AF65-F5344CB8AC3E}">
        <p14:creationId xmlns:p14="http://schemas.microsoft.com/office/powerpoint/2010/main" val="325757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304CA-B89B-89C9-C633-75608C506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C759C-EEC2-5F1F-41CA-0448DF0C6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00C62-6731-F064-FA67-1BA1CD3E04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A4F223-12FD-7852-8C33-7EFC597C7450}"/>
              </a:ext>
            </a:extLst>
          </p:cNvPr>
          <p:cNvSpPr>
            <a:spLocks noGrp="1"/>
          </p:cNvSpPr>
          <p:nvPr>
            <p:ph type="sldNum" sz="quarter" idx="5"/>
          </p:nvPr>
        </p:nvSpPr>
        <p:spPr/>
        <p:txBody>
          <a:bodyPr/>
          <a:lstStyle/>
          <a:p>
            <a:fld id="{6BF49589-CD8A-433E-BA5A-8E1E5833DE61}" type="slidenum">
              <a:t>7</a:t>
            </a:fld>
            <a:endParaRPr lang="en-US"/>
          </a:p>
        </p:txBody>
      </p:sp>
    </p:spTree>
    <p:extLst>
      <p:ext uri="{BB962C8B-B14F-4D97-AF65-F5344CB8AC3E}">
        <p14:creationId xmlns:p14="http://schemas.microsoft.com/office/powerpoint/2010/main" val="322906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BF49589-CD8A-433E-BA5A-8E1E5833DE61}" type="slidenum">
              <a:t>8</a:t>
            </a:fld>
            <a:endParaRPr lang="en-US"/>
          </a:p>
        </p:txBody>
      </p:sp>
    </p:spTree>
    <p:extLst>
      <p:ext uri="{BB962C8B-B14F-4D97-AF65-F5344CB8AC3E}">
        <p14:creationId xmlns:p14="http://schemas.microsoft.com/office/powerpoint/2010/main" val="32824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49589-CD8A-433E-BA5A-8E1E5833DE61}" type="slidenum">
              <a:rPr lang="en-US" smtClean="0"/>
              <a:t>9</a:t>
            </a:fld>
            <a:endParaRPr lang="en-US"/>
          </a:p>
        </p:txBody>
      </p:sp>
    </p:spTree>
    <p:extLst>
      <p:ext uri="{BB962C8B-B14F-4D97-AF65-F5344CB8AC3E}">
        <p14:creationId xmlns:p14="http://schemas.microsoft.com/office/powerpoint/2010/main" val="376788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Cambria" panose="02040503050406030204" pitchFamily="18" charset="0"/>
              </a:rPr>
              <a:t>In 2009, the Oxford classification of IgA nephropathy was published, as an internationally agreed, evidence-based, pathological classification, of help to clinicians.</a:t>
            </a:r>
            <a:r>
              <a:rPr lang="en-US" b="0" i="0" u="sng" baseline="30000" dirty="0">
                <a:solidFill>
                  <a:srgbClr val="005EA2"/>
                </a:solidFill>
                <a:effectLst/>
                <a:latin typeface="Cambria" panose="02040503050406030204" pitchFamily="18" charset="0"/>
                <a:hlinkClick r:id="rId3"/>
              </a:rPr>
              <a:t>1</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4"/>
              </a:rPr>
              <a:t>2</a:t>
            </a:r>
            <a:r>
              <a:rPr lang="en-US" b="0" i="0" dirty="0">
                <a:solidFill>
                  <a:srgbClr val="1B1B1B"/>
                </a:solidFill>
                <a:effectLst/>
                <a:latin typeface="Cambria" panose="02040503050406030204" pitchFamily="18" charset="0"/>
              </a:rPr>
              <a:t> This required subjective assessments of four renal biopsy features, mesangial cellularity (M), endocapillary hypercellularity (E), segmental sclerosis (S), and interstitial fibrosis/tubular atrophy (T). Another feature, glomerular crescents (C), was added in 2017.</a:t>
            </a:r>
            <a:r>
              <a:rPr lang="en-US" b="0" i="0" u="sng" baseline="30000" dirty="0">
                <a:solidFill>
                  <a:srgbClr val="005EA2"/>
                </a:solidFill>
                <a:effectLst/>
                <a:latin typeface="Cambria" panose="02040503050406030204" pitchFamily="18" charset="0"/>
                <a:hlinkClick r:id="rId5"/>
              </a:rPr>
              <a:t>3</a:t>
            </a:r>
            <a:r>
              <a:rPr lang="en-US" b="0" i="0" dirty="0">
                <a:solidFill>
                  <a:srgbClr val="1B1B1B"/>
                </a:solidFill>
                <a:effectLst/>
                <a:latin typeface="Cambria" panose="02040503050406030204" pitchFamily="18" charset="0"/>
              </a:rPr>
              <a:t> In the 2009 study, crescents were uncommon, not associated with outcome, and not initially included.</a:t>
            </a:r>
            <a:r>
              <a:rPr lang="en-US" b="0" i="0" u="sng" baseline="30000" dirty="0">
                <a:solidFill>
                  <a:srgbClr val="005EA2"/>
                </a:solidFill>
                <a:effectLst/>
                <a:latin typeface="Cambria" panose="02040503050406030204" pitchFamily="18" charset="0"/>
                <a:hlinkClick r:id="rId3"/>
              </a:rPr>
              <a:t>1</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4"/>
              </a:rPr>
              <a:t>2</a:t>
            </a:r>
            <a:r>
              <a:rPr lang="en-US" b="0" i="0" dirty="0">
                <a:solidFill>
                  <a:srgbClr val="1B1B1B"/>
                </a:solidFill>
                <a:effectLst/>
                <a:latin typeface="Cambria" panose="02040503050406030204" pitchFamily="18" charset="0"/>
              </a:rPr>
              <a:t> The classification was only intended to identify prognostic features, although it was recognized that such a classification may also in the future facilitate the identification of specific features that may predict response to immunosuppression or other specific treatments and refine recruitment to clinical trials by their capacity to stratify patients by their risk of progression.</a:t>
            </a:r>
            <a:r>
              <a:rPr lang="en-US" b="0" i="0" u="sng" baseline="30000" dirty="0">
                <a:solidFill>
                  <a:srgbClr val="005EA2"/>
                </a:solidFill>
                <a:effectLst/>
                <a:latin typeface="Cambria" panose="02040503050406030204" pitchFamily="18" charset="0"/>
                <a:hlinkClick r:id="rId3"/>
              </a:rPr>
              <a:t>1</a:t>
            </a:r>
            <a:endParaRPr lang="en-US" b="0" i="0" u="sng" baseline="30000" dirty="0">
              <a:solidFill>
                <a:srgbClr val="005EA2"/>
              </a:solidFill>
              <a:effectLst/>
              <a:latin typeface="Cambria" panose="02040503050406030204" pitchFamily="18" charset="0"/>
            </a:endParaRPr>
          </a:p>
          <a:p>
            <a:endParaRPr lang="en-US" b="0" i="0" u="sng" baseline="30000" dirty="0">
              <a:solidFill>
                <a:srgbClr val="005EA2"/>
              </a:solidFill>
              <a:effectLst/>
              <a:latin typeface="Cambria" panose="02040503050406030204" pitchFamily="18" charset="0"/>
            </a:endParaRPr>
          </a:p>
          <a:p>
            <a:pPr algn="l">
              <a:spcBef>
                <a:spcPts val="2250"/>
              </a:spcBef>
            </a:pPr>
            <a:r>
              <a:rPr lang="en-US" b="0" i="0" dirty="0">
                <a:solidFill>
                  <a:srgbClr val="1B1B1B"/>
                </a:solidFill>
                <a:effectLst/>
                <a:latin typeface="Cambria" panose="02040503050406030204" pitchFamily="18" charset="0"/>
              </a:rPr>
              <a:t>The classification followed retrospective study of 265 patients. Renal biopsies were examined by pathologists using detailed score sheets.</a:t>
            </a:r>
            <a:r>
              <a:rPr lang="en-US" b="0" i="0" u="sng" baseline="30000" dirty="0">
                <a:solidFill>
                  <a:srgbClr val="005EA2"/>
                </a:solidFill>
                <a:effectLst/>
                <a:latin typeface="Cambria" panose="02040503050406030204" pitchFamily="18" charset="0"/>
                <a:hlinkClick r:id="rId4"/>
              </a:rPr>
              <a:t>2</a:t>
            </a:r>
            <a:r>
              <a:rPr lang="en-US" b="0" i="0" dirty="0">
                <a:solidFill>
                  <a:srgbClr val="1B1B1B"/>
                </a:solidFill>
                <a:effectLst/>
                <a:latin typeface="Cambria" panose="02040503050406030204" pitchFamily="18" charset="0"/>
              </a:rPr>
              <a:t> Features finally included were derived from those that were reproducible after repeated comparisons, had least sampling error, were easiest to score, and were independently correlated with outcome. Agreement between the original pathologists for assessment of MEST is impossible to know because they did not specifically report MEST scores. Similarly, reproducibility of C scoring was not formally tested before this was introduced.</a:t>
            </a:r>
            <a:r>
              <a:rPr lang="en-US" b="0" i="0" u="sng" baseline="30000" dirty="0">
                <a:solidFill>
                  <a:srgbClr val="005EA2"/>
                </a:solidFill>
                <a:effectLst/>
                <a:latin typeface="Cambria" panose="02040503050406030204" pitchFamily="18" charset="0"/>
                <a:hlinkClick r:id="rId5"/>
              </a:rPr>
              <a:t>3</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6"/>
              </a:rPr>
              <a:t>4</a:t>
            </a:r>
            <a:endParaRPr lang="en-US" b="0" i="0" u="sng" baseline="30000" dirty="0">
              <a:solidFill>
                <a:srgbClr val="005EA2"/>
              </a:solidFill>
              <a:effectLst/>
              <a:latin typeface="Cambria" panose="02040503050406030204" pitchFamily="18" charset="0"/>
            </a:endParaRPr>
          </a:p>
          <a:p>
            <a:pPr algn="l">
              <a:spcBef>
                <a:spcPts val="2250"/>
              </a:spcBef>
            </a:pPr>
            <a:endParaRPr lang="en-US" b="0" i="0" dirty="0">
              <a:solidFill>
                <a:srgbClr val="1B1B1B"/>
              </a:solidFill>
              <a:effectLst/>
              <a:latin typeface="Cambria" panose="02040503050406030204" pitchFamily="18" charset="0"/>
            </a:endParaRPr>
          </a:p>
          <a:p>
            <a:pPr algn="l">
              <a:spcBef>
                <a:spcPts val="2250"/>
              </a:spcBef>
            </a:pPr>
            <a:r>
              <a:rPr lang="en-US" b="0" i="0" dirty="0">
                <a:solidFill>
                  <a:srgbClr val="1B1B1B"/>
                </a:solidFill>
                <a:effectLst/>
                <a:latin typeface="Cambria" panose="02040503050406030204" pitchFamily="18" charset="0"/>
              </a:rPr>
              <a:t>In brief, the scores are as follows</a:t>
            </a:r>
            <a:r>
              <a:rPr lang="en-US" b="0" i="0" u="sng" baseline="30000" dirty="0">
                <a:solidFill>
                  <a:srgbClr val="005EA2"/>
                </a:solidFill>
                <a:effectLst/>
                <a:latin typeface="Cambria" panose="02040503050406030204" pitchFamily="18" charset="0"/>
                <a:hlinkClick r:id="rId3"/>
              </a:rPr>
              <a:t>1</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5"/>
              </a:rPr>
              <a:t>3</a:t>
            </a:r>
            <a:r>
              <a:rPr lang="en-US" b="0" i="0" dirty="0">
                <a:solidFill>
                  <a:srgbClr val="1B1B1B"/>
                </a:solidFill>
                <a:effectLst/>
                <a:latin typeface="Cambria" panose="02040503050406030204" pitchFamily="18" charset="0"/>
              </a:rPr>
              <a:t>: M1 means that more than half of glomeruli have more than three cells in a mesangial area. Otherwise, the score is M0. E1 means an increased number of cells within glomerular capillary lumina (otherwise, E0). S1 means sclerosis not affecting the whole tuft or presence of an adhesion (otherwise, S0), although the updated classification recommends addition of with/without podocyte hypertrophy/tip lesions to S1.</a:t>
            </a:r>
            <a:r>
              <a:rPr lang="en-US" b="0" i="0" u="sng" baseline="30000" dirty="0">
                <a:solidFill>
                  <a:srgbClr val="005EA2"/>
                </a:solidFill>
                <a:effectLst/>
                <a:latin typeface="Cambria" panose="02040503050406030204" pitchFamily="18" charset="0"/>
                <a:hlinkClick r:id="rId5"/>
              </a:rPr>
              <a:t>3</a:t>
            </a:r>
            <a:r>
              <a:rPr lang="en-US" b="0" i="0" dirty="0">
                <a:solidFill>
                  <a:srgbClr val="1B1B1B"/>
                </a:solidFill>
                <a:effectLst/>
                <a:latin typeface="Cambria" panose="02040503050406030204" pitchFamily="18" charset="0"/>
              </a:rPr>
              <a:t> T1 means that an estimated 26%–50% of the cortex contains tubular atrophy or interstitial fibrosis, and T2 means that more than 50% is affected (otherwise, T0). Crescents have </a:t>
            </a:r>
            <a:r>
              <a:rPr lang="en-US" b="0" i="0" dirty="0" err="1">
                <a:solidFill>
                  <a:srgbClr val="1B1B1B"/>
                </a:solidFill>
                <a:effectLst/>
                <a:latin typeface="Cambria" panose="02040503050406030204" pitchFamily="18" charset="0"/>
              </a:rPr>
              <a:t>extracapillary</a:t>
            </a:r>
            <a:r>
              <a:rPr lang="en-US" b="0" i="0" dirty="0">
                <a:solidFill>
                  <a:srgbClr val="1B1B1B"/>
                </a:solidFill>
                <a:effectLst/>
                <a:latin typeface="Cambria" panose="02040503050406030204" pitchFamily="18" charset="0"/>
              </a:rPr>
              <a:t> proliferation of more than two cell layers, cellular lesions with more than 50% occupied by cells, and </a:t>
            </a:r>
            <a:r>
              <a:rPr lang="en-US" b="0" i="0" dirty="0" err="1">
                <a:solidFill>
                  <a:srgbClr val="1B1B1B"/>
                </a:solidFill>
                <a:effectLst/>
                <a:latin typeface="Cambria" panose="02040503050406030204" pitchFamily="18" charset="0"/>
              </a:rPr>
              <a:t>fibrocellular</a:t>
            </a:r>
            <a:r>
              <a:rPr lang="en-US" b="0" i="0" dirty="0">
                <a:solidFill>
                  <a:srgbClr val="1B1B1B"/>
                </a:solidFill>
                <a:effectLst/>
                <a:latin typeface="Cambria" panose="02040503050406030204" pitchFamily="18" charset="0"/>
              </a:rPr>
              <a:t> with no more than 50% cells and less than 90% matrix. Fibrous crescents, with at least 90% matrix, are ignored. C0 means no crescents, C1 crescents in under 25% of glomeruli, and C2 crescents in at least 25% of glomeruli.</a:t>
            </a:r>
          </a:p>
          <a:p>
            <a:endParaRPr lang="en-US" dirty="0"/>
          </a:p>
        </p:txBody>
      </p:sp>
      <p:sp>
        <p:nvSpPr>
          <p:cNvPr id="4" name="Slide Number Placeholder 3"/>
          <p:cNvSpPr>
            <a:spLocks noGrp="1"/>
          </p:cNvSpPr>
          <p:nvPr>
            <p:ph type="sldNum" sz="quarter" idx="5"/>
          </p:nvPr>
        </p:nvSpPr>
        <p:spPr/>
        <p:txBody>
          <a:bodyPr/>
          <a:lstStyle/>
          <a:p>
            <a:fld id="{6BF49589-CD8A-433E-BA5A-8E1E5833DE61}" type="slidenum">
              <a:rPr lang="en-US" smtClean="0"/>
              <a:t>18</a:t>
            </a:fld>
            <a:endParaRPr lang="en-US"/>
          </a:p>
        </p:txBody>
      </p:sp>
    </p:spTree>
    <p:extLst>
      <p:ext uri="{BB962C8B-B14F-4D97-AF65-F5344CB8AC3E}">
        <p14:creationId xmlns:p14="http://schemas.microsoft.com/office/powerpoint/2010/main" val="36224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49589-CD8A-433E-BA5A-8E1E5833DE61}" type="slidenum">
              <a:rPr lang="en-US" smtClean="0"/>
              <a:t>24</a:t>
            </a:fld>
            <a:endParaRPr lang="en-US"/>
          </a:p>
        </p:txBody>
      </p:sp>
    </p:spTree>
    <p:extLst>
      <p:ext uri="{BB962C8B-B14F-4D97-AF65-F5344CB8AC3E}">
        <p14:creationId xmlns:p14="http://schemas.microsoft.com/office/powerpoint/2010/main" val="4257038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49589-CD8A-433E-BA5A-8E1E5833DE61}" type="slidenum">
              <a:rPr lang="en-US" smtClean="0"/>
              <a:t>27</a:t>
            </a:fld>
            <a:endParaRPr lang="en-US"/>
          </a:p>
        </p:txBody>
      </p:sp>
    </p:spTree>
    <p:extLst>
      <p:ext uri="{BB962C8B-B14F-4D97-AF65-F5344CB8AC3E}">
        <p14:creationId xmlns:p14="http://schemas.microsoft.com/office/powerpoint/2010/main" val="272746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 Case of IgA Vasculitis Presenting as Duodenal Perforation</a:t>
            </a:r>
          </a:p>
        </p:txBody>
      </p:sp>
      <p:sp>
        <p:nvSpPr>
          <p:cNvPr id="3" name="Subtitle 2"/>
          <p:cNvSpPr>
            <a:spLocks noGrp="1"/>
          </p:cNvSpPr>
          <p:nvPr>
            <p:ph type="subTitle" idx="1"/>
          </p:nvPr>
        </p:nvSpPr>
        <p:spPr/>
        <p:txBody>
          <a:bodyPr vert="horz" lIns="91440" tIns="45720" rIns="91440" bIns="45720" rtlCol="0" anchor="t">
            <a:normAutofit lnSpcReduction="10000"/>
          </a:bodyPr>
          <a:lstStyle/>
          <a:p>
            <a:r>
              <a:rPr lang="en-US" dirty="0"/>
              <a:t>2/13/2025</a:t>
            </a:r>
          </a:p>
          <a:p>
            <a:r>
              <a:rPr lang="en-US" dirty="0"/>
              <a:t>Audrey Liu, MD PGY-5</a:t>
            </a:r>
          </a:p>
          <a:p>
            <a:r>
              <a:rPr lang="en-US" dirty="0"/>
              <a:t>Rheumatology</a:t>
            </a:r>
          </a:p>
          <a:p>
            <a:r>
              <a:rPr lang="en-US" dirty="0"/>
              <a:t>RWCS</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478D6-8960-3BC0-8E3C-5085D7DE3751}"/>
              </a:ext>
            </a:extLst>
          </p:cNvPr>
          <p:cNvSpPr>
            <a:spLocks noGrp="1"/>
          </p:cNvSpPr>
          <p:nvPr>
            <p:ph type="title"/>
          </p:nvPr>
        </p:nvSpPr>
        <p:spPr/>
        <p:txBody>
          <a:bodyPr/>
          <a:lstStyle/>
          <a:p>
            <a:r>
              <a:rPr lang="en-US" dirty="0"/>
              <a:t>Renal biopsy showed....</a:t>
            </a:r>
          </a:p>
        </p:txBody>
      </p:sp>
      <p:sp>
        <p:nvSpPr>
          <p:cNvPr id="3" name="Content Placeholder 2">
            <a:extLst>
              <a:ext uri="{FF2B5EF4-FFF2-40B4-BE49-F238E27FC236}">
                <a16:creationId xmlns:a16="http://schemas.microsoft.com/office/drawing/2014/main" id="{BB43CC86-8ACA-D9C1-5B2A-F770E7E7FEAA}"/>
              </a:ext>
            </a:extLst>
          </p:cNvPr>
          <p:cNvSpPr>
            <a:spLocks noGrp="1"/>
          </p:cNvSpPr>
          <p:nvPr>
            <p:ph sz="half" idx="1"/>
          </p:nvPr>
        </p:nvSpPr>
        <p:spPr/>
        <p:txBody>
          <a:bodyPr/>
          <a:lstStyle/>
          <a:p>
            <a:pPr marL="0" indent="0">
              <a:buNone/>
            </a:pPr>
            <a:endParaRPr lang="en-US" dirty="0"/>
          </a:p>
        </p:txBody>
      </p:sp>
      <p:sp>
        <p:nvSpPr>
          <p:cNvPr id="4" name="Content Placeholder 3">
            <a:extLst>
              <a:ext uri="{FF2B5EF4-FFF2-40B4-BE49-F238E27FC236}">
                <a16:creationId xmlns:a16="http://schemas.microsoft.com/office/drawing/2014/main" id="{F6AE2D4F-D666-1119-A37C-4052BF10CB3D}"/>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50902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39BE-4073-6705-ADCC-BC76B73D7D4C}"/>
              </a:ext>
            </a:extLst>
          </p:cNvPr>
          <p:cNvSpPr>
            <a:spLocks noGrp="1"/>
          </p:cNvSpPr>
          <p:nvPr>
            <p:ph type="title"/>
          </p:nvPr>
        </p:nvSpPr>
        <p:spPr/>
        <p:txBody>
          <a:bodyPr/>
          <a:lstStyle/>
          <a:p>
            <a:r>
              <a:rPr lang="en-US" sz="4400" u="sng" dirty="0"/>
              <a:t>Renal biopsy  (7/31/2024)</a:t>
            </a:r>
            <a:br>
              <a:rPr lang="en-US" sz="4400" u="sng" dirty="0"/>
            </a:br>
            <a:endParaRPr lang="en-US" dirty="0"/>
          </a:p>
        </p:txBody>
      </p:sp>
      <p:sp>
        <p:nvSpPr>
          <p:cNvPr id="3" name="Content Placeholder 2">
            <a:extLst>
              <a:ext uri="{FF2B5EF4-FFF2-40B4-BE49-F238E27FC236}">
                <a16:creationId xmlns:a16="http://schemas.microsoft.com/office/drawing/2014/main" id="{4AD40760-E59C-3964-2AFE-695FAFC87639}"/>
              </a:ext>
            </a:extLst>
          </p:cNvPr>
          <p:cNvSpPr>
            <a:spLocks noGrp="1"/>
          </p:cNvSpPr>
          <p:nvPr>
            <p:ph sz="half" idx="1"/>
          </p:nvPr>
        </p:nvSpPr>
        <p:spPr>
          <a:xfrm>
            <a:off x="838199" y="1825625"/>
            <a:ext cx="9885829" cy="3862481"/>
          </a:xfrm>
        </p:spPr>
        <p:txBody>
          <a:bodyPr>
            <a:normAutofit fontScale="92500" lnSpcReduction="20000"/>
          </a:bodyPr>
          <a:lstStyle/>
          <a:p>
            <a:pPr marL="742950" indent="-742950" algn="l" fontAlgn="base">
              <a:buAutoNum type="arabicPeriod"/>
            </a:pPr>
            <a:r>
              <a:rPr lang="en-US" sz="2800" b="0" i="0" dirty="0">
                <a:solidFill>
                  <a:srgbClr val="000000"/>
                </a:solidFill>
                <a:effectLst/>
              </a:rPr>
              <a:t>IgA dominant Glomerulonephritis with extensive active crescent formation</a:t>
            </a:r>
          </a:p>
          <a:p>
            <a:pPr marL="742950" indent="-742950" algn="l" fontAlgn="base">
              <a:buAutoNum type="arabicPeriod"/>
            </a:pPr>
            <a:r>
              <a:rPr lang="en-US" sz="2800" dirty="0"/>
              <a:t>Acute tubular injury</a:t>
            </a:r>
          </a:p>
          <a:p>
            <a:pPr marL="742950" indent="-742950" algn="l" fontAlgn="base">
              <a:buAutoNum type="arabicPeriod"/>
            </a:pPr>
            <a:r>
              <a:rPr lang="en-US" sz="2800" b="0" i="0" dirty="0">
                <a:solidFill>
                  <a:srgbClr val="000000"/>
                </a:solidFill>
                <a:effectLst/>
              </a:rPr>
              <a:t>Mild to moderate arteriosclerosis</a:t>
            </a:r>
            <a:endParaRPr lang="en-US" sz="2800" dirty="0"/>
          </a:p>
          <a:p>
            <a:pPr marL="742950" indent="-742950" algn="l" fontAlgn="base">
              <a:buAutoNum type="arabicPeriod"/>
            </a:pPr>
            <a:r>
              <a:rPr lang="en-US" sz="2800" b="0" i="0" dirty="0">
                <a:solidFill>
                  <a:srgbClr val="000000"/>
                </a:solidFill>
                <a:effectLst/>
              </a:rPr>
              <a:t>COMMENT: </a:t>
            </a:r>
            <a:r>
              <a:rPr lang="en-US" sz="2800" b="0" i="0" u="sng" dirty="0">
                <a:solidFill>
                  <a:srgbClr val="000000"/>
                </a:solidFill>
                <a:effectLst/>
              </a:rPr>
              <a:t>The glomerular lesion may represent IgA vasculitis or IgA nephropathy</a:t>
            </a:r>
            <a:r>
              <a:rPr lang="en-US" sz="2800" b="0" i="0" dirty="0">
                <a:solidFill>
                  <a:srgbClr val="000000"/>
                </a:solidFill>
                <a:effectLst/>
              </a:rPr>
              <a:t>, requiring clinical differentiation between these two entities. The glomerular lesion is very active with approximately 80% </a:t>
            </a:r>
            <a:r>
              <a:rPr lang="en-US" sz="2800" b="0" i="0" dirty="0" err="1">
                <a:solidFill>
                  <a:srgbClr val="000000"/>
                </a:solidFill>
                <a:effectLst/>
              </a:rPr>
              <a:t>fibrocellular</a:t>
            </a:r>
            <a:r>
              <a:rPr lang="en-US" sz="2800" b="0" i="0" dirty="0">
                <a:solidFill>
                  <a:srgbClr val="000000"/>
                </a:solidFill>
                <a:effectLst/>
              </a:rPr>
              <a:t> crescents along with few glomeruli showing endocapillary hypercellularity. There is minimal chronicity with 3% (1/34) globally sclerotic glomeruli and no significant interstitial fibrosis and tubular atrophy.</a:t>
            </a:r>
            <a:endParaRPr lang="en-US" sz="2800" dirty="0">
              <a:solidFill>
                <a:srgbClr val="222222"/>
              </a:solidFill>
            </a:endParaRPr>
          </a:p>
          <a:p>
            <a:endParaRPr lang="en-US" dirty="0"/>
          </a:p>
        </p:txBody>
      </p:sp>
    </p:spTree>
    <p:extLst>
      <p:ext uri="{BB962C8B-B14F-4D97-AF65-F5344CB8AC3E}">
        <p14:creationId xmlns:p14="http://schemas.microsoft.com/office/powerpoint/2010/main" val="1443929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3555E-F9E3-85C5-BA9B-749CB4E083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03805" y="-703804"/>
            <a:ext cx="6858000" cy="8265609"/>
          </a:xfrm>
          <a:prstGeom prst="rect">
            <a:avLst/>
          </a:prstGeom>
        </p:spPr>
      </p:pic>
      <p:sp>
        <p:nvSpPr>
          <p:cNvPr id="6" name="TextBox 5">
            <a:extLst>
              <a:ext uri="{FF2B5EF4-FFF2-40B4-BE49-F238E27FC236}">
                <a16:creationId xmlns:a16="http://schemas.microsoft.com/office/drawing/2014/main" id="{4FE08A9C-B67D-453B-756F-1EFAAB517363}"/>
              </a:ext>
            </a:extLst>
          </p:cNvPr>
          <p:cNvSpPr txBox="1"/>
          <p:nvPr/>
        </p:nvSpPr>
        <p:spPr>
          <a:xfrm>
            <a:off x="8396238" y="765110"/>
            <a:ext cx="3926390" cy="1754326"/>
          </a:xfrm>
          <a:prstGeom prst="rect">
            <a:avLst/>
          </a:prstGeom>
          <a:noFill/>
        </p:spPr>
        <p:txBody>
          <a:bodyPr wrap="square" rtlCol="0">
            <a:spAutoFit/>
          </a:bodyPr>
          <a:lstStyle/>
          <a:p>
            <a:r>
              <a:rPr lang="en-US" dirty="0"/>
              <a:t>34 glomeruli</a:t>
            </a:r>
          </a:p>
          <a:p>
            <a:r>
              <a:rPr lang="en-US" dirty="0"/>
              <a:t>   1 globally sclerotic</a:t>
            </a:r>
          </a:p>
          <a:p>
            <a:r>
              <a:rPr lang="en-US" dirty="0"/>
              <a:t>    80% active (cellular/fibrocellular)</a:t>
            </a:r>
          </a:p>
          <a:p>
            <a:r>
              <a:rPr lang="en-US" dirty="0"/>
              <a:t>      crescents</a:t>
            </a:r>
          </a:p>
          <a:p>
            <a:endParaRPr lang="en-US" dirty="0"/>
          </a:p>
          <a:p>
            <a:r>
              <a:rPr lang="en-US" dirty="0"/>
              <a:t>No interstitial fibrosis/tubular atrophy</a:t>
            </a:r>
          </a:p>
        </p:txBody>
      </p:sp>
    </p:spTree>
    <p:extLst>
      <p:ext uri="{BB962C8B-B14F-4D97-AF65-F5344CB8AC3E}">
        <p14:creationId xmlns:p14="http://schemas.microsoft.com/office/powerpoint/2010/main" val="550408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E3757-6C72-77B3-5CB4-73DB23E60B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03805" y="-703805"/>
            <a:ext cx="6858000" cy="8265609"/>
          </a:xfrm>
          <a:prstGeom prst="rect">
            <a:avLst/>
          </a:prstGeom>
        </p:spPr>
      </p:pic>
      <p:sp>
        <p:nvSpPr>
          <p:cNvPr id="4" name="TextBox 3">
            <a:extLst>
              <a:ext uri="{FF2B5EF4-FFF2-40B4-BE49-F238E27FC236}">
                <a16:creationId xmlns:a16="http://schemas.microsoft.com/office/drawing/2014/main" id="{3FEC754D-138E-B22A-C871-0EC0B52E8419}"/>
              </a:ext>
            </a:extLst>
          </p:cNvPr>
          <p:cNvSpPr txBox="1"/>
          <p:nvPr/>
        </p:nvSpPr>
        <p:spPr>
          <a:xfrm>
            <a:off x="8623974" y="302312"/>
            <a:ext cx="3701376" cy="923330"/>
          </a:xfrm>
          <a:prstGeom prst="rect">
            <a:avLst/>
          </a:prstGeom>
          <a:noFill/>
        </p:spPr>
        <p:txBody>
          <a:bodyPr wrap="square" rtlCol="0">
            <a:spAutoFit/>
          </a:bodyPr>
          <a:lstStyle/>
          <a:p>
            <a:r>
              <a:rPr lang="en-US" dirty="0"/>
              <a:t>Cellular crescent</a:t>
            </a:r>
          </a:p>
          <a:p>
            <a:endParaRPr lang="en-US" dirty="0"/>
          </a:p>
          <a:p>
            <a:r>
              <a:rPr lang="en-US" dirty="0"/>
              <a:t>No mesangial hypercellularity</a:t>
            </a:r>
          </a:p>
        </p:txBody>
      </p:sp>
      <p:sp>
        <p:nvSpPr>
          <p:cNvPr id="5" name="Arrow: Left 4">
            <a:extLst>
              <a:ext uri="{FF2B5EF4-FFF2-40B4-BE49-F238E27FC236}">
                <a16:creationId xmlns:a16="http://schemas.microsoft.com/office/drawing/2014/main" id="{3579A18C-E26B-EB14-2593-79B8BB2849A5}"/>
              </a:ext>
            </a:extLst>
          </p:cNvPr>
          <p:cNvSpPr/>
          <p:nvPr/>
        </p:nvSpPr>
        <p:spPr>
          <a:xfrm rot="20780253">
            <a:off x="3853102" y="1137330"/>
            <a:ext cx="4877877" cy="217714"/>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92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E98EB-08B0-ACA8-CA4B-57AC4DB4DC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6822" t="34205" r="23809" b="35881"/>
          <a:stretch/>
        </p:blipFill>
        <p:spPr>
          <a:xfrm rot="5400000">
            <a:off x="780586" y="-780587"/>
            <a:ext cx="6858000" cy="8419174"/>
          </a:xfrm>
          <a:prstGeom prst="rect">
            <a:avLst/>
          </a:prstGeom>
        </p:spPr>
      </p:pic>
      <p:sp>
        <p:nvSpPr>
          <p:cNvPr id="4" name="TextBox 3">
            <a:extLst>
              <a:ext uri="{FF2B5EF4-FFF2-40B4-BE49-F238E27FC236}">
                <a16:creationId xmlns:a16="http://schemas.microsoft.com/office/drawing/2014/main" id="{3A204714-BE98-B73B-3EFF-42E93E2C0F02}"/>
              </a:ext>
            </a:extLst>
          </p:cNvPr>
          <p:cNvSpPr txBox="1"/>
          <p:nvPr/>
        </p:nvSpPr>
        <p:spPr>
          <a:xfrm>
            <a:off x="8724900" y="1234258"/>
            <a:ext cx="3381375" cy="369332"/>
          </a:xfrm>
          <a:prstGeom prst="rect">
            <a:avLst/>
          </a:prstGeom>
          <a:noFill/>
        </p:spPr>
        <p:txBody>
          <a:bodyPr wrap="square" rtlCol="0">
            <a:spAutoFit/>
          </a:bodyPr>
          <a:lstStyle/>
          <a:p>
            <a:r>
              <a:rPr lang="en-US" dirty="0"/>
              <a:t>Endocapillary hypercellularity</a:t>
            </a:r>
          </a:p>
        </p:txBody>
      </p:sp>
      <p:sp>
        <p:nvSpPr>
          <p:cNvPr id="5" name="Arrow: Left 4">
            <a:extLst>
              <a:ext uri="{FF2B5EF4-FFF2-40B4-BE49-F238E27FC236}">
                <a16:creationId xmlns:a16="http://schemas.microsoft.com/office/drawing/2014/main" id="{93667F32-CB8A-B30A-CA05-477B191B90A5}"/>
              </a:ext>
            </a:extLst>
          </p:cNvPr>
          <p:cNvSpPr/>
          <p:nvPr/>
        </p:nvSpPr>
        <p:spPr>
          <a:xfrm rot="174149" flipV="1">
            <a:off x="4378065" y="1215571"/>
            <a:ext cx="4232493" cy="27867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482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2092A-B1C8-56A2-56F7-2DAF3CF5CA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1A309AB-90D4-3C7F-20DE-B66DCD4D7072}"/>
              </a:ext>
            </a:extLst>
          </p:cNvPr>
          <p:cNvSpPr txBox="1"/>
          <p:nvPr/>
        </p:nvSpPr>
        <p:spPr>
          <a:xfrm>
            <a:off x="535070" y="126667"/>
            <a:ext cx="1790700" cy="369332"/>
          </a:xfrm>
          <a:prstGeom prst="rect">
            <a:avLst/>
          </a:prstGeom>
          <a:noFill/>
        </p:spPr>
        <p:txBody>
          <a:bodyPr wrap="square" rtlCol="0">
            <a:spAutoFit/>
          </a:bodyPr>
          <a:lstStyle/>
          <a:p>
            <a:r>
              <a:rPr lang="en-US" dirty="0"/>
              <a:t>Mesangial IgA</a:t>
            </a:r>
          </a:p>
        </p:txBody>
      </p:sp>
      <p:grpSp>
        <p:nvGrpSpPr>
          <p:cNvPr id="10" name="Group 9">
            <a:extLst>
              <a:ext uri="{FF2B5EF4-FFF2-40B4-BE49-F238E27FC236}">
                <a16:creationId xmlns:a16="http://schemas.microsoft.com/office/drawing/2014/main" id="{6EF61D3D-E7E9-9B11-91F7-A7AD4C61C29C}"/>
              </a:ext>
            </a:extLst>
          </p:cNvPr>
          <p:cNvGrpSpPr/>
          <p:nvPr/>
        </p:nvGrpSpPr>
        <p:grpSpPr>
          <a:xfrm>
            <a:off x="535070" y="277297"/>
            <a:ext cx="5123336" cy="6361402"/>
            <a:chOff x="288798" y="496598"/>
            <a:chExt cx="5123336" cy="6361402"/>
          </a:xfrm>
        </p:grpSpPr>
        <p:pic>
          <p:nvPicPr>
            <p:cNvPr id="3" name="Picture 2">
              <a:extLst>
                <a:ext uri="{FF2B5EF4-FFF2-40B4-BE49-F238E27FC236}">
                  <a16:creationId xmlns:a16="http://schemas.microsoft.com/office/drawing/2014/main" id="{E7304019-4EC8-6189-307F-220A12EB5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98" y="781050"/>
              <a:ext cx="5123336" cy="6076950"/>
            </a:xfrm>
            <a:prstGeom prst="rect">
              <a:avLst/>
            </a:prstGeom>
          </p:spPr>
        </p:pic>
        <p:sp>
          <p:nvSpPr>
            <p:cNvPr id="7" name="Arrow: Left 6">
              <a:extLst>
                <a:ext uri="{FF2B5EF4-FFF2-40B4-BE49-F238E27FC236}">
                  <a16:creationId xmlns:a16="http://schemas.microsoft.com/office/drawing/2014/main" id="{0294E099-11B3-E586-A6DF-FEC4D3296E41}"/>
                </a:ext>
              </a:extLst>
            </p:cNvPr>
            <p:cNvSpPr/>
            <p:nvPr/>
          </p:nvSpPr>
          <p:spPr>
            <a:xfrm rot="14512923">
              <a:off x="1554010" y="1560928"/>
              <a:ext cx="2403714" cy="275053"/>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93A9AB36-E322-CA7D-EE50-A23769EA96F9}"/>
                </a:ext>
              </a:extLst>
            </p:cNvPr>
            <p:cNvSpPr/>
            <p:nvPr/>
          </p:nvSpPr>
          <p:spPr>
            <a:xfrm rot="13212069">
              <a:off x="2464363" y="1090072"/>
              <a:ext cx="1847969" cy="313015"/>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C2134E64-3C70-97A8-3D35-38C5C1393614}"/>
                </a:ext>
              </a:extLst>
            </p:cNvPr>
            <p:cNvSpPr/>
            <p:nvPr/>
          </p:nvSpPr>
          <p:spPr>
            <a:xfrm rot="15450113">
              <a:off x="518583" y="2287057"/>
              <a:ext cx="3583498" cy="312167"/>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A21D5A9-D69B-096C-E8BF-39E292423BA6}"/>
              </a:ext>
            </a:extLst>
          </p:cNvPr>
          <p:cNvSpPr txBox="1"/>
          <p:nvPr/>
        </p:nvSpPr>
        <p:spPr>
          <a:xfrm>
            <a:off x="6773956" y="63635"/>
            <a:ext cx="3867150" cy="369332"/>
          </a:xfrm>
          <a:prstGeom prst="rect">
            <a:avLst/>
          </a:prstGeom>
          <a:noFill/>
        </p:spPr>
        <p:txBody>
          <a:bodyPr wrap="square" rtlCol="0">
            <a:spAutoFit/>
          </a:bodyPr>
          <a:lstStyle/>
          <a:p>
            <a:r>
              <a:rPr lang="en-US" dirty="0"/>
              <a:t>Urinary space fibrin in active crescent</a:t>
            </a:r>
          </a:p>
        </p:txBody>
      </p:sp>
      <p:grpSp>
        <p:nvGrpSpPr>
          <p:cNvPr id="13" name="Group 12">
            <a:extLst>
              <a:ext uri="{FF2B5EF4-FFF2-40B4-BE49-F238E27FC236}">
                <a16:creationId xmlns:a16="http://schemas.microsoft.com/office/drawing/2014/main" id="{5E0FBF81-B1BD-7E31-E54D-DDD810653E8C}"/>
              </a:ext>
            </a:extLst>
          </p:cNvPr>
          <p:cNvGrpSpPr/>
          <p:nvPr/>
        </p:nvGrpSpPr>
        <p:grpSpPr>
          <a:xfrm>
            <a:off x="6915150" y="415724"/>
            <a:ext cx="5210175" cy="6356549"/>
            <a:chOff x="6915150" y="415724"/>
            <a:chExt cx="5210175" cy="6356549"/>
          </a:xfrm>
        </p:grpSpPr>
        <p:pic>
          <p:nvPicPr>
            <p:cNvPr id="5" name="Picture 4">
              <a:extLst>
                <a:ext uri="{FF2B5EF4-FFF2-40B4-BE49-F238E27FC236}">
                  <a16:creationId xmlns:a16="http://schemas.microsoft.com/office/drawing/2014/main" id="{35B143A3-BF96-3D84-D6C0-4D5F75DE18F4}"/>
                </a:ext>
              </a:extLst>
            </p:cNvPr>
            <p:cNvPicPr>
              <a:picLocks noChangeAspect="1"/>
            </p:cNvPicPr>
            <p:nvPr/>
          </p:nvPicPr>
          <p:blipFill rotWithShape="1">
            <a:blip r:embed="rId3">
              <a:extLst>
                <a:ext uri="{28A0092B-C50C-407E-A947-70E740481C1C}">
                  <a14:useLocalDpi xmlns:a14="http://schemas.microsoft.com/office/drawing/2010/main" val="0"/>
                </a:ext>
              </a:extLst>
            </a:blip>
            <a:srcRect l="7387" r="6877"/>
            <a:stretch/>
          </p:blipFill>
          <p:spPr>
            <a:xfrm>
              <a:off x="6915150" y="695324"/>
              <a:ext cx="5210175" cy="6076949"/>
            </a:xfrm>
            <a:prstGeom prst="rect">
              <a:avLst/>
            </a:prstGeom>
          </p:spPr>
        </p:pic>
        <p:sp>
          <p:nvSpPr>
            <p:cNvPr id="12" name="Arrow: Left 11">
              <a:extLst>
                <a:ext uri="{FF2B5EF4-FFF2-40B4-BE49-F238E27FC236}">
                  <a16:creationId xmlns:a16="http://schemas.microsoft.com/office/drawing/2014/main" id="{08E677C2-00E4-B788-3F7B-5A401CBAB2E6}"/>
                </a:ext>
              </a:extLst>
            </p:cNvPr>
            <p:cNvSpPr/>
            <p:nvPr/>
          </p:nvSpPr>
          <p:spPr>
            <a:xfrm rot="14469005">
              <a:off x="9067352" y="1421237"/>
              <a:ext cx="2360852" cy="349825"/>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3033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917F41-79AD-58AC-7F10-CB35E5D1D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75" y="0"/>
            <a:ext cx="4562475" cy="5498926"/>
          </a:xfrm>
          <a:prstGeom prst="rect">
            <a:avLst/>
          </a:prstGeom>
        </p:spPr>
      </p:pic>
      <p:pic>
        <p:nvPicPr>
          <p:cNvPr id="5" name="Picture 4">
            <a:extLst>
              <a:ext uri="{FF2B5EF4-FFF2-40B4-BE49-F238E27FC236}">
                <a16:creationId xmlns:a16="http://schemas.microsoft.com/office/drawing/2014/main" id="{18D90795-CAC1-48EA-AA98-ACBC168917A2}"/>
              </a:ext>
            </a:extLst>
          </p:cNvPr>
          <p:cNvPicPr>
            <a:picLocks noChangeAspect="1"/>
          </p:cNvPicPr>
          <p:nvPr/>
        </p:nvPicPr>
        <p:blipFill rotWithShape="1">
          <a:blip r:embed="rId3">
            <a:extLst>
              <a:ext uri="{28A0092B-C50C-407E-A947-70E740481C1C}">
                <a14:useLocalDpi xmlns:a14="http://schemas.microsoft.com/office/drawing/2010/main" val="0"/>
              </a:ext>
            </a:extLst>
          </a:blip>
          <a:srcRect r="24661"/>
          <a:stretch/>
        </p:blipFill>
        <p:spPr>
          <a:xfrm>
            <a:off x="6386293" y="0"/>
            <a:ext cx="4643657" cy="5485327"/>
          </a:xfrm>
          <a:prstGeom prst="rect">
            <a:avLst/>
          </a:prstGeom>
        </p:spPr>
      </p:pic>
      <p:sp>
        <p:nvSpPr>
          <p:cNvPr id="6" name="TextBox 5">
            <a:extLst>
              <a:ext uri="{FF2B5EF4-FFF2-40B4-BE49-F238E27FC236}">
                <a16:creationId xmlns:a16="http://schemas.microsoft.com/office/drawing/2014/main" id="{18B12065-BDA9-4150-4434-1CBB923B70DC}"/>
              </a:ext>
            </a:extLst>
          </p:cNvPr>
          <p:cNvSpPr txBox="1"/>
          <p:nvPr/>
        </p:nvSpPr>
        <p:spPr>
          <a:xfrm>
            <a:off x="1504950" y="5631418"/>
            <a:ext cx="4381500" cy="369332"/>
          </a:xfrm>
          <a:prstGeom prst="rect">
            <a:avLst/>
          </a:prstGeom>
          <a:noFill/>
        </p:spPr>
        <p:txBody>
          <a:bodyPr wrap="square" rtlCol="0">
            <a:spAutoFit/>
          </a:bodyPr>
          <a:lstStyle/>
          <a:p>
            <a:r>
              <a:rPr lang="en-US" dirty="0"/>
              <a:t>Acute tubular cell injury</a:t>
            </a:r>
          </a:p>
        </p:txBody>
      </p:sp>
      <p:sp>
        <p:nvSpPr>
          <p:cNvPr id="7" name="TextBox 6">
            <a:extLst>
              <a:ext uri="{FF2B5EF4-FFF2-40B4-BE49-F238E27FC236}">
                <a16:creationId xmlns:a16="http://schemas.microsoft.com/office/drawing/2014/main" id="{FFE63903-C34E-E2E2-7436-4FF518F3F762}"/>
              </a:ext>
            </a:extLst>
          </p:cNvPr>
          <p:cNvSpPr txBox="1"/>
          <p:nvPr/>
        </p:nvSpPr>
        <p:spPr>
          <a:xfrm>
            <a:off x="7429500" y="5675352"/>
            <a:ext cx="4838700" cy="369332"/>
          </a:xfrm>
          <a:prstGeom prst="rect">
            <a:avLst/>
          </a:prstGeom>
          <a:noFill/>
        </p:spPr>
        <p:txBody>
          <a:bodyPr wrap="square" rtlCol="0">
            <a:spAutoFit/>
          </a:bodyPr>
          <a:lstStyle/>
          <a:p>
            <a:r>
              <a:rPr lang="en-US" dirty="0"/>
              <a:t>Arteriosclerosis, tubular cell injury</a:t>
            </a:r>
          </a:p>
        </p:txBody>
      </p:sp>
    </p:spTree>
    <p:extLst>
      <p:ext uri="{BB962C8B-B14F-4D97-AF65-F5344CB8AC3E}">
        <p14:creationId xmlns:p14="http://schemas.microsoft.com/office/powerpoint/2010/main" val="312050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B4C34-6BC4-0156-9ADD-E23F1E6C16BE}"/>
              </a:ext>
            </a:extLst>
          </p:cNvPr>
          <p:cNvSpPr txBox="1"/>
          <p:nvPr/>
        </p:nvSpPr>
        <p:spPr>
          <a:xfrm>
            <a:off x="9772650" y="1838325"/>
            <a:ext cx="2419350" cy="369332"/>
          </a:xfrm>
          <a:prstGeom prst="rect">
            <a:avLst/>
          </a:prstGeom>
          <a:noFill/>
        </p:spPr>
        <p:txBody>
          <a:bodyPr wrap="square" rtlCol="0">
            <a:spAutoFit/>
          </a:bodyPr>
          <a:lstStyle/>
          <a:p>
            <a:r>
              <a:rPr lang="en-US" dirty="0"/>
              <a:t>Mesangial deposits</a:t>
            </a:r>
          </a:p>
        </p:txBody>
      </p:sp>
      <p:grpSp>
        <p:nvGrpSpPr>
          <p:cNvPr id="8" name="Group 7">
            <a:extLst>
              <a:ext uri="{FF2B5EF4-FFF2-40B4-BE49-F238E27FC236}">
                <a16:creationId xmlns:a16="http://schemas.microsoft.com/office/drawing/2014/main" id="{D9D67793-942F-2DCE-CE07-D9DA46D35481}"/>
              </a:ext>
            </a:extLst>
          </p:cNvPr>
          <p:cNvGrpSpPr/>
          <p:nvPr/>
        </p:nvGrpSpPr>
        <p:grpSpPr>
          <a:xfrm>
            <a:off x="0" y="0"/>
            <a:ext cx="10349046" cy="6858000"/>
            <a:chOff x="0" y="0"/>
            <a:chExt cx="10349046" cy="6858000"/>
          </a:xfrm>
        </p:grpSpPr>
        <p:pic>
          <p:nvPicPr>
            <p:cNvPr id="3" name="Picture 2">
              <a:extLst>
                <a:ext uri="{FF2B5EF4-FFF2-40B4-BE49-F238E27FC236}">
                  <a16:creationId xmlns:a16="http://schemas.microsoft.com/office/drawing/2014/main" id="{CDA8A646-913D-72C3-6BC7-563AAAD2A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284088" y="-1284088"/>
              <a:ext cx="6858000" cy="9426176"/>
            </a:xfrm>
            <a:prstGeom prst="rect">
              <a:avLst/>
            </a:prstGeom>
          </p:spPr>
        </p:pic>
        <p:sp>
          <p:nvSpPr>
            <p:cNvPr id="7" name="Arrow: Left 6">
              <a:extLst>
                <a:ext uri="{FF2B5EF4-FFF2-40B4-BE49-F238E27FC236}">
                  <a16:creationId xmlns:a16="http://schemas.microsoft.com/office/drawing/2014/main" id="{4E2D38CA-94B2-1B80-4CBE-705889078526}"/>
                </a:ext>
              </a:extLst>
            </p:cNvPr>
            <p:cNvSpPr/>
            <p:nvPr/>
          </p:nvSpPr>
          <p:spPr>
            <a:xfrm rot="20946342">
              <a:off x="3634735" y="2835647"/>
              <a:ext cx="6714311" cy="721882"/>
            </a:xfrm>
            <a:prstGeom prst="leftArrow">
              <a:avLst>
                <a:gd name="adj1" fmla="val 21428"/>
                <a:gd name="adj2" fmla="val 5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1624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9EA8FA-B861-F74E-0084-DF359D2CC4DC}"/>
              </a:ext>
            </a:extLst>
          </p:cNvPr>
          <p:cNvSpPr txBox="1"/>
          <p:nvPr/>
        </p:nvSpPr>
        <p:spPr>
          <a:xfrm>
            <a:off x="619124" y="725597"/>
            <a:ext cx="11115675" cy="5324535"/>
          </a:xfrm>
          <a:prstGeom prst="rect">
            <a:avLst/>
          </a:prstGeom>
          <a:noFill/>
        </p:spPr>
        <p:txBody>
          <a:bodyPr wrap="square">
            <a:spAutoFit/>
          </a:bodyPr>
          <a:lstStyle/>
          <a:p>
            <a:r>
              <a:rPr lang="en-US" sz="2000" b="1" i="0" u="none" strike="noStrike" baseline="0" dirty="0">
                <a:latin typeface="Arial" panose="020B0604020202020204" pitchFamily="34" charset="0"/>
              </a:rPr>
              <a:t>RENAL BIOPSY DIAGNOSIS:</a:t>
            </a:r>
          </a:p>
          <a:p>
            <a:endParaRPr lang="en-US" sz="2000" b="1" i="0" u="none" strike="noStrike" baseline="0" dirty="0">
              <a:latin typeface="Arial" panose="020B0604020202020204" pitchFamily="34" charset="0"/>
            </a:endParaRPr>
          </a:p>
          <a:p>
            <a:pPr marL="342900" indent="-342900">
              <a:buAutoNum type="arabicPeriod"/>
            </a:pPr>
            <a:r>
              <a:rPr lang="en-US" sz="2000" b="1" i="0" u="none" strike="noStrike" baseline="0" dirty="0">
                <a:latin typeface="Arial" panose="020B0604020202020204" pitchFamily="34" charset="0"/>
              </a:rPr>
              <a:t>IgA DOMINANT GLOMERULONEPHRITIS WITH EXTENSIVE ACTIVE CRESCENT FORMATION</a:t>
            </a:r>
          </a:p>
          <a:p>
            <a:pPr marL="182880"/>
            <a:r>
              <a:rPr lang="en-US" sz="2000" b="1" dirty="0">
                <a:latin typeface="Arial" panose="020B0604020202020204" pitchFamily="34" charset="0"/>
              </a:rPr>
              <a:t>This is favored to be IgA vasculitis given the clinical findings.  However, this could be IgA nephropathy and an ANCA negative vasculitis is not excluded.</a:t>
            </a:r>
          </a:p>
          <a:p>
            <a:pPr marL="182880"/>
            <a:endParaRPr lang="en-US" sz="2000" b="1" dirty="0">
              <a:latin typeface="Arial" panose="020B0604020202020204" pitchFamily="34" charset="0"/>
            </a:endParaRPr>
          </a:p>
          <a:p>
            <a:pPr marL="182880"/>
            <a:r>
              <a:rPr lang="en-US" sz="2000" b="1" dirty="0">
                <a:latin typeface="Arial" panose="020B0604020202020204" pitchFamily="34" charset="0"/>
              </a:rPr>
              <a:t>The Oxford IgA score is M0 E1 S0 T0 C2.  For IgAN, an E1 score (endocapillary hypercellularity) suggests a lesion which may improve with immunosuppressive therapy.  C2, representing crescents in &gt;25% of glomeruli, is associated with an increased risk of chronic renal failure even in patients treated with immunosuppressive therapy.  In IgA vasculitis, the E1 score recently has been associated with initial improvement in eGFR followed by a late decline (Clin J Am Soc Nephrol. 2024;19:438).  </a:t>
            </a:r>
          </a:p>
          <a:p>
            <a:pPr marL="342900" indent="-342900">
              <a:buAutoNum type="arabicPeriod"/>
            </a:pPr>
            <a:endParaRPr lang="en-US" sz="2000" b="1" dirty="0">
              <a:latin typeface="Arial" panose="020B0604020202020204" pitchFamily="34" charset="0"/>
            </a:endParaRPr>
          </a:p>
          <a:p>
            <a:r>
              <a:rPr lang="en-US" sz="2000" b="1" i="0" u="none" strike="noStrike" baseline="0" dirty="0">
                <a:latin typeface="Arial" panose="020B0604020202020204" pitchFamily="34" charset="0"/>
              </a:rPr>
              <a:t>2.  ACUTE TUBULAR INJURY</a:t>
            </a:r>
          </a:p>
          <a:p>
            <a:endParaRPr lang="en-US" sz="2000" b="1" dirty="0">
              <a:latin typeface="Arial" panose="020B0604020202020204" pitchFamily="34" charset="0"/>
            </a:endParaRPr>
          </a:p>
          <a:p>
            <a:r>
              <a:rPr lang="en-US" sz="2000" b="1" i="0" u="none" strike="noStrike" baseline="0" dirty="0">
                <a:latin typeface="Arial" panose="020B0604020202020204" pitchFamily="34" charset="0"/>
              </a:rPr>
              <a:t>3.  MILD TO MODERATE ARTERIOSCLEROSIS</a:t>
            </a:r>
          </a:p>
        </p:txBody>
      </p:sp>
    </p:spTree>
    <p:extLst>
      <p:ext uri="{BB962C8B-B14F-4D97-AF65-F5344CB8AC3E}">
        <p14:creationId xmlns:p14="http://schemas.microsoft.com/office/powerpoint/2010/main" val="3234425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BF68-EA95-6B6D-7519-3FAAB5915855}"/>
              </a:ext>
            </a:extLst>
          </p:cNvPr>
          <p:cNvSpPr>
            <a:spLocks noGrp="1"/>
          </p:cNvSpPr>
          <p:nvPr>
            <p:ph type="title"/>
          </p:nvPr>
        </p:nvSpPr>
        <p:spPr/>
        <p:txBody>
          <a:bodyPr/>
          <a:lstStyle/>
          <a:p>
            <a:r>
              <a:rPr lang="en-US" dirty="0"/>
              <a:t>Hospital Course</a:t>
            </a:r>
          </a:p>
        </p:txBody>
      </p:sp>
      <p:sp>
        <p:nvSpPr>
          <p:cNvPr id="3" name="Content Placeholder 2">
            <a:extLst>
              <a:ext uri="{FF2B5EF4-FFF2-40B4-BE49-F238E27FC236}">
                <a16:creationId xmlns:a16="http://schemas.microsoft.com/office/drawing/2014/main" id="{B16E4D8E-AA31-A799-5627-DB68E10BC4CC}"/>
              </a:ext>
            </a:extLst>
          </p:cNvPr>
          <p:cNvSpPr>
            <a:spLocks noGrp="1"/>
          </p:cNvSpPr>
          <p:nvPr>
            <p:ph sz="half" idx="1"/>
          </p:nvPr>
        </p:nvSpPr>
        <p:spPr/>
        <p:txBody>
          <a:bodyPr vert="horz" lIns="91440" tIns="45720" rIns="91440" bIns="45720" rtlCol="0" anchor="t">
            <a:normAutofit/>
          </a:bodyPr>
          <a:lstStyle/>
          <a:p>
            <a:pPr marL="0" marR="0" indent="0">
              <a:lnSpc>
                <a:spcPct val="107000"/>
              </a:lnSpc>
              <a:spcAft>
                <a:spcPts val="800"/>
              </a:spcAft>
              <a:buNone/>
            </a:pPr>
            <a:r>
              <a:rPr lang="en-US" sz="3200" b="1" u="sng" kern="100" dirty="0">
                <a:effectLst/>
                <a:latin typeface="Calibri" panose="020F0502020204030204" pitchFamily="34" charset="0"/>
                <a:ea typeface="DengXian" panose="02010600030101010101" pitchFamily="2" charset="-122"/>
                <a:cs typeface="Times New Roman" panose="02020603050405020304" pitchFamily="18" charset="0"/>
              </a:rPr>
              <a:t>Treatment:</a:t>
            </a:r>
            <a:endParaRPr lang="en-US"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tabLst>
                <a:tab pos="457200" algn="l"/>
              </a:tabLst>
            </a:pPr>
            <a:r>
              <a:rPr lang="en-US" sz="3200" kern="100" dirty="0">
                <a:effectLst/>
                <a:latin typeface="Calibri" panose="020F0502020204030204" pitchFamily="34" charset="0"/>
                <a:ea typeface="DengXian" panose="02010600030101010101" pitchFamily="2" charset="-122"/>
                <a:cs typeface="Times New Roman" panose="02020603050405020304" pitchFamily="18" charset="0"/>
              </a:rPr>
              <a:t>Pulse dose methylprednisolone 1g IV QD x 3 days, followed by high dose prednisone</a:t>
            </a:r>
          </a:p>
          <a:p>
            <a:pPr marL="342900" marR="0" lvl="0" indent="-342900">
              <a:lnSpc>
                <a:spcPct val="107000"/>
              </a:lnSpc>
              <a:spcAft>
                <a:spcPts val="800"/>
              </a:spcAft>
              <a:buFont typeface="Arial" panose="020B0604020202020204" pitchFamily="34" charset="0"/>
              <a:buChar char="•"/>
              <a:tabLst>
                <a:tab pos="457200" algn="l"/>
              </a:tabLst>
            </a:pPr>
            <a:r>
              <a:rPr lang="en-US" sz="3200" kern="100" dirty="0">
                <a:effectLst/>
                <a:latin typeface="Calibri" panose="020F0502020204030204" pitchFamily="34" charset="0"/>
                <a:ea typeface="DengXian" panose="02010600030101010101" pitchFamily="2" charset="-122"/>
                <a:cs typeface="Times New Roman" panose="02020603050405020304" pitchFamily="18" charset="0"/>
              </a:rPr>
              <a:t>Cytoxan 500mg/m2 x 1</a:t>
            </a:r>
          </a:p>
          <a:p>
            <a:endParaRPr lang="en-US" sz="4400" dirty="0"/>
          </a:p>
        </p:txBody>
      </p:sp>
      <p:sp>
        <p:nvSpPr>
          <p:cNvPr id="4" name="Content Placeholder 3">
            <a:extLst>
              <a:ext uri="{FF2B5EF4-FFF2-40B4-BE49-F238E27FC236}">
                <a16:creationId xmlns:a16="http://schemas.microsoft.com/office/drawing/2014/main" id="{F452D2BC-3168-FCD4-E200-9C9E5FB789A8}"/>
              </a:ext>
            </a:extLst>
          </p:cNvPr>
          <p:cNvSpPr>
            <a:spLocks noGrp="1"/>
          </p:cNvSpPr>
          <p:nvPr>
            <p:ph sz="half" idx="2"/>
          </p:nvPr>
        </p:nvSpPr>
        <p:spPr/>
        <p:txBody>
          <a:bodyPr vert="horz" lIns="91440" tIns="45720" rIns="91440" bIns="45720" rtlCol="0" anchor="t">
            <a:normAutofit/>
          </a:bodyPr>
          <a:lstStyle/>
          <a:p>
            <a:pPr marL="0" marR="0">
              <a:lnSpc>
                <a:spcPct val="107000"/>
              </a:lnSpc>
              <a:spcAft>
                <a:spcPts val="800"/>
              </a:spcAft>
            </a:pPr>
            <a:r>
              <a:rPr lang="en-US" kern="100" dirty="0">
                <a:effectLst/>
                <a:latin typeface="Calibri" panose="020F0502020204030204" pitchFamily="34" charset="0"/>
                <a:ea typeface="DengXian" panose="02010600030101010101" pitchFamily="2" charset="-122"/>
                <a:cs typeface="Times New Roman" panose="02020603050405020304" pitchFamily="18" charset="0"/>
              </a:rPr>
              <a:t>Unfortunately, hospital course was complicated by continued intrabdominal infections and bleeding related to his perforation and mucosal ulcers and ESKD required HD. 2 months into his hospitalization, he opted for hospice care and expired several days later.</a:t>
            </a:r>
          </a:p>
        </p:txBody>
      </p:sp>
    </p:spTree>
    <p:extLst>
      <p:ext uri="{BB962C8B-B14F-4D97-AF65-F5344CB8AC3E}">
        <p14:creationId xmlns:p14="http://schemas.microsoft.com/office/powerpoint/2010/main" val="465804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3F3A-FB8A-742D-3DDB-38AD89B95618}"/>
              </a:ext>
            </a:extLst>
          </p:cNvPr>
          <p:cNvSpPr>
            <a:spLocks noGrp="1"/>
          </p:cNvSpPr>
          <p:nvPr>
            <p:ph type="title"/>
          </p:nvPr>
        </p:nvSpPr>
        <p:spPr/>
        <p:txBody>
          <a:bodyPr/>
          <a:lstStyle/>
          <a:p>
            <a:r>
              <a:rPr lang="en-US" dirty="0"/>
              <a:t>Case Presentation</a:t>
            </a:r>
          </a:p>
        </p:txBody>
      </p:sp>
      <p:sp>
        <p:nvSpPr>
          <p:cNvPr id="3" name="Text Placeholder 2">
            <a:extLst>
              <a:ext uri="{FF2B5EF4-FFF2-40B4-BE49-F238E27FC236}">
                <a16:creationId xmlns:a16="http://schemas.microsoft.com/office/drawing/2014/main" id="{783EACCC-CCC3-E5BE-2DD8-A9E6CDA65FA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19311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F5D0-D9DD-AB4E-0D8F-B07984ABB2BF}"/>
              </a:ext>
            </a:extLst>
          </p:cNvPr>
          <p:cNvSpPr>
            <a:spLocks noGrp="1"/>
          </p:cNvSpPr>
          <p:nvPr>
            <p:ph type="title"/>
          </p:nvPr>
        </p:nvSpPr>
        <p:spPr/>
        <p:txBody>
          <a:bodyPr/>
          <a:lstStyle/>
          <a:p>
            <a:r>
              <a:rPr lang="en-US" dirty="0"/>
              <a:t>Conclusion of Case</a:t>
            </a:r>
          </a:p>
        </p:txBody>
      </p:sp>
      <p:sp>
        <p:nvSpPr>
          <p:cNvPr id="3" name="Content Placeholder 2">
            <a:extLst>
              <a:ext uri="{FF2B5EF4-FFF2-40B4-BE49-F238E27FC236}">
                <a16:creationId xmlns:a16="http://schemas.microsoft.com/office/drawing/2014/main" id="{7F830F1E-B656-7AB0-A796-9F3477DD29E0}"/>
              </a:ext>
            </a:extLst>
          </p:cNvPr>
          <p:cNvSpPr>
            <a:spLocks noGrp="1"/>
          </p:cNvSpPr>
          <p:nvPr>
            <p:ph sz="half" idx="1"/>
          </p:nvPr>
        </p:nvSpPr>
        <p:spPr>
          <a:xfrm>
            <a:off x="838199" y="1825625"/>
            <a:ext cx="10990943" cy="4351338"/>
          </a:xfrm>
        </p:spPr>
        <p:txBody>
          <a:bodyPr>
            <a:normAutofit/>
          </a:bodyPr>
          <a:lstStyle/>
          <a:p>
            <a:r>
              <a:rPr lang="en-US" dirty="0"/>
              <a:t>This 67M with recent dx of seropositive RA, with 1 </a:t>
            </a:r>
            <a:r>
              <a:rPr lang="en-US" dirty="0" err="1"/>
              <a:t>mo</a:t>
            </a:r>
            <a:r>
              <a:rPr lang="en-US" dirty="0"/>
              <a:t> of petechial/LCV type rash presented to the ER with abdominal pain due to duodenal perforation. He was also found to have sediment in his urine and about 4g UPCR. He had multiple biopsies. </a:t>
            </a:r>
          </a:p>
          <a:p>
            <a:r>
              <a:rPr lang="en-US" dirty="0"/>
              <a:t>Ultimately, he was ultimately diagnosed with IgA vasculitis on the basis of clinical findings and renal biopsy.</a:t>
            </a:r>
          </a:p>
          <a:p>
            <a:r>
              <a:rPr lang="en-US" dirty="0"/>
              <a:t>IgA Vasculitis is challenging to treat.</a:t>
            </a:r>
          </a:p>
        </p:txBody>
      </p:sp>
    </p:spTree>
    <p:extLst>
      <p:ext uri="{BB962C8B-B14F-4D97-AF65-F5344CB8AC3E}">
        <p14:creationId xmlns:p14="http://schemas.microsoft.com/office/powerpoint/2010/main" val="3564155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0A9F7-B5F4-7C3B-9F61-AF716A8EC84F}"/>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30A83343-1364-F5DC-58ED-7D1E420216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06348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1CD7F5-2876-8639-1FB8-71336384650D}"/>
              </a:ext>
            </a:extLst>
          </p:cNvPr>
          <p:cNvSpPr>
            <a:spLocks noGrp="1"/>
          </p:cNvSpPr>
          <p:nvPr>
            <p:ph type="title"/>
          </p:nvPr>
        </p:nvSpPr>
        <p:spPr/>
        <p:txBody>
          <a:bodyPr/>
          <a:lstStyle/>
          <a:p>
            <a:r>
              <a:rPr lang="en-US" sz="4400" kern="100" dirty="0">
                <a:effectLst/>
                <a:ea typeface="DengXian" panose="02010600030101010101" pitchFamily="2" charset="-122"/>
                <a:cs typeface="Times New Roman" panose="02020603050405020304" pitchFamily="18" charset="0"/>
              </a:rPr>
              <a:t>What is IgA Vasculitis?</a:t>
            </a:r>
            <a:endParaRPr lang="en-US" dirty="0"/>
          </a:p>
        </p:txBody>
      </p:sp>
      <p:sp>
        <p:nvSpPr>
          <p:cNvPr id="5" name="Content Placeholder 4">
            <a:extLst>
              <a:ext uri="{FF2B5EF4-FFF2-40B4-BE49-F238E27FC236}">
                <a16:creationId xmlns:a16="http://schemas.microsoft.com/office/drawing/2014/main" id="{FECA4705-00B8-8411-A403-46724D8022DB}"/>
              </a:ext>
            </a:extLst>
          </p:cNvPr>
          <p:cNvSpPr>
            <a:spLocks noGrp="1"/>
          </p:cNvSpPr>
          <p:nvPr>
            <p:ph idx="1"/>
          </p:nvPr>
        </p:nvSpPr>
        <p:spPr/>
        <p:txBody>
          <a:bodyPr/>
          <a:lstStyle/>
          <a:p>
            <a:pPr>
              <a:lnSpc>
                <a:spcPct val="107000"/>
              </a:lnSpc>
              <a:spcBef>
                <a:spcPts val="600"/>
              </a:spcBef>
              <a:spcAft>
                <a:spcPts val="600"/>
              </a:spcAft>
            </a:pPr>
            <a:r>
              <a:rPr lang="en-US" sz="2800" kern="100" dirty="0" err="1">
                <a:effectLst/>
                <a:ea typeface="DengXian" panose="02010600030101010101" pitchFamily="2" charset="-122"/>
                <a:cs typeface="Times New Roman" panose="02020603050405020304" pitchFamily="18" charset="0"/>
              </a:rPr>
              <a:t>IgAV</a:t>
            </a:r>
            <a:r>
              <a:rPr lang="en-US" sz="2800" kern="100" dirty="0">
                <a:effectLst/>
                <a:ea typeface="DengXian" panose="02010600030101010101" pitchFamily="2" charset="-122"/>
                <a:cs typeface="Times New Roman" panose="02020603050405020304" pitchFamily="18" charset="0"/>
              </a:rPr>
              <a:t> is an immune complex-mediated small vessel vasculitis</a:t>
            </a:r>
            <a:r>
              <a:rPr lang="en-US" sz="2800" kern="100" dirty="0">
                <a:ea typeface="DengXian" panose="02010600030101010101" pitchFamily="2" charset="-122"/>
                <a:cs typeface="Times New Roman" panose="02020603050405020304" pitchFamily="18" charset="0"/>
              </a:rPr>
              <a:t> characterized by a </a:t>
            </a:r>
            <a:r>
              <a:rPr lang="en-US" sz="2800" kern="100" dirty="0">
                <a:effectLst/>
                <a:ea typeface="DengXian" panose="02010600030101010101" pitchFamily="2" charset="-122"/>
                <a:cs typeface="Times New Roman" panose="02020603050405020304" pitchFamily="18" charset="0"/>
              </a:rPr>
              <a:t>syndrome of abdominal pain, renal involvement, purpura and arthritis. </a:t>
            </a: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The etiology has been linked to infections and drugs.</a:t>
            </a:r>
            <a:endParaRPr lang="en-US" sz="2800" kern="100" baseline="30000" dirty="0">
              <a:effectLst/>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For adults, there can be malignancies associated with </a:t>
            </a:r>
            <a:r>
              <a:rPr lang="en-US" sz="2800" kern="100" dirty="0" err="1">
                <a:effectLst/>
                <a:ea typeface="DengXian" panose="02010600030101010101" pitchFamily="2" charset="-122"/>
                <a:cs typeface="Times New Roman" panose="02020603050405020304" pitchFamily="18" charset="0"/>
              </a:rPr>
              <a:t>IgAV</a:t>
            </a:r>
            <a:r>
              <a:rPr lang="en-US" sz="2800" kern="100" dirty="0">
                <a:effectLst/>
                <a:ea typeface="DengXian" panose="02010600030101010101" pitchFamily="2" charset="-122"/>
                <a:cs typeface="Times New Roman" panose="02020603050405020304" pitchFamily="18" charset="0"/>
              </a:rPr>
              <a:t>, most commonly solid tumors. These patients </a:t>
            </a:r>
            <a:r>
              <a:rPr lang="en-US" sz="2800" kern="100" dirty="0">
                <a:ea typeface="DengXian" panose="02010600030101010101" pitchFamily="2" charset="-122"/>
                <a:cs typeface="Times New Roman" panose="02020603050405020304" pitchFamily="18" charset="0"/>
              </a:rPr>
              <a:t>tend to be</a:t>
            </a:r>
            <a:r>
              <a:rPr lang="en-US" sz="2800" kern="100" dirty="0">
                <a:effectLst/>
                <a:ea typeface="DengXian" panose="02010600030101010101" pitchFamily="2" charset="-122"/>
                <a:cs typeface="Times New Roman" panose="02020603050405020304" pitchFamily="18" charset="0"/>
              </a:rPr>
              <a:t> male with a mean age of 60 years.</a:t>
            </a:r>
          </a:p>
          <a:p>
            <a:r>
              <a:rPr lang="en-US" sz="2800" kern="100" dirty="0">
                <a:effectLst/>
                <a:ea typeface="DengXian" panose="02010600030101010101" pitchFamily="2" charset="-122"/>
                <a:cs typeface="Times New Roman" panose="02020603050405020304" pitchFamily="18" charset="0"/>
              </a:rPr>
              <a:t> Our patient was an elderly male with testicular cancer.</a:t>
            </a:r>
            <a:endParaRPr lang="en-US" dirty="0"/>
          </a:p>
        </p:txBody>
      </p:sp>
    </p:spTree>
    <p:extLst>
      <p:ext uri="{BB962C8B-B14F-4D97-AF65-F5344CB8AC3E}">
        <p14:creationId xmlns:p14="http://schemas.microsoft.com/office/powerpoint/2010/main" val="2313118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1F46-7F2F-8E7B-E77D-0E7C77734835}"/>
              </a:ext>
            </a:extLst>
          </p:cNvPr>
          <p:cNvSpPr>
            <a:spLocks noGrp="1"/>
          </p:cNvSpPr>
          <p:nvPr>
            <p:ph type="title"/>
          </p:nvPr>
        </p:nvSpPr>
        <p:spPr/>
        <p:txBody>
          <a:bodyPr>
            <a:normAutofit/>
          </a:bodyPr>
          <a:lstStyle/>
          <a:p>
            <a:r>
              <a:rPr lang="en-US" sz="4400" kern="100" dirty="0">
                <a:effectLst/>
                <a:ea typeface="DengXian" panose="02010600030101010101" pitchFamily="2" charset="-122"/>
                <a:cs typeface="Times New Roman" panose="02020603050405020304" pitchFamily="18" charset="0"/>
              </a:rPr>
              <a:t>GI involvement in </a:t>
            </a:r>
            <a:r>
              <a:rPr lang="en-US" sz="4400" kern="100" dirty="0" err="1">
                <a:effectLst/>
                <a:ea typeface="DengXian" panose="02010600030101010101" pitchFamily="2" charset="-122"/>
                <a:cs typeface="Times New Roman" panose="02020603050405020304" pitchFamily="18" charset="0"/>
              </a:rPr>
              <a:t>IgAV</a:t>
            </a:r>
            <a:endParaRPr lang="en-US" dirty="0"/>
          </a:p>
        </p:txBody>
      </p:sp>
      <p:sp>
        <p:nvSpPr>
          <p:cNvPr id="3" name="Content Placeholder 2">
            <a:extLst>
              <a:ext uri="{FF2B5EF4-FFF2-40B4-BE49-F238E27FC236}">
                <a16:creationId xmlns:a16="http://schemas.microsoft.com/office/drawing/2014/main" id="{9F41FC07-B215-333D-4E68-37848E2B54F9}"/>
              </a:ext>
            </a:extLst>
          </p:cNvPr>
          <p:cNvSpPr>
            <a:spLocks noGrp="1"/>
          </p:cNvSpPr>
          <p:nvPr>
            <p:ph sz="half" idx="1"/>
          </p:nvPr>
        </p:nvSpPr>
        <p:spPr/>
        <p:txBody>
          <a:bodyPr>
            <a:normAutofit fontScale="77500" lnSpcReduction="20000"/>
          </a:bodyPr>
          <a:lstStyle/>
          <a:p>
            <a:pPr>
              <a:lnSpc>
                <a:spcPct val="107000"/>
              </a:lnSpc>
              <a:spcBef>
                <a:spcPts val="600"/>
              </a:spcBef>
              <a:spcAft>
                <a:spcPts val="600"/>
              </a:spcAft>
            </a:pPr>
            <a:r>
              <a:rPr lang="en-US" sz="2800" i="1" kern="100" dirty="0">
                <a:effectLst/>
                <a:ea typeface="DengXian" panose="02010600030101010101" pitchFamily="2" charset="-122"/>
                <a:cs typeface="Times New Roman" panose="02020603050405020304" pitchFamily="18" charset="0"/>
              </a:rPr>
              <a:t> </a:t>
            </a:r>
            <a:r>
              <a:rPr lang="en-US" sz="2800" kern="100" dirty="0">
                <a:effectLst/>
                <a:ea typeface="DengXian" panose="02010600030101010101" pitchFamily="2" charset="-122"/>
                <a:cs typeface="Times New Roman" panose="02020603050405020304" pitchFamily="18" charset="0"/>
              </a:rPr>
              <a:t>GI involvement is common, seen in ~51%-74% of patients.</a:t>
            </a: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In one retrospective study of 260 adults with </a:t>
            </a:r>
            <a:r>
              <a:rPr lang="en-US" sz="2800" kern="100" dirty="0" err="1">
                <a:effectLst/>
                <a:ea typeface="DengXian" panose="02010600030101010101" pitchFamily="2" charset="-122"/>
                <a:cs typeface="Times New Roman" panose="02020603050405020304" pitchFamily="18" charset="0"/>
              </a:rPr>
              <a:t>IgAV</a:t>
            </a:r>
            <a:r>
              <a:rPr lang="en-US" sz="2800" kern="100" dirty="0">
                <a:effectLst/>
                <a:ea typeface="DengXian" panose="02010600030101010101" pitchFamily="2" charset="-122"/>
                <a:cs typeface="Times New Roman" panose="02020603050405020304" pitchFamily="18" charset="0"/>
              </a:rPr>
              <a:t>, 53% of patients had GI involvement</a:t>
            </a:r>
            <a:r>
              <a:rPr lang="en-US" sz="2800" kern="100" dirty="0">
                <a:ea typeface="DengXian" panose="02010600030101010101" pitchFamily="2" charset="-122"/>
                <a:cs typeface="Times New Roman" panose="02020603050405020304" pitchFamily="18" charset="0"/>
              </a:rPr>
              <a:t>. I</a:t>
            </a:r>
            <a:r>
              <a:rPr lang="en-US" sz="2800" kern="100" dirty="0">
                <a:effectLst/>
                <a:ea typeface="DengXian" panose="02010600030101010101" pitchFamily="2" charset="-122"/>
                <a:cs typeface="Times New Roman" panose="02020603050405020304" pitchFamily="18" charset="0"/>
              </a:rPr>
              <a:t>nitial presentations included abdominal pain in 99% and acute surgical abdomen in only 4% of patients. </a:t>
            </a: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Abdominal imaging showed thickening of intestinal wall in 61%, and endoscopies revealed abnormalities in 87%, mostly mucosal ulcerations.</a:t>
            </a:r>
          </a:p>
          <a:p>
            <a:endParaRPr lang="en-US" dirty="0"/>
          </a:p>
        </p:txBody>
      </p:sp>
      <p:sp>
        <p:nvSpPr>
          <p:cNvPr id="4" name="Content Placeholder 3">
            <a:extLst>
              <a:ext uri="{FF2B5EF4-FFF2-40B4-BE49-F238E27FC236}">
                <a16:creationId xmlns:a16="http://schemas.microsoft.com/office/drawing/2014/main" id="{03A5A99C-2BC8-E766-A0C9-DC3F54650712}"/>
              </a:ext>
            </a:extLst>
          </p:cNvPr>
          <p:cNvSpPr>
            <a:spLocks noGrp="1"/>
          </p:cNvSpPr>
          <p:nvPr>
            <p:ph sz="half" idx="2"/>
          </p:nvPr>
        </p:nvSpPr>
        <p:spPr/>
        <p:txBody>
          <a:bodyPr>
            <a:normAutofit fontScale="77500" lnSpcReduction="20000"/>
          </a:bodyPr>
          <a:lstStyle/>
          <a:p>
            <a:pPr>
              <a:spcBef>
                <a:spcPts val="600"/>
              </a:spcBef>
              <a:spcAft>
                <a:spcPts val="600"/>
              </a:spcAft>
            </a:pPr>
            <a:r>
              <a:rPr lang="en-US" sz="2800" kern="100" dirty="0">
                <a:effectLst/>
                <a:ea typeface="DengXian" panose="02010600030101010101" pitchFamily="2" charset="-122"/>
                <a:cs typeface="Times New Roman" panose="02020603050405020304" pitchFamily="18" charset="0"/>
              </a:rPr>
              <a:t>Endoscopic findings include frequent duodenal involvement, duodenal lesions (erythema, ulcer, hematoma-like protrusions) and gastric mucosal erythema. </a:t>
            </a: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Thickening of intestinal wall, intestinal bleeding, duodenal involvement, and acute surgical abdomen were seen in </a:t>
            </a:r>
            <a:r>
              <a:rPr lang="en-US" sz="2800" u="sng" kern="100" dirty="0">
                <a:effectLst/>
                <a:ea typeface="DengXian" panose="02010600030101010101" pitchFamily="2" charset="-122"/>
                <a:cs typeface="Times New Roman" panose="02020603050405020304" pitchFamily="18" charset="0"/>
              </a:rPr>
              <a:t>our patient.  </a:t>
            </a: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While there is not data regarding the exact frequency of viscus perforation in </a:t>
            </a:r>
            <a:r>
              <a:rPr lang="en-US" sz="2800" kern="100" dirty="0" err="1">
                <a:effectLst/>
                <a:ea typeface="DengXian" panose="02010600030101010101" pitchFamily="2" charset="-122"/>
                <a:cs typeface="Times New Roman" panose="02020603050405020304" pitchFamily="18" charset="0"/>
              </a:rPr>
              <a:t>IgAV</a:t>
            </a:r>
            <a:r>
              <a:rPr lang="en-US" sz="2800" kern="100" dirty="0">
                <a:effectLst/>
                <a:ea typeface="DengXian" panose="02010600030101010101" pitchFamily="2" charset="-122"/>
                <a:cs typeface="Times New Roman" panose="02020603050405020304" pitchFamily="18" charset="0"/>
              </a:rPr>
              <a:t>, it is a severe and uncommon complication of </a:t>
            </a:r>
            <a:r>
              <a:rPr lang="en-US" sz="2800" kern="100" dirty="0" err="1">
                <a:effectLst/>
                <a:ea typeface="DengXian" panose="02010600030101010101" pitchFamily="2" charset="-122"/>
                <a:cs typeface="Times New Roman" panose="02020603050405020304" pitchFamily="18" charset="0"/>
              </a:rPr>
              <a:t>IgAV</a:t>
            </a:r>
            <a:r>
              <a:rPr lang="en-US" sz="2800" kern="100" dirty="0">
                <a:effectLst/>
                <a:ea typeface="DengXian" panose="02010600030101010101" pitchFamily="2" charset="-122"/>
                <a:cs typeface="Times New Roman" panose="02020603050405020304" pitchFamily="18" charset="0"/>
              </a:rPr>
              <a:t>. </a:t>
            </a:r>
          </a:p>
          <a:p>
            <a:endParaRPr lang="en-US" dirty="0"/>
          </a:p>
        </p:txBody>
      </p:sp>
      <p:sp>
        <p:nvSpPr>
          <p:cNvPr id="6" name="TextBox 5">
            <a:extLst>
              <a:ext uri="{FF2B5EF4-FFF2-40B4-BE49-F238E27FC236}">
                <a16:creationId xmlns:a16="http://schemas.microsoft.com/office/drawing/2014/main" id="{BC0E162A-1323-D979-FF3B-4D087F3A6035}"/>
              </a:ext>
            </a:extLst>
          </p:cNvPr>
          <p:cNvSpPr txBox="1"/>
          <p:nvPr/>
        </p:nvSpPr>
        <p:spPr>
          <a:xfrm>
            <a:off x="8558408" y="6127234"/>
            <a:ext cx="6093912" cy="369332"/>
          </a:xfrm>
          <a:prstGeom prst="rect">
            <a:avLst/>
          </a:prstGeom>
          <a:noFill/>
        </p:spPr>
        <p:txBody>
          <a:bodyPr wrap="square">
            <a:spAutoFit/>
          </a:bodyPr>
          <a:lstStyle/>
          <a:p>
            <a:r>
              <a:rPr lang="en-US" sz="1800" kern="100" dirty="0" err="1">
                <a:effectLst/>
                <a:ea typeface="DengXian" panose="02010600030101010101" pitchFamily="2" charset="-122"/>
                <a:cs typeface="Times New Roman" panose="02020603050405020304" pitchFamily="18" charset="0"/>
              </a:rPr>
              <a:t>Audemard</a:t>
            </a:r>
            <a:r>
              <a:rPr lang="en-US" sz="1800" kern="100" dirty="0">
                <a:effectLst/>
                <a:ea typeface="DengXian" panose="02010600030101010101" pitchFamily="2" charset="-122"/>
                <a:cs typeface="Times New Roman" panose="02020603050405020304" pitchFamily="18" charset="0"/>
              </a:rPr>
              <a:t>-Verger, A., et al</a:t>
            </a:r>
            <a:endParaRPr lang="en-US" dirty="0"/>
          </a:p>
        </p:txBody>
      </p:sp>
    </p:spTree>
    <p:extLst>
      <p:ext uri="{BB962C8B-B14F-4D97-AF65-F5344CB8AC3E}">
        <p14:creationId xmlns:p14="http://schemas.microsoft.com/office/powerpoint/2010/main" val="200668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CD14-6210-C7C1-CC02-BE390D6ADF09}"/>
              </a:ext>
            </a:extLst>
          </p:cNvPr>
          <p:cNvSpPr>
            <a:spLocks noGrp="1"/>
          </p:cNvSpPr>
          <p:nvPr>
            <p:ph type="title"/>
          </p:nvPr>
        </p:nvSpPr>
        <p:spPr/>
        <p:txBody>
          <a:bodyPr/>
          <a:lstStyle/>
          <a:p>
            <a:r>
              <a:rPr lang="en-US" sz="4400" kern="100" dirty="0">
                <a:effectLst/>
                <a:ea typeface="DengXian" panose="02010600030101010101" pitchFamily="2" charset="-122"/>
                <a:cs typeface="Times New Roman" panose="02020603050405020304" pitchFamily="18" charset="0"/>
              </a:rPr>
              <a:t>GI biopsies: histologic features</a:t>
            </a:r>
            <a:endParaRPr lang="en-US" dirty="0"/>
          </a:p>
        </p:txBody>
      </p:sp>
      <p:sp>
        <p:nvSpPr>
          <p:cNvPr id="3" name="Content Placeholder 2">
            <a:extLst>
              <a:ext uri="{FF2B5EF4-FFF2-40B4-BE49-F238E27FC236}">
                <a16:creationId xmlns:a16="http://schemas.microsoft.com/office/drawing/2014/main" id="{137EFB77-8E5D-ED73-D605-ED41235ECA96}"/>
              </a:ext>
            </a:extLst>
          </p:cNvPr>
          <p:cNvSpPr>
            <a:spLocks noGrp="1"/>
          </p:cNvSpPr>
          <p:nvPr>
            <p:ph sz="half" idx="1"/>
          </p:nvPr>
        </p:nvSpPr>
        <p:spPr/>
        <p:txBody>
          <a:bodyPr>
            <a:normAutofit fontScale="62500" lnSpcReduction="20000"/>
          </a:bodyPr>
          <a:lstStyle/>
          <a:p>
            <a:pPr>
              <a:lnSpc>
                <a:spcPct val="107000"/>
              </a:lnSpc>
              <a:spcBef>
                <a:spcPts val="600"/>
              </a:spcBef>
              <a:spcAft>
                <a:spcPts val="600"/>
              </a:spcAft>
            </a:pPr>
            <a:r>
              <a:rPr lang="en-US" sz="2800" kern="100" dirty="0">
                <a:ea typeface="DengXian" panose="02010600030101010101" pitchFamily="2" charset="-122"/>
                <a:cs typeface="Times New Roman" panose="02020603050405020304" pitchFamily="18" charset="0"/>
              </a:rPr>
              <a:t>Common</a:t>
            </a:r>
            <a:r>
              <a:rPr lang="en-US" sz="2800" kern="100" dirty="0">
                <a:effectLst/>
                <a:ea typeface="DengXian" panose="02010600030101010101" pitchFamily="2" charset="-122"/>
                <a:cs typeface="Times New Roman" panose="02020603050405020304" pitchFamily="18" charset="0"/>
              </a:rPr>
              <a:t> histologic features of GI biopsies include lamina propria hemorrhage and lamina propria fibrin deposition with red cell sludging and nuclear debris. </a:t>
            </a: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Vasculitis is generally rare in gastrointestinal biopsies of patients with </a:t>
            </a:r>
            <a:r>
              <a:rPr lang="en-US" sz="2800" kern="100" dirty="0" err="1">
                <a:effectLst/>
                <a:ea typeface="DengXian" panose="02010600030101010101" pitchFamily="2" charset="-122"/>
                <a:cs typeface="Times New Roman" panose="02020603050405020304" pitchFamily="18" charset="0"/>
              </a:rPr>
              <a:t>IgAV</a:t>
            </a:r>
            <a:r>
              <a:rPr lang="en-US" sz="2800" kern="100" dirty="0">
                <a:effectLst/>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In one study of GI biopsies from adult and pediatric patients with </a:t>
            </a:r>
            <a:r>
              <a:rPr lang="en-US" sz="2800" kern="100" dirty="0" err="1">
                <a:effectLst/>
                <a:ea typeface="DengXian" panose="02010600030101010101" pitchFamily="2" charset="-122"/>
                <a:cs typeface="Times New Roman" panose="02020603050405020304" pitchFamily="18" charset="0"/>
              </a:rPr>
              <a:t>IgAV</a:t>
            </a:r>
            <a:r>
              <a:rPr lang="en-US" sz="2800" kern="100" dirty="0">
                <a:effectLst/>
                <a:ea typeface="DengXian" panose="02010600030101010101" pitchFamily="2" charset="-122"/>
                <a:cs typeface="Times New Roman" panose="02020603050405020304" pitchFamily="18" charset="0"/>
              </a:rPr>
              <a:t> biopsies, leukocytoclastic vasculitis was only seen in 4/16 biopsies.</a:t>
            </a: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Biopsy findings typically include a neutrophilic infiltrate in the small bowel and colon, with the duodenum being the most frequently affected area.</a:t>
            </a:r>
          </a:p>
          <a:p>
            <a:pPr>
              <a:lnSpc>
                <a:spcPct val="107000"/>
              </a:lnSpc>
              <a:spcBef>
                <a:spcPts val="600"/>
              </a:spcBef>
              <a:spcAft>
                <a:spcPts val="600"/>
              </a:spcAft>
            </a:pPr>
            <a:endParaRPr lang="en-US" sz="2800" kern="100" dirty="0">
              <a:effectLst/>
              <a:ea typeface="DengXian" panose="02010600030101010101" pitchFamily="2" charset="-122"/>
              <a:cs typeface="Times New Roman" panose="02020603050405020304" pitchFamily="18" charset="0"/>
            </a:endParaRPr>
          </a:p>
          <a:p>
            <a:pPr>
              <a:lnSpc>
                <a:spcPct val="107000"/>
              </a:lnSpc>
              <a:spcBef>
                <a:spcPts val="600"/>
              </a:spcBef>
              <a:spcAft>
                <a:spcPts val="600"/>
              </a:spcAft>
            </a:pPr>
            <a:endParaRPr lang="en-US" dirty="0"/>
          </a:p>
          <a:p>
            <a:endParaRPr lang="en-US" dirty="0"/>
          </a:p>
        </p:txBody>
      </p:sp>
      <p:sp>
        <p:nvSpPr>
          <p:cNvPr id="4" name="Content Placeholder 3">
            <a:extLst>
              <a:ext uri="{FF2B5EF4-FFF2-40B4-BE49-F238E27FC236}">
                <a16:creationId xmlns:a16="http://schemas.microsoft.com/office/drawing/2014/main" id="{E74BCEBC-C21C-678F-CC91-5ED445E76DDD}"/>
              </a:ext>
            </a:extLst>
          </p:cNvPr>
          <p:cNvSpPr>
            <a:spLocks noGrp="1"/>
          </p:cNvSpPr>
          <p:nvPr>
            <p:ph sz="half" idx="2"/>
          </p:nvPr>
        </p:nvSpPr>
        <p:spPr/>
        <p:txBody>
          <a:bodyPr>
            <a:normAutofit fontScale="62500" lnSpcReduction="20000"/>
          </a:bodyPr>
          <a:lstStyle/>
          <a:p>
            <a:endParaRPr lang="en-US" dirty="0"/>
          </a:p>
        </p:txBody>
      </p:sp>
      <p:pic>
        <p:nvPicPr>
          <p:cNvPr id="6" name="Picture 5">
            <a:extLst>
              <a:ext uri="{FF2B5EF4-FFF2-40B4-BE49-F238E27FC236}">
                <a16:creationId xmlns:a16="http://schemas.microsoft.com/office/drawing/2014/main" id="{13BB78CF-2C23-DC41-829D-0521A7DF2D92}"/>
              </a:ext>
            </a:extLst>
          </p:cNvPr>
          <p:cNvPicPr>
            <a:picLocks noChangeAspect="1"/>
          </p:cNvPicPr>
          <p:nvPr/>
        </p:nvPicPr>
        <p:blipFill>
          <a:blip r:embed="rId3"/>
          <a:stretch>
            <a:fillRect/>
          </a:stretch>
        </p:blipFill>
        <p:spPr>
          <a:xfrm>
            <a:off x="6305550" y="1662113"/>
            <a:ext cx="4914900" cy="45148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C02A472-F548-4B64-8FAC-95C95A0C57AC}"/>
              </a:ext>
            </a:extLst>
          </p:cNvPr>
          <p:cNvSpPr txBox="1"/>
          <p:nvPr/>
        </p:nvSpPr>
        <p:spPr>
          <a:xfrm>
            <a:off x="7600168" y="6351110"/>
            <a:ext cx="6908104" cy="369332"/>
          </a:xfrm>
          <a:prstGeom prst="rect">
            <a:avLst/>
          </a:prstGeom>
          <a:noFill/>
        </p:spPr>
        <p:txBody>
          <a:bodyPr wrap="square">
            <a:spAutoFit/>
          </a:bodyPr>
          <a:lstStyle/>
          <a:p>
            <a:r>
              <a:rPr lang="en-US" sz="1800" kern="100" dirty="0">
                <a:effectLst/>
                <a:ea typeface="DengXian" panose="02010600030101010101" pitchFamily="2" charset="-122"/>
                <a:cs typeface="Times New Roman" panose="02020603050405020304" pitchFamily="18" charset="0"/>
              </a:rPr>
              <a:t>Kawasaki, K., et al</a:t>
            </a:r>
            <a:endParaRPr lang="en-US" dirty="0"/>
          </a:p>
        </p:txBody>
      </p:sp>
    </p:spTree>
    <p:extLst>
      <p:ext uri="{BB962C8B-B14F-4D97-AF65-F5344CB8AC3E}">
        <p14:creationId xmlns:p14="http://schemas.microsoft.com/office/powerpoint/2010/main" val="524415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EEFC9-CF6A-EF01-5989-7EA24F2F4A27}"/>
              </a:ext>
            </a:extLst>
          </p:cNvPr>
          <p:cNvSpPr>
            <a:spLocks noGrp="1"/>
          </p:cNvSpPr>
          <p:nvPr>
            <p:ph type="title"/>
          </p:nvPr>
        </p:nvSpPr>
        <p:spPr/>
        <p:txBody>
          <a:bodyPr/>
          <a:lstStyle/>
          <a:p>
            <a:r>
              <a:rPr lang="en-US" sz="4400" kern="100" dirty="0">
                <a:effectLst/>
                <a:ea typeface="DengXian" panose="02010600030101010101" pitchFamily="2" charset="-122"/>
                <a:cs typeface="Times New Roman" panose="02020603050405020304" pitchFamily="18" charset="0"/>
              </a:rPr>
              <a:t>Treatment for </a:t>
            </a:r>
            <a:r>
              <a:rPr lang="en-US" sz="4400" kern="100" dirty="0" err="1">
                <a:effectLst/>
                <a:ea typeface="DengXian" panose="02010600030101010101" pitchFamily="2" charset="-122"/>
                <a:cs typeface="Times New Roman" panose="02020603050405020304" pitchFamily="18" charset="0"/>
              </a:rPr>
              <a:t>IgAV</a:t>
            </a:r>
            <a:endParaRPr lang="en-US" dirty="0"/>
          </a:p>
        </p:txBody>
      </p:sp>
      <p:sp>
        <p:nvSpPr>
          <p:cNvPr id="3" name="Content Placeholder 2">
            <a:extLst>
              <a:ext uri="{FF2B5EF4-FFF2-40B4-BE49-F238E27FC236}">
                <a16:creationId xmlns:a16="http://schemas.microsoft.com/office/drawing/2014/main" id="{B7278384-3AE9-7EAC-266D-DC06C427D8AB}"/>
              </a:ext>
            </a:extLst>
          </p:cNvPr>
          <p:cNvSpPr>
            <a:spLocks noGrp="1"/>
          </p:cNvSpPr>
          <p:nvPr>
            <p:ph sz="half" idx="1"/>
          </p:nvPr>
        </p:nvSpPr>
        <p:spPr/>
        <p:txBody>
          <a:bodyPr>
            <a:normAutofit/>
          </a:bodyPr>
          <a:lstStyle/>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Treatment of severe </a:t>
            </a:r>
            <a:r>
              <a:rPr lang="en-US" sz="2800" kern="100" dirty="0" err="1">
                <a:effectLst/>
                <a:ea typeface="DengXian" panose="02010600030101010101" pitchFamily="2" charset="-122"/>
                <a:cs typeface="Times New Roman" panose="02020603050405020304" pitchFamily="18" charset="0"/>
              </a:rPr>
              <a:t>IgAV</a:t>
            </a:r>
            <a:r>
              <a:rPr lang="en-US" sz="2800" kern="100" dirty="0">
                <a:effectLst/>
                <a:ea typeface="DengXian" panose="02010600030101010101" pitchFamily="2" charset="-122"/>
                <a:cs typeface="Times New Roman" panose="02020603050405020304" pitchFamily="18" charset="0"/>
              </a:rPr>
              <a:t> has limited data and no clinical practice guidelines.</a:t>
            </a:r>
          </a:p>
          <a:p>
            <a:pPr>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First line treatment includes high dose or pulse steroids. </a:t>
            </a:r>
            <a:endParaRPr lang="en-US" dirty="0"/>
          </a:p>
        </p:txBody>
      </p:sp>
      <p:sp>
        <p:nvSpPr>
          <p:cNvPr id="4" name="Content Placeholder 3">
            <a:extLst>
              <a:ext uri="{FF2B5EF4-FFF2-40B4-BE49-F238E27FC236}">
                <a16:creationId xmlns:a16="http://schemas.microsoft.com/office/drawing/2014/main" id="{AD59287E-83A5-1E50-8BED-012AB0831D52}"/>
              </a:ext>
            </a:extLst>
          </p:cNvPr>
          <p:cNvSpPr>
            <a:spLocks noGrp="1"/>
          </p:cNvSpPr>
          <p:nvPr>
            <p:ph sz="half" idx="2"/>
          </p:nvPr>
        </p:nvSpPr>
        <p:spPr/>
        <p:txBody>
          <a:bodyPr>
            <a:normAutofit/>
          </a:bodyPr>
          <a:lstStyle/>
          <a:p>
            <a:r>
              <a:rPr lang="en-US" sz="2800" kern="100" dirty="0">
                <a:effectLst/>
                <a:ea typeface="DengXian" panose="02010600030101010101" pitchFamily="2" charset="-122"/>
                <a:cs typeface="Times New Roman" panose="02020603050405020304" pitchFamily="18" charset="0"/>
              </a:rPr>
              <a:t>Other medications used, but with </a:t>
            </a:r>
            <a:r>
              <a:rPr lang="en-US" sz="2800" kern="100" dirty="0">
                <a:ea typeface="DengXian" panose="02010600030101010101" pitchFamily="2" charset="-122"/>
                <a:cs typeface="Times New Roman" panose="02020603050405020304" pitchFamily="18" charset="0"/>
              </a:rPr>
              <a:t>limited</a:t>
            </a:r>
            <a:r>
              <a:rPr lang="en-US" sz="2800" kern="100" dirty="0">
                <a:effectLst/>
                <a:ea typeface="DengXian" panose="02010600030101010101" pitchFamily="2" charset="-122"/>
                <a:cs typeface="Times New Roman" panose="02020603050405020304" pitchFamily="18" charset="0"/>
              </a:rPr>
              <a:t> data include, azathioprine, mycophenolate mofetil, cyclophosphamide, or rituximab. </a:t>
            </a:r>
          </a:p>
          <a:p>
            <a:endParaRPr lang="en-US" dirty="0"/>
          </a:p>
        </p:txBody>
      </p:sp>
    </p:spTree>
    <p:extLst>
      <p:ext uri="{BB962C8B-B14F-4D97-AF65-F5344CB8AC3E}">
        <p14:creationId xmlns:p14="http://schemas.microsoft.com/office/powerpoint/2010/main" val="95289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7BAB-4A99-76F8-46B6-43D5825D700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B8B3599-DAE2-4384-095F-53B8227E6C07}"/>
              </a:ext>
            </a:extLst>
          </p:cNvPr>
          <p:cNvSpPr>
            <a:spLocks noGrp="1"/>
          </p:cNvSpPr>
          <p:nvPr>
            <p:ph idx="1"/>
          </p:nvPr>
        </p:nvSpPr>
        <p:spPr/>
        <p:txBody>
          <a:bodyPr>
            <a:normAutofit fontScale="70000" lnSpcReduction="20000"/>
          </a:bodyPr>
          <a:lstStyle/>
          <a:p>
            <a:pPr marL="571500" indent="-571500">
              <a:lnSpc>
                <a:spcPct val="107000"/>
              </a:lnSpc>
              <a:buFont typeface="+mj-lt"/>
              <a:buAutoNum type="arabicPeriod"/>
            </a:pPr>
            <a:r>
              <a:rPr lang="en-US" sz="2800" kern="100" dirty="0">
                <a:effectLst/>
                <a:ea typeface="DengXian" panose="02010600030101010101" pitchFamily="2" charset="-122"/>
                <a:cs typeface="Times New Roman" panose="02020603050405020304" pitchFamily="18" charset="0"/>
              </a:rPr>
              <a:t>Firestein, G., Firestein &amp; Kelley’s Textbook of Rheumatology - Electronic (11th ed.). 2020: Elsevier - OHCE.</a:t>
            </a:r>
          </a:p>
          <a:p>
            <a:pPr marL="571500" indent="-571500">
              <a:lnSpc>
                <a:spcPct val="107000"/>
              </a:lnSpc>
              <a:buFont typeface="+mj-lt"/>
              <a:buAutoNum type="arabicPeriod"/>
            </a:pPr>
            <a:r>
              <a:rPr lang="en-US" sz="2800" kern="100" dirty="0">
                <a:effectLst/>
                <a:ea typeface="DengXian" panose="02010600030101010101" pitchFamily="2" charset="-122"/>
                <a:cs typeface="Times New Roman" panose="02020603050405020304" pitchFamily="18" charset="0"/>
              </a:rPr>
              <a:t>Ebert, E.C., Gastrointestinal manifestations of Henoch-</a:t>
            </a:r>
            <a:r>
              <a:rPr lang="en-US" sz="2800" kern="100" dirty="0" err="1">
                <a:effectLst/>
                <a:ea typeface="DengXian" panose="02010600030101010101" pitchFamily="2" charset="-122"/>
                <a:cs typeface="Times New Roman" panose="02020603050405020304" pitchFamily="18" charset="0"/>
              </a:rPr>
              <a:t>Schonlein</a:t>
            </a:r>
            <a:r>
              <a:rPr lang="en-US" sz="2800" kern="100" dirty="0">
                <a:effectLst/>
                <a:ea typeface="DengXian" panose="02010600030101010101" pitchFamily="2" charset="-122"/>
                <a:cs typeface="Times New Roman" panose="02020603050405020304" pitchFamily="18" charset="0"/>
              </a:rPr>
              <a:t> Purpura. Dig Dis Sci, 2008. 53(8): p. 2011-9.</a:t>
            </a:r>
          </a:p>
          <a:p>
            <a:pPr marL="571500" indent="-571500">
              <a:lnSpc>
                <a:spcPct val="107000"/>
              </a:lnSpc>
              <a:buFont typeface="+mj-lt"/>
              <a:buAutoNum type="arabicPeriod"/>
            </a:pPr>
            <a:r>
              <a:rPr lang="en-US" sz="2800" kern="100" dirty="0" err="1">
                <a:effectLst/>
                <a:ea typeface="DengXian" panose="02010600030101010101" pitchFamily="2" charset="-122"/>
                <a:cs typeface="Times New Roman" panose="02020603050405020304" pitchFamily="18" charset="0"/>
              </a:rPr>
              <a:t>Audemard</a:t>
            </a:r>
            <a:r>
              <a:rPr lang="en-US" sz="2800" kern="100" dirty="0">
                <a:effectLst/>
                <a:ea typeface="DengXian" panose="02010600030101010101" pitchFamily="2" charset="-122"/>
                <a:cs typeface="Times New Roman" panose="02020603050405020304" pitchFamily="18" charset="0"/>
              </a:rPr>
              <a:t>-Verger, A., et al., Gastrointestinal involvement in adult IgA vasculitis (Henoch-</a:t>
            </a:r>
            <a:r>
              <a:rPr lang="en-US" sz="2800" kern="100" dirty="0" err="1">
                <a:effectLst/>
                <a:ea typeface="DengXian" panose="02010600030101010101" pitchFamily="2" charset="-122"/>
                <a:cs typeface="Times New Roman" panose="02020603050405020304" pitchFamily="18" charset="0"/>
              </a:rPr>
              <a:t>Schönlein</a:t>
            </a:r>
            <a:r>
              <a:rPr lang="en-US" sz="2800" kern="100" dirty="0">
                <a:effectLst/>
                <a:ea typeface="DengXian" panose="02010600030101010101" pitchFamily="2" charset="-122"/>
                <a:cs typeface="Times New Roman" panose="02020603050405020304" pitchFamily="18" charset="0"/>
              </a:rPr>
              <a:t> purpura): updated picture from a French </a:t>
            </a:r>
            <a:r>
              <a:rPr lang="en-US" sz="2800" kern="100" dirty="0" err="1">
                <a:effectLst/>
                <a:ea typeface="DengXian" panose="02010600030101010101" pitchFamily="2" charset="-122"/>
                <a:cs typeface="Times New Roman" panose="02020603050405020304" pitchFamily="18" charset="0"/>
              </a:rPr>
              <a:t>multicentre</a:t>
            </a:r>
            <a:r>
              <a:rPr lang="en-US" sz="2800" kern="100" dirty="0">
                <a:effectLst/>
                <a:ea typeface="DengXian" panose="02010600030101010101" pitchFamily="2" charset="-122"/>
                <a:cs typeface="Times New Roman" panose="02020603050405020304" pitchFamily="18" charset="0"/>
              </a:rPr>
              <a:t> and retrospective series of 260 cases. Rheumatology (Oxford), 2020. 59(10): p. 3050-3057.</a:t>
            </a:r>
          </a:p>
          <a:p>
            <a:pPr marL="571500" indent="-571500">
              <a:lnSpc>
                <a:spcPct val="107000"/>
              </a:lnSpc>
              <a:buFont typeface="+mj-lt"/>
              <a:buAutoNum type="arabicPeriod"/>
            </a:pPr>
            <a:r>
              <a:rPr lang="en-US" sz="2800" kern="100" dirty="0">
                <a:effectLst/>
                <a:ea typeface="DengXian" panose="02010600030101010101" pitchFamily="2" charset="-122"/>
                <a:cs typeface="Times New Roman" panose="02020603050405020304" pitchFamily="18" charset="0"/>
              </a:rPr>
              <a:t>Kawasaki, K., et al., Gastrointestinal involvement in patients with vasculitis: IgA vasculitis and eosinophilic granulomatosis with polyangiitis. </a:t>
            </a:r>
            <a:r>
              <a:rPr lang="en-US" sz="2800" kern="100" dirty="0" err="1">
                <a:effectLst/>
                <a:ea typeface="DengXian" panose="02010600030101010101" pitchFamily="2" charset="-122"/>
                <a:cs typeface="Times New Roman" panose="02020603050405020304" pitchFamily="18" charset="0"/>
              </a:rPr>
              <a:t>Endosc</a:t>
            </a:r>
            <a:r>
              <a:rPr lang="en-US" sz="2800" kern="100" dirty="0">
                <a:effectLst/>
                <a:ea typeface="DengXian" panose="02010600030101010101" pitchFamily="2" charset="-122"/>
                <a:cs typeface="Times New Roman" panose="02020603050405020304" pitchFamily="18" charset="0"/>
              </a:rPr>
              <a:t> Int Open, 2019. 7(11): p. E1333-e1343.</a:t>
            </a:r>
          </a:p>
          <a:p>
            <a:pPr marL="571500" indent="-571500">
              <a:lnSpc>
                <a:spcPct val="107000"/>
              </a:lnSpc>
              <a:buFont typeface="+mj-lt"/>
              <a:buAutoNum type="arabicPeriod"/>
            </a:pPr>
            <a:r>
              <a:rPr lang="en-US" sz="2800" kern="100" dirty="0">
                <a:effectLst/>
                <a:ea typeface="DengXian" panose="02010600030101010101" pitchFamily="2" charset="-122"/>
                <a:cs typeface="Times New Roman" panose="02020603050405020304" pitchFamily="18" charset="0"/>
              </a:rPr>
              <a:t>Louie, C.Y., et al., Histologic Features of Gastrointestinal Tract Biopsies in IgA Vasculitis (Henoch-</a:t>
            </a:r>
            <a:r>
              <a:rPr lang="en-US" sz="2800" kern="100" dirty="0" err="1">
                <a:effectLst/>
                <a:ea typeface="DengXian" panose="02010600030101010101" pitchFamily="2" charset="-122"/>
                <a:cs typeface="Times New Roman" panose="02020603050405020304" pitchFamily="18" charset="0"/>
              </a:rPr>
              <a:t>Schönlein</a:t>
            </a:r>
            <a:r>
              <a:rPr lang="en-US" sz="2800" kern="100" dirty="0">
                <a:effectLst/>
                <a:ea typeface="DengXian" panose="02010600030101010101" pitchFamily="2" charset="-122"/>
                <a:cs typeface="Times New Roman" panose="02020603050405020304" pitchFamily="18" charset="0"/>
              </a:rPr>
              <a:t> Purpura). Am J Surg </a:t>
            </a:r>
            <a:r>
              <a:rPr lang="en-US" sz="2800" kern="100" dirty="0" err="1">
                <a:effectLst/>
                <a:ea typeface="DengXian" panose="02010600030101010101" pitchFamily="2" charset="-122"/>
                <a:cs typeface="Times New Roman" panose="02020603050405020304" pitchFamily="18" charset="0"/>
              </a:rPr>
              <a:t>Pathol</a:t>
            </a:r>
            <a:r>
              <a:rPr lang="en-US" sz="2800" kern="100" dirty="0">
                <a:effectLst/>
                <a:ea typeface="DengXian" panose="02010600030101010101" pitchFamily="2" charset="-122"/>
                <a:cs typeface="Times New Roman" panose="02020603050405020304" pitchFamily="18" charset="0"/>
              </a:rPr>
              <a:t>, 2018. 42(4): p. 529-533.</a:t>
            </a:r>
          </a:p>
          <a:p>
            <a:endParaRPr lang="en-US" dirty="0"/>
          </a:p>
        </p:txBody>
      </p:sp>
    </p:spTree>
    <p:extLst>
      <p:ext uri="{BB962C8B-B14F-4D97-AF65-F5344CB8AC3E}">
        <p14:creationId xmlns:p14="http://schemas.microsoft.com/office/powerpoint/2010/main" val="3456177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1250C5-EF9B-7132-0383-4DB157FA7FD3}"/>
              </a:ext>
            </a:extLst>
          </p:cNvPr>
          <p:cNvSpPr>
            <a:spLocks noGrp="1"/>
          </p:cNvSpPr>
          <p:nvPr>
            <p:ph type="title"/>
          </p:nvPr>
        </p:nvSpPr>
        <p:spPr/>
        <p:txBody>
          <a:bodyPr/>
          <a:lstStyle/>
          <a:p>
            <a:r>
              <a:rPr lang="en-US" dirty="0"/>
              <a:t>Thank you</a:t>
            </a:r>
          </a:p>
        </p:txBody>
      </p:sp>
      <p:sp>
        <p:nvSpPr>
          <p:cNvPr id="6" name="Text Placeholder 5">
            <a:extLst>
              <a:ext uri="{FF2B5EF4-FFF2-40B4-BE49-F238E27FC236}">
                <a16:creationId xmlns:a16="http://schemas.microsoft.com/office/drawing/2014/main" id="{6DB43037-E2A1-6C40-E8D5-D185628649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5560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ED27-5668-8194-1707-40BE3CEEAEEB}"/>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9347FE21-9869-4DF6-445A-19CC88286E5B}"/>
              </a:ext>
            </a:extLst>
          </p:cNvPr>
          <p:cNvSpPr>
            <a:spLocks noGrp="1"/>
          </p:cNvSpPr>
          <p:nvPr>
            <p:ph idx="1"/>
          </p:nvPr>
        </p:nvSpPr>
        <p:spPr>
          <a:xfrm>
            <a:off x="838200" y="1807934"/>
            <a:ext cx="5691982" cy="4667250"/>
          </a:xfrm>
        </p:spPr>
        <p:txBody>
          <a:bodyPr vert="horz" lIns="91440" tIns="45720" rIns="91440" bIns="45720" rtlCol="0" anchor="t">
            <a:noAutofit/>
          </a:bodyPr>
          <a:lstStyle/>
          <a:p>
            <a:pPr marL="0" marR="0">
              <a:lnSpc>
                <a:spcPct val="107000"/>
              </a:lnSpc>
              <a:spcAft>
                <a:spcPts val="800"/>
              </a:spcAft>
            </a:pPr>
            <a:r>
              <a:rPr lang="en-US" kern="100" dirty="0">
                <a:effectLst/>
                <a:latin typeface="Calibri" panose="020F0502020204030204" pitchFamily="34" charset="0"/>
                <a:ea typeface="DengXian" panose="02010600030101010101" pitchFamily="2" charset="-122"/>
                <a:cs typeface="Times New Roman" panose="02020603050405020304" pitchFamily="18" charset="0"/>
              </a:rPr>
              <a:t>A 67-year-old man with CKD, HTN, testicular cancer s/p orchiectomy, and recent diagnosis of rheumatoid arthritis presented to the hospital with abdominal pain and diarrhea and was found to have a duodenal perforation on emergent laparotomy. </a:t>
            </a:r>
          </a:p>
        </p:txBody>
      </p:sp>
      <p:pic>
        <p:nvPicPr>
          <p:cNvPr id="1026" name="Picture 2" descr="Old Obese Man Photos, Images &amp; Pictures | Shutterstock">
            <a:extLst>
              <a:ext uri="{FF2B5EF4-FFF2-40B4-BE49-F238E27FC236}">
                <a16:creationId xmlns:a16="http://schemas.microsoft.com/office/drawing/2014/main" id="{6B7B538F-6833-1035-47F4-589DAD9C7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995" y="1825624"/>
            <a:ext cx="5098937" cy="366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912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4CDF1-9D49-EEE2-6672-C07E2051F6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471D3-9D66-322D-B670-FB4803BB81AC}"/>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8DBC96F4-379B-3A9C-98FE-5799238B8067}"/>
              </a:ext>
            </a:extLst>
          </p:cNvPr>
          <p:cNvSpPr>
            <a:spLocks noGrp="1"/>
          </p:cNvSpPr>
          <p:nvPr>
            <p:ph idx="1"/>
          </p:nvPr>
        </p:nvSpPr>
        <p:spPr>
          <a:xfrm>
            <a:off x="954314" y="1825625"/>
            <a:ext cx="6085114" cy="4667250"/>
          </a:xfrm>
        </p:spPr>
        <p:txBody>
          <a:bodyPr vert="horz" lIns="91440" tIns="45720" rIns="91440" bIns="45720" rtlCol="0" anchor="t">
            <a:noAutofit/>
          </a:bodyPr>
          <a:lstStyle/>
          <a:p>
            <a:pPr marL="0" marR="0">
              <a:lnSpc>
                <a:spcPct val="107000"/>
              </a:lnSpc>
              <a:spcAft>
                <a:spcPts val="800"/>
              </a:spcAft>
            </a:pPr>
            <a:r>
              <a:rPr lang="en-US" sz="2400" kern="100" dirty="0">
                <a:effectLst/>
                <a:latin typeface="Calibri" panose="020F0502020204030204" pitchFamily="34" charset="0"/>
                <a:ea typeface="DengXian" panose="02010600030101010101" pitchFamily="2" charset="-122"/>
                <a:cs typeface="Times New Roman" panose="02020603050405020304" pitchFamily="18" charset="0"/>
              </a:rPr>
              <a:t>During the surgery, the surgeons noted a 3mm perforated duodenal ulcer. Additionally, there were scattered areas of hyperemia of the small bowel namely at the hepatic flexure, and the terminal ileum appeared edematous and hyperemic. Fluorescence imaging with viable bowel throughout. He had some NSAID and steroid exposure. </a:t>
            </a:r>
          </a:p>
          <a:p>
            <a:pPr marL="0" marR="0">
              <a:lnSpc>
                <a:spcPct val="107000"/>
              </a:lnSpc>
              <a:spcAft>
                <a:spcPts val="800"/>
              </a:spcAft>
            </a:pPr>
            <a:r>
              <a:rPr lang="en-US" sz="2400" kern="100" dirty="0">
                <a:effectLst/>
                <a:latin typeface="Calibri" panose="020F0502020204030204" pitchFamily="34" charset="0"/>
                <a:ea typeface="DengXian" panose="02010600030101010101" pitchFamily="2" charset="-122"/>
                <a:cs typeface="Times New Roman" panose="02020603050405020304" pitchFamily="18" charset="0"/>
              </a:rPr>
              <a:t>Rheumatology was consulted for investigation if autoimmune etiology related to bowel perforation.</a:t>
            </a:r>
          </a:p>
        </p:txBody>
      </p:sp>
      <p:pic>
        <p:nvPicPr>
          <p:cNvPr id="12" name="Picture 11">
            <a:extLst>
              <a:ext uri="{FF2B5EF4-FFF2-40B4-BE49-F238E27FC236}">
                <a16:creationId xmlns:a16="http://schemas.microsoft.com/office/drawing/2014/main" id="{1B2B3EC1-8C8E-AA28-AB68-BD3062641107}"/>
              </a:ext>
            </a:extLst>
          </p:cNvPr>
          <p:cNvPicPr>
            <a:picLocks noChangeAspect="1"/>
          </p:cNvPicPr>
          <p:nvPr/>
        </p:nvPicPr>
        <p:blipFill>
          <a:blip r:embed="rId3"/>
          <a:stretch>
            <a:fillRect/>
          </a:stretch>
        </p:blipFill>
        <p:spPr>
          <a:xfrm>
            <a:off x="6923314" y="1940953"/>
            <a:ext cx="5085627" cy="3345769"/>
          </a:xfrm>
          <a:prstGeom prst="rect">
            <a:avLst/>
          </a:prstGeom>
        </p:spPr>
      </p:pic>
      <p:sp>
        <p:nvSpPr>
          <p:cNvPr id="13" name="TextBox 12">
            <a:extLst>
              <a:ext uri="{FF2B5EF4-FFF2-40B4-BE49-F238E27FC236}">
                <a16:creationId xmlns:a16="http://schemas.microsoft.com/office/drawing/2014/main" id="{E58224AA-3366-69DE-8116-0E4C97A3D86F}"/>
              </a:ext>
            </a:extLst>
          </p:cNvPr>
          <p:cNvSpPr txBox="1"/>
          <p:nvPr/>
        </p:nvSpPr>
        <p:spPr>
          <a:xfrm>
            <a:off x="6923314" y="5354191"/>
            <a:ext cx="5268686"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i="1" dirty="0">
                <a:ea typeface="Times New Roman" panose="02020603050405020304" pitchFamily="18" charset="0"/>
              </a:rPr>
              <a:t>Intra-op small bowel showing areas of hyperemia</a:t>
            </a:r>
          </a:p>
        </p:txBody>
      </p:sp>
    </p:spTree>
    <p:extLst>
      <p:ext uri="{BB962C8B-B14F-4D97-AF65-F5344CB8AC3E}">
        <p14:creationId xmlns:p14="http://schemas.microsoft.com/office/powerpoint/2010/main" val="2016413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D0FBD-16A1-8D5E-4B75-2DC16BEA3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A2EDD-75AB-F9B4-F7F0-001314BB10F1}"/>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34CEEE56-5BAC-E518-C1C8-DD48C6DB082A}"/>
              </a:ext>
            </a:extLst>
          </p:cNvPr>
          <p:cNvSpPr>
            <a:spLocks noGrp="1"/>
          </p:cNvSpPr>
          <p:nvPr>
            <p:ph idx="1"/>
          </p:nvPr>
        </p:nvSpPr>
        <p:spPr>
          <a:xfrm>
            <a:off x="703366" y="1825624"/>
            <a:ext cx="4256314" cy="4459061"/>
          </a:xfrm>
        </p:spPr>
        <p:txBody>
          <a:bodyPr vert="horz" lIns="91440" tIns="45720" rIns="91440" bIns="45720" rtlCol="0" anchor="t">
            <a:normAutofit lnSpcReduction="10000"/>
          </a:bodyPr>
          <a:lstStyle/>
          <a:p>
            <a:pPr marL="0" marR="0">
              <a:lnSpc>
                <a:spcPct val="107000"/>
              </a:lnSpc>
              <a:spcAft>
                <a:spcPts val="800"/>
              </a:spcAft>
            </a:pPr>
            <a:r>
              <a:rPr lang="en-US" sz="2400" kern="100" dirty="0">
                <a:effectLst/>
                <a:latin typeface="Calibri" panose="020F0502020204030204" pitchFamily="34" charset="0"/>
                <a:ea typeface="DengXian" panose="02010600030101010101" pitchFamily="2" charset="-122"/>
                <a:cs typeface="Times New Roman" panose="02020603050405020304" pitchFamily="18" charset="0"/>
              </a:rPr>
              <a:t>1 month prior he had presented to the ED twice with a non-pruritic non-painful lower extremity rash.  He was given prednisone 50mgQD x5 days and discharged from ED.</a:t>
            </a:r>
          </a:p>
          <a:p>
            <a:pPr marL="0" marR="0">
              <a:lnSpc>
                <a:spcPct val="107000"/>
              </a:lnSpc>
              <a:spcAft>
                <a:spcPts val="800"/>
              </a:spcAft>
            </a:pPr>
            <a:r>
              <a:rPr lang="en-US" sz="2400" kern="100" dirty="0">
                <a:effectLst/>
                <a:latin typeface="Calibri" panose="020F0502020204030204" pitchFamily="34" charset="0"/>
                <a:ea typeface="DengXian" panose="02010600030101010101" pitchFamily="2" charset="-122"/>
                <a:cs typeface="Times New Roman" panose="02020603050405020304" pitchFamily="18" charset="0"/>
              </a:rPr>
              <a:t>Polyarthralgia symptoms started ~1 year prior with weakly +RF and neg CCP at that time, however recent repeat was dual positive.</a:t>
            </a:r>
          </a:p>
        </p:txBody>
      </p:sp>
      <p:grpSp>
        <p:nvGrpSpPr>
          <p:cNvPr id="6" name="Group 5">
            <a:extLst>
              <a:ext uri="{FF2B5EF4-FFF2-40B4-BE49-F238E27FC236}">
                <a16:creationId xmlns:a16="http://schemas.microsoft.com/office/drawing/2014/main" id="{733D4DA2-9855-B326-CB9B-2DE19C1B38E6}"/>
              </a:ext>
            </a:extLst>
          </p:cNvPr>
          <p:cNvGrpSpPr/>
          <p:nvPr/>
        </p:nvGrpSpPr>
        <p:grpSpPr>
          <a:xfrm>
            <a:off x="5094514" y="1433461"/>
            <a:ext cx="3733022" cy="4259633"/>
            <a:chOff x="2126100" y="16557748"/>
            <a:chExt cx="3522398" cy="5534145"/>
          </a:xfrm>
        </p:grpSpPr>
        <p:pic>
          <p:nvPicPr>
            <p:cNvPr id="10" name="Picture 9">
              <a:extLst>
                <a:ext uri="{FF2B5EF4-FFF2-40B4-BE49-F238E27FC236}">
                  <a16:creationId xmlns:a16="http://schemas.microsoft.com/office/drawing/2014/main" id="{88B6DF6F-9A35-497E-9FAF-77AD8E07A653}"/>
                </a:ext>
              </a:extLst>
            </p:cNvPr>
            <p:cNvPicPr>
              <a:picLocks noChangeAspect="1"/>
            </p:cNvPicPr>
            <p:nvPr/>
          </p:nvPicPr>
          <p:blipFill>
            <a:blip r:embed="rId2"/>
            <a:srcRect t="10067"/>
            <a:stretch/>
          </p:blipFill>
          <p:spPr>
            <a:xfrm>
              <a:off x="2153835" y="16557748"/>
              <a:ext cx="3220342" cy="4452534"/>
            </a:xfrm>
            <a:prstGeom prst="rect">
              <a:avLst/>
            </a:prstGeom>
          </p:spPr>
        </p:pic>
        <p:sp>
          <p:nvSpPr>
            <p:cNvPr id="11" name="TextBox 10">
              <a:extLst>
                <a:ext uri="{FF2B5EF4-FFF2-40B4-BE49-F238E27FC236}">
                  <a16:creationId xmlns:a16="http://schemas.microsoft.com/office/drawing/2014/main" id="{CC6F9474-C250-1C87-B2BF-2FFD8A30B3D0}"/>
                </a:ext>
              </a:extLst>
            </p:cNvPr>
            <p:cNvSpPr txBox="1"/>
            <p:nvPr/>
          </p:nvSpPr>
          <p:spPr>
            <a:xfrm>
              <a:off x="2126100" y="21012256"/>
              <a:ext cx="3522398" cy="1079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i="1" dirty="0">
                  <a:ea typeface="Times New Roman" panose="02020603050405020304" pitchFamily="18" charset="0"/>
                </a:rPr>
                <a:t>Rash at prior ED presentation</a:t>
              </a:r>
            </a:p>
          </p:txBody>
        </p:sp>
      </p:grpSp>
      <p:grpSp>
        <p:nvGrpSpPr>
          <p:cNvPr id="7" name="Group 6">
            <a:extLst>
              <a:ext uri="{FF2B5EF4-FFF2-40B4-BE49-F238E27FC236}">
                <a16:creationId xmlns:a16="http://schemas.microsoft.com/office/drawing/2014/main" id="{15C07F55-DC5F-20D5-D9E4-EFC3521F903C}"/>
              </a:ext>
            </a:extLst>
          </p:cNvPr>
          <p:cNvGrpSpPr/>
          <p:nvPr/>
        </p:nvGrpSpPr>
        <p:grpSpPr>
          <a:xfrm>
            <a:off x="8865266" y="1690688"/>
            <a:ext cx="3326734" cy="3885239"/>
            <a:chOff x="9200193" y="19970809"/>
            <a:chExt cx="3603183" cy="5078026"/>
          </a:xfrm>
        </p:grpSpPr>
        <p:pic>
          <p:nvPicPr>
            <p:cNvPr id="8" name="Picture 7">
              <a:extLst>
                <a:ext uri="{FF2B5EF4-FFF2-40B4-BE49-F238E27FC236}">
                  <a16:creationId xmlns:a16="http://schemas.microsoft.com/office/drawing/2014/main" id="{FD050624-EA35-CAE9-DB57-EE46F4AF4F74}"/>
                </a:ext>
              </a:extLst>
            </p:cNvPr>
            <p:cNvPicPr>
              <a:picLocks noChangeAspect="1"/>
            </p:cNvPicPr>
            <p:nvPr/>
          </p:nvPicPr>
          <p:blipFill>
            <a:blip r:embed="rId3"/>
            <a:srcRect b="9340"/>
            <a:stretch/>
          </p:blipFill>
          <p:spPr>
            <a:xfrm>
              <a:off x="9200193" y="19970809"/>
              <a:ext cx="3603183" cy="3991107"/>
            </a:xfrm>
            <a:prstGeom prst="rect">
              <a:avLst/>
            </a:prstGeom>
          </p:spPr>
        </p:pic>
        <p:sp>
          <p:nvSpPr>
            <p:cNvPr id="9" name="TextBox 8">
              <a:extLst>
                <a:ext uri="{FF2B5EF4-FFF2-40B4-BE49-F238E27FC236}">
                  <a16:creationId xmlns:a16="http://schemas.microsoft.com/office/drawing/2014/main" id="{5CF4FC08-0F07-54A3-D79A-F79F32AE2F37}"/>
                </a:ext>
              </a:extLst>
            </p:cNvPr>
            <p:cNvSpPr txBox="1"/>
            <p:nvPr/>
          </p:nvSpPr>
          <p:spPr>
            <a:xfrm>
              <a:off x="9410866" y="23962718"/>
              <a:ext cx="3181837" cy="1086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i="1" dirty="0">
                  <a:ea typeface="Times New Roman" panose="02020603050405020304" pitchFamily="18" charset="0"/>
                </a:rPr>
                <a:t>Rash at time of consultation</a:t>
              </a:r>
            </a:p>
          </p:txBody>
        </p:sp>
      </p:grpSp>
      <p:sp>
        <p:nvSpPr>
          <p:cNvPr id="14" name="Arrow: Right 13">
            <a:extLst>
              <a:ext uri="{FF2B5EF4-FFF2-40B4-BE49-F238E27FC236}">
                <a16:creationId xmlns:a16="http://schemas.microsoft.com/office/drawing/2014/main" id="{B5DF9365-050C-A7F1-4835-7DC5D56E5ADC}"/>
              </a:ext>
            </a:extLst>
          </p:cNvPr>
          <p:cNvSpPr/>
          <p:nvPr/>
        </p:nvSpPr>
        <p:spPr>
          <a:xfrm>
            <a:off x="7722629" y="3016251"/>
            <a:ext cx="1596572" cy="5950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A7E2F2-60BF-045F-20BA-9CA557E7C1DF}"/>
              </a:ext>
            </a:extLst>
          </p:cNvPr>
          <p:cNvSpPr txBox="1"/>
          <p:nvPr/>
        </p:nvSpPr>
        <p:spPr>
          <a:xfrm>
            <a:off x="7982456" y="3129128"/>
            <a:ext cx="1076918" cy="369332"/>
          </a:xfrm>
          <a:prstGeom prst="rect">
            <a:avLst/>
          </a:prstGeom>
          <a:noFill/>
        </p:spPr>
        <p:txBody>
          <a:bodyPr wrap="square" rtlCol="0">
            <a:spAutoFit/>
          </a:bodyPr>
          <a:lstStyle/>
          <a:p>
            <a:r>
              <a:rPr lang="en-US" dirty="0">
                <a:solidFill>
                  <a:schemeClr val="bg1"/>
                </a:solidFill>
              </a:rPr>
              <a:t>1 month</a:t>
            </a:r>
          </a:p>
        </p:txBody>
      </p:sp>
    </p:spTree>
    <p:extLst>
      <p:ext uri="{BB962C8B-B14F-4D97-AF65-F5344CB8AC3E}">
        <p14:creationId xmlns:p14="http://schemas.microsoft.com/office/powerpoint/2010/main" val="21916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28E22-5AED-924F-D74C-76C49796D819}"/>
              </a:ext>
            </a:extLst>
          </p:cNvPr>
          <p:cNvSpPr>
            <a:spLocks noGrp="1"/>
          </p:cNvSpPr>
          <p:nvPr>
            <p:ph type="title"/>
          </p:nvPr>
        </p:nvSpPr>
        <p:spPr/>
        <p:txBody>
          <a:bodyPr/>
          <a:lstStyle/>
          <a:p>
            <a:r>
              <a:rPr lang="en-US" dirty="0"/>
              <a:t>Objective Data</a:t>
            </a:r>
          </a:p>
        </p:txBody>
      </p:sp>
      <p:sp>
        <p:nvSpPr>
          <p:cNvPr id="3" name="Content Placeholder 2">
            <a:extLst>
              <a:ext uri="{FF2B5EF4-FFF2-40B4-BE49-F238E27FC236}">
                <a16:creationId xmlns:a16="http://schemas.microsoft.com/office/drawing/2014/main" id="{7269CBE7-4BD0-0DC4-B6D6-7E6888C1D3F6}"/>
              </a:ext>
            </a:extLst>
          </p:cNvPr>
          <p:cNvSpPr>
            <a:spLocks noGrp="1"/>
          </p:cNvSpPr>
          <p:nvPr>
            <p:ph sz="half" idx="1"/>
          </p:nvPr>
        </p:nvSpPr>
        <p:spPr>
          <a:xfrm>
            <a:off x="838200" y="1825625"/>
            <a:ext cx="3844978" cy="4438780"/>
          </a:xfrm>
        </p:spPr>
        <p:txBody>
          <a:bodyPr vert="horz" lIns="91440" tIns="45720" rIns="91440" bIns="45720" rtlCol="0" anchor="t">
            <a:normAutofit fontScale="40000" lnSpcReduction="20000"/>
          </a:bodyPr>
          <a:lstStyle/>
          <a:p>
            <a:pPr marL="0" marR="0" indent="0">
              <a:lnSpc>
                <a:spcPct val="107000"/>
              </a:lnSpc>
              <a:spcAft>
                <a:spcPts val="800"/>
              </a:spcAft>
              <a:buNone/>
            </a:pPr>
            <a:r>
              <a:rPr lang="en-US" sz="6200" kern="1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indent="0">
              <a:lnSpc>
                <a:spcPct val="107000"/>
              </a:lnSpc>
              <a:spcAft>
                <a:spcPts val="800"/>
              </a:spcAft>
              <a:buNone/>
            </a:pPr>
            <a:r>
              <a:rPr lang="en-US" sz="6200" b="1" u="sng" kern="100" dirty="0">
                <a:effectLst/>
                <a:latin typeface="Calibri" panose="020F0502020204030204" pitchFamily="34" charset="0"/>
                <a:ea typeface="DengXian" panose="02010600030101010101" pitchFamily="2" charset="-122"/>
                <a:cs typeface="Times New Roman" panose="02020603050405020304" pitchFamily="18" charset="0"/>
              </a:rPr>
              <a:t>Physical Exam: </a:t>
            </a:r>
            <a:endParaRPr lang="en-US" sz="62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tabLst>
                <a:tab pos="457200" algn="l"/>
              </a:tabLst>
            </a:pPr>
            <a:r>
              <a:rPr lang="en-US" sz="6200" kern="100" dirty="0">
                <a:effectLst/>
                <a:latin typeface="Calibri" panose="020F0502020204030204" pitchFamily="34" charset="0"/>
                <a:ea typeface="DengXian" panose="02010600030101010101" pitchFamily="2" charset="-122"/>
                <a:cs typeface="Times New Roman" panose="02020603050405020304" pitchFamily="18" charset="0"/>
              </a:rPr>
              <a:t>​Gen: anasarca, intubated</a:t>
            </a:r>
          </a:p>
          <a:p>
            <a:pPr marL="342900" marR="0" lvl="0" indent="-342900">
              <a:lnSpc>
                <a:spcPct val="107000"/>
              </a:lnSpc>
              <a:spcAft>
                <a:spcPts val="800"/>
              </a:spcAft>
              <a:buFont typeface="Arial" panose="020B0604020202020204" pitchFamily="34" charset="0"/>
              <a:buChar char="•"/>
              <a:tabLst>
                <a:tab pos="457200" algn="l"/>
              </a:tabLst>
            </a:pPr>
            <a:r>
              <a:rPr lang="en-US" sz="6200" kern="100" dirty="0">
                <a:effectLst/>
                <a:latin typeface="Calibri" panose="020F0502020204030204" pitchFamily="34" charset="0"/>
                <a:ea typeface="DengXian" panose="02010600030101010101" pitchFamily="2" charset="-122"/>
                <a:cs typeface="Times New Roman" panose="02020603050405020304" pitchFamily="18" charset="0"/>
              </a:rPr>
              <a:t>Abd: open abdomen</a:t>
            </a:r>
          </a:p>
          <a:p>
            <a:pPr marL="342900" marR="0" lvl="0" indent="-342900">
              <a:lnSpc>
                <a:spcPct val="107000"/>
              </a:lnSpc>
              <a:spcAft>
                <a:spcPts val="800"/>
              </a:spcAft>
              <a:buFont typeface="Arial" panose="020B0604020202020204" pitchFamily="34" charset="0"/>
              <a:buChar char="•"/>
              <a:tabLst>
                <a:tab pos="457200" algn="l"/>
              </a:tabLst>
            </a:pPr>
            <a:r>
              <a:rPr lang="en-US" sz="6200" kern="100" dirty="0">
                <a:effectLst/>
                <a:latin typeface="Calibri" panose="020F0502020204030204" pitchFamily="34" charset="0"/>
                <a:ea typeface="DengXian" panose="02010600030101010101" pitchFamily="2" charset="-122"/>
                <a:cs typeface="Times New Roman" panose="02020603050405020304" pitchFamily="18" charset="0"/>
              </a:rPr>
              <a:t>Skin: healing palpable purpura over abdomen and especially lower extremities</a:t>
            </a:r>
            <a:endParaRPr lang="en-US" dirty="0"/>
          </a:p>
        </p:txBody>
      </p:sp>
    </p:spTree>
    <p:extLst>
      <p:ext uri="{BB962C8B-B14F-4D97-AF65-F5344CB8AC3E}">
        <p14:creationId xmlns:p14="http://schemas.microsoft.com/office/powerpoint/2010/main" val="1237113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68CA-ABDD-FC61-DEF5-C7A73698A6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3DD91-C248-47B8-5095-096F7495B7D4}"/>
              </a:ext>
            </a:extLst>
          </p:cNvPr>
          <p:cNvSpPr>
            <a:spLocks noGrp="1"/>
          </p:cNvSpPr>
          <p:nvPr>
            <p:ph type="title"/>
          </p:nvPr>
        </p:nvSpPr>
        <p:spPr/>
        <p:txBody>
          <a:bodyPr/>
          <a:lstStyle/>
          <a:p>
            <a:r>
              <a:rPr lang="en-US" dirty="0"/>
              <a:t>Objective Data</a:t>
            </a:r>
          </a:p>
        </p:txBody>
      </p:sp>
      <p:sp>
        <p:nvSpPr>
          <p:cNvPr id="6" name="Content Placeholder 2">
            <a:extLst>
              <a:ext uri="{FF2B5EF4-FFF2-40B4-BE49-F238E27FC236}">
                <a16:creationId xmlns:a16="http://schemas.microsoft.com/office/drawing/2014/main" id="{5A691E5C-B492-80B7-7054-7B2671169D09}"/>
              </a:ext>
            </a:extLst>
          </p:cNvPr>
          <p:cNvSpPr txBox="1">
            <a:spLocks noGrp="1"/>
          </p:cNvSpPr>
          <p:nvPr>
            <p:ph sz="half" idx="1"/>
          </p:nvPr>
        </p:nvSpPr>
        <p:spPr>
          <a:xfrm>
            <a:off x="838200" y="1825625"/>
            <a:ext cx="7913914" cy="435133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None/>
            </a:pPr>
            <a:r>
              <a:rPr lang="en-US" sz="2400" b="1" u="sng" kern="100" dirty="0">
                <a:latin typeface="Calibri" panose="020F0502020204030204" pitchFamily="34" charset="0"/>
                <a:ea typeface="DengXian" panose="02010600030101010101" pitchFamily="2" charset="-122"/>
                <a:cs typeface="Times New Roman" panose="02020603050405020304" pitchFamily="18" charset="0"/>
              </a:rPr>
              <a:t>Lab Results:</a:t>
            </a:r>
            <a:endParaRPr lang="en-US" sz="2400" kern="100" dirty="0">
              <a:latin typeface="Calibri" panose="020F0502020204030204" pitchFamily="34" charset="0"/>
              <a:ea typeface="DengXian" panose="02010600030101010101" pitchFamily="2" charset="-122"/>
              <a:cs typeface="Times New Roman" panose="02020603050405020304" pitchFamily="18" charset="0"/>
            </a:endParaRPr>
          </a:p>
          <a:p>
            <a:pPr marL="342900" indent="-342900">
              <a:lnSpc>
                <a:spcPct val="107000"/>
              </a:lnSpc>
              <a:spcBef>
                <a:spcPts val="0"/>
              </a:spcBef>
              <a:spcAft>
                <a:spcPts val="800"/>
              </a:spcAft>
              <a:tabLst>
                <a:tab pos="457200" algn="l"/>
              </a:tabLst>
            </a:pPr>
            <a:r>
              <a:rPr lang="en-US" sz="2400" kern="100" dirty="0">
                <a:latin typeface="Calibri" panose="020F0502020204030204" pitchFamily="34" charset="0"/>
                <a:ea typeface="DengXian" panose="02010600030101010101" pitchFamily="2" charset="-122"/>
                <a:cs typeface="Times New Roman" panose="02020603050405020304" pitchFamily="18" charset="0"/>
              </a:rPr>
              <a:t>CBC: WBC 15, Hgb 11 (baseline 14), </a:t>
            </a:r>
            <a:r>
              <a:rPr lang="en-US" sz="2400" kern="100" dirty="0" err="1">
                <a:latin typeface="Calibri" panose="020F0502020204030204" pitchFamily="34" charset="0"/>
                <a:ea typeface="DengXian" panose="02010600030101010101" pitchFamily="2" charset="-122"/>
                <a:cs typeface="Times New Roman" panose="02020603050405020304" pitchFamily="18" charset="0"/>
              </a:rPr>
              <a:t>Plt</a:t>
            </a:r>
            <a:r>
              <a:rPr lang="en-US" sz="2400" kern="100" dirty="0">
                <a:latin typeface="Calibri" panose="020F0502020204030204" pitchFamily="34" charset="0"/>
                <a:ea typeface="DengXian" panose="02010600030101010101" pitchFamily="2" charset="-122"/>
                <a:cs typeface="Times New Roman" panose="02020603050405020304" pitchFamily="18" charset="0"/>
              </a:rPr>
              <a:t> 426​</a:t>
            </a:r>
          </a:p>
          <a:p>
            <a:pPr marL="342900" indent="-342900">
              <a:lnSpc>
                <a:spcPct val="107000"/>
              </a:lnSpc>
              <a:spcBef>
                <a:spcPts val="0"/>
              </a:spcBef>
              <a:spcAft>
                <a:spcPts val="800"/>
              </a:spcAft>
              <a:tabLst>
                <a:tab pos="457200" algn="l"/>
              </a:tabLst>
            </a:pPr>
            <a:r>
              <a:rPr lang="en-US" sz="2400" kern="100" dirty="0">
                <a:latin typeface="Calibri" panose="020F0502020204030204" pitchFamily="34" charset="0"/>
                <a:ea typeface="DengXian" panose="02010600030101010101" pitchFamily="2" charset="-122"/>
                <a:cs typeface="Times New Roman" panose="02020603050405020304" pitchFamily="18" charset="0"/>
              </a:rPr>
              <a:t>CMP: Cr 2.2 (baseline 1.3), normal LFTs​</a:t>
            </a:r>
          </a:p>
          <a:p>
            <a:pPr marL="342900" indent="-342900">
              <a:lnSpc>
                <a:spcPct val="107000"/>
              </a:lnSpc>
              <a:spcBef>
                <a:spcPts val="0"/>
              </a:spcBef>
              <a:spcAft>
                <a:spcPts val="800"/>
              </a:spcAft>
              <a:tabLst>
                <a:tab pos="457200" algn="l"/>
              </a:tabLst>
            </a:pPr>
            <a:r>
              <a:rPr lang="en-US" sz="2400" kern="100" dirty="0">
                <a:latin typeface="Calibri" panose="020F0502020204030204" pitchFamily="34" charset="0"/>
                <a:ea typeface="DengXian" panose="02010600030101010101" pitchFamily="2" charset="-122"/>
                <a:cs typeface="Times New Roman" panose="02020603050405020304" pitchFamily="18" charset="0"/>
              </a:rPr>
              <a:t>UA: RBC&gt;20, WBC 45, Leuk esterase 25, nitrite neg</a:t>
            </a:r>
          </a:p>
          <a:p>
            <a:pPr marL="342900" indent="-342900">
              <a:lnSpc>
                <a:spcPct val="107000"/>
              </a:lnSpc>
              <a:spcBef>
                <a:spcPts val="0"/>
              </a:spcBef>
              <a:spcAft>
                <a:spcPts val="800"/>
              </a:spcAft>
              <a:tabLst>
                <a:tab pos="457200" algn="l"/>
              </a:tabLst>
            </a:pPr>
            <a:r>
              <a:rPr lang="en-US" sz="2400" kern="100" dirty="0">
                <a:latin typeface="Calibri" panose="020F0502020204030204" pitchFamily="34" charset="0"/>
                <a:ea typeface="DengXian" panose="02010600030101010101" pitchFamily="2" charset="-122"/>
                <a:cs typeface="Times New Roman" panose="02020603050405020304" pitchFamily="18" charset="0"/>
              </a:rPr>
              <a:t>Urine Protein/Creatinine: 4.6</a:t>
            </a:r>
          </a:p>
          <a:p>
            <a:pPr marL="342900" indent="-342900">
              <a:lnSpc>
                <a:spcPct val="107000"/>
              </a:lnSpc>
              <a:spcBef>
                <a:spcPts val="0"/>
              </a:spcBef>
              <a:spcAft>
                <a:spcPts val="800"/>
              </a:spcAft>
              <a:tabLst>
                <a:tab pos="457200" algn="l"/>
              </a:tabLst>
            </a:pPr>
            <a:r>
              <a:rPr lang="en-US" sz="2400" kern="100" dirty="0">
                <a:latin typeface="Calibri" panose="020F0502020204030204" pitchFamily="34" charset="0"/>
                <a:ea typeface="DengXian" panose="02010600030101010101" pitchFamily="2" charset="-122"/>
                <a:cs typeface="Times New Roman" panose="02020603050405020304" pitchFamily="18" charset="0"/>
              </a:rPr>
              <a:t>CRP 4.68, ESR 69​</a:t>
            </a:r>
          </a:p>
          <a:p>
            <a:pPr marL="342900" indent="-342900">
              <a:lnSpc>
                <a:spcPct val="107000"/>
              </a:lnSpc>
              <a:spcBef>
                <a:spcPts val="0"/>
              </a:spcBef>
              <a:spcAft>
                <a:spcPts val="800"/>
              </a:spcAft>
              <a:tabLst>
                <a:tab pos="457200" algn="l"/>
              </a:tabLst>
            </a:pPr>
            <a:r>
              <a:rPr lang="en-US" sz="2400" kern="100" dirty="0">
                <a:latin typeface="Calibri" panose="020F0502020204030204" pitchFamily="34" charset="0"/>
                <a:ea typeface="DengXian" panose="02010600030101010101" pitchFamily="2" charset="-122"/>
                <a:cs typeface="Times New Roman" panose="02020603050405020304" pitchFamily="18" charset="0"/>
              </a:rPr>
              <a:t>RF 40, CCP 131​</a:t>
            </a:r>
          </a:p>
          <a:p>
            <a:pPr marL="342900" indent="-342900">
              <a:lnSpc>
                <a:spcPct val="107000"/>
              </a:lnSpc>
              <a:spcBef>
                <a:spcPts val="0"/>
              </a:spcBef>
              <a:spcAft>
                <a:spcPts val="800"/>
              </a:spcAft>
              <a:tabLst>
                <a:tab pos="457200" algn="l"/>
              </a:tabLst>
            </a:pPr>
            <a:r>
              <a:rPr lang="en-US" sz="2400" kern="100" dirty="0">
                <a:latin typeface="Calibri" panose="020F0502020204030204" pitchFamily="34" charset="0"/>
                <a:ea typeface="DengXian" panose="02010600030101010101" pitchFamily="2" charset="-122"/>
                <a:cs typeface="Times New Roman" panose="02020603050405020304" pitchFamily="18" charset="0"/>
              </a:rPr>
              <a:t>Negative: ANA, ANCA, MPO, PR3, Hep B/C, IgA, cryoglobulin</a:t>
            </a:r>
          </a:p>
          <a:p>
            <a:pPr marL="342900" indent="-342900">
              <a:lnSpc>
                <a:spcPct val="107000"/>
              </a:lnSpc>
              <a:spcBef>
                <a:spcPts val="0"/>
              </a:spcBef>
              <a:spcAft>
                <a:spcPts val="800"/>
              </a:spcAft>
              <a:tabLst>
                <a:tab pos="457200" algn="l"/>
              </a:tabLst>
            </a:pPr>
            <a:r>
              <a:rPr lang="en-US" sz="2400" kern="100" dirty="0">
                <a:latin typeface="Calibri" panose="020F0502020204030204" pitchFamily="34" charset="0"/>
                <a:ea typeface="DengXian" panose="02010600030101010101" pitchFamily="2" charset="-122"/>
                <a:cs typeface="Times New Roman" panose="02020603050405020304" pitchFamily="18" charset="0"/>
              </a:rPr>
              <a:t>complements and SPEP were recommended to be checked by </a:t>
            </a:r>
            <a:r>
              <a:rPr lang="en-US" sz="2400" kern="100" dirty="0" err="1">
                <a:latin typeface="Calibri" panose="020F0502020204030204" pitchFamily="34" charset="0"/>
                <a:ea typeface="DengXian" panose="02010600030101010101" pitchFamily="2" charset="-122"/>
                <a:cs typeface="Times New Roman" panose="02020603050405020304" pitchFamily="18" charset="0"/>
              </a:rPr>
              <a:t>neph</a:t>
            </a:r>
            <a:r>
              <a:rPr lang="en-US" sz="2400" kern="100" dirty="0">
                <a:latin typeface="Calibri" panose="020F0502020204030204" pitchFamily="34" charset="0"/>
                <a:ea typeface="DengXian" panose="02010600030101010101" pitchFamily="2" charset="-122"/>
                <a:cs typeface="Times New Roman" panose="02020603050405020304" pitchFamily="18" charset="0"/>
              </a:rPr>
              <a:t>, but they were not checked by primary team</a:t>
            </a:r>
          </a:p>
          <a:p>
            <a:pPr>
              <a:spcBef>
                <a:spcPts val="0"/>
              </a:spcBef>
            </a:pPr>
            <a:endParaRPr lang="en-US" sz="1000" dirty="0">
              <a:ea typeface="+mn-lt"/>
              <a:cs typeface="+mn-lt"/>
            </a:endParaRPr>
          </a:p>
          <a:p>
            <a:pPr>
              <a:spcBef>
                <a:spcPts val="0"/>
              </a:spcBef>
            </a:pPr>
            <a:endParaRPr lang="en-US" sz="1000" dirty="0">
              <a:ea typeface="+mn-lt"/>
              <a:cs typeface="+mn-lt"/>
            </a:endParaRPr>
          </a:p>
          <a:p>
            <a:pPr>
              <a:spcBef>
                <a:spcPts val="0"/>
              </a:spcBef>
            </a:pPr>
            <a:endParaRPr lang="en-US" sz="1000" dirty="0"/>
          </a:p>
        </p:txBody>
      </p:sp>
    </p:spTree>
    <p:extLst>
      <p:ext uri="{BB962C8B-B14F-4D97-AF65-F5344CB8AC3E}">
        <p14:creationId xmlns:p14="http://schemas.microsoft.com/office/powerpoint/2010/main" val="3313167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FCE7-E83D-8A36-DB05-1A8B5A18CB55}"/>
              </a:ext>
            </a:extLst>
          </p:cNvPr>
          <p:cNvSpPr>
            <a:spLocks noGrp="1"/>
          </p:cNvSpPr>
          <p:nvPr>
            <p:ph type="title"/>
          </p:nvPr>
        </p:nvSpPr>
        <p:spPr/>
        <p:txBody>
          <a:bodyPr/>
          <a:lstStyle/>
          <a:p>
            <a:r>
              <a:rPr lang="en-US" dirty="0"/>
              <a:t>Imaging &amp; Pathology</a:t>
            </a:r>
          </a:p>
        </p:txBody>
      </p:sp>
      <p:sp>
        <p:nvSpPr>
          <p:cNvPr id="3" name="Content Placeholder 2">
            <a:extLst>
              <a:ext uri="{FF2B5EF4-FFF2-40B4-BE49-F238E27FC236}">
                <a16:creationId xmlns:a16="http://schemas.microsoft.com/office/drawing/2014/main" id="{3FB9B8ED-7617-4579-3E4C-23C6FCB55280}"/>
              </a:ext>
            </a:extLst>
          </p:cNvPr>
          <p:cNvSpPr>
            <a:spLocks noGrp="1"/>
          </p:cNvSpPr>
          <p:nvPr>
            <p:ph sz="half" idx="1"/>
          </p:nvPr>
        </p:nvSpPr>
        <p:spPr/>
        <p:txBody>
          <a:bodyPr vert="horz" lIns="91440" tIns="45720" rIns="91440" bIns="45720" rtlCol="0" anchor="t">
            <a:normAutofit/>
          </a:bodyPr>
          <a:lstStyle/>
          <a:p>
            <a:pPr marL="0" marR="0">
              <a:lnSpc>
                <a:spcPct val="107000"/>
              </a:lnSpc>
              <a:spcBef>
                <a:spcPts val="600"/>
              </a:spcBef>
              <a:spcAft>
                <a:spcPts val="600"/>
              </a:spcAft>
            </a:pPr>
            <a:r>
              <a:rPr lang="en-US" kern="100" dirty="0">
                <a:ea typeface="DengXian" panose="02010600030101010101" pitchFamily="2" charset="-122"/>
                <a:cs typeface="Times New Roman" panose="02020603050405020304" pitchFamily="18" charset="0"/>
              </a:rPr>
              <a:t>C</a:t>
            </a:r>
            <a:r>
              <a:rPr lang="en-US" sz="2800" kern="100" dirty="0">
                <a:effectLst/>
                <a:ea typeface="DengXian" panose="02010600030101010101" pitchFamily="2" charset="-122"/>
                <a:cs typeface="Times New Roman" panose="02020603050405020304" pitchFamily="18" charset="0"/>
              </a:rPr>
              <a:t>hest x-ray negative </a:t>
            </a:r>
          </a:p>
          <a:p>
            <a:pPr marL="0" marR="0">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CT A/P with peritoneal free air, wall thickening and enhancement of the distal ileum and duodenum, and small amount of free fluid.</a:t>
            </a:r>
          </a:p>
          <a:p>
            <a:endParaRPr lang="en-US" dirty="0"/>
          </a:p>
        </p:txBody>
      </p:sp>
      <p:sp>
        <p:nvSpPr>
          <p:cNvPr id="4" name="Content Placeholder 3">
            <a:extLst>
              <a:ext uri="{FF2B5EF4-FFF2-40B4-BE49-F238E27FC236}">
                <a16:creationId xmlns:a16="http://schemas.microsoft.com/office/drawing/2014/main" id="{7C990A9C-878B-8B7A-52B7-40543413720E}"/>
              </a:ext>
            </a:extLst>
          </p:cNvPr>
          <p:cNvSpPr>
            <a:spLocks noGrp="1"/>
          </p:cNvSpPr>
          <p:nvPr>
            <p:ph sz="half" idx="2"/>
          </p:nvPr>
        </p:nvSpPr>
        <p:spPr/>
        <p:txBody>
          <a:bodyPr>
            <a:normAutofit/>
          </a:bodyPr>
          <a:lstStyle/>
          <a:p>
            <a:pPr marL="0" marR="0">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 Pathology from the duodenal specimen from his laparotomy showed reactive changes of overlying duodenal epithelium.</a:t>
            </a:r>
          </a:p>
          <a:p>
            <a:pPr marL="0" marR="0">
              <a:lnSpc>
                <a:spcPct val="107000"/>
              </a:lnSpc>
              <a:spcBef>
                <a:spcPts val="600"/>
              </a:spcBef>
              <a:spcAft>
                <a:spcPts val="600"/>
              </a:spcAft>
            </a:pPr>
            <a:r>
              <a:rPr lang="en-US" sz="2800" kern="100" dirty="0">
                <a:effectLst/>
                <a:ea typeface="DengXian" panose="02010600030101010101" pitchFamily="2" charset="-122"/>
                <a:cs typeface="Times New Roman" panose="02020603050405020304" pitchFamily="18" charset="0"/>
              </a:rPr>
              <a:t> Skin biopsy showed small vessel leukocytoclastic vasculitis.</a:t>
            </a:r>
          </a:p>
          <a:p>
            <a:endParaRPr lang="en-US" dirty="0"/>
          </a:p>
        </p:txBody>
      </p:sp>
    </p:spTree>
    <p:extLst>
      <p:ext uri="{BB962C8B-B14F-4D97-AF65-F5344CB8AC3E}">
        <p14:creationId xmlns:p14="http://schemas.microsoft.com/office/powerpoint/2010/main" val="111583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2B88-F93D-F9AC-7244-01E25C1CDBC1}"/>
              </a:ext>
            </a:extLst>
          </p:cNvPr>
          <p:cNvSpPr>
            <a:spLocks noGrp="1"/>
          </p:cNvSpPr>
          <p:nvPr>
            <p:ph type="title"/>
          </p:nvPr>
        </p:nvSpPr>
        <p:spPr/>
        <p:txBody>
          <a:bodyPr/>
          <a:lstStyle/>
          <a:p>
            <a:r>
              <a:rPr lang="en-US" dirty="0"/>
              <a:t>Hospital course</a:t>
            </a:r>
          </a:p>
        </p:txBody>
      </p:sp>
      <p:sp>
        <p:nvSpPr>
          <p:cNvPr id="3" name="Content Placeholder 2">
            <a:extLst>
              <a:ext uri="{FF2B5EF4-FFF2-40B4-BE49-F238E27FC236}">
                <a16:creationId xmlns:a16="http://schemas.microsoft.com/office/drawing/2014/main" id="{4577E1C1-038F-BB81-5CDF-7F8BD89B2613}"/>
              </a:ext>
            </a:extLst>
          </p:cNvPr>
          <p:cNvSpPr>
            <a:spLocks noGrp="1"/>
          </p:cNvSpPr>
          <p:nvPr>
            <p:ph idx="1"/>
          </p:nvPr>
        </p:nvSpPr>
        <p:spPr/>
        <p:txBody>
          <a:bodyPr vert="horz" lIns="91440" tIns="45720" rIns="91440" bIns="45720" rtlCol="0" anchor="t">
            <a:normAutofit/>
          </a:bodyPr>
          <a:lstStyle/>
          <a:p>
            <a:pPr marL="0" marR="0">
              <a:lnSpc>
                <a:spcPct val="107000"/>
              </a:lnSpc>
              <a:spcAft>
                <a:spcPts val="800"/>
              </a:spcAft>
            </a:pPr>
            <a:r>
              <a:rPr lang="en-US" sz="2400" kern="100" dirty="0">
                <a:effectLst/>
                <a:latin typeface="Calibri" panose="020F0502020204030204" pitchFamily="34" charset="0"/>
                <a:ea typeface="DengXian" panose="02010600030101010101" pitchFamily="2" charset="-122"/>
                <a:cs typeface="Times New Roman" panose="02020603050405020304" pitchFamily="18" charset="0"/>
              </a:rPr>
              <a:t>The patient continued to have worsening renal function and proteinuria despite having been on IV methylprednisolone 40mg for 5 days. Due to high suspicion for worsening vasculitis, pulse dose steroids of IV methylprednisolone 1g daily x 3 doses were started.  Renal biopsy was subsequently performed.</a:t>
            </a:r>
          </a:p>
        </p:txBody>
      </p:sp>
    </p:spTree>
    <p:extLst>
      <p:ext uri="{BB962C8B-B14F-4D97-AF65-F5344CB8AC3E}">
        <p14:creationId xmlns:p14="http://schemas.microsoft.com/office/powerpoint/2010/main" val="810684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484</TotalTime>
  <Words>1854</Words>
  <Application>Microsoft Macintosh PowerPoint</Application>
  <PresentationFormat>Widescreen</PresentationFormat>
  <Paragraphs>128</Paragraphs>
  <Slides>27</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DengXian</vt:lpstr>
      <vt:lpstr>Aptos</vt:lpstr>
      <vt:lpstr>Aptos Display</vt:lpstr>
      <vt:lpstr>Arial</vt:lpstr>
      <vt:lpstr>Calibri</vt:lpstr>
      <vt:lpstr>Cambria</vt:lpstr>
      <vt:lpstr>Times New Roman</vt:lpstr>
      <vt:lpstr>office theme</vt:lpstr>
      <vt:lpstr>A Case of IgA Vasculitis Presenting as Duodenal Perforation</vt:lpstr>
      <vt:lpstr>Case Presentation</vt:lpstr>
      <vt:lpstr>Case Presentation</vt:lpstr>
      <vt:lpstr>Case Presentation</vt:lpstr>
      <vt:lpstr>Case Presentation</vt:lpstr>
      <vt:lpstr>Objective Data</vt:lpstr>
      <vt:lpstr>Objective Data</vt:lpstr>
      <vt:lpstr>Imaging &amp; Pathology</vt:lpstr>
      <vt:lpstr>Hospital course</vt:lpstr>
      <vt:lpstr>Renal biopsy showed....</vt:lpstr>
      <vt:lpstr>Renal biopsy  (7/31/2024)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Hospital Course</vt:lpstr>
      <vt:lpstr>Conclusion of Case</vt:lpstr>
      <vt:lpstr>Discussion</vt:lpstr>
      <vt:lpstr>What is IgA Vasculitis?</vt:lpstr>
      <vt:lpstr>GI involvement in IgAV</vt:lpstr>
      <vt:lpstr>GI biopsies: histologic features</vt:lpstr>
      <vt:lpstr>Treatment for IgAV</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Audrey Liu</dc:creator>
  <cp:lastModifiedBy>Nicole Gomez</cp:lastModifiedBy>
  <cp:revision>137</cp:revision>
  <dcterms:created xsi:type="dcterms:W3CDTF">2024-02-14T23:08:34Z</dcterms:created>
  <dcterms:modified xsi:type="dcterms:W3CDTF">2025-02-04T21:30:01Z</dcterms:modified>
</cp:coreProperties>
</file>