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Proxima Nova" panose="02000506030000020004"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WBJoYfLPuZ1X/NwdXV4wT2vPI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6000"/>
  </p:normalViewPr>
  <p:slideViewPr>
    <p:cSldViewPr snapToGrid="0">
      <p:cViewPr varScale="1">
        <p:scale>
          <a:sx n="91" d="100"/>
          <a:sy n="91" d="100"/>
        </p:scale>
        <p:origin x="22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Stopped prednisone given side effects</a:t>
            </a:r>
            <a:endParaRPr/>
          </a:p>
          <a:p>
            <a:pPr marL="0" lvl="0" indent="0" algn="l" rtl="0">
              <a:lnSpc>
                <a:spcPct val="100000"/>
              </a:lnSpc>
              <a:spcBef>
                <a:spcPts val="0"/>
              </a:spcBef>
              <a:spcAft>
                <a:spcPts val="0"/>
              </a:spcAft>
              <a:buSzPts val="1100"/>
              <a:buNone/>
            </a:pPr>
            <a:r>
              <a:rPr lang="en"/>
              <a:t>Continued potassium supplementation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d7eedd25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d7eedd25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CK normalized very quickly w/ treatment, sooner than would be expected for inflammatory myositis. Continued to be symptom free off steroids. </a:t>
            </a:r>
          </a:p>
          <a:p>
            <a:pPr marL="0" lvl="0" indent="0" algn="l" rtl="0">
              <a:lnSpc>
                <a:spcPct val="100000"/>
              </a:lnSpc>
              <a:spcBef>
                <a:spcPts val="0"/>
              </a:spcBef>
              <a:spcAft>
                <a:spcPts val="0"/>
              </a:spcAft>
              <a:buSzPts val="1100"/>
              <a:buNone/>
            </a:pPr>
            <a:r>
              <a:rPr lang="en" dirty="0"/>
              <a:t>Lyme testing negative. No other travel or concerning history.  Thyroid studies normal. </a:t>
            </a:r>
          </a:p>
          <a:p>
            <a:pPr marL="0" lvl="0" indent="0" algn="l" rtl="0">
              <a:lnSpc>
                <a:spcPct val="100000"/>
              </a:lnSpc>
              <a:spcBef>
                <a:spcPts val="0"/>
              </a:spcBef>
              <a:spcAft>
                <a:spcPts val="0"/>
              </a:spcAft>
              <a:buSzPts val="1100"/>
              <a:buNone/>
            </a:pPr>
            <a:r>
              <a:rPr lang="en" dirty="0"/>
              <a:t>Lower concern for secondary K loss, potassium corrected quickly with supplementation.</a:t>
            </a:r>
          </a:p>
          <a:p>
            <a:pPr marL="0" lvl="0" indent="0" algn="l" rtl="0">
              <a:lnSpc>
                <a:spcPct val="100000"/>
              </a:lnSpc>
              <a:spcBef>
                <a:spcPts val="0"/>
              </a:spcBef>
              <a:spcAft>
                <a:spcPts val="0"/>
              </a:spcAft>
              <a:buSzPts val="1100"/>
              <a:buNone/>
            </a:pPr>
            <a:r>
              <a:rPr lang="en" dirty="0"/>
              <a:t>Did not fit phenotype for Andersen syndrome. Absence of other features. </a:t>
            </a:r>
          </a:p>
          <a:p>
            <a:pPr marL="0" lvl="0" indent="0" algn="l" rtl="0">
              <a:lnSpc>
                <a:spcPct val="100000"/>
              </a:lnSpc>
              <a:spcBef>
                <a:spcPts val="0"/>
              </a:spcBef>
              <a:spcAft>
                <a:spcPts val="0"/>
              </a:spcAft>
              <a:buSzPts val="1100"/>
              <a:buNone/>
            </a:pPr>
            <a:r>
              <a:rPr lang="en" dirty="0"/>
              <a:t>Favored dx: hypokalemic periodic paralysis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Familial type 1, mutation in skeleton muscle calcium channel gene (more common)</a:t>
            </a:r>
            <a:endParaRPr/>
          </a:p>
          <a:p>
            <a:pPr marL="0" lvl="0" indent="0" algn="l" rtl="0">
              <a:lnSpc>
                <a:spcPct val="100000"/>
              </a:lnSpc>
              <a:spcBef>
                <a:spcPts val="0"/>
              </a:spcBef>
              <a:spcAft>
                <a:spcPts val="0"/>
              </a:spcAft>
              <a:buSzPts val="1100"/>
              <a:buNone/>
            </a:pPr>
            <a:r>
              <a:rPr lang="en"/>
              <a:t>Type 2 - sodium channel gene (SCN4A)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Most cases are hereditary or familial, can have new mutations</a:t>
            </a:r>
            <a:endParaRPr/>
          </a:p>
          <a:p>
            <a:pPr marL="0" lvl="0" indent="0" algn="l" rtl="0">
              <a:lnSpc>
                <a:spcPct val="100000"/>
              </a:lnSpc>
              <a:spcBef>
                <a:spcPts val="0"/>
              </a:spcBef>
              <a:spcAft>
                <a:spcPts val="0"/>
              </a:spcAft>
              <a:buSzPts val="1100"/>
              <a:buNone/>
            </a:pPr>
            <a:r>
              <a:rPr lang="en"/>
              <a:t>Triggers include stress, strenuous exercise, high carbohydrate diet, cold temperatures, fear, alcohol etc. This leads to an increase in plasma epinephrine or insulin, lowering potassium and leading to episodes of weakness. </a:t>
            </a:r>
            <a:endParaRPr/>
          </a:p>
          <a:p>
            <a:pPr marL="0" lvl="0" indent="0" algn="l" rtl="0">
              <a:lnSpc>
                <a:spcPct val="100000"/>
              </a:lnSpc>
              <a:spcBef>
                <a:spcPts val="0"/>
              </a:spcBef>
              <a:spcAft>
                <a:spcPts val="0"/>
              </a:spcAft>
              <a:buSzPts val="1100"/>
              <a:buNone/>
            </a:pPr>
            <a:r>
              <a:rPr lang="en"/>
              <a:t>Myopathy is later</a:t>
            </a:r>
            <a:endParaRPr/>
          </a:p>
          <a:p>
            <a:pPr marL="0" lvl="0" indent="0" algn="l" rtl="0">
              <a:lnSpc>
                <a:spcPct val="100000"/>
              </a:lnSpc>
              <a:spcBef>
                <a:spcPts val="0"/>
              </a:spcBef>
              <a:spcAft>
                <a:spcPts val="0"/>
              </a:spcAft>
              <a:buSzPts val="1100"/>
              <a:buNone/>
            </a:pPr>
            <a:r>
              <a:rPr lang="en"/>
              <a:t>Women more common to have incomplete penetrance, less attacks with muscle weakness than men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Most common mutation is missense mutation affecting positively charged residues (arginine) in S4 domain of skeletal muscle ion channel, disrupting the electric current and normal flow through the voltage sensor domain, resulting in muscle cell membrane inexcitability, leading to a failed action potential and flaccid paralysis. </a:t>
            </a:r>
            <a:endParaRPr/>
          </a:p>
          <a:p>
            <a:pPr marL="0" lvl="0" indent="0" algn="l" rtl="0">
              <a:lnSpc>
                <a:spcPct val="100000"/>
              </a:lnSpc>
              <a:spcBef>
                <a:spcPts val="0"/>
              </a:spcBef>
              <a:spcAft>
                <a:spcPts val="0"/>
              </a:spcAft>
              <a:buSzPts val="1100"/>
              <a:buNone/>
            </a:pPr>
            <a:r>
              <a:rPr lang="en"/>
              <a:t>Average K 2.3-2.4; if lower consider secondary cause of low 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Exercise testing – provoke single muscle with vigorous exercise 2-5 minutes, measure EMG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Non pharmacologic intervention: avoiding triggers, lifestyle modification</a:t>
            </a:r>
            <a:endParaRPr/>
          </a:p>
          <a:p>
            <a:pPr marL="0" lvl="0" indent="0" algn="l" rtl="0">
              <a:lnSpc>
                <a:spcPct val="100000"/>
              </a:lnSpc>
              <a:spcBef>
                <a:spcPts val="0"/>
              </a:spcBef>
              <a:spcAft>
                <a:spcPts val="0"/>
              </a:spcAft>
              <a:buSzPts val="1100"/>
              <a:buNone/>
            </a:pPr>
            <a:r>
              <a:rPr lang="en"/>
              <a:t>Acetazolamide typically first diuretic used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err="1"/>
              <a:t>Invitae</a:t>
            </a:r>
            <a:r>
              <a:rPr lang="en" dirty="0"/>
              <a:t> panel, neuromuscular – 211 genes tested</a:t>
            </a:r>
          </a:p>
          <a:p>
            <a:pPr marL="0" lvl="0" indent="0" algn="l" rtl="0">
              <a:lnSpc>
                <a:spcPct val="100000"/>
              </a:lnSpc>
              <a:spcBef>
                <a:spcPts val="0"/>
              </a:spcBef>
              <a:spcAft>
                <a:spcPts val="0"/>
              </a:spcAft>
              <a:buSzPts val="1100"/>
              <a:buNone/>
            </a:pPr>
            <a:r>
              <a:rPr lang="en" dirty="0"/>
              <a:t>Variants of uncertain significance identified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PGK1 mutation: phenotype does not fit, associated w/ glycogen storage disorder. Onset is in childhood, patients develop anemia, neuro symptoms. X linked recessive inheritance</a:t>
            </a:r>
            <a:endParaRPr dirty="0"/>
          </a:p>
          <a:p>
            <a:pPr marL="0" lvl="0" indent="0" algn="l" rtl="0">
              <a:lnSpc>
                <a:spcPct val="100000"/>
              </a:lnSpc>
              <a:spcBef>
                <a:spcPts val="0"/>
              </a:spcBef>
              <a:spcAft>
                <a:spcPts val="0"/>
              </a:spcAft>
              <a:buSzPts val="1100"/>
              <a:buNone/>
            </a:pPr>
            <a:r>
              <a:rPr lang="en" dirty="0"/>
              <a:t>PLEC mutation: AD inheritance, muscular dystrophy</a:t>
            </a:r>
            <a:endParaRPr dirty="0"/>
          </a:p>
          <a:p>
            <a:pPr marL="0" lvl="0" indent="0" algn="l" rtl="0">
              <a:lnSpc>
                <a:spcPct val="100000"/>
              </a:lnSpc>
              <a:spcBef>
                <a:spcPts val="0"/>
              </a:spcBef>
              <a:spcAft>
                <a:spcPts val="0"/>
              </a:spcAft>
              <a:buSzPts val="1100"/>
              <a:buNone/>
            </a:pPr>
            <a:r>
              <a:rPr lang="en" dirty="0"/>
              <a:t>SCN4a: unknown significance. Sodium channel mutation, </a:t>
            </a:r>
            <a:r>
              <a:rPr lang="en" dirty="0" err="1"/>
              <a:t>assoc</a:t>
            </a:r>
            <a:r>
              <a:rPr lang="en" dirty="0"/>
              <a:t> w/ hypokalemic PP. no described mutations in literature at same position. Unknown significance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Genetics referral – pending </a:t>
            </a:r>
            <a:endParaRPr dirty="0"/>
          </a:p>
          <a:p>
            <a:pPr marL="0" lvl="0" indent="0" algn="l" rtl="0">
              <a:lnSpc>
                <a:spcPct val="100000"/>
              </a:lnSpc>
              <a:spcBef>
                <a:spcPts val="0"/>
              </a:spcBef>
              <a:spcAft>
                <a:spcPts val="0"/>
              </a:spcAft>
              <a:buSzPts val="1100"/>
              <a:buNone/>
            </a:pPr>
            <a:r>
              <a:rPr lang="en" dirty="0"/>
              <a:t>No recurrent attacks with lifestyle modification, potassium supplementation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Additional labs sent (including sent out myositis panel), EMG ordered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4"/>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4"/>
          <p:cNvSpPr txBox="1">
            <a:spLocks noGrp="1"/>
          </p:cNvSpPr>
          <p:nvPr>
            <p:ph type="ctrTitle"/>
          </p:nvPr>
        </p:nvSpPr>
        <p:spPr>
          <a:xfrm>
            <a:off x="510450" y="1257300"/>
            <a:ext cx="8123100" cy="1588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2" name="Google Shape;12;p24"/>
          <p:cNvSpPr txBox="1">
            <a:spLocks noGrp="1"/>
          </p:cNvSpPr>
          <p:nvPr>
            <p:ph type="subTitle" idx="1"/>
          </p:nvPr>
        </p:nvSpPr>
        <p:spPr>
          <a:xfrm>
            <a:off x="510450" y="3182313"/>
            <a:ext cx="8123100" cy="630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3"/>
          <p:cNvSpPr txBox="1">
            <a:spLocks noGrp="1"/>
          </p:cNvSpPr>
          <p:nvPr>
            <p:ph type="title" hasCustomPrompt="1"/>
          </p:nvPr>
        </p:nvSpPr>
        <p:spPr>
          <a:xfrm>
            <a:off x="311700" y="991475"/>
            <a:ext cx="8520600" cy="19179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4000"/>
              <a:buNone/>
              <a:defRPr sz="14000" b="1"/>
            </a:lvl1pPr>
            <a:lvl2pPr lvl="1" algn="ctr">
              <a:lnSpc>
                <a:spcPct val="100000"/>
              </a:lnSpc>
              <a:spcBef>
                <a:spcPts val="0"/>
              </a:spcBef>
              <a:spcAft>
                <a:spcPts val="0"/>
              </a:spcAft>
              <a:buSzPts val="14000"/>
              <a:buNone/>
              <a:defRPr sz="14000" b="1"/>
            </a:lvl2pPr>
            <a:lvl3pPr lvl="2" algn="ctr">
              <a:lnSpc>
                <a:spcPct val="100000"/>
              </a:lnSpc>
              <a:spcBef>
                <a:spcPts val="0"/>
              </a:spcBef>
              <a:spcAft>
                <a:spcPts val="0"/>
              </a:spcAft>
              <a:buSzPts val="14000"/>
              <a:buNone/>
              <a:defRPr sz="14000" b="1"/>
            </a:lvl3pPr>
            <a:lvl4pPr lvl="3" algn="ctr">
              <a:lnSpc>
                <a:spcPct val="100000"/>
              </a:lnSpc>
              <a:spcBef>
                <a:spcPts val="0"/>
              </a:spcBef>
              <a:spcAft>
                <a:spcPts val="0"/>
              </a:spcAft>
              <a:buSzPts val="14000"/>
              <a:buNone/>
              <a:defRPr sz="14000" b="1"/>
            </a:lvl4pPr>
            <a:lvl5pPr lvl="4" algn="ctr">
              <a:lnSpc>
                <a:spcPct val="100000"/>
              </a:lnSpc>
              <a:spcBef>
                <a:spcPts val="0"/>
              </a:spcBef>
              <a:spcAft>
                <a:spcPts val="0"/>
              </a:spcAft>
              <a:buSzPts val="14000"/>
              <a:buNone/>
              <a:defRPr sz="14000" b="1"/>
            </a:lvl5pPr>
            <a:lvl6pPr lvl="5" algn="ctr">
              <a:lnSpc>
                <a:spcPct val="100000"/>
              </a:lnSpc>
              <a:spcBef>
                <a:spcPts val="0"/>
              </a:spcBef>
              <a:spcAft>
                <a:spcPts val="0"/>
              </a:spcAft>
              <a:buSzPts val="14000"/>
              <a:buNone/>
              <a:defRPr sz="14000" b="1"/>
            </a:lvl6pPr>
            <a:lvl7pPr lvl="6" algn="ctr">
              <a:lnSpc>
                <a:spcPct val="100000"/>
              </a:lnSpc>
              <a:spcBef>
                <a:spcPts val="0"/>
              </a:spcBef>
              <a:spcAft>
                <a:spcPts val="0"/>
              </a:spcAft>
              <a:buSzPts val="14000"/>
              <a:buNone/>
              <a:defRPr sz="14000" b="1"/>
            </a:lvl7pPr>
            <a:lvl8pPr lvl="7" algn="ctr">
              <a:lnSpc>
                <a:spcPct val="100000"/>
              </a:lnSpc>
              <a:spcBef>
                <a:spcPts val="0"/>
              </a:spcBef>
              <a:spcAft>
                <a:spcPts val="0"/>
              </a:spcAft>
              <a:buSzPts val="14000"/>
              <a:buNone/>
              <a:defRPr sz="14000" b="1"/>
            </a:lvl8pPr>
            <a:lvl9pPr lvl="8" algn="ctr">
              <a:lnSpc>
                <a:spcPct val="100000"/>
              </a:lnSpc>
              <a:spcBef>
                <a:spcPts val="0"/>
              </a:spcBef>
              <a:spcAft>
                <a:spcPts val="0"/>
              </a:spcAft>
              <a:buSzPts val="14000"/>
              <a:buNone/>
              <a:defRPr sz="14000" b="1"/>
            </a:lvl9pPr>
          </a:lstStyle>
          <a:p>
            <a:r>
              <a:t>xx%</a:t>
            </a:r>
          </a:p>
        </p:txBody>
      </p:sp>
      <p:sp>
        <p:nvSpPr>
          <p:cNvPr id="49" name="Google Shape;49;p33"/>
          <p:cNvSpPr txBox="1">
            <a:spLocks noGrp="1"/>
          </p:cNvSpPr>
          <p:nvPr>
            <p:ph type="body" idx="1"/>
          </p:nvPr>
        </p:nvSpPr>
        <p:spPr>
          <a:xfrm>
            <a:off x="311700" y="3071300"/>
            <a:ext cx="8520600" cy="901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0" name="Google Shape;5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
        <p:cNvGrpSpPr/>
        <p:nvPr/>
      </p:nvGrpSpPr>
      <p:grpSpPr>
        <a:xfrm>
          <a:off x="0" y="0"/>
          <a:ext cx="0" cy="0"/>
          <a:chOff x="0" y="0"/>
          <a:chExt cx="0" cy="0"/>
        </a:xfrm>
      </p:grpSpPr>
      <p:sp>
        <p:nvSpPr>
          <p:cNvPr id="15" name="Google Shape;15;p25"/>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 name="Google Shape;16;p25"/>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17" name="Google Shape;17;p25"/>
          <p:cNvSpPr txBox="1">
            <a:spLocks noGrp="1"/>
          </p:cNvSpPr>
          <p:nvPr>
            <p:ph type="title"/>
          </p:nvPr>
        </p:nvSpPr>
        <p:spPr>
          <a:xfrm>
            <a:off x="265500" y="1205825"/>
            <a:ext cx="4045200" cy="1509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8" name="Google Shape;18;p25"/>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 name="Google Shape;19;p2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20" name="Google Shape;2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2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490250" y="526350"/>
            <a:ext cx="57975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2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2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4"/>
        <p:cNvGrpSpPr/>
        <p:nvPr/>
      </p:nvGrpSpPr>
      <p:grpSpPr>
        <a:xfrm>
          <a:off x="0" y="0"/>
          <a:ext cx="0" cy="0"/>
          <a:chOff x="0" y="0"/>
          <a:chExt cx="0" cy="0"/>
        </a:xfrm>
      </p:grpSpPr>
      <p:cxnSp>
        <p:nvCxnSpPr>
          <p:cNvPr id="35" name="Google Shape;35;p29"/>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36" name="Google Shape;36;p29"/>
          <p:cNvSpPr txBox="1">
            <a:spLocks noGrp="1"/>
          </p:cNvSpPr>
          <p:nvPr>
            <p:ph type="title"/>
          </p:nvPr>
        </p:nvSpPr>
        <p:spPr>
          <a:xfrm>
            <a:off x="510450" y="2057400"/>
            <a:ext cx="8123100" cy="77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7" name="Google Shape;3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2"/>
          <p:cNvSpPr txBox="1">
            <a:spLocks noGrp="1"/>
          </p:cNvSpPr>
          <p:nvPr>
            <p:ph type="body" idx="1"/>
          </p:nvPr>
        </p:nvSpPr>
        <p:spPr>
          <a:xfrm>
            <a:off x="311700" y="42368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100"/>
              <a:buNone/>
              <a:defRPr sz="2100"/>
            </a:lvl1pPr>
          </a:lstStyle>
          <a:p>
            <a:endParaRPr/>
          </a:p>
        </p:txBody>
      </p:sp>
      <p:sp>
        <p:nvSpPr>
          <p:cNvPr id="45" name="Google Shape;45;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9pPr>
          </a:lstStyle>
          <a:p>
            <a:endParaRPr/>
          </a:p>
        </p:txBody>
      </p:sp>
      <p:sp>
        <p:nvSpPr>
          <p:cNvPr id="7" name="Google Shape;7;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accent3"/>
              </a:buClr>
              <a:buSzPts val="1800"/>
              <a:buFont typeface="Proxima Nova"/>
              <a:buChar cha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books/NBK55917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ctrTitle"/>
          </p:nvPr>
        </p:nvSpPr>
        <p:spPr>
          <a:xfrm>
            <a:off x="510450" y="1257300"/>
            <a:ext cx="8123100" cy="15885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
              <a:t>An Unusual Consult for Myopathy</a:t>
            </a:r>
            <a:endParaRPr/>
          </a:p>
        </p:txBody>
      </p:sp>
      <p:sp>
        <p:nvSpPr>
          <p:cNvPr id="56" name="Google Shape;56;p1"/>
          <p:cNvSpPr txBox="1">
            <a:spLocks noGrp="1"/>
          </p:cNvSpPr>
          <p:nvPr>
            <p:ph type="subTitle" idx="1"/>
          </p:nvPr>
        </p:nvSpPr>
        <p:spPr>
          <a:xfrm>
            <a:off x="510450" y="3182335"/>
            <a:ext cx="8123100" cy="1130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a:t>Kelsey Lemmen, MD</a:t>
            </a:r>
            <a:endParaRPr/>
          </a:p>
          <a:p>
            <a:pPr marL="0" lvl="0" indent="0" algn="l" rtl="0">
              <a:lnSpc>
                <a:spcPct val="100000"/>
              </a:lnSpc>
              <a:spcBef>
                <a:spcPts val="0"/>
              </a:spcBef>
              <a:spcAft>
                <a:spcPts val="0"/>
              </a:spcAft>
              <a:buSzPts val="2400"/>
              <a:buNone/>
            </a:pPr>
            <a:r>
              <a:rPr lang="en"/>
              <a:t>UPMC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a:spLocks noGrp="1"/>
          </p:cNvSpPr>
          <p:nvPr>
            <p:ph type="title"/>
          </p:nvPr>
        </p:nvSpPr>
        <p:spPr>
          <a:xfrm>
            <a:off x="510450" y="2057400"/>
            <a:ext cx="8123100" cy="7788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600"/>
              <a:buNone/>
            </a:pPr>
            <a:r>
              <a:rPr lang="en"/>
              <a:t>EMG</a:t>
            </a:r>
            <a:endParaRPr/>
          </a:p>
        </p:txBody>
      </p:sp>
      <p:pic>
        <p:nvPicPr>
          <p:cNvPr id="111" name="Google Shape;111;p10"/>
          <p:cNvPicPr preferRelativeResize="0"/>
          <p:nvPr/>
        </p:nvPicPr>
        <p:blipFill rotWithShape="1">
          <a:blip r:embed="rId3">
            <a:alphaModFix/>
          </a:blip>
          <a:srcRect/>
          <a:stretch/>
        </p:blipFill>
        <p:spPr>
          <a:xfrm>
            <a:off x="2614725" y="1300525"/>
            <a:ext cx="5520751" cy="2542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Discharge</a:t>
            </a:r>
            <a:endParaRPr/>
          </a:p>
        </p:txBody>
      </p:sp>
      <p:sp>
        <p:nvSpPr>
          <p:cNvPr id="117" name="Google Shape;11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Plan to discharge on Prednisone 60 mg daily x 2 weeks, then decrease to 40 mg daily until outpatient follow-up in several weeks</a:t>
            </a:r>
            <a:endParaRPr/>
          </a:p>
          <a:p>
            <a:pPr marL="457200" lvl="0" indent="-342900" algn="l" rtl="0">
              <a:lnSpc>
                <a:spcPct val="115000"/>
              </a:lnSpc>
              <a:spcBef>
                <a:spcPts val="0"/>
              </a:spcBef>
              <a:spcAft>
                <a:spcPts val="0"/>
              </a:spcAft>
              <a:buSzPts val="1800"/>
              <a:buChar char="●"/>
            </a:pPr>
            <a:r>
              <a:rPr lang="en"/>
              <a:t>Also got discharged on K 40 mEq daily</a:t>
            </a:r>
            <a:endParaRPr/>
          </a:p>
          <a:p>
            <a:pPr marL="457200" lvl="0" indent="-342900" algn="l" rtl="0">
              <a:lnSpc>
                <a:spcPct val="115000"/>
              </a:lnSpc>
              <a:spcBef>
                <a:spcPts val="0"/>
              </a:spcBef>
              <a:spcAft>
                <a:spcPts val="0"/>
              </a:spcAft>
              <a:buSzPts val="1800"/>
              <a:buChar char="●"/>
            </a:pPr>
            <a:r>
              <a:rPr lang="en"/>
              <a:t>Labs: CK 31, K 4.3, BMP unremarkable, TSH and FT4 WNL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Return Visit </a:t>
            </a:r>
            <a:endParaRPr/>
          </a:p>
        </p:txBody>
      </p:sp>
      <p:sp>
        <p:nvSpPr>
          <p:cNvPr id="123" name="Google Shape;123;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No recurrent symptoms, exam with normal strength </a:t>
            </a:r>
            <a:endParaRPr/>
          </a:p>
          <a:p>
            <a:pPr marL="457200" lvl="0" indent="-342900" algn="l" rtl="0">
              <a:lnSpc>
                <a:spcPct val="115000"/>
              </a:lnSpc>
              <a:spcBef>
                <a:spcPts val="0"/>
              </a:spcBef>
              <a:spcAft>
                <a:spcPts val="0"/>
              </a:spcAft>
              <a:buSzPts val="1800"/>
              <a:buChar char="●"/>
            </a:pPr>
            <a:r>
              <a:rPr lang="en"/>
              <a:t>Tapered off Prednisone rapidly without recurrent symptoms</a:t>
            </a:r>
            <a:endParaRPr/>
          </a:p>
          <a:p>
            <a:pPr marL="457200" lvl="0" indent="-342900" algn="l" rtl="0">
              <a:lnSpc>
                <a:spcPct val="115000"/>
              </a:lnSpc>
              <a:spcBef>
                <a:spcPts val="0"/>
              </a:spcBef>
              <a:spcAft>
                <a:spcPts val="0"/>
              </a:spcAft>
              <a:buSzPts val="1800"/>
              <a:buChar char="●"/>
            </a:pPr>
            <a:r>
              <a:rPr lang="en"/>
              <a:t>Anti-Jo-1 negative, Lyme negative, myositis panel negative (Oklahoma), myasthenia panel negative</a:t>
            </a:r>
            <a:endParaRPr/>
          </a:p>
          <a:p>
            <a:pPr marL="457200" lvl="0" indent="-342900" algn="l" rtl="0">
              <a:lnSpc>
                <a:spcPct val="115000"/>
              </a:lnSpc>
              <a:spcBef>
                <a:spcPts val="0"/>
              </a:spcBef>
              <a:spcAft>
                <a:spcPts val="0"/>
              </a:spcAft>
              <a:buSzPts val="1800"/>
              <a:buChar char="●"/>
            </a:pPr>
            <a:r>
              <a:rPr lang="en"/>
              <a:t>Genetic testing sent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d7eedd25f4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Teaching Points </a:t>
            </a:r>
            <a:endParaRPr/>
          </a:p>
        </p:txBody>
      </p:sp>
      <p:sp>
        <p:nvSpPr>
          <p:cNvPr id="129" name="Google Shape;129;g2d7eedd25f4_0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SzPts val="1800"/>
              <a:buNone/>
            </a:pPr>
            <a:r>
              <a:rPr lang="en" dirty="0"/>
              <a:t>This case is a reminder to keep a broad differential including non-autoimmune/rheumatologic conditions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Differential</a:t>
            </a:r>
            <a:endParaRPr/>
          </a:p>
        </p:txBody>
      </p:sp>
      <p:sp>
        <p:nvSpPr>
          <p:cNvPr id="135" name="Google Shape;135;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800"/>
              <a:t>Inflammatory Myositis</a:t>
            </a:r>
            <a:endParaRPr sz="1800"/>
          </a:p>
          <a:p>
            <a:pPr marL="457200" lvl="0" indent="-342900" algn="l" rtl="0">
              <a:lnSpc>
                <a:spcPct val="115000"/>
              </a:lnSpc>
              <a:spcBef>
                <a:spcPts val="0"/>
              </a:spcBef>
              <a:spcAft>
                <a:spcPts val="0"/>
              </a:spcAft>
              <a:buSzPts val="1800"/>
              <a:buChar char="●"/>
            </a:pPr>
            <a:r>
              <a:rPr lang="en" sz="1800"/>
              <a:t>Hypokalemic periodic paralysis</a:t>
            </a:r>
            <a:endParaRPr sz="1800"/>
          </a:p>
          <a:p>
            <a:pPr marL="457200" lvl="0" indent="-342900" algn="l" rtl="0">
              <a:lnSpc>
                <a:spcPct val="115000"/>
              </a:lnSpc>
              <a:spcBef>
                <a:spcPts val="0"/>
              </a:spcBef>
              <a:spcAft>
                <a:spcPts val="0"/>
              </a:spcAft>
              <a:buSzPts val="1800"/>
              <a:buChar char="●"/>
            </a:pPr>
            <a:r>
              <a:rPr lang="en" sz="1800"/>
              <a:t>Thyrotoxic Periodic Paralysis</a:t>
            </a:r>
            <a:endParaRPr sz="1800"/>
          </a:p>
          <a:p>
            <a:pPr marL="457200" lvl="0" indent="-342900" algn="l" rtl="0">
              <a:lnSpc>
                <a:spcPct val="115000"/>
              </a:lnSpc>
              <a:spcBef>
                <a:spcPts val="0"/>
              </a:spcBef>
              <a:spcAft>
                <a:spcPts val="0"/>
              </a:spcAft>
              <a:buSzPts val="1800"/>
              <a:buChar char="●"/>
            </a:pPr>
            <a:r>
              <a:rPr lang="en" sz="1800"/>
              <a:t>Andersen Syndrome</a:t>
            </a:r>
            <a:endParaRPr sz="1800"/>
          </a:p>
          <a:p>
            <a:pPr marL="457200" lvl="0" indent="-342900" algn="l" rtl="0">
              <a:lnSpc>
                <a:spcPct val="115000"/>
              </a:lnSpc>
              <a:spcBef>
                <a:spcPts val="0"/>
              </a:spcBef>
              <a:spcAft>
                <a:spcPts val="0"/>
              </a:spcAft>
              <a:buSzPts val="1800"/>
              <a:buChar char="●"/>
            </a:pPr>
            <a:r>
              <a:rPr lang="en" sz="1800"/>
              <a:t>Metabolic Myopathy</a:t>
            </a:r>
            <a:endParaRPr sz="1800"/>
          </a:p>
        </p:txBody>
      </p:sp>
      <p:sp>
        <p:nvSpPr>
          <p:cNvPr id="136" name="Google Shape;136;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800"/>
              <a:t>GBS</a:t>
            </a:r>
            <a:endParaRPr sz="1800"/>
          </a:p>
          <a:p>
            <a:pPr marL="457200" lvl="0" indent="-342900" algn="l" rtl="0">
              <a:lnSpc>
                <a:spcPct val="115000"/>
              </a:lnSpc>
              <a:spcBef>
                <a:spcPts val="0"/>
              </a:spcBef>
              <a:spcAft>
                <a:spcPts val="0"/>
              </a:spcAft>
              <a:buSzPts val="1800"/>
              <a:buChar char="●"/>
            </a:pPr>
            <a:r>
              <a:rPr lang="en" sz="1800"/>
              <a:t>Myasthenia gravis</a:t>
            </a:r>
            <a:endParaRPr sz="1800"/>
          </a:p>
          <a:p>
            <a:pPr marL="457200" lvl="0" indent="-342900" algn="l" rtl="0">
              <a:lnSpc>
                <a:spcPct val="115000"/>
              </a:lnSpc>
              <a:spcBef>
                <a:spcPts val="0"/>
              </a:spcBef>
              <a:spcAft>
                <a:spcPts val="0"/>
              </a:spcAft>
              <a:buSzPts val="1800"/>
              <a:buChar char="●"/>
            </a:pPr>
            <a:r>
              <a:rPr lang="en" sz="1800"/>
              <a:t>Tick borne paralysis</a:t>
            </a:r>
            <a:endParaRPr sz="1800"/>
          </a:p>
          <a:p>
            <a:pPr marL="457200" lvl="0" indent="-342900" algn="l" rtl="0">
              <a:lnSpc>
                <a:spcPct val="115000"/>
              </a:lnSpc>
              <a:spcBef>
                <a:spcPts val="0"/>
              </a:spcBef>
              <a:spcAft>
                <a:spcPts val="0"/>
              </a:spcAft>
              <a:buSzPts val="1800"/>
              <a:buChar char="●"/>
            </a:pPr>
            <a:r>
              <a:rPr lang="en" sz="1800"/>
              <a:t>Botulism</a:t>
            </a:r>
            <a:endParaRPr sz="1800"/>
          </a:p>
          <a:p>
            <a:pPr marL="457200" lvl="0" indent="-342900" algn="l" rtl="0">
              <a:lnSpc>
                <a:spcPct val="115000"/>
              </a:lnSpc>
              <a:spcBef>
                <a:spcPts val="0"/>
              </a:spcBef>
              <a:spcAft>
                <a:spcPts val="0"/>
              </a:spcAft>
              <a:buSzPts val="1800"/>
              <a:buChar char="●"/>
            </a:pPr>
            <a:r>
              <a:rPr lang="en" sz="1800"/>
              <a:t>Other secondary causes of hypokalemia</a:t>
            </a:r>
            <a:endParaRPr sz="1800"/>
          </a:p>
          <a:p>
            <a:pPr marL="0" lvl="0" indent="0" algn="l" rtl="0">
              <a:lnSpc>
                <a:spcPct val="115000"/>
              </a:lnSpc>
              <a:spcBef>
                <a:spcPts val="1200"/>
              </a:spcBef>
              <a:spcAft>
                <a:spcPts val="1200"/>
              </a:spcAft>
              <a:buSzPts val="1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4"/>
          <p:cNvPicPr preferRelativeResize="0"/>
          <p:nvPr/>
        </p:nvPicPr>
        <p:blipFill rotWithShape="1">
          <a:blip r:embed="rId3">
            <a:alphaModFix/>
          </a:blip>
          <a:srcRect/>
          <a:stretch/>
        </p:blipFill>
        <p:spPr>
          <a:xfrm>
            <a:off x="152400" y="152400"/>
            <a:ext cx="8839198" cy="42735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510450" y="2057400"/>
            <a:ext cx="8123100" cy="7788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600"/>
              <a:buNone/>
            </a:pPr>
            <a:r>
              <a:rPr lang="en"/>
              <a:t>Hypokalemic Periodic Paralysis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Hypokalemic Periodic Paralysis</a:t>
            </a:r>
            <a:endParaRPr/>
          </a:p>
        </p:txBody>
      </p:sp>
      <p:sp>
        <p:nvSpPr>
          <p:cNvPr id="152" name="Google Shape;15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Rare channelopathy caused by skeletal muscle ion channel mutations, mainly affecting calcium or sodium channels</a:t>
            </a:r>
            <a:endParaRPr/>
          </a:p>
          <a:p>
            <a:pPr marL="457200" lvl="0" indent="-342900" algn="l" rtl="0">
              <a:lnSpc>
                <a:spcPct val="115000"/>
              </a:lnSpc>
              <a:spcBef>
                <a:spcPts val="0"/>
              </a:spcBef>
              <a:spcAft>
                <a:spcPts val="0"/>
              </a:spcAft>
              <a:buSzPts val="1800"/>
              <a:buChar char="●"/>
            </a:pPr>
            <a:r>
              <a:rPr lang="en"/>
              <a:t>Most hereditary or familial </a:t>
            </a:r>
            <a:endParaRPr/>
          </a:p>
          <a:p>
            <a:pPr marL="457200" lvl="0" indent="-342900" algn="l" rtl="0">
              <a:lnSpc>
                <a:spcPct val="115000"/>
              </a:lnSpc>
              <a:spcBef>
                <a:spcPts val="0"/>
              </a:spcBef>
              <a:spcAft>
                <a:spcPts val="0"/>
              </a:spcAft>
              <a:buSzPts val="1800"/>
              <a:buChar char="●"/>
            </a:pPr>
            <a:r>
              <a:rPr lang="en"/>
              <a:t>Triggers: strenuous exercise, high carbohydrate diet</a:t>
            </a:r>
            <a:endParaRPr/>
          </a:p>
          <a:p>
            <a:pPr marL="457200" lvl="0" indent="-342900" algn="l" rtl="0">
              <a:lnSpc>
                <a:spcPct val="115000"/>
              </a:lnSpc>
              <a:spcBef>
                <a:spcPts val="0"/>
              </a:spcBef>
              <a:spcAft>
                <a:spcPts val="0"/>
              </a:spcAft>
              <a:buSzPts val="1800"/>
              <a:buChar char="●"/>
            </a:pPr>
            <a:r>
              <a:rPr lang="en"/>
              <a:t>Rare: 1/100,000 </a:t>
            </a:r>
            <a:endParaRPr/>
          </a:p>
          <a:p>
            <a:pPr marL="457200" lvl="0" indent="-342900" algn="l" rtl="0">
              <a:lnSpc>
                <a:spcPct val="115000"/>
              </a:lnSpc>
              <a:spcBef>
                <a:spcPts val="0"/>
              </a:spcBef>
              <a:spcAft>
                <a:spcPts val="0"/>
              </a:spcAft>
              <a:buSzPts val="1800"/>
              <a:buChar char="●"/>
            </a:pPr>
            <a:r>
              <a:rPr lang="en"/>
              <a:t>Typically autosomal dominant inheritance</a:t>
            </a:r>
            <a:endParaRPr/>
          </a:p>
          <a:p>
            <a:pPr marL="457200" lvl="0" indent="-342900" algn="l" rtl="0">
              <a:lnSpc>
                <a:spcPct val="115000"/>
              </a:lnSpc>
              <a:spcBef>
                <a:spcPts val="0"/>
              </a:spcBef>
              <a:spcAft>
                <a:spcPts val="0"/>
              </a:spcAft>
              <a:buSzPts val="1800"/>
              <a:buChar char="●"/>
            </a:pPr>
            <a:r>
              <a:rPr lang="en"/>
              <a:t>Typical presentation 1st-2nd decade of life </a:t>
            </a:r>
            <a:endParaRPr/>
          </a:p>
          <a:p>
            <a:pPr marL="457200" lvl="0" indent="-342900" algn="l" rtl="0">
              <a:lnSpc>
                <a:spcPct val="115000"/>
              </a:lnSpc>
              <a:spcBef>
                <a:spcPts val="0"/>
              </a:spcBef>
              <a:spcAft>
                <a:spcPts val="0"/>
              </a:spcAft>
              <a:buSzPts val="1800"/>
              <a:buChar char="●"/>
            </a:pPr>
            <a:r>
              <a:rPr lang="en"/>
              <a:t>Can have incomplete penetrance, more commonly in women. Women tend to have less attacks with muscle weakness than men.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Hypokalemic Periodic Paralysis</a:t>
            </a:r>
            <a:endParaRPr/>
          </a:p>
        </p:txBody>
      </p:sp>
      <p:pic>
        <p:nvPicPr>
          <p:cNvPr id="158" name="Google Shape;158;p17"/>
          <p:cNvPicPr preferRelativeResize="0"/>
          <p:nvPr/>
        </p:nvPicPr>
        <p:blipFill rotWithShape="1">
          <a:blip r:embed="rId3">
            <a:alphaModFix/>
          </a:blip>
          <a:srcRect/>
          <a:stretch/>
        </p:blipFill>
        <p:spPr>
          <a:xfrm>
            <a:off x="1112049" y="1215325"/>
            <a:ext cx="6562048" cy="3623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Hypokalemic Periodic Paralysis</a:t>
            </a:r>
            <a:endParaRPr/>
          </a:p>
        </p:txBody>
      </p:sp>
      <p:sp>
        <p:nvSpPr>
          <p:cNvPr id="164" name="Google Shape;164;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Many patients will have prodromal symptoms including fatigue for around a day prior to an attack </a:t>
            </a:r>
            <a:endParaRPr/>
          </a:p>
          <a:p>
            <a:pPr marL="457200" lvl="0" indent="-342900" algn="l" rtl="0">
              <a:lnSpc>
                <a:spcPct val="115000"/>
              </a:lnSpc>
              <a:spcBef>
                <a:spcPts val="0"/>
              </a:spcBef>
              <a:spcAft>
                <a:spcPts val="0"/>
              </a:spcAft>
              <a:buSzPts val="1800"/>
              <a:buChar char="●"/>
            </a:pPr>
            <a:r>
              <a:rPr lang="en"/>
              <a:t>When attacks are incomplete, typically lower limbs are more affected than upper limbs</a:t>
            </a:r>
            <a:endParaRPr/>
          </a:p>
          <a:p>
            <a:pPr marL="457200" lvl="0" indent="-342900" algn="l" rtl="0">
              <a:lnSpc>
                <a:spcPct val="115000"/>
              </a:lnSpc>
              <a:spcBef>
                <a:spcPts val="0"/>
              </a:spcBef>
              <a:spcAft>
                <a:spcPts val="0"/>
              </a:spcAft>
              <a:buSzPts val="1800"/>
              <a:buChar char="●"/>
            </a:pPr>
            <a:r>
              <a:rPr lang="en"/>
              <a:t>Usually does not involve bulbar, ocular, and respiratory muscles </a:t>
            </a:r>
            <a:endParaRPr/>
          </a:p>
          <a:p>
            <a:pPr marL="457200" lvl="0" indent="-342900" algn="l" rtl="0">
              <a:lnSpc>
                <a:spcPct val="115000"/>
              </a:lnSpc>
              <a:spcBef>
                <a:spcPts val="0"/>
              </a:spcBef>
              <a:spcAft>
                <a:spcPts val="0"/>
              </a:spcAft>
              <a:buSzPts val="1800"/>
              <a:buChar char="●"/>
            </a:pPr>
            <a:r>
              <a:rPr lang="en"/>
              <a:t>Can do provocative testing including insulin or glucose administration, but can be dangerous. Exercise testing is generally safer </a:t>
            </a:r>
            <a:endParaRPr/>
          </a:p>
          <a:p>
            <a:pPr marL="457200" lvl="0" indent="-342900" algn="l" rtl="0">
              <a:lnSpc>
                <a:spcPct val="115000"/>
              </a:lnSpc>
              <a:spcBef>
                <a:spcPts val="0"/>
              </a:spcBef>
              <a:spcAft>
                <a:spcPts val="0"/>
              </a:spcAft>
              <a:buSzPts val="1800"/>
              <a:buChar char="●"/>
            </a:pPr>
            <a:r>
              <a:rPr lang="en"/>
              <a:t>During an acute attack, EMG may reveal a reduced amplitude of compound muscle action potential</a:t>
            </a:r>
            <a:endParaRPr/>
          </a:p>
          <a:p>
            <a:pPr marL="457200" lvl="0" indent="-342900" algn="l" rtl="0">
              <a:lnSpc>
                <a:spcPct val="115000"/>
              </a:lnSpc>
              <a:spcBef>
                <a:spcPts val="0"/>
              </a:spcBef>
              <a:spcAft>
                <a:spcPts val="0"/>
              </a:spcAft>
              <a:buSzPts val="1800"/>
              <a:buChar char="●"/>
            </a:pPr>
            <a:r>
              <a:rPr lang="en"/>
              <a:t>Genetic testing </a:t>
            </a:r>
            <a:endParaRPr/>
          </a:p>
          <a:p>
            <a:pPr marL="457200" lvl="0" indent="-22860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title"/>
          </p:nvPr>
        </p:nvSpPr>
        <p:spPr>
          <a:xfrm>
            <a:off x="265500" y="1205825"/>
            <a:ext cx="4045200" cy="1509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
              <a:t>Clinical Case</a:t>
            </a:r>
            <a:endParaRPr/>
          </a:p>
        </p:txBody>
      </p:sp>
      <p:sp>
        <p:nvSpPr>
          <p:cNvPr id="62" name="Google Shape;62;p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1200"/>
              </a:spcAft>
              <a:buSzPts val="1800"/>
              <a:buNone/>
            </a:pPr>
            <a:r>
              <a:rPr lang="en"/>
              <a:t>48 year old woman presents with weakness and muscle pain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Treatment </a:t>
            </a:r>
            <a:endParaRPr/>
          </a:p>
        </p:txBody>
      </p:sp>
      <p:sp>
        <p:nvSpPr>
          <p:cNvPr id="170" name="Google Shape;170;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Potassium supplementation</a:t>
            </a:r>
            <a:endParaRPr/>
          </a:p>
          <a:p>
            <a:pPr marL="457200" lvl="0" indent="-342900" algn="l" rtl="0">
              <a:lnSpc>
                <a:spcPct val="115000"/>
              </a:lnSpc>
              <a:spcBef>
                <a:spcPts val="0"/>
              </a:spcBef>
              <a:spcAft>
                <a:spcPts val="0"/>
              </a:spcAft>
              <a:buSzPts val="1800"/>
              <a:buChar char="●"/>
            </a:pPr>
            <a:r>
              <a:rPr lang="en"/>
              <a:t>Non-pharmacologic intervention</a:t>
            </a:r>
            <a:endParaRPr/>
          </a:p>
          <a:p>
            <a:pPr marL="457200" lvl="0" indent="-342900" algn="l" rtl="0">
              <a:lnSpc>
                <a:spcPct val="115000"/>
              </a:lnSpc>
              <a:spcBef>
                <a:spcPts val="0"/>
              </a:spcBef>
              <a:spcAft>
                <a:spcPts val="0"/>
              </a:spcAft>
              <a:buSzPts val="1800"/>
              <a:buChar char="●"/>
            </a:pPr>
            <a:r>
              <a:rPr lang="en"/>
              <a:t>Carbonic anhydrase inhibitors, potassium sparing diuretics</a:t>
            </a:r>
            <a:endParaRPr/>
          </a:p>
          <a:p>
            <a:pPr marL="457200" lvl="0" indent="0" algn="l" rtl="0">
              <a:lnSpc>
                <a:spcPct val="115000"/>
              </a:lnSpc>
              <a:spcBef>
                <a:spcPts val="1200"/>
              </a:spcBef>
              <a:spcAft>
                <a:spcPts val="1200"/>
              </a:spcAft>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10450" y="2057400"/>
            <a:ext cx="8123100" cy="7788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600"/>
              <a:buNone/>
            </a:pPr>
            <a:r>
              <a:rPr lang="en"/>
              <a:t>Genetic Testing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References</a:t>
            </a:r>
            <a:endParaRPr/>
          </a:p>
        </p:txBody>
      </p:sp>
      <p:sp>
        <p:nvSpPr>
          <p:cNvPr id="182" name="Google Shape;182;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12700" lvl="0" indent="0" algn="l" rtl="0">
              <a:lnSpc>
                <a:spcPct val="115000"/>
              </a:lnSpc>
              <a:spcBef>
                <a:spcPts val="0"/>
              </a:spcBef>
              <a:spcAft>
                <a:spcPts val="0"/>
              </a:spcAft>
              <a:buSzPct val="108108"/>
              <a:buNone/>
            </a:pPr>
            <a:r>
              <a:rPr lang="en">
                <a:solidFill>
                  <a:schemeClr val="dk1"/>
                </a:solidFill>
                <a:latin typeface="Arial"/>
                <a:ea typeface="Arial"/>
                <a:cs typeface="Arial"/>
                <a:sym typeface="Arial"/>
              </a:rPr>
              <a:t>1.Francis DG, Rybalchenko V, Struyk A, Cannon SC. Leaky sodium channels from voltage sensor mutations in periodic paralysis, but not paramyotonia. Neurology. 2011 May 10;76(19):1635-41. doi: 10.1212/WNL.0b013e318219fb57. Epub 2011 Apr 13. PMID: 21490317; PMCID: PMC3100087.</a:t>
            </a:r>
            <a:endParaRPr>
              <a:solidFill>
                <a:schemeClr val="dk1"/>
              </a:solidFill>
              <a:latin typeface="Arial"/>
              <a:ea typeface="Arial"/>
              <a:cs typeface="Arial"/>
              <a:sym typeface="Arial"/>
            </a:endParaRPr>
          </a:p>
          <a:p>
            <a:pPr marL="12700" lvl="0" indent="0" algn="l" rtl="0">
              <a:lnSpc>
                <a:spcPct val="115000"/>
              </a:lnSpc>
              <a:spcBef>
                <a:spcPts val="0"/>
              </a:spcBef>
              <a:spcAft>
                <a:spcPts val="0"/>
              </a:spcAft>
              <a:buSzPct val="108108"/>
              <a:buNone/>
            </a:pPr>
            <a:r>
              <a:rPr lang="en">
                <a:solidFill>
                  <a:schemeClr val="dk1"/>
                </a:solidFill>
                <a:latin typeface="Arial"/>
                <a:ea typeface="Arial"/>
                <a:cs typeface="Arial"/>
                <a:sym typeface="Arial"/>
              </a:rPr>
              <a:t>2.Phuyal P, Bhutta BS, Nagalli S. Hypokalemic Periodic Paralysis. [Updated 2024 Mar 19]. In: StatPearls [Internet]. Treasure Island (FL): StatPearls Publishing; 2024 Jan-. Available from:</a:t>
            </a:r>
            <a:r>
              <a:rPr lang="en">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https://www.ncbi.nlm.nih.gov/books/NBK559178/</a:t>
            </a:r>
            <a:endParaRPr u="sng">
              <a:solidFill>
                <a:schemeClr val="dk1"/>
              </a:solidFill>
              <a:latin typeface="Arial"/>
              <a:ea typeface="Arial"/>
              <a:cs typeface="Arial"/>
              <a:sym typeface="Arial"/>
            </a:endParaRPr>
          </a:p>
          <a:p>
            <a:pPr marL="12700" lvl="0" indent="0" algn="l" rtl="0">
              <a:lnSpc>
                <a:spcPct val="115000"/>
              </a:lnSpc>
              <a:spcBef>
                <a:spcPts val="0"/>
              </a:spcBef>
              <a:spcAft>
                <a:spcPts val="0"/>
              </a:spcAft>
              <a:buSzPct val="108108"/>
              <a:buNone/>
            </a:pPr>
            <a:r>
              <a:rPr lang="en">
                <a:solidFill>
                  <a:schemeClr val="dk1"/>
                </a:solidFill>
                <a:latin typeface="Arial"/>
                <a:ea typeface="Arial"/>
                <a:cs typeface="Arial"/>
                <a:sym typeface="Arial"/>
              </a:rPr>
              <a:t>3.Statland JM, Fontaine B, Hanna MG, Johnson NE, Kissel JT, Sansone VA, Shieh PB, Tawil RN, Trivedi J, Cannon SC, Griggs RC. Review of the Diagnosis and Treatment of Periodic Paralysis. Muscle Nerve. 2018 Apr;57(4):522-530. doi: 10.1002/mus.26009. Epub 2017 Nov 29. PMID: 29125635; PMCID: PMC5867231.</a:t>
            </a:r>
            <a:endParaRPr>
              <a:solidFill>
                <a:schemeClr val="dk1"/>
              </a:solidFill>
              <a:latin typeface="Arial"/>
              <a:ea typeface="Arial"/>
              <a:cs typeface="Arial"/>
              <a:sym typeface="Arial"/>
            </a:endParaRPr>
          </a:p>
          <a:p>
            <a:pPr marL="0" lvl="0" indent="0" algn="l" rtl="0">
              <a:lnSpc>
                <a:spcPct val="115000"/>
              </a:lnSpc>
              <a:spcBef>
                <a:spcPts val="0"/>
              </a:spcBef>
              <a:spcAft>
                <a:spcPts val="1200"/>
              </a:spcAft>
              <a:buSzPct val="108108"/>
              <a:buNone/>
            </a:pP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490250" y="526350"/>
            <a:ext cx="57975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PCP Visit </a:t>
            </a:r>
            <a:endParaRPr/>
          </a:p>
        </p:txBody>
      </p:sp>
      <p:sp>
        <p:nvSpPr>
          <p:cNvPr id="68" name="Google Shape;68;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48 year old woman with no significant past medical history presents to her primary care office with several days of muscle pain and weakness in her bilateral proximal &gt; distal lower extremities </a:t>
            </a:r>
            <a:endParaRPr/>
          </a:p>
          <a:p>
            <a:pPr marL="457200" lvl="0" indent="-342900" algn="l" rtl="0">
              <a:lnSpc>
                <a:spcPct val="115000"/>
              </a:lnSpc>
              <a:spcBef>
                <a:spcPts val="0"/>
              </a:spcBef>
              <a:spcAft>
                <a:spcPts val="0"/>
              </a:spcAft>
              <a:buSzPts val="1800"/>
              <a:buChar char="●"/>
            </a:pPr>
            <a:r>
              <a:rPr lang="en"/>
              <a:t>No bowel or bladder changes</a:t>
            </a:r>
            <a:endParaRPr/>
          </a:p>
          <a:p>
            <a:pPr marL="457200" lvl="0" indent="-342900" algn="l" rtl="0">
              <a:lnSpc>
                <a:spcPct val="115000"/>
              </a:lnSpc>
              <a:spcBef>
                <a:spcPts val="0"/>
              </a:spcBef>
              <a:spcAft>
                <a:spcPts val="0"/>
              </a:spcAft>
              <a:buSzPts val="1800"/>
              <a:buChar char="●"/>
            </a:pPr>
            <a:r>
              <a:rPr lang="en"/>
              <a:t>No preceding illness, activity, travel, exercise/overuse or other trigger for symptoms</a:t>
            </a:r>
            <a:endParaRPr/>
          </a:p>
          <a:p>
            <a:pPr marL="457200" lvl="0" indent="-342900" algn="l" rtl="0">
              <a:lnSpc>
                <a:spcPct val="115000"/>
              </a:lnSpc>
              <a:spcBef>
                <a:spcPts val="0"/>
              </a:spcBef>
              <a:spcAft>
                <a:spcPts val="0"/>
              </a:spcAft>
              <a:buSzPts val="1800"/>
              <a:buChar char="●"/>
            </a:pPr>
            <a:r>
              <a:rPr lang="en"/>
              <a:t>Exam notable for decreased strength, unable to flex hips against resistance</a:t>
            </a:r>
            <a:endParaRPr/>
          </a:p>
          <a:p>
            <a:pPr marL="457200" lvl="0" indent="0" algn="l" rtl="0">
              <a:lnSpc>
                <a:spcPct val="115000"/>
              </a:lnSpc>
              <a:spcBef>
                <a:spcPts val="1200"/>
              </a:spcBef>
              <a:spcAft>
                <a:spcPts val="120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History</a:t>
            </a:r>
            <a:endParaRPr/>
          </a:p>
        </p:txBody>
      </p:sp>
      <p:sp>
        <p:nvSpPr>
          <p:cNvPr id="74" name="Google Shape;74;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Past Medical History: IBS, history of appendectomy and colectomy</a:t>
            </a:r>
            <a:endParaRPr/>
          </a:p>
          <a:p>
            <a:pPr marL="457200" lvl="0" indent="-342900" algn="l" rtl="0">
              <a:lnSpc>
                <a:spcPct val="115000"/>
              </a:lnSpc>
              <a:spcBef>
                <a:spcPts val="0"/>
              </a:spcBef>
              <a:spcAft>
                <a:spcPts val="0"/>
              </a:spcAft>
              <a:buSzPts val="1800"/>
              <a:buChar char="●"/>
            </a:pPr>
            <a:r>
              <a:rPr lang="en"/>
              <a:t>Social History: Former smoker (24 pack years, quit &gt; 10 years ago), social alcohol use</a:t>
            </a:r>
            <a:endParaRPr/>
          </a:p>
          <a:p>
            <a:pPr marL="457200" lvl="0" indent="-342900" algn="l" rtl="0">
              <a:lnSpc>
                <a:spcPct val="115000"/>
              </a:lnSpc>
              <a:spcBef>
                <a:spcPts val="0"/>
              </a:spcBef>
              <a:spcAft>
                <a:spcPts val="0"/>
              </a:spcAft>
              <a:buSzPts val="1800"/>
              <a:buChar char="●"/>
            </a:pPr>
            <a:r>
              <a:rPr lang="en"/>
              <a:t>Home Medications: none</a:t>
            </a:r>
            <a:endParaRPr/>
          </a:p>
          <a:p>
            <a:pPr marL="457200" lvl="0" indent="-342900" algn="l" rtl="0">
              <a:lnSpc>
                <a:spcPct val="115000"/>
              </a:lnSpc>
              <a:spcBef>
                <a:spcPts val="0"/>
              </a:spcBef>
              <a:spcAft>
                <a:spcPts val="0"/>
              </a:spcAft>
              <a:buSzPts val="1800"/>
              <a:buChar char="●"/>
            </a:pPr>
            <a:r>
              <a:rPr lang="en"/>
              <a:t>Allergies: NKDA</a:t>
            </a:r>
            <a:endParaRPr/>
          </a:p>
          <a:p>
            <a:pPr marL="457200" lvl="0" indent="-342900" algn="l" rtl="0">
              <a:lnSpc>
                <a:spcPct val="115000"/>
              </a:lnSpc>
              <a:spcBef>
                <a:spcPts val="0"/>
              </a:spcBef>
              <a:spcAft>
                <a:spcPts val="0"/>
              </a:spcAft>
              <a:buSzPts val="1800"/>
              <a:buChar char="●"/>
            </a:pPr>
            <a:r>
              <a:rPr lang="en"/>
              <a:t>Family History: No known autoimmune illness </a:t>
            </a:r>
            <a:endParaRPr/>
          </a:p>
          <a:p>
            <a:pPr marL="457200" lvl="0" indent="0" algn="l" rtl="0">
              <a:lnSpc>
                <a:spcPct val="115000"/>
              </a:lnSpc>
              <a:spcBef>
                <a:spcPts val="1200"/>
              </a:spcBef>
              <a:spcAft>
                <a:spcPts val="1200"/>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Outside ER</a:t>
            </a:r>
            <a:endParaRPr/>
          </a:p>
        </p:txBody>
      </p:sp>
      <p:sp>
        <p:nvSpPr>
          <p:cNvPr id="80" name="Google Shape;80;p5"/>
          <p:cNvSpPr txBox="1"/>
          <p:nvPr/>
        </p:nvSpPr>
        <p:spPr>
          <a:xfrm>
            <a:off x="311700" y="1050712"/>
            <a:ext cx="3766800" cy="31854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Proxima Nova"/>
                <a:ea typeface="Proxima Nova"/>
                <a:cs typeface="Proxima Nova"/>
                <a:sym typeface="Proxima Nova"/>
              </a:rPr>
              <a:t>CBC: WBC 6.1, Hgb 14.6, Plt 297</a:t>
            </a:r>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Proxima Nova"/>
                <a:ea typeface="Proxima Nova"/>
                <a:cs typeface="Proxima Nova"/>
                <a:sym typeface="Proxima Nova"/>
              </a:rPr>
              <a:t>CMP: Na 134 (L) (137-145), K 2.3 (L) (3.5-5.1), Cl 94 (L) (98-107), CO2 31 (H) (22-30), BUN 4, Cr 0.6, Ca 9.1, Protein 7.6, Albumin 4.8, Tbili 2.0 (H) (0.2-1.3), AST 194 (H) (8-39), ALT 83 (H) (0-35), Alk Phos 59</a:t>
            </a:r>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Proxima Nova"/>
                <a:ea typeface="Proxima Nova"/>
                <a:cs typeface="Proxima Nova"/>
                <a:sym typeface="Proxima Nova"/>
              </a:rPr>
              <a:t>Phos 4.9 (H) (2.5-4.5)</a:t>
            </a:r>
            <a:endParaRPr sz="13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Proxima Nova"/>
                <a:ea typeface="Proxima Nova"/>
                <a:cs typeface="Proxima Nova"/>
                <a:sym typeface="Proxima Nova"/>
              </a:rPr>
              <a:t>CPK 2317 (H) (30-135)</a:t>
            </a:r>
            <a:endParaRPr sz="13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Proxima Nova"/>
                <a:ea typeface="Proxima Nova"/>
                <a:cs typeface="Proxima Nova"/>
                <a:sym typeface="Proxima Nova"/>
              </a:rPr>
              <a:t>TSH 3.75 (0.465-4.680)</a:t>
            </a:r>
            <a:endParaRPr sz="13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Proxima Nova"/>
                <a:ea typeface="Proxima Nova"/>
                <a:cs typeface="Proxima Nova"/>
                <a:sym typeface="Proxima Nova"/>
              </a:rPr>
              <a:t>FT4 0.73 (L) (0.78-2.19)</a:t>
            </a:r>
            <a:endParaRPr sz="13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Proxima Nova"/>
                <a:ea typeface="Proxima Nova"/>
                <a:cs typeface="Proxima Nova"/>
                <a:sym typeface="Proxima Nova"/>
              </a:rPr>
              <a:t>Mg 1.3 (L) (1.3-2.3)</a:t>
            </a:r>
            <a:endParaRPr sz="13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Proxima Nova"/>
                <a:ea typeface="Proxima Nova"/>
                <a:cs typeface="Proxima Nova"/>
                <a:sym typeface="Proxima Nova"/>
              </a:rPr>
              <a:t>Lactate 1.8</a:t>
            </a:r>
            <a:endParaRPr sz="13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Proxima Nova"/>
                <a:ea typeface="Proxima Nova"/>
                <a:cs typeface="Proxima Nova"/>
                <a:sym typeface="Proxima Nova"/>
              </a:rPr>
              <a:t>UA bland, UDS negative</a:t>
            </a:r>
            <a:endParaRPr sz="1300" b="0" i="0" u="none" strike="noStrike" cap="none">
              <a:solidFill>
                <a:schemeClr val="dk1"/>
              </a:solidFill>
              <a:latin typeface="Proxima Nova"/>
              <a:ea typeface="Proxima Nova"/>
              <a:cs typeface="Proxima Nova"/>
              <a:sym typeface="Proxima Nova"/>
            </a:endParaRPr>
          </a:p>
        </p:txBody>
      </p:sp>
      <p:sp>
        <p:nvSpPr>
          <p:cNvPr id="81" name="Google Shape;81;p5"/>
          <p:cNvSpPr txBox="1"/>
          <p:nvPr/>
        </p:nvSpPr>
        <p:spPr>
          <a:xfrm>
            <a:off x="4419678" y="1050712"/>
            <a:ext cx="3766800" cy="1585019"/>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rgbClr val="000000"/>
              </a:buClr>
              <a:buSzPts val="1300"/>
              <a:buFont typeface="Arial"/>
              <a:buChar char="•"/>
            </a:pPr>
            <a:r>
              <a:rPr lang="en" sz="1300" b="0" i="0" u="none" strike="noStrike" cap="none">
                <a:solidFill>
                  <a:schemeClr val="dk1"/>
                </a:solidFill>
                <a:latin typeface="Proxima Nova"/>
                <a:ea typeface="Proxima Nova"/>
                <a:cs typeface="Proxima Nova"/>
                <a:sym typeface="Proxima Nova"/>
              </a:rPr>
              <a:t>MR T &amp; L spine ordered, recommended transfer for Neurosurgery evaluation </a:t>
            </a:r>
            <a:endParaRPr/>
          </a:p>
          <a:p>
            <a:pPr marL="285750" marR="0" lvl="0" indent="-285750" algn="l" rtl="0">
              <a:lnSpc>
                <a:spcPct val="100000"/>
              </a:lnSpc>
              <a:spcBef>
                <a:spcPts val="0"/>
              </a:spcBef>
              <a:spcAft>
                <a:spcPts val="0"/>
              </a:spcAft>
              <a:buClr>
                <a:srgbClr val="000000"/>
              </a:buClr>
              <a:buSzPts val="1300"/>
              <a:buFont typeface="Arial"/>
              <a:buChar char="•"/>
            </a:pPr>
            <a:r>
              <a:rPr lang="en" sz="1300" b="0" i="0" u="none" strike="noStrike" cap="none">
                <a:solidFill>
                  <a:schemeClr val="dk1"/>
                </a:solidFill>
                <a:latin typeface="Proxima Nova"/>
                <a:ea typeface="Proxima Nova"/>
                <a:cs typeface="Proxima Nova"/>
                <a:sym typeface="Proxima Nova"/>
              </a:rPr>
              <a:t>Prior to transfer was given IV fluids, electrolyte supplementation, and IV Solu-Medrol with improvement of symptoms </a:t>
            </a:r>
            <a:endParaRPr/>
          </a:p>
          <a:p>
            <a:pPr marL="285750" marR="0" lvl="0" indent="-285750" algn="l" rtl="0">
              <a:lnSpc>
                <a:spcPct val="100000"/>
              </a:lnSpc>
              <a:spcBef>
                <a:spcPts val="0"/>
              </a:spcBef>
              <a:spcAft>
                <a:spcPts val="0"/>
              </a:spcAft>
              <a:buClr>
                <a:srgbClr val="000000"/>
              </a:buClr>
              <a:buSzPts val="1300"/>
              <a:buFont typeface="Arial"/>
              <a:buChar char="•"/>
            </a:pPr>
            <a:r>
              <a:rPr lang="en" sz="1300" b="0" i="0" u="none" strike="noStrike" cap="none">
                <a:solidFill>
                  <a:schemeClr val="dk1"/>
                </a:solidFill>
                <a:latin typeface="Proxima Nova"/>
                <a:ea typeface="Proxima Nova"/>
                <a:cs typeface="Proxima Nova"/>
                <a:sym typeface="Proxima Nova"/>
              </a:rPr>
              <a:t>Labs at time of transfer: K 3.5, CK 1346, AST 125, ALT 55</a:t>
            </a:r>
            <a:endParaRPr sz="1300" b="0"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title"/>
          </p:nvPr>
        </p:nvSpPr>
        <p:spPr>
          <a:xfrm>
            <a:off x="265500" y="245300"/>
            <a:ext cx="4045200" cy="9630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
              <a:t>Admission</a:t>
            </a:r>
            <a:endParaRPr/>
          </a:p>
        </p:txBody>
      </p:sp>
      <p:sp>
        <p:nvSpPr>
          <p:cNvPr id="87" name="Google Shape;87;p6"/>
          <p:cNvSpPr txBox="1">
            <a:spLocks noGrp="1"/>
          </p:cNvSpPr>
          <p:nvPr>
            <p:ph type="subTitle" idx="1"/>
          </p:nvPr>
        </p:nvSpPr>
        <p:spPr>
          <a:xfrm>
            <a:off x="265500" y="1390173"/>
            <a:ext cx="4045200" cy="3412500"/>
          </a:xfrm>
          <a:prstGeom prst="rect">
            <a:avLst/>
          </a:prstGeom>
          <a:noFill/>
          <a:ln>
            <a:noFill/>
          </a:ln>
        </p:spPr>
        <p:txBody>
          <a:bodyPr spcFirstLastPara="1" wrap="square" lIns="91425" tIns="91425" rIns="91425" bIns="91425" anchor="t" anchorCtr="0">
            <a:normAutofit/>
          </a:bodyPr>
          <a:lstStyle/>
          <a:p>
            <a:pPr marL="457200" lvl="0" indent="-317500" algn="l" rtl="0">
              <a:lnSpc>
                <a:spcPct val="100000"/>
              </a:lnSpc>
              <a:spcBef>
                <a:spcPts val="0"/>
              </a:spcBef>
              <a:spcAft>
                <a:spcPts val="0"/>
              </a:spcAft>
              <a:buSzPts val="1400"/>
              <a:buChar char="●"/>
            </a:pPr>
            <a:r>
              <a:rPr lang="en" sz="1400"/>
              <a:t>Neurosurgery evaluation: Initial exam with 4/5 strength in proximal lower extremities, 5/5 strength upper extremities. No hyperreflexia or other abnormality. No surgical intervention recommended. </a:t>
            </a:r>
            <a:endParaRPr sz="1400"/>
          </a:p>
          <a:p>
            <a:pPr marL="457200" lvl="0" indent="-317500" algn="l" rtl="0">
              <a:lnSpc>
                <a:spcPct val="100000"/>
              </a:lnSpc>
              <a:spcBef>
                <a:spcPts val="0"/>
              </a:spcBef>
              <a:spcAft>
                <a:spcPts val="0"/>
              </a:spcAft>
              <a:buSzPts val="1400"/>
              <a:buChar char="●"/>
            </a:pPr>
            <a:r>
              <a:rPr lang="en" sz="1400"/>
              <a:t>On potassium supplementation, getting IV dexamethasone 4 mg q6h </a:t>
            </a:r>
            <a:endParaRPr sz="1400"/>
          </a:p>
          <a:p>
            <a:pPr marL="457200" lvl="0" indent="-317500" algn="l" rtl="0">
              <a:lnSpc>
                <a:spcPct val="100000"/>
              </a:lnSpc>
              <a:spcBef>
                <a:spcPts val="0"/>
              </a:spcBef>
              <a:spcAft>
                <a:spcPts val="0"/>
              </a:spcAft>
              <a:buSzPts val="1400"/>
              <a:buChar char="●"/>
            </a:pPr>
            <a:r>
              <a:rPr lang="en" sz="1400"/>
              <a:t>Rheumatology consulted with concern for inflammatory myositis </a:t>
            </a:r>
            <a:endParaRPr/>
          </a:p>
          <a:p>
            <a:pPr marL="457200" lvl="0" indent="-317500" algn="l" rtl="0">
              <a:lnSpc>
                <a:spcPct val="100000"/>
              </a:lnSpc>
              <a:spcBef>
                <a:spcPts val="0"/>
              </a:spcBef>
              <a:spcAft>
                <a:spcPts val="0"/>
              </a:spcAft>
              <a:buSzPts val="1400"/>
              <a:buChar char="●"/>
            </a:pPr>
            <a:r>
              <a:rPr lang="en" sz="1400"/>
              <a:t>Patient clinically improving </a:t>
            </a:r>
            <a:endParaRPr sz="1400"/>
          </a:p>
        </p:txBody>
      </p:sp>
      <p:pic>
        <p:nvPicPr>
          <p:cNvPr id="88" name="Google Shape;88;p6"/>
          <p:cNvPicPr preferRelativeResize="0"/>
          <p:nvPr/>
        </p:nvPicPr>
        <p:blipFill rotWithShape="1">
          <a:blip r:embed="rId3">
            <a:alphaModFix/>
          </a:blip>
          <a:srcRect/>
          <a:stretch/>
        </p:blipFill>
        <p:spPr>
          <a:xfrm>
            <a:off x="5146310" y="792475"/>
            <a:ext cx="3360590" cy="3412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490250" y="526350"/>
            <a:ext cx="57975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Differential?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Differential</a:t>
            </a:r>
            <a:endParaRPr/>
          </a:p>
        </p:txBody>
      </p:sp>
      <p:sp>
        <p:nvSpPr>
          <p:cNvPr id="99" name="Google Shape;99;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800"/>
              <a:t>Inflammatory Myositis</a:t>
            </a:r>
            <a:endParaRPr sz="1800"/>
          </a:p>
          <a:p>
            <a:pPr marL="457200" lvl="0" indent="-342900" algn="l" rtl="0">
              <a:lnSpc>
                <a:spcPct val="115000"/>
              </a:lnSpc>
              <a:spcBef>
                <a:spcPts val="0"/>
              </a:spcBef>
              <a:spcAft>
                <a:spcPts val="0"/>
              </a:spcAft>
              <a:buSzPts val="1800"/>
              <a:buChar char="●"/>
            </a:pPr>
            <a:r>
              <a:rPr lang="en" sz="1800"/>
              <a:t>Hypokalemic periodic paralysis</a:t>
            </a:r>
            <a:endParaRPr sz="1800"/>
          </a:p>
          <a:p>
            <a:pPr marL="457200" lvl="0" indent="-342900" algn="l" rtl="0">
              <a:lnSpc>
                <a:spcPct val="115000"/>
              </a:lnSpc>
              <a:spcBef>
                <a:spcPts val="0"/>
              </a:spcBef>
              <a:spcAft>
                <a:spcPts val="0"/>
              </a:spcAft>
              <a:buSzPts val="1800"/>
              <a:buChar char="●"/>
            </a:pPr>
            <a:r>
              <a:rPr lang="en" sz="1800"/>
              <a:t>Thyrotoxic Periodic Paralysis</a:t>
            </a:r>
            <a:endParaRPr sz="1800"/>
          </a:p>
          <a:p>
            <a:pPr marL="457200" lvl="0" indent="-342900" algn="l" rtl="0">
              <a:lnSpc>
                <a:spcPct val="115000"/>
              </a:lnSpc>
              <a:spcBef>
                <a:spcPts val="0"/>
              </a:spcBef>
              <a:spcAft>
                <a:spcPts val="0"/>
              </a:spcAft>
              <a:buSzPts val="1800"/>
              <a:buChar char="●"/>
            </a:pPr>
            <a:r>
              <a:rPr lang="en" sz="1800"/>
              <a:t>Andersen Syndrome</a:t>
            </a:r>
            <a:endParaRPr sz="1800"/>
          </a:p>
          <a:p>
            <a:pPr marL="457200" lvl="0" indent="-342900" algn="l" rtl="0">
              <a:lnSpc>
                <a:spcPct val="115000"/>
              </a:lnSpc>
              <a:spcBef>
                <a:spcPts val="0"/>
              </a:spcBef>
              <a:spcAft>
                <a:spcPts val="0"/>
              </a:spcAft>
              <a:buSzPts val="1800"/>
              <a:buChar char="●"/>
            </a:pPr>
            <a:r>
              <a:rPr lang="en" sz="1800"/>
              <a:t>Metabolic Myopathy</a:t>
            </a:r>
            <a:endParaRPr sz="1800"/>
          </a:p>
        </p:txBody>
      </p:sp>
      <p:sp>
        <p:nvSpPr>
          <p:cNvPr id="100" name="Google Shape;100;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800"/>
              <a:t>GBS</a:t>
            </a:r>
            <a:endParaRPr sz="1800"/>
          </a:p>
          <a:p>
            <a:pPr marL="457200" lvl="0" indent="-342900" algn="l" rtl="0">
              <a:lnSpc>
                <a:spcPct val="115000"/>
              </a:lnSpc>
              <a:spcBef>
                <a:spcPts val="0"/>
              </a:spcBef>
              <a:spcAft>
                <a:spcPts val="0"/>
              </a:spcAft>
              <a:buSzPts val="1800"/>
              <a:buChar char="●"/>
            </a:pPr>
            <a:r>
              <a:rPr lang="en" sz="1800"/>
              <a:t>Myasthenia gravis</a:t>
            </a:r>
            <a:endParaRPr sz="1800"/>
          </a:p>
          <a:p>
            <a:pPr marL="457200" lvl="0" indent="-342900" algn="l" rtl="0">
              <a:lnSpc>
                <a:spcPct val="115000"/>
              </a:lnSpc>
              <a:spcBef>
                <a:spcPts val="0"/>
              </a:spcBef>
              <a:spcAft>
                <a:spcPts val="0"/>
              </a:spcAft>
              <a:buSzPts val="1800"/>
              <a:buChar char="●"/>
            </a:pPr>
            <a:r>
              <a:rPr lang="en" sz="1800"/>
              <a:t>Tick borne paralysis</a:t>
            </a:r>
            <a:endParaRPr sz="1800"/>
          </a:p>
          <a:p>
            <a:pPr marL="457200" lvl="0" indent="-342900" algn="l" rtl="0">
              <a:lnSpc>
                <a:spcPct val="115000"/>
              </a:lnSpc>
              <a:spcBef>
                <a:spcPts val="0"/>
              </a:spcBef>
              <a:spcAft>
                <a:spcPts val="0"/>
              </a:spcAft>
              <a:buSzPts val="1800"/>
              <a:buChar char="●"/>
            </a:pPr>
            <a:r>
              <a:rPr lang="en" sz="1800"/>
              <a:t>Botulism</a:t>
            </a:r>
            <a:endParaRPr sz="1800"/>
          </a:p>
          <a:p>
            <a:pPr marL="457200" lvl="0" indent="-342900" algn="l" rtl="0">
              <a:lnSpc>
                <a:spcPct val="115000"/>
              </a:lnSpc>
              <a:spcBef>
                <a:spcPts val="0"/>
              </a:spcBef>
              <a:spcAft>
                <a:spcPts val="0"/>
              </a:spcAft>
              <a:buSzPts val="1800"/>
              <a:buChar char="●"/>
            </a:pPr>
            <a:r>
              <a:rPr lang="en" sz="1800"/>
              <a:t>Other secondary causes of hypokalemia</a:t>
            </a:r>
            <a:endParaRPr sz="1800"/>
          </a:p>
          <a:p>
            <a:pPr marL="0" lvl="0" indent="0" algn="l" rtl="0">
              <a:lnSpc>
                <a:spcPct val="115000"/>
              </a:lnSpc>
              <a:spcBef>
                <a:spcPts val="1200"/>
              </a:spcBef>
              <a:spcAft>
                <a:spcPts val="1200"/>
              </a:spcAft>
              <a:buSzPts val="14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xfrm>
            <a:off x="490250" y="526350"/>
            <a:ext cx="57975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Next steps?</a:t>
            </a: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82319E"/>
      </a:dk2>
      <a:lt2>
        <a:srgbClr val="9D63D2"/>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1248</Words>
  <Application>Microsoft Macintosh PowerPoint</Application>
  <PresentationFormat>On-screen Show (16:9)</PresentationFormat>
  <Paragraphs>128</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Proxima Nova</vt:lpstr>
      <vt:lpstr>Spearmint</vt:lpstr>
      <vt:lpstr>An Unusual Consult for Myopathy</vt:lpstr>
      <vt:lpstr>Clinical Case</vt:lpstr>
      <vt:lpstr>PCP Visit </vt:lpstr>
      <vt:lpstr>History</vt:lpstr>
      <vt:lpstr>Outside ER</vt:lpstr>
      <vt:lpstr>Admission</vt:lpstr>
      <vt:lpstr>Differential?</vt:lpstr>
      <vt:lpstr>Differential</vt:lpstr>
      <vt:lpstr>Next steps?</vt:lpstr>
      <vt:lpstr>EMG</vt:lpstr>
      <vt:lpstr>Discharge</vt:lpstr>
      <vt:lpstr>Return Visit </vt:lpstr>
      <vt:lpstr>Teaching Points </vt:lpstr>
      <vt:lpstr>Differential</vt:lpstr>
      <vt:lpstr>PowerPoint Presentation</vt:lpstr>
      <vt:lpstr>Hypokalemic Periodic Paralysis</vt:lpstr>
      <vt:lpstr>Hypokalemic Periodic Paralysis</vt:lpstr>
      <vt:lpstr>Hypokalemic Periodic Paralysis</vt:lpstr>
      <vt:lpstr>Hypokalemic Periodic Paralysis</vt:lpstr>
      <vt:lpstr>Treatment </vt:lpstr>
      <vt:lpstr>Genetic Testing</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Lemmen, Kelsey</cp:lastModifiedBy>
  <cp:revision>2</cp:revision>
  <dcterms:modified xsi:type="dcterms:W3CDTF">2025-01-17T06:23:14Z</dcterms:modified>
</cp:coreProperties>
</file>