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9" r:id="rId13"/>
    <p:sldId id="405" r:id="rId14"/>
    <p:sldId id="414" r:id="rId15"/>
    <p:sldId id="415" r:id="rId16"/>
    <p:sldId id="416" r:id="rId17"/>
    <p:sldId id="406" r:id="rId18"/>
    <p:sldId id="407" r:id="rId19"/>
    <p:sldId id="408" r:id="rId20"/>
    <p:sldId id="410" r:id="rId21"/>
    <p:sldId id="411" r:id="rId22"/>
    <p:sldId id="279" r:id="rId23"/>
    <p:sldId id="41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8">
          <p15:clr>
            <a:srgbClr val="A4A3A4"/>
          </p15:clr>
        </p15:guide>
        <p15:guide id="2" orient="horz" pos="3138">
          <p15:clr>
            <a:srgbClr val="A4A3A4"/>
          </p15:clr>
        </p15:guide>
        <p15:guide id="3" orient="horz" pos="200">
          <p15:clr>
            <a:srgbClr val="A4A3A4"/>
          </p15:clr>
        </p15:guide>
        <p15:guide id="4" orient="horz" pos="1791">
          <p15:clr>
            <a:srgbClr val="A4A3A4"/>
          </p15:clr>
        </p15:guide>
        <p15:guide id="5" orient="horz" pos="2717">
          <p15:clr>
            <a:srgbClr val="A4A3A4"/>
          </p15:clr>
        </p15:guide>
        <p15:guide id="6" orient="horz" pos="953">
          <p15:clr>
            <a:srgbClr val="A4A3A4"/>
          </p15:clr>
        </p15:guide>
        <p15:guide id="7" orient="horz" pos="487">
          <p15:clr>
            <a:srgbClr val="A4A3A4"/>
          </p15:clr>
        </p15:guide>
        <p15:guide id="8" pos="2847">
          <p15:clr>
            <a:srgbClr val="A4A3A4"/>
          </p15:clr>
        </p15:guide>
        <p15:guide id="9" pos="5213">
          <p15:clr>
            <a:srgbClr val="A4A3A4"/>
          </p15:clr>
        </p15:guide>
        <p15:guide id="10" pos="698">
          <p15:clr>
            <a:srgbClr val="A4A3A4"/>
          </p15:clr>
        </p15:guide>
        <p15:guide id="11" pos="205">
          <p15:clr>
            <a:srgbClr val="A4A3A4"/>
          </p15:clr>
        </p15:guide>
        <p15:guide id="12" pos="3064">
          <p15:clr>
            <a:srgbClr val="A4A3A4"/>
          </p15:clr>
        </p15:guide>
        <p15:guide id="13" pos="2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468B"/>
    <a:srgbClr val="514689"/>
    <a:srgbClr val="51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5" autoAdjust="0"/>
    <p:restoredTop sz="89320" autoAdjust="0"/>
  </p:normalViewPr>
  <p:slideViewPr>
    <p:cSldViewPr snapToGrid="0" showGuides="1">
      <p:cViewPr varScale="1">
        <p:scale>
          <a:sx n="152" d="100"/>
          <a:sy n="152" d="100"/>
        </p:scale>
        <p:origin x="232" y="176"/>
      </p:cViewPr>
      <p:guideLst>
        <p:guide orient="horz" pos="2968"/>
        <p:guide orient="horz" pos="3138"/>
        <p:guide orient="horz" pos="200"/>
        <p:guide orient="horz" pos="1791"/>
        <p:guide orient="horz" pos="2717"/>
        <p:guide orient="horz" pos="953"/>
        <p:guide orient="horz" pos="487"/>
        <p:guide pos="2847"/>
        <p:guide pos="5213"/>
        <p:guide pos="698"/>
        <p:guide pos="205"/>
        <p:guide pos="3064"/>
        <p:guide pos="2956"/>
      </p:guideLst>
    </p:cSldViewPr>
  </p:slideViewPr>
  <p:outlineViewPr>
    <p:cViewPr>
      <p:scale>
        <a:sx n="33" d="100"/>
        <a:sy n="33" d="100"/>
      </p:scale>
      <p:origin x="0" y="14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DEE3-4E13-B64C-8438-AC66B67ED533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3A18-A99A-974E-8D85-D3FA4285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52D7-6AF4-EB44-8548-79E5519F8B96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F329-3889-8645-AA6B-3C2BA478A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-Muscle weakness +/- </a:t>
            </a:r>
            <a:r>
              <a:rPr lang="en-US" dirty="0" err="1"/>
              <a:t>extramuscular</a:t>
            </a:r>
            <a:r>
              <a:rPr lang="en-US" dirty="0"/>
              <a:t> manifestations (skin rash, arthritis, ILD, GI, cardiac)</a:t>
            </a:r>
          </a:p>
          <a:p>
            <a:endParaRPr lang="en-US" dirty="0"/>
          </a:p>
          <a:p>
            <a:r>
              <a:rPr lang="en-US" dirty="0"/>
              <a:t>The interferons represent a widely expressed group of cytokines, including three main classes. Type I is encoded in chromosome 9[9] and includes alpha and beta IFN among others. Type II, or interferon gamma, is also encoded in chromosome 9[7]. Finally, type III IFN or IFN</a:t>
            </a:r>
            <a:r>
              <a:rPr lang="el-GR" dirty="0"/>
              <a:t>λ,[10, 11] </a:t>
            </a:r>
            <a:r>
              <a:rPr lang="en-US" dirty="0"/>
              <a:t>is encoded in chromosome 12.[7]</a:t>
            </a:r>
          </a:p>
          <a:p>
            <a:endParaRPr lang="en-US" dirty="0"/>
          </a:p>
          <a:p>
            <a:r>
              <a:rPr lang="en-US" dirty="0"/>
              <a:t>Interferons have a wide variety of roles including antiviral, antiproliferative, and immunomodulatory functions.[12] These functions are mediated by the binding of these cytokines to receptors in the surface of the cell which activate the Janus Kinase/Signal Transducer and Activator of Transcription (JAK-STAT) signaling pathway, leading to the expression of the so-called interferon-inducible genes.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**Ref </a:t>
            </a:r>
            <a:r>
              <a:rPr lang="en-US" dirty="0" err="1"/>
              <a:t>casal</a:t>
            </a:r>
            <a:r>
              <a:rPr lang="en-US" dirty="0"/>
              <a:t>-Dominguez Inhibiting interferon pathways in dermatomyositis: rationale and preliminary evidence**</a:t>
            </a:r>
          </a:p>
          <a:p>
            <a:endParaRPr lang="en-US" dirty="0"/>
          </a:p>
          <a:p>
            <a:r>
              <a:rPr lang="en-US" dirty="0"/>
              <a:t>-IFN cytokines bind to surface receptors on JAK enzymes that then lead to activation of JAK-STAT </a:t>
            </a:r>
            <a:r>
              <a:rPr lang="en-US" dirty="0" err="1"/>
              <a:t>pathway</a:t>
            </a:r>
            <a:r>
              <a:rPr lang="en-US" dirty="0" err="1">
                <a:sym typeface="Wingdings" pitchFamily="2" charset="2"/>
              </a:rPr>
              <a:t>which</a:t>
            </a:r>
            <a:r>
              <a:rPr lang="en-US" dirty="0">
                <a:sym typeface="Wingdings" pitchFamily="2" charset="2"/>
              </a:rPr>
              <a:t> then lead to expression of IFN-inducible genes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JAK family is composed of four proteins: JAK1, JAK2, JAK3, and tyrosine kinase 2 (TYR).[15] The STAT protein family in mammalians is composed of STAT 1, STAT2, STAT3, STAT4, STAT5a, STAT5b, and STAT6.[14] Most of the previously described cytokines bind to multiple receptors, whereas JAK3 binds only to one receptor subunit, the common gamma chain or IL2-R</a:t>
            </a:r>
            <a:r>
              <a:rPr lang="el-GR" dirty="0"/>
              <a:t>γ </a:t>
            </a:r>
            <a:r>
              <a:rPr lang="en-US" dirty="0"/>
              <a:t>chain (</a:t>
            </a:r>
            <a:r>
              <a:rPr lang="el-GR" dirty="0"/>
              <a:t>γ</a:t>
            </a:r>
            <a:r>
              <a:rPr lang="en-US" dirty="0"/>
              <a:t>c).[13]</a:t>
            </a:r>
          </a:p>
          <a:p>
            <a:endParaRPr lang="en-US" dirty="0"/>
          </a:p>
          <a:p>
            <a:r>
              <a:rPr lang="en-US" dirty="0"/>
              <a:t>-Xeljanz approved for AS, PsA, RA, UC. Upadacitinib approved for RA, PsA, UC. Baricitinib approved for 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1.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Summary of case presentations of patients with dermatomyositis treated with JAK inhibitors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5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F83A-CC2D-76E8-9530-C526F2603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DE4E8-EC76-ECAB-EAF6-92D87EC2D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A015E-74D4-300E-0E2C-1F84CB1E7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Rash</a:t>
            </a:r>
          </a:p>
          <a:p>
            <a:endParaRPr lang="en-US" dirty="0"/>
          </a:p>
          <a:p>
            <a:r>
              <a:rPr lang="en-US" dirty="0"/>
              <a:t>Outcome metric: clinical dermatologist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8A126-370F-50FD-8E9A-F6E1F1ECA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E5FE1-A6A1-3AD8-6E60-EC15E9FCD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2E2F9-3858-4D80-0B1C-79B9010FA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DF04A-6EB5-E204-D2CE-478B40D69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Inflammatory Arthritis</a:t>
            </a:r>
          </a:p>
          <a:p>
            <a:endParaRPr lang="en-US" dirty="0"/>
          </a:p>
          <a:p>
            <a:r>
              <a:rPr lang="en-US" dirty="0"/>
              <a:t>Outcome metric: inflammatory markers (ESR, CRP)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5486E-EE7F-72C1-7419-3E928D277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F3C26-4757-DB38-42EB-FB94138B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8081A-5E26-57C2-D40E-E7BCDAE2F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17BF3-6450-2B0C-50EF-F0DBA49F9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Myositis</a:t>
            </a:r>
          </a:p>
          <a:p>
            <a:endParaRPr lang="en-US" dirty="0"/>
          </a:p>
          <a:p>
            <a:r>
              <a:rPr lang="en-US" dirty="0"/>
              <a:t>Outcome metric: 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97937-D625-0839-BC25-876C67D28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51468B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72495" y="2067941"/>
            <a:ext cx="674729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1192" y="2995265"/>
            <a:ext cx="672511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220200" y="877304"/>
            <a:ext cx="1642462" cy="3237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Browse to the</a:t>
            </a:r>
            <a:r>
              <a:rPr lang="en-US" sz="1200" spc="-50" baseline="0" dirty="0">
                <a:solidFill>
                  <a:schemeClr val="bg1"/>
                </a:solidFill>
              </a:rPr>
              <a:t>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Click image, go</a:t>
            </a:r>
            <a:r>
              <a:rPr lang="en-US" sz="1200" spc="-50" baseline="0" dirty="0">
                <a:solidFill>
                  <a:schemeClr val="bg1"/>
                </a:solidFill>
              </a:rPr>
              <a:t> to ‘Format-</a:t>
            </a:r>
            <a:r>
              <a:rPr lang="en-US" sz="1200" spc="-50" dirty="0">
                <a:solidFill>
                  <a:schemeClr val="bg1"/>
                </a:solidFill>
              </a:rPr>
              <a:t>Send to Back’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‘View-Normal’ to return to slides</a:t>
            </a: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64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31380" y="1526709"/>
            <a:ext cx="7347440" cy="29765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4221F580-C0C7-FE4A-BB06-8E6F259722CB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1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931380" y="1526710"/>
            <a:ext cx="3577127" cy="29765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B62F187D-5CCE-2540-89F0-172D7E4DA3AC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695833" y="1524606"/>
            <a:ext cx="3582987" cy="297866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51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41220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7390B150-5DE9-D249-9EDB-A4FEB84366A7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9"/>
          </p:nvPr>
        </p:nvSpPr>
        <p:spPr>
          <a:xfrm>
            <a:off x="4688513" y="1799760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0"/>
          </p:nvPr>
        </p:nvSpPr>
        <p:spPr>
          <a:xfrm>
            <a:off x="4863433" y="1523713"/>
            <a:ext cx="341220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31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05814" y="3148557"/>
            <a:ext cx="3413806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6638B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1104906" y="3418648"/>
            <a:ext cx="3414713" cy="106437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108075" y="1526709"/>
            <a:ext cx="3411545" cy="154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Date Placeholder 11"/>
          <p:cNvSpPr>
            <a:spLocks noGrp="1"/>
          </p:cNvSpPr>
          <p:nvPr>
            <p:ph type="dt" sz="half" idx="16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482CC369-25CA-A140-8CA0-FF7FC94DB54C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26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4865008" y="3148557"/>
            <a:ext cx="3413806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4864100" y="3418648"/>
            <a:ext cx="3414713" cy="106437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4867269" y="1526709"/>
            <a:ext cx="3411545" cy="154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0879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1"/>
          <p:cNvSpPr>
            <a:spLocks noGrp="1"/>
          </p:cNvSpPr>
          <p:nvPr>
            <p:ph type="dt" sz="half" idx="22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D84B06E5-F86A-B54A-BD79-1396288F3124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24" name="Footer Placeholder 12"/>
          <p:cNvSpPr>
            <a:spLocks noGrp="1"/>
          </p:cNvSpPr>
          <p:nvPr>
            <p:ph type="ftr" sz="quarter" idx="23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195169" y="1524466"/>
            <a:ext cx="3948831" cy="297133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756686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5"/>
          </p:nvPr>
        </p:nvSpPr>
        <p:spPr>
          <a:xfrm>
            <a:off x="932494" y="3301348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1107414" y="3025301"/>
            <a:ext cx="3756686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6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654424" y="1525450"/>
            <a:ext cx="2209800" cy="2970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65837" y="1525450"/>
            <a:ext cx="2209800" cy="2970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17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E7821-82FA-5D47-A338-FEE7FB12F249}" type="datetime1">
              <a:rPr lang="en-US" smtClean="0"/>
              <a:pPr/>
              <a:t>1/17/25</a:t>
            </a:fld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1111702" y="1523713"/>
            <a:ext cx="233856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935667" y="1803966"/>
            <a:ext cx="2514600" cy="269183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Tx/>
              <a:defRPr lang="en-US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2844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FFFFFF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478223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or Section Title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478223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56" y="4722748"/>
            <a:ext cx="1422018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65935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5" y="4721404"/>
            <a:ext cx="142142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468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5077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4617074"/>
            <a:ext cx="14478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8EC05-E3EA-C649-9CE5-71E503F74839}" type="datetime1">
              <a:rPr lang="en-US" smtClean="0">
                <a:solidFill>
                  <a:prstClr val="white"/>
                </a:solidFill>
              </a:rPr>
              <a:t>1/17/25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4789710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or Section Title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478223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56" y="4722748"/>
            <a:ext cx="1422018" cy="26528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72495" y="2067941"/>
            <a:ext cx="674729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1192" y="2995265"/>
            <a:ext cx="672511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4881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ence image1rgb 16x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468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0080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5330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dence Building16x9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64"/>
          <a:stretch/>
        </p:blipFill>
        <p:spPr>
          <a:xfrm>
            <a:off x="2364749" y="0"/>
            <a:ext cx="6779252" cy="51435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938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ence image2rgb 16x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8069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 Forest16x9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006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684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1206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100604" y="126213"/>
            <a:ext cx="7159932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32609" y="1524784"/>
            <a:ext cx="7350339" cy="297895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350008" y="4833819"/>
            <a:ext cx="850392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US" sz="800" smtClean="0"/>
            </a:lvl1pPr>
          </a:lstStyle>
          <a:p>
            <a:fld id="{4DD056AA-046F-1E41-8A7D-BECBA863898E}" type="datetime1">
              <a:rPr lang="en-US" smtClean="0"/>
              <a:t>1/17/25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4787033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4787034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NM-Logo-Stacked-RGB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7" y="4711113"/>
            <a:ext cx="1449146" cy="270462"/>
          </a:xfrm>
          <a:prstGeom prst="rect">
            <a:avLst/>
          </a:prstGeom>
        </p:spPr>
      </p:pic>
      <p:pic>
        <p:nvPicPr>
          <p:cNvPr id="4" name="Picture 3" descr="PPT-RGB-Shapes1.ai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98" y="380325"/>
            <a:ext cx="1572122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2" r:id="rId4"/>
    <p:sldLayoutId id="2147483650" r:id="rId5"/>
    <p:sldLayoutId id="2147483651" r:id="rId6"/>
    <p:sldLayoutId id="2147483655" r:id="rId7"/>
    <p:sldLayoutId id="2147483656" r:id="rId8"/>
    <p:sldLayoutId id="2147483658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tabLst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4625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8838" indent="-176213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5525" indent="-16668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9" y="1945499"/>
            <a:ext cx="4716981" cy="1143000"/>
          </a:xfrm>
        </p:spPr>
        <p:txBody>
          <a:bodyPr/>
          <a:lstStyle/>
          <a:p>
            <a:r>
              <a:rPr lang="en-US" dirty="0"/>
              <a:t>Efficacy of JAK Inhibitors in Dermatomyositis: A Retrospective Case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3269" y="3949658"/>
            <a:ext cx="4833990" cy="93551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Stephanie Kao, MD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Division of Rheumatology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Northwestern University, Feinberg School of Medicine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105433" y="2962113"/>
            <a:ext cx="4386944" cy="93551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5866-C0F1-EA67-4806-AD4F4626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681CA-0A27-47DA-133E-D93CB3C720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FBE9-8C88-B945-A12F-7A051E7A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9318"/>
          <a:stretch/>
        </p:blipFill>
        <p:spPr>
          <a:xfrm>
            <a:off x="2442333" y="310393"/>
            <a:ext cx="5160604" cy="4389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AD9C9B-F754-E41C-AF25-E0E01ACF4C0F}"/>
              </a:ext>
            </a:extLst>
          </p:cNvPr>
          <p:cNvSpPr txBox="1"/>
          <p:nvPr/>
        </p:nvSpPr>
        <p:spPr>
          <a:xfrm>
            <a:off x="2469800" y="4661178"/>
            <a:ext cx="4912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Table 1. </a:t>
            </a:r>
            <a:r>
              <a:rPr lang="en-US" sz="900" i="0" dirty="0">
                <a:effectLst/>
              </a:rPr>
              <a:t>Summary of case presentations of patients with dermatomyositis treated with JAK inhibitors</a:t>
            </a:r>
            <a:r>
              <a:rPr lang="en-US" sz="900" i="0" dirty="0">
                <a:solidFill>
                  <a:srgbClr val="000000"/>
                </a:solidFill>
                <a:effectLst/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3551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C2B7F-BA25-8920-107B-F458AF2A0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DCDC-4932-4222-882B-1915C03B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Results-Rash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129A4-C902-7E6E-13E3-CEF5EE6CA8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98F60-A63B-B221-16A1-FD477014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48"/>
          <a:stretch/>
        </p:blipFill>
        <p:spPr>
          <a:xfrm>
            <a:off x="1549108" y="947958"/>
            <a:ext cx="60457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26A4-270B-B17C-D3CF-4016C0CB4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1A43-6D21-649E-B1C6-21013EEE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Results-Inflammatory Arthritis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2152B-68A6-A295-A284-D2EFD1C983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C7AB0-4A82-D292-F02F-1171EDD7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27"/>
          <a:stretch/>
        </p:blipFill>
        <p:spPr>
          <a:xfrm>
            <a:off x="1249191" y="915029"/>
            <a:ext cx="66456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373E-0300-A3EB-C35B-C1D4258CF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089C-62CE-0078-9200-BCFBF661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Results-Myositis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406F0-14D8-2A60-69B7-61361773A5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DF64F-E879-3E3F-AAB3-A800BD087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338"/>
          <a:stretch/>
        </p:blipFill>
        <p:spPr>
          <a:xfrm>
            <a:off x="960120" y="1503237"/>
            <a:ext cx="7223760" cy="21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F259-7881-E57F-D27D-2598E2D7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2F98-CF65-AA02-7FA5-51614A2A8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80" y="1083470"/>
            <a:ext cx="7347440" cy="2976561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dk1"/>
              </a:buClr>
              <a:buSzPct val="90000"/>
            </a:pP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Key Findings:</a:t>
            </a:r>
          </a:p>
          <a:p>
            <a:pPr lvl="1">
              <a:spcAft>
                <a:spcPts val="600"/>
              </a:spcAft>
              <a:buClr>
                <a:schemeClr val="dk1"/>
              </a:buClr>
              <a:buSzPct val="90000"/>
            </a:pP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Treatment with a JAK inhibitor was associated with improvement in skin lesions and inflammatory arthritis</a:t>
            </a:r>
          </a:p>
          <a:p>
            <a:pPr lvl="1">
              <a:spcAft>
                <a:spcPts val="600"/>
              </a:spcAft>
              <a:buClr>
                <a:schemeClr val="dk1"/>
              </a:buClr>
              <a:buSzPct val="90000"/>
            </a:pP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While JAK inhibitors have previously been shown to be efficacious in treating myositis, this association was not demonstrated in our cohort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90000"/>
            </a:pP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Clinical Implication:</a:t>
            </a:r>
          </a:p>
          <a:p>
            <a:pPr lvl="1">
              <a:spcAft>
                <a:spcPts val="600"/>
              </a:spcAft>
              <a:buClr>
                <a:schemeClr val="dk1"/>
              </a:buClr>
              <a:buSzPct val="90000"/>
            </a:pP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JAK inhibitors should be considered as viable treatment options for patients with dermatomyositis, particularly those with refractory skin and joint manifestations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13743-B2D1-6BCC-4C96-147C0922A8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8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D080-48A6-D342-5569-84DBA0F4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75C3-D58D-FE52-DC86-A9830D1D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291817"/>
            <a:ext cx="7347440" cy="2976561"/>
          </a:xfrm>
        </p:spPr>
        <p:txBody>
          <a:bodyPr/>
          <a:lstStyle/>
          <a:p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small sample size</a:t>
            </a:r>
          </a:p>
          <a:p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Single-center retrospective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2F6BD-828B-77FB-FF26-3A1EE2E3F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7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12B0-A358-F692-5487-147E50CC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694E0-E595-1BBC-7110-D3FFE5EB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241483"/>
            <a:ext cx="7347440" cy="2976561"/>
          </a:xfrm>
        </p:spPr>
        <p:txBody>
          <a:bodyPr/>
          <a:lstStyle/>
          <a:p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Larger-scale studies of DM-related clinical manifestations treated with JAK inhibitors needed to validate findings</a:t>
            </a:r>
          </a:p>
          <a:p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Further studies needed for myositis 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7A78-4C28-5CD4-6FCD-2D736FC6F1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7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9CA5-3DF1-7BBB-7C8E-4EF3AF00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481B-B2C5-D95B-0BE7-F91D30B3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1132426"/>
            <a:ext cx="8065315" cy="2976561"/>
          </a:xfrm>
        </p:spPr>
        <p:txBody>
          <a:bodyPr/>
          <a:lstStyle/>
          <a:p>
            <a:pPr marL="342900" marR="0" lvl="0" indent="-342900">
              <a:buClr>
                <a:srgbClr val="212121"/>
              </a:buClr>
              <a:buFont typeface="Segoe UI" panose="020B0502040204020203" pitchFamily="34" charset="0"/>
              <a:buAutoNum type="arabicPeriod"/>
            </a:pP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Casal-Dominguez M, Pinal-Fernandez I, Mammen AL. Inhibiting interferon pathways in dermatomyositis: rationale and preliminary evidence. Curr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Treatm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Rheumatol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2021 Sep;7(3):258-271.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doi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10.1007/s40674-021-00182-1.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Epub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2021 Jun 14. PMID: 37456764; PMCID: PMC10348776.</a:t>
            </a:r>
          </a:p>
          <a:p>
            <a:pPr marL="342900" marR="0" lvl="0" indent="-342900">
              <a:buClr>
                <a:srgbClr val="212121"/>
              </a:buClr>
              <a:buFont typeface="Segoe UI" panose="020B0502040204020203" pitchFamily="34" charset="0"/>
              <a:buAutoNum type="arabicPeriod"/>
            </a:pPr>
            <a:r>
              <a:rPr lang="en-US" sz="1200" b="0" i="0" dirty="0">
                <a:solidFill>
                  <a:srgbClr val="1B1B1B"/>
                </a:solidFill>
                <a:effectLst/>
              </a:rPr>
              <a:t>Dowty ME, Lin TH, Jesson MI,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Hegen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M, Martin DA,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Katkade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V, Menon S,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Telliez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JB. Janus kinase inhibitors for the treatment of rheumatoid arthritis demonstrate similar profiles of in vitro cytokine receptor inhibition.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Pharmacol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Res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Perspect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. 2019 Nov 15;7(6):e00537.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: 10.1002/prp2.537. PMID: 31832202; PMCID: PMC6857076.</a:t>
            </a:r>
          </a:p>
          <a:p>
            <a:pPr marL="342900" marR="0" lvl="0" indent="-342900">
              <a:buClr>
                <a:srgbClr val="212121"/>
              </a:buClr>
              <a:buFont typeface="Segoe UI" panose="020B0502040204020203" pitchFamily="34" charset="0"/>
              <a:buAutoNum type="arabicPeriod"/>
            </a:pPr>
            <a:r>
              <a:rPr lang="en-US" sz="1200" b="0" i="0" dirty="0">
                <a:solidFill>
                  <a:srgbClr val="1B1B1B"/>
                </a:solidFill>
                <a:effectLst/>
              </a:rPr>
              <a:t>Paik JJ, Casciola-Rosen L, Shin JY,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Albayda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J,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Tiniakou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E, Leung DG, Gutierrez-Alamillo L, Perin J, Florea L,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Antonescu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C, Leung SG,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Purwin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G, Koenig A, Christopher-Stine L. Study of Tofacitinib in Refractory Dermatomyositis: An Open-Label Pilot Study of Ten Patients. Arthritis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Rheumatol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. 2021 May;73(5):858-865.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: 10.1002/art.41602. </a:t>
            </a:r>
            <a:r>
              <a:rPr lang="en-US" sz="1200" b="0" i="0" dirty="0" err="1">
                <a:solidFill>
                  <a:srgbClr val="1B1B1B"/>
                </a:solidFill>
                <a:effectLst/>
              </a:rPr>
              <a:t>Epub</a:t>
            </a:r>
            <a:r>
              <a:rPr lang="en-US" sz="1200" b="0" i="0" dirty="0">
                <a:solidFill>
                  <a:srgbClr val="1B1B1B"/>
                </a:solidFill>
                <a:effectLst/>
              </a:rPr>
              <a:t> 2021 Mar 24. PMID: 33258553; PMCID: PMC8084900.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rgbClr val="212121"/>
              </a:buClr>
              <a:buFont typeface="Segoe UI" panose="020B0502040204020203" pitchFamily="34" charset="0"/>
              <a:buAutoNum type="arabicPeriod"/>
            </a:pP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Paik JJ, Lubin G,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Gromatzky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 A, Mudd PN Jr,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Ponda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 MP, Christopher-Stine L. Use of Janus kinase inhibitors in dermatomyositis: a systematic literature review. Clin Exp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Rheumatol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. 2023 Mar;41(2):348-358.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doi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: 10.55563/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clinexprheumatol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/hxin6o. </a:t>
            </a:r>
            <a:r>
              <a:rPr lang="en-US" sz="1200" kern="100" dirty="0" err="1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Epub</a:t>
            </a:r>
            <a:r>
              <a:rPr lang="en-US" sz="1200" kern="100" dirty="0">
                <a:solidFill>
                  <a:srgbClr val="212121"/>
                </a:solidFill>
                <a:effectLst/>
                <a:ea typeface="Aptos" panose="020B0004020202020204" pitchFamily="34" charset="0"/>
                <a:cs typeface="Segoe UI" panose="020B0502040204020203" pitchFamily="34" charset="0"/>
              </a:rPr>
              <a:t> 2022 Jun 28. PMID: 35766013; PMCID: PMC10105327.</a:t>
            </a:r>
          </a:p>
          <a:p>
            <a:pPr marL="342900" marR="0" lvl="0" indent="-342900">
              <a:buClr>
                <a:srgbClr val="212121"/>
              </a:buClr>
              <a:buFont typeface="Segoe UI" panose="020B0502040204020203" pitchFamily="34" charset="0"/>
              <a:buAutoNum type="arabicPeriod"/>
            </a:pPr>
            <a:r>
              <a:rPr lang="en-US" sz="1200" b="0" i="0" dirty="0">
                <a:solidFill>
                  <a:srgbClr val="212121"/>
                </a:solidFill>
                <a:effectLst/>
              </a:rPr>
              <a:t>Pinal-Fernandez I, Casal-Dominguez M, </a:t>
            </a:r>
            <a:r>
              <a:rPr lang="en-US" sz="1200" b="0" i="0" dirty="0" err="1">
                <a:solidFill>
                  <a:srgbClr val="212121"/>
                </a:solidFill>
                <a:effectLst/>
              </a:rPr>
              <a:t>Derfoul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A, Pak K, Plotz P, Miller FW, </a:t>
            </a:r>
            <a:r>
              <a:rPr lang="en-US" sz="1200" b="0" i="0" dirty="0" err="1">
                <a:solidFill>
                  <a:srgbClr val="212121"/>
                </a:solidFill>
                <a:effectLst/>
              </a:rPr>
              <a:t>Milisenda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JC, Grau-</a:t>
            </a:r>
            <a:r>
              <a:rPr lang="en-US" sz="1200" b="0" i="0" dirty="0" err="1">
                <a:solidFill>
                  <a:srgbClr val="212121"/>
                </a:solidFill>
                <a:effectLst/>
              </a:rPr>
              <a:t>Junyent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JM, Selva-O'Callaghan A, Paik J, </a:t>
            </a:r>
            <a:r>
              <a:rPr lang="en-US" sz="1200" b="0" i="0" dirty="0" err="1">
                <a:solidFill>
                  <a:srgbClr val="212121"/>
                </a:solidFill>
                <a:effectLst/>
              </a:rPr>
              <a:t>Albayda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J, Christopher-Stine L, Lloyd TE, Corse AM, Mammen AL. Identification of distinctive interferon gene signatures in different types of myositis. Neurology. 2019 Sep 17;93(12):e1193-e1204. </a:t>
            </a:r>
            <a:r>
              <a:rPr lang="en-US" sz="12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: 10.1212/WNL.0000000000008128. </a:t>
            </a:r>
            <a:r>
              <a:rPr lang="en-US" sz="1200" b="0" i="0" dirty="0" err="1">
                <a:solidFill>
                  <a:srgbClr val="212121"/>
                </a:solidFill>
                <a:effectLst/>
              </a:rPr>
              <a:t>Epub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2019 Aug 21. PMID: 31434690; PMCID: PMC6808530.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95514-D474-372C-8C57-4A09E3ED7A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7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A7E4-984A-4785-4372-3966DF93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2E9E9-68EC-8C23-490A-E9962FF4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157593"/>
            <a:ext cx="7347440" cy="2976561"/>
          </a:xfrm>
        </p:spPr>
        <p:txBody>
          <a:bodyPr/>
          <a:lstStyle/>
          <a:p>
            <a:r>
              <a:rPr lang="en-US" dirty="0"/>
              <a:t>Mentors: </a:t>
            </a:r>
          </a:p>
          <a:p>
            <a:pPr lvl="1"/>
            <a:r>
              <a:rPr lang="en-US" dirty="0"/>
              <a:t>Dr. Christine Hsieh</a:t>
            </a:r>
          </a:p>
          <a:p>
            <a:pPr lvl="1"/>
            <a:r>
              <a:rPr lang="en-US" dirty="0"/>
              <a:t>Dr. Cuong Nguyen</a:t>
            </a:r>
          </a:p>
          <a:p>
            <a:r>
              <a:rPr lang="en-US" dirty="0"/>
              <a:t>Fellowship leadership:</a:t>
            </a:r>
          </a:p>
          <a:p>
            <a:pPr lvl="1"/>
            <a:r>
              <a:rPr lang="en-US" dirty="0"/>
              <a:t>Dr. Anisha Dua</a:t>
            </a:r>
          </a:p>
          <a:p>
            <a:pPr lvl="1"/>
            <a:r>
              <a:rPr lang="en-US" dirty="0"/>
              <a:t>Dr. Harris Perlman</a:t>
            </a:r>
          </a:p>
          <a:p>
            <a:pPr lvl="1"/>
            <a:r>
              <a:rPr lang="en-US" dirty="0"/>
              <a:t>Dr. Brian Jaros</a:t>
            </a:r>
          </a:p>
          <a:p>
            <a:pPr lvl="1"/>
            <a:r>
              <a:rPr lang="en-US" dirty="0"/>
              <a:t>Dr. Eric Ruderman</a:t>
            </a:r>
          </a:p>
          <a:p>
            <a:pPr lvl="1"/>
            <a:r>
              <a:rPr lang="en-US" dirty="0"/>
              <a:t>Amanda </a:t>
            </a:r>
            <a:r>
              <a:rPr lang="en-US" dirty="0" err="1"/>
              <a:t>Chio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B231-F1F2-14FF-E771-A38E670C36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8081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BC23-2744-AB05-F502-728223E9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65BB-1A71-A11A-CE83-0FF20C4E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308595"/>
            <a:ext cx="7347440" cy="2976561"/>
          </a:xfrm>
        </p:spPr>
        <p:txBody>
          <a:bodyPr/>
          <a:lstStyle/>
          <a:p>
            <a:r>
              <a:rPr lang="en-US" dirty="0"/>
              <a:t>What is Dermatomyositis (DM)?</a:t>
            </a:r>
          </a:p>
          <a:p>
            <a:pPr lvl="1"/>
            <a:r>
              <a:rPr lang="en-US" dirty="0"/>
              <a:t>idiopathic inflammatory myopathy causing proximal muscle weakness and many extra-muscular manifestations</a:t>
            </a:r>
          </a:p>
          <a:p>
            <a:pPr lvl="1"/>
            <a:r>
              <a:rPr lang="en-US" dirty="0"/>
              <a:t>Associated with significant morbidity and mortality</a:t>
            </a:r>
          </a:p>
          <a:p>
            <a:r>
              <a:rPr lang="en-US" dirty="0"/>
              <a:t>Key Pathophysiology:</a:t>
            </a:r>
          </a:p>
          <a:p>
            <a:pPr lvl="1"/>
            <a:r>
              <a:rPr lang="en-US" dirty="0"/>
              <a:t>Dysregulation of the interferon (IFN) pathway</a:t>
            </a:r>
          </a:p>
          <a:p>
            <a:pPr lvl="1"/>
            <a:r>
              <a:rPr lang="en-US" dirty="0"/>
              <a:t>Upregulation of type 1 IFN (and also type 2) stimulated genes linked to disease severity</a:t>
            </a:r>
          </a:p>
          <a:p>
            <a:r>
              <a:rPr lang="en-US" dirty="0"/>
              <a:t>Potential Treatment:</a:t>
            </a:r>
          </a:p>
          <a:p>
            <a:pPr lvl="1"/>
            <a:r>
              <a:rPr lang="en-US" dirty="0"/>
              <a:t>Blocking IFN signaling through inhibition of JAK pathway via JAK inhibitors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05547-2968-6A52-C3EF-85E2A1919F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3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ACE2C-01EB-C7FA-63E2-FAC18E7D4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275BD-808C-9DA3-C232-2FF1449BED1E}"/>
              </a:ext>
            </a:extLst>
          </p:cNvPr>
          <p:cNvSpPr txBox="1"/>
          <p:nvPr/>
        </p:nvSpPr>
        <p:spPr>
          <a:xfrm>
            <a:off x="3272883" y="2062976"/>
            <a:ext cx="259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19849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EFA2-D353-6D7B-866F-0B42C439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JAK Inhibitors?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CFC-D4AA-A5C9-1A21-43E87CB2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266650"/>
            <a:ext cx="7347440" cy="2976561"/>
          </a:xfrm>
        </p:spPr>
        <p:txBody>
          <a:bodyPr/>
          <a:lstStyle/>
          <a:p>
            <a:r>
              <a:rPr lang="en-US" dirty="0"/>
              <a:t>Mechanism of Action:</a:t>
            </a:r>
          </a:p>
          <a:p>
            <a:pPr lvl="1"/>
            <a:r>
              <a:rPr lang="en-US" dirty="0"/>
              <a:t>Inhibit Janus kinase enzymes to block IFN cytokine signaling and prevent downstream expression of IFN-inducible genes</a:t>
            </a:r>
          </a:p>
          <a:p>
            <a:r>
              <a:rPr lang="en-US" dirty="0"/>
              <a:t>Relevance to DM:</a:t>
            </a:r>
          </a:p>
          <a:p>
            <a:pPr lvl="1"/>
            <a:r>
              <a:rPr lang="en-US" dirty="0"/>
              <a:t>Upregulation of type 1 IFN inducible genes widely reported in DM</a:t>
            </a:r>
          </a:p>
          <a:p>
            <a:pPr lvl="2"/>
            <a:r>
              <a:rPr lang="en-US" dirty="0"/>
              <a:t>Gene overexpression occurs in muscle, skin, and blood</a:t>
            </a:r>
          </a:p>
          <a:p>
            <a:pPr lvl="1"/>
            <a:r>
              <a:rPr lang="en-US" dirty="0"/>
              <a:t>Reduces inflammation by targeting overactive IFN pathways</a:t>
            </a:r>
          </a:p>
          <a:p>
            <a:pPr lvl="1"/>
            <a:r>
              <a:rPr lang="en-US" dirty="0"/>
              <a:t>Potential to address both skin and musculoskeletal symptoms</a:t>
            </a:r>
          </a:p>
          <a:p>
            <a:r>
              <a:rPr lang="en-US" dirty="0"/>
              <a:t>Already approved for other rheumatologic diseases. Could it work for DM?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5B7E0-4413-67E5-E263-C6982A7D3F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2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C9DC-C789-3DE9-4BB0-8725DE2A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BEC1-5560-68A9-A2DB-4008DE10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350540"/>
            <a:ext cx="7347440" cy="2976561"/>
          </a:xfrm>
        </p:spPr>
        <p:txBody>
          <a:bodyPr/>
          <a:lstStyle/>
          <a:p>
            <a:r>
              <a:rPr lang="en-US" dirty="0"/>
              <a:t>Examine efficacy of JAK inhibitors used in DM-related skin disease, inflammatory arthritis, and myositis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62175-C62F-0FAA-6161-7272F8FD9D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7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E963-1959-BC19-7471-09980091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3DBA5-F912-CB59-92F2-ABD8977F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291817"/>
            <a:ext cx="7347440" cy="2976561"/>
          </a:xfrm>
        </p:spPr>
        <p:txBody>
          <a:bodyPr/>
          <a:lstStyle/>
          <a:p>
            <a:r>
              <a:rPr lang="en-US" dirty="0"/>
              <a:t>Study Design: single center, retrospective case series</a:t>
            </a:r>
          </a:p>
          <a:p>
            <a:r>
              <a:rPr lang="en-US" dirty="0"/>
              <a:t>Timeframe: 5/2002-2/2024</a:t>
            </a:r>
          </a:p>
          <a:p>
            <a:r>
              <a:rPr lang="en-US" dirty="0"/>
              <a:t>Location: 1 academic medical group in the greater Chicago, Illinois metropolitan area</a:t>
            </a:r>
          </a:p>
          <a:p>
            <a:r>
              <a:rPr lang="en-US" dirty="0"/>
              <a:t>Population: DM patients treated with a JAK inhibitor for </a:t>
            </a: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≥ 6 months</a:t>
            </a:r>
          </a:p>
          <a:p>
            <a:r>
              <a:rPr lang="en-US" dirty="0"/>
              <a:t>Inclusion Criteria:</a:t>
            </a:r>
          </a:p>
          <a:p>
            <a:pPr lvl="1"/>
            <a:r>
              <a:rPr lang="en-US" dirty="0"/>
              <a:t>Age 18+</a:t>
            </a:r>
          </a:p>
          <a:p>
            <a:pPr lvl="1"/>
            <a:r>
              <a:rPr lang="en-US" dirty="0"/>
              <a:t>Diagnosed with DM by a rheumatologist or dermatologist</a:t>
            </a:r>
          </a:p>
          <a:p>
            <a:pPr lvl="1"/>
            <a:r>
              <a:rPr lang="en-US" dirty="0"/>
              <a:t>Treated with JAK inhibitor for </a:t>
            </a:r>
            <a:r>
              <a:rPr lang="en-US" dirty="0">
                <a:solidFill>
                  <a:schemeClr val="dk1"/>
                </a:solidFill>
                <a:cs typeface="Calibri" panose="020F0502020204030204" pitchFamily="34" charset="0"/>
              </a:rPr>
              <a:t>≥ 6 months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9543-3080-6A75-2C00-805EBFC130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639C-3D87-6D22-561D-63A8FBCA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E5B25-3E64-B565-8C56-B269C31A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283428"/>
            <a:ext cx="7347440" cy="2976561"/>
          </a:xfrm>
        </p:spPr>
        <p:txBody>
          <a:bodyPr/>
          <a:lstStyle/>
          <a:p>
            <a:r>
              <a:rPr lang="en-US" dirty="0"/>
              <a:t>Demographic data collected through EMR review: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First diagnosis date/age at diagnosis</a:t>
            </a:r>
          </a:p>
          <a:p>
            <a:pPr lvl="1"/>
            <a:r>
              <a:rPr lang="en-US" dirty="0"/>
              <a:t>Specialty department that made first diagnosis</a:t>
            </a:r>
          </a:p>
          <a:p>
            <a:pPr lvl="1"/>
            <a:r>
              <a:rPr lang="en-US" dirty="0"/>
              <a:t>Date of initiation of JAK inhibitor</a:t>
            </a:r>
          </a:p>
          <a:p>
            <a:pPr lvl="1"/>
            <a:r>
              <a:rPr lang="en-US" dirty="0"/>
              <a:t>DM-related indication for initiation of JAK inhibitor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639F6-5809-A7D8-75D1-753CD2C49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5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7A01-39C9-1389-B7D5-D7D0C1D1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B07B-894E-3F67-7F14-71048858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367318"/>
            <a:ext cx="7347440" cy="2976561"/>
          </a:xfrm>
        </p:spPr>
        <p:txBody>
          <a:bodyPr/>
          <a:lstStyle/>
          <a:p>
            <a:r>
              <a:rPr lang="en-US" dirty="0"/>
              <a:t>Clinical and serological data collected through EMR review:</a:t>
            </a:r>
          </a:p>
          <a:p>
            <a:pPr lvl="1"/>
            <a:r>
              <a:rPr lang="en-US" dirty="0"/>
              <a:t>Clinical manifestation(s) of DM</a:t>
            </a:r>
          </a:p>
          <a:p>
            <a:pPr lvl="1"/>
            <a:r>
              <a:rPr lang="en-US" dirty="0"/>
              <a:t>ANA titer</a:t>
            </a:r>
          </a:p>
          <a:p>
            <a:pPr lvl="1"/>
            <a:r>
              <a:rPr lang="en-US" dirty="0"/>
              <a:t>Myositis specific antibodies/Myositis associated antibodies</a:t>
            </a:r>
          </a:p>
          <a:p>
            <a:pPr lvl="1"/>
            <a:r>
              <a:rPr lang="en-US" dirty="0"/>
              <a:t>Muscle and/or skin biopsy result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860CF-A9B5-DE28-60EB-E3CD472E3B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8489-21D9-0A3D-CEFD-3F7F1F15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029C4-AFCA-3783-F1C4-362F7892E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380" y="1174372"/>
            <a:ext cx="3577127" cy="2976561"/>
          </a:xfrm>
        </p:spPr>
        <p:txBody>
          <a:bodyPr/>
          <a:lstStyle/>
          <a:p>
            <a:r>
              <a:rPr lang="en-US" dirty="0"/>
              <a:t>22 patients identified through EMR review</a:t>
            </a:r>
          </a:p>
          <a:p>
            <a:r>
              <a:rPr lang="en-US" dirty="0"/>
              <a:t>10 patients met inclusion criteria</a:t>
            </a:r>
          </a:p>
          <a:p>
            <a:pPr lvl="1"/>
            <a:r>
              <a:rPr lang="en-US" dirty="0"/>
              <a:t>8 patients treated with systemic Tofacitinib</a:t>
            </a:r>
          </a:p>
          <a:p>
            <a:pPr lvl="1"/>
            <a:r>
              <a:rPr lang="en-US" dirty="0"/>
              <a:t>1 patient treated with topical Tofacitinib</a:t>
            </a:r>
          </a:p>
          <a:p>
            <a:pPr lvl="1"/>
            <a:r>
              <a:rPr lang="en-US" dirty="0"/>
              <a:t>1 patient treated with Upadacitinib</a:t>
            </a:r>
          </a:p>
          <a:p>
            <a:r>
              <a:rPr lang="en-US" dirty="0"/>
              <a:t>Demographics</a:t>
            </a:r>
          </a:p>
          <a:p>
            <a:pPr lvl="1"/>
            <a:r>
              <a:rPr lang="en-US" dirty="0"/>
              <a:t>Mean age: 52.3 years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23B40-0AD4-398C-4842-67749B90E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68578-8573-126C-7BA5-A347373B04CD}"/>
              </a:ext>
            </a:extLst>
          </p:cNvPr>
          <p:cNvSpPr txBox="1"/>
          <p:nvPr/>
        </p:nvSpPr>
        <p:spPr>
          <a:xfrm>
            <a:off x="4983060" y="4622334"/>
            <a:ext cx="262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1. Study profile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553F34-8150-25C2-37CA-41FA353E868B}"/>
              </a:ext>
            </a:extLst>
          </p:cNvPr>
          <p:cNvGrpSpPr>
            <a:grpSpLocks noChangeAspect="1"/>
          </p:cNvGrpSpPr>
          <p:nvPr/>
        </p:nvGrpSpPr>
        <p:grpSpPr>
          <a:xfrm>
            <a:off x="4920642" y="659412"/>
            <a:ext cx="3504537" cy="3931920"/>
            <a:chOff x="4903862" y="508410"/>
            <a:chExt cx="3749040" cy="42062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24D8C4-174D-5C5F-BD8E-E9E6C0596BD0}"/>
                </a:ext>
              </a:extLst>
            </p:cNvPr>
            <p:cNvSpPr/>
            <p:nvPr/>
          </p:nvSpPr>
          <p:spPr>
            <a:xfrm>
              <a:off x="4903862" y="508410"/>
              <a:ext cx="3749040" cy="420624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6E4C19A-2410-73B0-255A-8D3C88C29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1420" y="618980"/>
              <a:ext cx="3490267" cy="4023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4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4161-F710-5060-09AA-EA9D72EA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98704-81F6-86BE-B891-8178BC0FB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1350540"/>
            <a:ext cx="7347440" cy="2976561"/>
          </a:xfrm>
        </p:spPr>
        <p:txBody>
          <a:bodyPr/>
          <a:lstStyle/>
          <a:p>
            <a:r>
              <a:rPr lang="en-US" dirty="0"/>
              <a:t>Treatment Outcomes:</a:t>
            </a:r>
          </a:p>
          <a:p>
            <a:pPr lvl="1"/>
            <a:r>
              <a:rPr lang="en-US" dirty="0"/>
              <a:t>DM-Related Rash:</a:t>
            </a:r>
          </a:p>
          <a:p>
            <a:pPr lvl="2"/>
            <a:r>
              <a:rPr lang="en-US" dirty="0"/>
              <a:t>6/6 (100%) improved based on dermatologist assessment</a:t>
            </a:r>
          </a:p>
          <a:p>
            <a:pPr lvl="1"/>
            <a:r>
              <a:rPr lang="en-US" dirty="0"/>
              <a:t>Inflammatory arthritis:</a:t>
            </a:r>
          </a:p>
          <a:p>
            <a:pPr lvl="2"/>
            <a:r>
              <a:rPr lang="en-US" dirty="0"/>
              <a:t>4/5 (80%) improved based on serial inflammatory marker measurements</a:t>
            </a:r>
          </a:p>
          <a:p>
            <a:pPr lvl="2"/>
            <a:r>
              <a:rPr lang="en-US" dirty="0"/>
              <a:t>1 non-responder due to calcium pyrophosphate disease</a:t>
            </a:r>
          </a:p>
          <a:p>
            <a:pPr lvl="1"/>
            <a:r>
              <a:rPr lang="en-US" dirty="0"/>
              <a:t>Myositis </a:t>
            </a:r>
          </a:p>
          <a:p>
            <a:pPr lvl="2"/>
            <a:r>
              <a:rPr lang="en-US" dirty="0"/>
              <a:t>0/3 (0%) showed no improvement in creatine kinase levels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8C6B8-484C-DA35-FEB1-E509399174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BCF0AB621FE42858B881BB0CCCD26" ma:contentTypeVersion="6" ma:contentTypeDescription="Create a new document." ma:contentTypeScope="" ma:versionID="608645d00acb561389384c5e01b8fb57">
  <xsd:schema xmlns:xsd="http://www.w3.org/2001/XMLSchema" xmlns:xs="http://www.w3.org/2001/XMLSchema" xmlns:p="http://schemas.microsoft.com/office/2006/metadata/properties" xmlns:ns2="d1d9f2ba-58c9-4146-961e-cda7e07134e0" xmlns:ns3="cecc1f43-ded7-4fe9-98f5-877cfddaa59b" targetNamespace="http://schemas.microsoft.com/office/2006/metadata/properties" ma:root="true" ma:fieldsID="6a9bc746106146e0dc76c01674c6ff7f" ns2:_="" ns3:_="">
    <xsd:import namespace="d1d9f2ba-58c9-4146-961e-cda7e07134e0"/>
    <xsd:import namespace="cecc1f43-ded7-4fe9-98f5-877cfddaa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9f2ba-58c9-4146-961e-cda7e0713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c1f43-ded7-4fe9-98f5-877cfddaa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BEC9A-6106-454C-9A2D-1135354B96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7FCA25-A41B-430B-BE1B-AA2982B0D3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F7401A-1039-4644-982A-230639311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9f2ba-58c9-4146-961e-cda7e07134e0"/>
    <ds:schemaRef ds:uri="cecc1f43-ded7-4fe9-98f5-877cfddaa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51431</TotalTime>
  <Words>1278</Words>
  <Application>Microsoft Macintosh PowerPoint</Application>
  <PresentationFormat>On-screen Show (16:9)</PresentationFormat>
  <Paragraphs>146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Lucida Grande</vt:lpstr>
      <vt:lpstr>Segoe UI</vt:lpstr>
      <vt:lpstr>Wingdings</vt:lpstr>
      <vt:lpstr>Office Theme</vt:lpstr>
      <vt:lpstr>Efficacy of JAK Inhibitors in Dermatomyositis: A Retrospective Case Series</vt:lpstr>
      <vt:lpstr>Background</vt:lpstr>
      <vt:lpstr>Why JAK Inhibitors?</vt:lpstr>
      <vt:lpstr>Aim</vt:lpstr>
      <vt:lpstr>Methods</vt:lpstr>
      <vt:lpstr>Methods</vt:lpstr>
      <vt:lpstr>Methods</vt:lpstr>
      <vt:lpstr>Results</vt:lpstr>
      <vt:lpstr>Results-Clinical Outcomes</vt:lpstr>
      <vt:lpstr>Results</vt:lpstr>
      <vt:lpstr>Results-Rash</vt:lpstr>
      <vt:lpstr>Results-Inflammatory Arthritis</vt:lpstr>
      <vt:lpstr>Results-Myositis</vt:lpstr>
      <vt:lpstr>Conclusions</vt:lpstr>
      <vt:lpstr>Limitations</vt:lpstr>
      <vt:lpstr>Future Directions</vt:lpstr>
      <vt:lpstr>References</vt:lpstr>
      <vt:lpstr>Acknowledgements</vt:lpstr>
      <vt:lpstr>Thank You</vt:lpstr>
      <vt:lpstr>PowerPoint Presentation</vt:lpstr>
    </vt:vector>
  </TitlesOfParts>
  <Manager/>
  <Company>Liska + Associates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SunJoo</dc:creator>
  <cp:keywords/>
  <dc:description/>
  <cp:lastModifiedBy>Stephanie Kao</cp:lastModifiedBy>
  <cp:revision>253</cp:revision>
  <cp:lastPrinted>2014-06-11T14:40:11Z</cp:lastPrinted>
  <dcterms:created xsi:type="dcterms:W3CDTF">2014-06-09T22:24:31Z</dcterms:created>
  <dcterms:modified xsi:type="dcterms:W3CDTF">2025-01-17T19:00:15Z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0x010100C05BCF0AB621FE42858B881BB0CCCD26</vt:lpwstr>
  </property>
</Properties>
</file>