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9144000" cy="5143500" type="screen16x9"/>
  <p:notesSz cx="6858000" cy="9144000"/>
  <p:embeddedFontLst>
    <p:embeddedFont>
      <p:font typeface="Georgia" panose="02040502050405020303" pitchFamily="18" charset="0"/>
      <p:regular r:id="rId4"/>
      <p:bold r:id="rId5"/>
      <p:italic r:id="rId6"/>
      <p:boldItalic r:id="rId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7"/>
    <p:restoredTop sz="94744"/>
  </p:normalViewPr>
  <p:slideViewPr>
    <p:cSldViewPr snapToGrid="0">
      <p:cViewPr>
        <p:scale>
          <a:sx n="166" d="100"/>
          <a:sy n="166" d="100"/>
        </p:scale>
        <p:origin x="-1440" y="1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53794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98567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58095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82832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45140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31926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75459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780721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31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5173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02962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1/24/25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5274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74131" y="53370"/>
            <a:ext cx="8806775" cy="4353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bg1"/>
                </a:solidFill>
                <a:latin typeface="Georgia" panose="02040502050405020303" pitchFamily="18" charset="0"/>
                <a:ea typeface="Average"/>
                <a:cs typeface="Average"/>
                <a:sym typeface="Average"/>
              </a:rPr>
              <a:t>Bubble Trouble: When Bullous Lupus Bursts Onto the SLE Scene</a:t>
            </a:r>
            <a:endParaRPr sz="2000" b="1" dirty="0">
              <a:solidFill>
                <a:schemeClr val="bg1"/>
              </a:solidFill>
              <a:latin typeface="Georgia" panose="02040502050405020303" pitchFamily="18" charset="0"/>
              <a:ea typeface="Average"/>
              <a:cs typeface="Average"/>
              <a:sym typeface="Average"/>
            </a:endParaRPr>
          </a:p>
        </p:txBody>
      </p:sp>
      <p:sp>
        <p:nvSpPr>
          <p:cNvPr id="56" name="Google Shape;56;p13"/>
          <p:cNvSpPr txBox="1"/>
          <p:nvPr/>
        </p:nvSpPr>
        <p:spPr>
          <a:xfrm>
            <a:off x="151763" y="448742"/>
            <a:ext cx="8815200" cy="3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dk1"/>
                </a:solidFill>
                <a:latin typeface="Georgia" panose="02040502050405020303" pitchFamily="18" charset="0"/>
              </a:rPr>
              <a:t>Alana Haussmann MD</a:t>
            </a:r>
            <a:r>
              <a:rPr lang="en" sz="1300" baseline="30000" dirty="0">
                <a:solidFill>
                  <a:schemeClr val="dk1"/>
                </a:solidFill>
                <a:latin typeface="Georgia" panose="02040502050405020303" pitchFamily="18" charset="0"/>
              </a:rPr>
              <a:t>1</a:t>
            </a:r>
            <a:r>
              <a:rPr lang="en" sz="1300" dirty="0">
                <a:solidFill>
                  <a:schemeClr val="dk1"/>
                </a:solidFill>
                <a:latin typeface="Georgia" panose="02040502050405020303" pitchFamily="18" charset="0"/>
              </a:rPr>
              <a:t>, Malika Ibrahim MBBS MRCP</a:t>
            </a:r>
            <a:r>
              <a:rPr lang="en" sz="1300" baseline="30000" dirty="0">
                <a:solidFill>
                  <a:schemeClr val="dk1"/>
                </a:solidFill>
                <a:latin typeface="Georgia" panose="02040502050405020303" pitchFamily="18" charset="0"/>
              </a:rPr>
              <a:t>1</a:t>
            </a:r>
            <a:r>
              <a:rPr lang="en" sz="1300" dirty="0">
                <a:solidFill>
                  <a:schemeClr val="dk1"/>
                </a:solidFill>
                <a:latin typeface="Georgia" panose="02040502050405020303" pitchFamily="18" charset="0"/>
              </a:rPr>
              <a:t>, Oleg Stens MD</a:t>
            </a:r>
            <a:r>
              <a:rPr lang="en" sz="1300" baseline="30000" dirty="0">
                <a:solidFill>
                  <a:schemeClr val="dk1"/>
                </a:solidFill>
                <a:latin typeface="Georgia" panose="02040502050405020303" pitchFamily="18" charset="0"/>
              </a:rPr>
              <a:t>2</a:t>
            </a:r>
            <a:r>
              <a:rPr lang="en" sz="1300" dirty="0">
                <a:solidFill>
                  <a:schemeClr val="dk1"/>
                </a:solidFill>
                <a:latin typeface="Georgia" panose="02040502050405020303" pitchFamily="18" charset="0"/>
              </a:rPr>
              <a:t>, Jennifer Grossman MD</a:t>
            </a:r>
            <a:r>
              <a:rPr lang="en" sz="1300" baseline="30000" dirty="0">
                <a:solidFill>
                  <a:schemeClr val="dk1"/>
                </a:solidFill>
                <a:latin typeface="Georgia" panose="02040502050405020303" pitchFamily="18" charset="0"/>
              </a:rPr>
              <a:t>1</a:t>
            </a:r>
            <a:endParaRPr sz="1300" dirty="0">
              <a:solidFill>
                <a:schemeClr val="dk1"/>
              </a:solidFill>
              <a:latin typeface="Georgia" panose="02040502050405020303" pitchFamily="18" charset="0"/>
            </a:endParaRPr>
          </a:p>
        </p:txBody>
      </p:sp>
      <p:sp>
        <p:nvSpPr>
          <p:cNvPr id="57" name="Google Shape;57;p13"/>
          <p:cNvSpPr txBox="1"/>
          <p:nvPr/>
        </p:nvSpPr>
        <p:spPr>
          <a:xfrm>
            <a:off x="1359569" y="725674"/>
            <a:ext cx="8677741" cy="590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aseline="30000" dirty="0">
                <a:solidFill>
                  <a:schemeClr val="dk1"/>
                </a:solidFill>
                <a:latin typeface="Georgia" panose="02040502050405020303" pitchFamily="18" charset="0"/>
              </a:rPr>
              <a:t>1 </a:t>
            </a:r>
            <a:r>
              <a:rPr lang="en" sz="900" dirty="0">
                <a:latin typeface="Georgia" panose="02040502050405020303" pitchFamily="18" charset="0"/>
              </a:rPr>
              <a:t>University of California Los Angeles (UCLA) Department of Rheumatology, </a:t>
            </a:r>
            <a:r>
              <a:rPr lang="en" sz="900" baseline="30000" dirty="0">
                <a:solidFill>
                  <a:schemeClr val="dk1"/>
                </a:solidFill>
                <a:latin typeface="Georgia" panose="02040502050405020303" pitchFamily="18" charset="0"/>
              </a:rPr>
              <a:t>2 </a:t>
            </a:r>
            <a:r>
              <a:rPr lang="en" sz="900" dirty="0">
                <a:latin typeface="Georgia" panose="02040502050405020303" pitchFamily="18" charset="0"/>
              </a:rPr>
              <a:t>Harbor-UCLA Department of Rheumatology</a:t>
            </a:r>
            <a:endParaRPr sz="900" dirty="0">
              <a:latin typeface="Georgia" panose="02040502050405020303" pitchFamily="18" charset="0"/>
            </a:endParaRPr>
          </a:p>
        </p:txBody>
      </p:sp>
      <p:sp>
        <p:nvSpPr>
          <p:cNvPr id="58" name="Google Shape;58;p13"/>
          <p:cNvSpPr txBox="1"/>
          <p:nvPr/>
        </p:nvSpPr>
        <p:spPr>
          <a:xfrm>
            <a:off x="-205156" y="977101"/>
            <a:ext cx="3224679" cy="1896225"/>
          </a:xfrm>
          <a:prstGeom prst="rect">
            <a:avLst/>
          </a:prstGeom>
          <a:noFill/>
          <a:ln>
            <a:noFill/>
          </a:ln>
        </p:spPr>
        <p:txBody>
          <a:bodyPr spcFirstLastPara="1" wrap="square" lIns="91425" tIns="91425" rIns="91425" bIns="91425" anchor="t" anchorCtr="0">
            <a:noAutofit/>
          </a:bodyPr>
          <a:lstStyle/>
          <a:p>
            <a:pPr marL="352425" lvl="1" indent="-171450">
              <a:lnSpc>
                <a:spcPct val="115000"/>
              </a:lnSpc>
              <a:spcBef>
                <a:spcPts val="1200"/>
              </a:spcBef>
              <a:buClr>
                <a:schemeClr val="dk1"/>
              </a:buClr>
              <a:buSzPts val="750"/>
              <a:buFont typeface="Arial" panose="020B0604020202020204" pitchFamily="34" charset="0"/>
              <a:buChar char="•"/>
            </a:pPr>
            <a:r>
              <a:rPr lang="en" sz="800" dirty="0">
                <a:solidFill>
                  <a:schemeClr val="dk1"/>
                </a:solidFill>
                <a:latin typeface="Georgia"/>
                <a:ea typeface="Georgia"/>
                <a:cs typeface="Times New Roman" panose="02020603050405020304" pitchFamily="18" charset="0"/>
                <a:sym typeface="Georgia"/>
              </a:rPr>
              <a:t>50-year-old female with no prior medical history presented to dermatology with 2 months of tense bullae, erythematous papules, and vesicles on chest, abdomen, limbs, and soles, she denied other symptoms </a:t>
            </a:r>
            <a:endParaRPr sz="800" dirty="0">
              <a:solidFill>
                <a:schemeClr val="dk1"/>
              </a:solidFill>
              <a:latin typeface="Georgia"/>
              <a:ea typeface="Georgia"/>
              <a:cs typeface="Times New Roman" panose="02020603050405020304" pitchFamily="18" charset="0"/>
              <a:sym typeface="Georgia"/>
            </a:endParaRPr>
          </a:p>
          <a:p>
            <a:pPr marL="352425" lvl="1" indent="-171450">
              <a:lnSpc>
                <a:spcPct val="115000"/>
              </a:lnSpc>
              <a:buClr>
                <a:schemeClr val="dk1"/>
              </a:buClr>
              <a:buSzPts val="750"/>
              <a:buFont typeface="Arial" panose="020B0604020202020204" pitchFamily="34" charset="0"/>
              <a:buChar char="•"/>
            </a:pPr>
            <a:r>
              <a:rPr lang="en" sz="800" dirty="0">
                <a:solidFill>
                  <a:schemeClr val="dk1"/>
                </a:solidFill>
                <a:latin typeface="Georgia"/>
                <a:ea typeface="Georgia"/>
                <a:cs typeface="Times New Roman" panose="02020603050405020304" pitchFamily="18" charset="0"/>
                <a:sym typeface="Georgia"/>
              </a:rPr>
              <a:t>Bullous pemphigoid was suspected and she was treated with prednisone 40mg and dupilumab </a:t>
            </a:r>
            <a:endParaRPr sz="800" dirty="0">
              <a:solidFill>
                <a:schemeClr val="dk1"/>
              </a:solidFill>
              <a:latin typeface="Georgia"/>
              <a:ea typeface="Georgia"/>
              <a:cs typeface="Times New Roman" panose="02020603050405020304" pitchFamily="18" charset="0"/>
              <a:sym typeface="Georgia"/>
            </a:endParaRPr>
          </a:p>
          <a:p>
            <a:pPr marL="352425" lvl="1" indent="-171450">
              <a:lnSpc>
                <a:spcPct val="115000"/>
              </a:lnSpc>
              <a:buClr>
                <a:schemeClr val="dk1"/>
              </a:buClr>
              <a:buSzPts val="750"/>
              <a:buFont typeface="Arial" panose="020B0604020202020204" pitchFamily="34" charset="0"/>
              <a:buChar char="•"/>
            </a:pPr>
            <a:r>
              <a:rPr lang="en" sz="800" dirty="0">
                <a:solidFill>
                  <a:schemeClr val="dk1"/>
                </a:solidFill>
                <a:latin typeface="Georgia"/>
                <a:ea typeface="Georgia"/>
                <a:cs typeface="Times New Roman" panose="02020603050405020304" pitchFamily="18" charset="0"/>
                <a:sym typeface="Georgia"/>
              </a:rPr>
              <a:t>Her skin disease rapidly progressed to cover &gt;90% of her body and an erythema </a:t>
            </a:r>
            <a:r>
              <a:rPr lang="en" sz="800" dirty="0" err="1">
                <a:solidFill>
                  <a:schemeClr val="dk1"/>
                </a:solidFill>
                <a:latin typeface="Georgia"/>
                <a:ea typeface="Georgia"/>
                <a:cs typeface="Times New Roman" panose="02020603050405020304" pitchFamily="18" charset="0"/>
                <a:sym typeface="Georgia"/>
              </a:rPr>
              <a:t>gyratum</a:t>
            </a:r>
            <a:r>
              <a:rPr lang="en" sz="800" dirty="0">
                <a:solidFill>
                  <a:schemeClr val="dk1"/>
                </a:solidFill>
                <a:latin typeface="Georgia"/>
                <a:ea typeface="Georgia"/>
                <a:cs typeface="Times New Roman" panose="02020603050405020304" pitchFamily="18" charset="0"/>
                <a:sym typeface="Georgia"/>
              </a:rPr>
              <a:t> repens-like pattern erupted,  mucous membranes became involved, she was hospitalized</a:t>
            </a:r>
            <a:endParaRPr sz="800" dirty="0">
              <a:solidFill>
                <a:schemeClr val="dk1"/>
              </a:solidFill>
              <a:latin typeface="Georgia"/>
              <a:ea typeface="Georgia"/>
              <a:cs typeface="Times New Roman" panose="02020603050405020304" pitchFamily="18" charset="0"/>
              <a:sym typeface="Georgia"/>
            </a:endParaRPr>
          </a:p>
          <a:p>
            <a:pPr marL="352425" lvl="1" indent="-171450">
              <a:lnSpc>
                <a:spcPct val="115000"/>
              </a:lnSpc>
              <a:buClr>
                <a:schemeClr val="dk1"/>
              </a:buClr>
              <a:buSzPts val="750"/>
              <a:buFont typeface="Arial" panose="020B0604020202020204" pitchFamily="34" charset="0"/>
              <a:buChar char="•"/>
            </a:pPr>
            <a:r>
              <a:rPr lang="en" sz="800" dirty="0">
                <a:solidFill>
                  <a:schemeClr val="dk1"/>
                </a:solidFill>
                <a:latin typeface="Georgia"/>
                <a:ea typeface="Georgia"/>
                <a:cs typeface="Times New Roman" panose="02020603050405020304" pitchFamily="18" charset="0"/>
                <a:sym typeface="Georgia"/>
              </a:rPr>
              <a:t>Skin biopsy revealed subepidermal bullae with neutrophilic infiltration; direct immunofluorescence (DIF) showed basement membrane staining + for C3, IgG, and IgG4 </a:t>
            </a:r>
          </a:p>
          <a:p>
            <a:pPr marL="352425" lvl="1" indent="-171450">
              <a:lnSpc>
                <a:spcPct val="115000"/>
              </a:lnSpc>
              <a:buClr>
                <a:schemeClr val="dk1"/>
              </a:buClr>
              <a:buSzPts val="750"/>
              <a:buFont typeface="Arial" panose="020B0604020202020204" pitchFamily="34" charset="0"/>
              <a:buChar char="•"/>
            </a:pPr>
            <a:r>
              <a:rPr lang="en" sz="800" dirty="0">
                <a:solidFill>
                  <a:schemeClr val="dk1"/>
                </a:solidFill>
                <a:latin typeface="Georgia"/>
                <a:ea typeface="Georgia"/>
                <a:cs typeface="Times New Roman" panose="02020603050405020304" pitchFamily="18" charset="0"/>
                <a:sym typeface="Georgia"/>
              </a:rPr>
              <a:t>Serology showed ANA 1:640, </a:t>
            </a:r>
            <a:r>
              <a:rPr lang="en" sz="800" dirty="0" err="1">
                <a:solidFill>
                  <a:schemeClr val="dk1"/>
                </a:solidFill>
                <a:latin typeface="Georgia"/>
                <a:ea typeface="Georgia"/>
                <a:cs typeface="Times New Roman" panose="02020603050405020304" pitchFamily="18" charset="0"/>
                <a:sym typeface="Georgia"/>
              </a:rPr>
              <a:t>nDNA</a:t>
            </a:r>
            <a:r>
              <a:rPr lang="en" sz="800" dirty="0">
                <a:solidFill>
                  <a:schemeClr val="dk1"/>
                </a:solidFill>
                <a:latin typeface="Georgia"/>
                <a:ea typeface="Georgia"/>
                <a:cs typeface="Times New Roman" panose="02020603050405020304" pitchFamily="18" charset="0"/>
                <a:sym typeface="Georgia"/>
              </a:rPr>
              <a:t> 1:1280,  dsDNA 631</a:t>
            </a:r>
            <a:endParaRPr sz="800" dirty="0">
              <a:solidFill>
                <a:schemeClr val="dk1"/>
              </a:solidFill>
              <a:latin typeface="Georgia"/>
              <a:ea typeface="Georgia"/>
              <a:cs typeface="Times New Roman" panose="02020603050405020304" pitchFamily="18" charset="0"/>
              <a:sym typeface="Georgia"/>
            </a:endParaRPr>
          </a:p>
        </p:txBody>
      </p:sp>
      <p:sp>
        <p:nvSpPr>
          <p:cNvPr id="59" name="Google Shape;59;p13"/>
          <p:cNvSpPr txBox="1"/>
          <p:nvPr/>
        </p:nvSpPr>
        <p:spPr>
          <a:xfrm>
            <a:off x="1211928" y="914522"/>
            <a:ext cx="1339500" cy="1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Georgia"/>
                <a:ea typeface="Georgia"/>
                <a:cs typeface="Georgia"/>
                <a:sym typeface="Georgia"/>
              </a:rPr>
              <a:t>Case 1</a:t>
            </a:r>
            <a:r>
              <a:rPr lang="en" sz="1200" b="1" dirty="0">
                <a:solidFill>
                  <a:schemeClr val="dk1"/>
                </a:solidFill>
                <a:latin typeface="Georgia"/>
                <a:ea typeface="Georgia"/>
                <a:cs typeface="Georgia"/>
                <a:sym typeface="Georgia"/>
              </a:rPr>
              <a:t> </a:t>
            </a:r>
            <a:endParaRPr sz="1200" b="1" dirty="0">
              <a:solidFill>
                <a:schemeClr val="dk1"/>
              </a:solidFill>
              <a:latin typeface="Georgia"/>
              <a:ea typeface="Georgia"/>
              <a:cs typeface="Georgia"/>
              <a:sym typeface="Georgia"/>
            </a:endParaRPr>
          </a:p>
        </p:txBody>
      </p:sp>
      <p:sp>
        <p:nvSpPr>
          <p:cNvPr id="60" name="Google Shape;60;p13"/>
          <p:cNvSpPr txBox="1"/>
          <p:nvPr/>
        </p:nvSpPr>
        <p:spPr>
          <a:xfrm>
            <a:off x="1169745" y="3021730"/>
            <a:ext cx="706200" cy="2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latin typeface="Georgia"/>
                <a:ea typeface="Georgia"/>
                <a:cs typeface="Georgia"/>
                <a:sym typeface="Georgia"/>
              </a:rPr>
              <a:t>Case 2</a:t>
            </a:r>
            <a:endParaRPr sz="1200" b="1" dirty="0">
              <a:latin typeface="Georgia"/>
              <a:ea typeface="Georgia"/>
              <a:cs typeface="Georgia"/>
              <a:sym typeface="Georgia"/>
            </a:endParaRPr>
          </a:p>
        </p:txBody>
      </p:sp>
      <p:sp>
        <p:nvSpPr>
          <p:cNvPr id="61" name="Google Shape;61;p13"/>
          <p:cNvSpPr txBox="1"/>
          <p:nvPr/>
        </p:nvSpPr>
        <p:spPr>
          <a:xfrm>
            <a:off x="3160766" y="3632344"/>
            <a:ext cx="2989068" cy="69347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 sz="800" u="sng" dirty="0">
                <a:solidFill>
                  <a:schemeClr val="dk1"/>
                </a:solidFill>
                <a:latin typeface="Georgia"/>
                <a:ea typeface="Georgia"/>
                <a:cs typeface="Georgia"/>
                <a:sym typeface="Georgia"/>
              </a:rPr>
              <a:t>Case 1</a:t>
            </a:r>
            <a:r>
              <a:rPr lang="en" sz="800" dirty="0">
                <a:solidFill>
                  <a:schemeClr val="dk1"/>
                </a:solidFill>
                <a:latin typeface="Georgia"/>
                <a:ea typeface="Georgia"/>
                <a:cs typeface="Georgia"/>
                <a:sym typeface="Georgia"/>
              </a:rPr>
              <a:t> Discontinued dupilumab, started 1mg/kg  prednisone, rituximab, IVIG, and dapsone; Improved rap</a:t>
            </a:r>
            <a:r>
              <a:rPr lang="en-US" sz="800" dirty="0">
                <a:solidFill>
                  <a:schemeClr val="dk1"/>
                </a:solidFill>
                <a:latin typeface="Georgia"/>
                <a:ea typeface="Georgia"/>
                <a:cs typeface="Georgia"/>
                <a:sym typeface="Georgia"/>
              </a:rPr>
              <a:t>id</a:t>
            </a:r>
            <a:r>
              <a:rPr lang="en" sz="800" dirty="0" err="1">
                <a:solidFill>
                  <a:schemeClr val="dk1"/>
                </a:solidFill>
                <a:latin typeface="Georgia"/>
                <a:ea typeface="Georgia"/>
                <a:cs typeface="Georgia"/>
                <a:sym typeface="Georgia"/>
              </a:rPr>
              <a:t>ly</a:t>
            </a:r>
            <a:r>
              <a:rPr lang="en" sz="800" dirty="0">
                <a:solidFill>
                  <a:schemeClr val="dk1"/>
                </a:solidFill>
                <a:latin typeface="Georgia"/>
                <a:ea typeface="Georgia"/>
                <a:cs typeface="Georgia"/>
                <a:sym typeface="Georgia"/>
              </a:rPr>
              <a:t>, particularly with dapsone but developed methemoglobinemia, leading to a switch to colchicine with persisting improvement</a:t>
            </a:r>
            <a:endParaRPr sz="800" dirty="0">
              <a:solidFill>
                <a:schemeClr val="dk1"/>
              </a:solidFill>
              <a:latin typeface="Georgia"/>
              <a:ea typeface="Georgia"/>
              <a:cs typeface="Georgia"/>
              <a:sym typeface="Georgia"/>
            </a:endParaRPr>
          </a:p>
          <a:p>
            <a:pPr marL="0" lvl="0" indent="0" algn="l" rtl="0">
              <a:spcBef>
                <a:spcPts val="1200"/>
              </a:spcBef>
              <a:spcAft>
                <a:spcPts val="0"/>
              </a:spcAft>
              <a:buNone/>
            </a:pPr>
            <a:endParaRPr sz="700" dirty="0">
              <a:solidFill>
                <a:schemeClr val="dk1"/>
              </a:solidFill>
            </a:endParaRPr>
          </a:p>
        </p:txBody>
      </p:sp>
      <p:sp>
        <p:nvSpPr>
          <p:cNvPr id="62" name="Google Shape;62;p13"/>
          <p:cNvSpPr txBox="1"/>
          <p:nvPr/>
        </p:nvSpPr>
        <p:spPr>
          <a:xfrm>
            <a:off x="3821152" y="3562253"/>
            <a:ext cx="15957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latin typeface="Georgia"/>
                <a:ea typeface="Georgia"/>
                <a:cs typeface="Georgia"/>
                <a:sym typeface="Georgia"/>
              </a:rPr>
              <a:t>Case Progression</a:t>
            </a:r>
            <a:endParaRPr sz="1200" b="1" dirty="0">
              <a:solidFill>
                <a:schemeClr val="dk1"/>
              </a:solidFill>
              <a:latin typeface="Georgia"/>
              <a:ea typeface="Georgia"/>
              <a:cs typeface="Georgia"/>
              <a:sym typeface="Georgia"/>
            </a:endParaRPr>
          </a:p>
        </p:txBody>
      </p:sp>
      <p:sp>
        <p:nvSpPr>
          <p:cNvPr id="63" name="Google Shape;63;p13"/>
          <p:cNvSpPr txBox="1"/>
          <p:nvPr/>
        </p:nvSpPr>
        <p:spPr>
          <a:xfrm>
            <a:off x="3163792" y="4210282"/>
            <a:ext cx="2989068" cy="8550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800" u="sng" dirty="0">
                <a:solidFill>
                  <a:schemeClr val="dk1"/>
                </a:solidFill>
                <a:latin typeface="Georgia"/>
                <a:ea typeface="Georgia"/>
                <a:cs typeface="Georgia"/>
                <a:sym typeface="Georgia"/>
              </a:rPr>
              <a:t>Case 2 </a:t>
            </a:r>
            <a:r>
              <a:rPr lang="en" sz="800" dirty="0">
                <a:solidFill>
                  <a:schemeClr val="dk1"/>
                </a:solidFill>
                <a:latin typeface="Georgia"/>
                <a:ea typeface="Georgia"/>
                <a:cs typeface="Georgia"/>
                <a:sym typeface="Georgia"/>
              </a:rPr>
              <a:t> Due to bullae progression, treatment was switched to rituximab but she had an infusion reaction, so she was changed to belimumab and methotrexate with remission of ulcers, arthralgias and bullae, her SLE  labs normalized  </a:t>
            </a:r>
            <a:endParaRPr sz="800" dirty="0">
              <a:solidFill>
                <a:schemeClr val="dk1"/>
              </a:solidFill>
              <a:latin typeface="Georgia"/>
              <a:ea typeface="Georgia"/>
              <a:cs typeface="Georgia"/>
              <a:sym typeface="Georgia"/>
            </a:endParaRPr>
          </a:p>
        </p:txBody>
      </p:sp>
      <p:sp>
        <p:nvSpPr>
          <p:cNvPr id="64" name="Google Shape;64;p13"/>
          <p:cNvSpPr txBox="1"/>
          <p:nvPr/>
        </p:nvSpPr>
        <p:spPr>
          <a:xfrm>
            <a:off x="-205156" y="3050531"/>
            <a:ext cx="3425673" cy="1927210"/>
          </a:xfrm>
          <a:prstGeom prst="rect">
            <a:avLst/>
          </a:prstGeom>
          <a:noFill/>
          <a:ln>
            <a:noFill/>
          </a:ln>
        </p:spPr>
        <p:txBody>
          <a:bodyPr spcFirstLastPara="1" wrap="square" lIns="91425" tIns="91425" rIns="91425" bIns="91425" anchor="t" anchorCtr="0">
            <a:noAutofit/>
          </a:bodyPr>
          <a:lstStyle/>
          <a:p>
            <a:pPr marL="352425" lvl="0" indent="-171450" algn="l" rtl="0">
              <a:lnSpc>
                <a:spcPct val="115000"/>
              </a:lnSpc>
              <a:spcBef>
                <a:spcPts val="1200"/>
              </a:spcBef>
              <a:spcAft>
                <a:spcPts val="0"/>
              </a:spcAft>
              <a:buClr>
                <a:schemeClr val="dk1"/>
              </a:buClr>
              <a:buSzPts val="750"/>
              <a:buFont typeface="Arial" panose="020B0604020202020204" pitchFamily="34" charset="0"/>
              <a:buChar char="•"/>
            </a:pPr>
            <a:r>
              <a:rPr lang="en" sz="800" dirty="0">
                <a:solidFill>
                  <a:schemeClr val="dk1"/>
                </a:solidFill>
                <a:latin typeface="Georgia"/>
                <a:ea typeface="Georgia"/>
                <a:cs typeface="Georgia"/>
                <a:sym typeface="Georgia"/>
              </a:rPr>
              <a:t>18-year-old female with childhood seizures presented with a 6–month bullous rash of her limbs, trunk, and face, oral ulcers and arthralgias; an outside biopsy suggested bullous systemic lupus erythematosus (BSLE) </a:t>
            </a:r>
            <a:r>
              <a:rPr lang="en-US" sz="800" dirty="0">
                <a:solidFill>
                  <a:schemeClr val="dk1"/>
                </a:solidFill>
                <a:latin typeface="Georgia"/>
                <a:ea typeface="Georgia"/>
                <a:cs typeface="Georgia"/>
                <a:sym typeface="Georgia"/>
              </a:rPr>
              <a:t>but the full report was not available </a:t>
            </a:r>
          </a:p>
          <a:p>
            <a:pPr marL="352425" lvl="0" indent="-171450">
              <a:lnSpc>
                <a:spcPct val="115000"/>
              </a:lnSpc>
              <a:buClr>
                <a:schemeClr val="dk1"/>
              </a:buClr>
              <a:buSzPts val="750"/>
              <a:buFont typeface="Arial" panose="020B0604020202020204" pitchFamily="34" charset="0"/>
              <a:buChar char="•"/>
            </a:pPr>
            <a:r>
              <a:rPr lang="en-US" sz="800" dirty="0">
                <a:solidFill>
                  <a:schemeClr val="dk1"/>
                </a:solidFill>
                <a:latin typeface="Georgia"/>
                <a:ea typeface="Georgia"/>
                <a:cs typeface="Georgia"/>
                <a:sym typeface="Georgia"/>
              </a:rPr>
              <a:t>She was treated with hydroxychloroquine, prednisone 20mg,  2g  mycophenolate mofetil, and dapsone but over six months, her bullae progressed and she was re-hospitalized</a:t>
            </a:r>
          </a:p>
          <a:p>
            <a:pPr marL="352425" lvl="0" indent="-171450">
              <a:lnSpc>
                <a:spcPct val="115000"/>
              </a:lnSpc>
              <a:buClr>
                <a:schemeClr val="dk1"/>
              </a:buClr>
              <a:buSzPts val="750"/>
              <a:buFont typeface="Arial" panose="020B0604020202020204" pitchFamily="34" charset="0"/>
              <a:buChar char="•"/>
            </a:pPr>
            <a:r>
              <a:rPr lang="en" sz="800" dirty="0">
                <a:solidFill>
                  <a:schemeClr val="dk1"/>
                </a:solidFill>
                <a:latin typeface="Georgia"/>
                <a:ea typeface="Georgia"/>
                <a:cs typeface="Georgia"/>
                <a:sym typeface="Georgia"/>
              </a:rPr>
              <a:t>Labs were notable</a:t>
            </a:r>
            <a:r>
              <a:rPr lang="en-US" sz="800" dirty="0">
                <a:solidFill>
                  <a:schemeClr val="dk1"/>
                </a:solidFill>
                <a:latin typeface="Georgia"/>
                <a:ea typeface="Georgia"/>
                <a:cs typeface="Georgia"/>
                <a:sym typeface="Georgia"/>
              </a:rPr>
              <a:t>le</a:t>
            </a:r>
            <a:r>
              <a:rPr lang="en" sz="800" dirty="0">
                <a:solidFill>
                  <a:schemeClr val="dk1"/>
                </a:solidFill>
                <a:latin typeface="Georgia"/>
                <a:ea typeface="Georgia"/>
                <a:cs typeface="Georgia"/>
                <a:sym typeface="Georgia"/>
              </a:rPr>
              <a:t> for ANA 1:1280, dsDNA 1:320, +SM, low complements  and proteinuria  </a:t>
            </a:r>
            <a:endParaRPr sz="800" dirty="0">
              <a:solidFill>
                <a:schemeClr val="dk1"/>
              </a:solidFill>
              <a:latin typeface="Georgia"/>
              <a:ea typeface="Georgia"/>
              <a:cs typeface="Georgia"/>
              <a:sym typeface="Georgia"/>
            </a:endParaRPr>
          </a:p>
          <a:p>
            <a:pPr marL="352425" lvl="0" indent="-171450" algn="l" rtl="0">
              <a:lnSpc>
                <a:spcPct val="115000"/>
              </a:lnSpc>
              <a:spcBef>
                <a:spcPts val="0"/>
              </a:spcBef>
              <a:spcAft>
                <a:spcPts val="0"/>
              </a:spcAft>
              <a:buClr>
                <a:schemeClr val="dk1"/>
              </a:buClr>
              <a:buSzPts val="750"/>
              <a:buFont typeface="Arial" panose="020B0604020202020204" pitchFamily="34" charset="0"/>
              <a:buChar char="•"/>
            </a:pPr>
            <a:r>
              <a:rPr lang="en" sz="800" dirty="0">
                <a:solidFill>
                  <a:schemeClr val="dk1"/>
                </a:solidFill>
                <a:latin typeface="Georgia"/>
                <a:ea typeface="Georgia"/>
                <a:cs typeface="Georgia"/>
                <a:sym typeface="Georgia"/>
              </a:rPr>
              <a:t>Repeat biopsy revealed subepidermal bullae with neutrophilic infiltration, interface dermatitis,  DIF showed basement membrane staining + for IgG, IgA, IgM, C3</a:t>
            </a:r>
            <a:endParaRPr sz="800" dirty="0">
              <a:solidFill>
                <a:schemeClr val="dk1"/>
              </a:solidFill>
              <a:latin typeface="Georgia"/>
              <a:ea typeface="Georgia"/>
              <a:cs typeface="Georgia"/>
              <a:sym typeface="Georgia"/>
            </a:endParaRPr>
          </a:p>
        </p:txBody>
      </p:sp>
      <p:sp>
        <p:nvSpPr>
          <p:cNvPr id="65" name="Google Shape;65;p13"/>
          <p:cNvSpPr txBox="1"/>
          <p:nvPr/>
        </p:nvSpPr>
        <p:spPr>
          <a:xfrm>
            <a:off x="5873162" y="982574"/>
            <a:ext cx="3302227" cy="2121298"/>
          </a:xfrm>
          <a:prstGeom prst="rect">
            <a:avLst/>
          </a:prstGeom>
          <a:noFill/>
          <a:ln>
            <a:noFill/>
          </a:ln>
        </p:spPr>
        <p:txBody>
          <a:bodyPr spcFirstLastPara="1" wrap="square" lIns="91425" tIns="91425" rIns="91425" bIns="91425" anchor="t" anchorCtr="0">
            <a:noAutofit/>
          </a:bodyPr>
          <a:lstStyle/>
          <a:p>
            <a:pPr marL="349250" lvl="0" indent="-171450" algn="l" rtl="0">
              <a:lnSpc>
                <a:spcPct val="115000"/>
              </a:lnSpc>
              <a:spcBef>
                <a:spcPts val="1200"/>
              </a:spcBef>
              <a:spcAft>
                <a:spcPts val="0"/>
              </a:spcAft>
              <a:buClr>
                <a:schemeClr val="dk1"/>
              </a:buClr>
              <a:buSzPts val="800"/>
              <a:buFont typeface="Arial" panose="020B0604020202020204" pitchFamily="34" charset="0"/>
              <a:buChar char="•"/>
            </a:pPr>
            <a:r>
              <a:rPr lang="en" sz="850" dirty="0">
                <a:solidFill>
                  <a:schemeClr val="dk1"/>
                </a:solidFill>
                <a:latin typeface="Georgia"/>
                <a:ea typeface="Georgia"/>
                <a:cs typeface="Georgia"/>
                <a:sym typeface="Georgia"/>
              </a:rPr>
              <a:t>BSLE is a rare blistering disorder characterized histologically by subepidermal bullae, neutrophilic infiltrate, interface dermatitis, and immunoglobulin and C3 deposition at the basement membrane </a:t>
            </a:r>
            <a:endParaRPr sz="850" dirty="0">
              <a:solidFill>
                <a:schemeClr val="dk1"/>
              </a:solidFill>
              <a:latin typeface="Georgia"/>
              <a:ea typeface="Georgia"/>
              <a:cs typeface="Georgia"/>
              <a:sym typeface="Georgia"/>
            </a:endParaRPr>
          </a:p>
          <a:p>
            <a:pPr marL="349250" lvl="0" indent="-171450" algn="l" rtl="0">
              <a:lnSpc>
                <a:spcPct val="115000"/>
              </a:lnSpc>
              <a:spcBef>
                <a:spcPts val="0"/>
              </a:spcBef>
              <a:spcAft>
                <a:spcPts val="0"/>
              </a:spcAft>
              <a:buClr>
                <a:schemeClr val="dk1"/>
              </a:buClr>
              <a:buSzPts val="800"/>
              <a:buFont typeface="Arial" panose="020B0604020202020204" pitchFamily="34" charset="0"/>
              <a:buChar char="•"/>
            </a:pPr>
            <a:r>
              <a:rPr lang="en" sz="850" b="1" dirty="0">
                <a:solidFill>
                  <a:schemeClr val="dk1"/>
                </a:solidFill>
                <a:latin typeface="Georgia"/>
                <a:ea typeface="Georgia"/>
                <a:cs typeface="Georgia"/>
                <a:sym typeface="Georgia"/>
              </a:rPr>
              <a:t>BSLE can be the first manifestation of SLE </a:t>
            </a:r>
            <a:r>
              <a:rPr lang="en" sz="850" dirty="0">
                <a:solidFill>
                  <a:schemeClr val="dk1"/>
                </a:solidFill>
                <a:latin typeface="Georgia"/>
                <a:ea typeface="Georgia"/>
                <a:cs typeface="Georgia"/>
                <a:sym typeface="Georgia"/>
              </a:rPr>
              <a:t>and can </a:t>
            </a:r>
            <a:r>
              <a:rPr lang="en" sz="850" b="1" dirty="0">
                <a:solidFill>
                  <a:schemeClr val="dk1"/>
                </a:solidFill>
                <a:latin typeface="Georgia"/>
                <a:ea typeface="Georgia"/>
                <a:cs typeface="Georgia"/>
                <a:sym typeface="Georgia"/>
              </a:rPr>
              <a:t>present without other clinical features of SLE</a:t>
            </a:r>
            <a:endParaRPr sz="850" b="1" dirty="0">
              <a:solidFill>
                <a:schemeClr val="dk1"/>
              </a:solidFill>
              <a:latin typeface="Georgia"/>
              <a:ea typeface="Georgia"/>
              <a:cs typeface="Georgia"/>
              <a:sym typeface="Georgia"/>
            </a:endParaRPr>
          </a:p>
          <a:p>
            <a:pPr marL="349250" lvl="0" indent="-171450" algn="l" rtl="0">
              <a:lnSpc>
                <a:spcPct val="115000"/>
              </a:lnSpc>
              <a:spcBef>
                <a:spcPts val="0"/>
              </a:spcBef>
              <a:spcAft>
                <a:spcPts val="0"/>
              </a:spcAft>
              <a:buClr>
                <a:schemeClr val="dk1"/>
              </a:buClr>
              <a:buSzPts val="800"/>
              <a:buFont typeface="Arial" panose="020B0604020202020204" pitchFamily="34" charset="0"/>
              <a:buChar char="•"/>
            </a:pPr>
            <a:r>
              <a:rPr lang="en" sz="850" dirty="0">
                <a:solidFill>
                  <a:schemeClr val="dk1"/>
                </a:solidFill>
                <a:latin typeface="Georgia"/>
                <a:ea typeface="Georgia"/>
                <a:cs typeface="Georgia"/>
                <a:sym typeface="Georgia"/>
              </a:rPr>
              <a:t>Erythema </a:t>
            </a:r>
            <a:r>
              <a:rPr lang="en" sz="850" dirty="0" err="1">
                <a:solidFill>
                  <a:schemeClr val="dk1"/>
                </a:solidFill>
                <a:latin typeface="Georgia"/>
                <a:ea typeface="Georgia"/>
                <a:cs typeface="Georgia"/>
                <a:sym typeface="Georgia"/>
              </a:rPr>
              <a:t>gyratum</a:t>
            </a:r>
            <a:r>
              <a:rPr lang="en" sz="850" dirty="0">
                <a:solidFill>
                  <a:schemeClr val="dk1"/>
                </a:solidFill>
                <a:latin typeface="Georgia"/>
                <a:ea typeface="Georgia"/>
                <a:cs typeface="Georgia"/>
                <a:sym typeface="Georgia"/>
              </a:rPr>
              <a:t> repens presents as wood grain-patterned plaques and is  typically linked to malignancy, but can also occur with BSLE</a:t>
            </a:r>
            <a:endParaRPr lang="en-US" sz="850" dirty="0">
              <a:solidFill>
                <a:schemeClr val="dk1"/>
              </a:solidFill>
              <a:latin typeface="Georgia"/>
              <a:ea typeface="Georgia"/>
              <a:cs typeface="Georgia"/>
              <a:sym typeface="Georgia"/>
            </a:endParaRPr>
          </a:p>
          <a:p>
            <a:pPr marL="349250" lvl="0" indent="-171450" algn="l" rtl="0">
              <a:lnSpc>
                <a:spcPct val="115000"/>
              </a:lnSpc>
              <a:spcBef>
                <a:spcPts val="0"/>
              </a:spcBef>
              <a:spcAft>
                <a:spcPts val="0"/>
              </a:spcAft>
              <a:buClr>
                <a:schemeClr val="dk1"/>
              </a:buClr>
              <a:buSzPts val="800"/>
              <a:buFont typeface="Arial" panose="020B0604020202020204" pitchFamily="34" charset="0"/>
              <a:buChar char="•"/>
            </a:pPr>
            <a:r>
              <a:rPr lang="en" sz="850" dirty="0">
                <a:solidFill>
                  <a:schemeClr val="dk1"/>
                </a:solidFill>
                <a:latin typeface="Georgia"/>
                <a:ea typeface="Georgia"/>
                <a:cs typeface="Georgia"/>
                <a:sym typeface="Georgia"/>
              </a:rPr>
              <a:t>Dapsone is an effective therapy for BSLE but carries a risk of methemoglobinemia which can present with unexplained shortness of breath and hypoxemia </a:t>
            </a:r>
            <a:endParaRPr sz="850" dirty="0">
              <a:solidFill>
                <a:schemeClr val="dk1"/>
              </a:solidFill>
              <a:latin typeface="Georgia"/>
              <a:ea typeface="Georgia"/>
              <a:cs typeface="Georgia"/>
              <a:sym typeface="Georgia"/>
            </a:endParaRPr>
          </a:p>
          <a:p>
            <a:pPr marL="349250" lvl="0" indent="-171450" algn="l" rtl="0">
              <a:lnSpc>
                <a:spcPct val="115000"/>
              </a:lnSpc>
              <a:spcBef>
                <a:spcPts val="0"/>
              </a:spcBef>
              <a:spcAft>
                <a:spcPts val="0"/>
              </a:spcAft>
              <a:buClr>
                <a:schemeClr val="dk1"/>
              </a:buClr>
              <a:buSzPts val="800"/>
              <a:buFont typeface="Arial" panose="020B0604020202020204" pitchFamily="34" charset="0"/>
              <a:buChar char="•"/>
            </a:pPr>
            <a:r>
              <a:rPr lang="en-US" sz="850" dirty="0">
                <a:solidFill>
                  <a:schemeClr val="dk1"/>
                </a:solidFill>
                <a:latin typeface="Georgia"/>
                <a:ea typeface="Georgia"/>
                <a:cs typeface="Georgia"/>
                <a:sym typeface="Georgia"/>
              </a:rPr>
              <a:t>Dupilumab, used for bullous pemphigoid, has been reported to induce acute cutaneous SLE; in case 1 dupilumab exacerbated our patient’s bullous SLE</a:t>
            </a:r>
            <a:endParaRPr lang="en" sz="850" dirty="0">
              <a:solidFill>
                <a:schemeClr val="dk1"/>
              </a:solidFill>
              <a:latin typeface="Georgia"/>
              <a:ea typeface="Georgia"/>
              <a:cs typeface="Georgia"/>
              <a:sym typeface="Georgia"/>
            </a:endParaRPr>
          </a:p>
          <a:p>
            <a:pPr marL="349250" lvl="0" indent="-171450" algn="l" rtl="0">
              <a:lnSpc>
                <a:spcPct val="115000"/>
              </a:lnSpc>
              <a:spcBef>
                <a:spcPts val="0"/>
              </a:spcBef>
              <a:spcAft>
                <a:spcPts val="0"/>
              </a:spcAft>
              <a:buClr>
                <a:schemeClr val="dk1"/>
              </a:buClr>
              <a:buSzPts val="800"/>
              <a:buFont typeface="Arial" panose="020B0604020202020204" pitchFamily="34" charset="0"/>
              <a:buChar char="•"/>
            </a:pPr>
            <a:r>
              <a:rPr lang="en" sz="850" dirty="0">
                <a:solidFill>
                  <a:schemeClr val="dk1"/>
                </a:solidFill>
                <a:latin typeface="Georgia"/>
                <a:ea typeface="Georgia"/>
                <a:cs typeface="Georgia"/>
                <a:sym typeface="Georgia"/>
              </a:rPr>
              <a:t>BSLE can be life threatening and requires a multi-modal. individualized approach for treatment, relapse is common</a:t>
            </a:r>
            <a:endParaRPr sz="850" dirty="0">
              <a:solidFill>
                <a:schemeClr val="dk1"/>
              </a:solidFill>
              <a:latin typeface="Georgia"/>
              <a:ea typeface="Georgia"/>
              <a:cs typeface="Georgia"/>
              <a:sym typeface="Georgia"/>
            </a:endParaRPr>
          </a:p>
          <a:p>
            <a:pPr marL="457200" lvl="0" indent="0" algn="l" rtl="0">
              <a:lnSpc>
                <a:spcPct val="115000"/>
              </a:lnSpc>
              <a:spcBef>
                <a:spcPts val="1200"/>
              </a:spcBef>
              <a:spcAft>
                <a:spcPts val="1200"/>
              </a:spcAft>
              <a:buNone/>
            </a:pPr>
            <a:endParaRPr sz="800" dirty="0">
              <a:solidFill>
                <a:schemeClr val="dk1"/>
              </a:solidFill>
              <a:latin typeface="Georgia"/>
              <a:ea typeface="Georgia"/>
              <a:cs typeface="Georgia"/>
              <a:sym typeface="Georgia"/>
            </a:endParaRPr>
          </a:p>
        </p:txBody>
      </p:sp>
      <p:sp>
        <p:nvSpPr>
          <p:cNvPr id="73" name="Google Shape;73;p13"/>
          <p:cNvSpPr txBox="1"/>
          <p:nvPr/>
        </p:nvSpPr>
        <p:spPr>
          <a:xfrm>
            <a:off x="7013409" y="3906361"/>
            <a:ext cx="1453200" cy="1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latin typeface="Georgia"/>
                <a:ea typeface="Georgia"/>
                <a:cs typeface="Georgia"/>
                <a:sym typeface="Georgia"/>
              </a:rPr>
              <a:t>References </a:t>
            </a:r>
            <a:endParaRPr sz="1200" b="1" dirty="0">
              <a:solidFill>
                <a:schemeClr val="dk1"/>
              </a:solidFill>
              <a:latin typeface="Georgia"/>
              <a:ea typeface="Georgia"/>
              <a:cs typeface="Georgia"/>
              <a:sym typeface="Georgia"/>
            </a:endParaRPr>
          </a:p>
        </p:txBody>
      </p:sp>
      <p:sp>
        <p:nvSpPr>
          <p:cNvPr id="74" name="Google Shape;74;p13"/>
          <p:cNvSpPr txBox="1"/>
          <p:nvPr/>
        </p:nvSpPr>
        <p:spPr>
          <a:xfrm>
            <a:off x="7013409" y="912624"/>
            <a:ext cx="1339500" cy="1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Georgia"/>
                <a:ea typeface="Georgia"/>
                <a:cs typeface="Georgia"/>
                <a:sym typeface="Georgia"/>
              </a:rPr>
              <a:t>Discussion </a:t>
            </a:r>
            <a:endParaRPr sz="1200" b="1" dirty="0">
              <a:solidFill>
                <a:schemeClr val="dk1"/>
              </a:solidFill>
              <a:latin typeface="Georgia"/>
              <a:ea typeface="Georgia"/>
              <a:cs typeface="Georgia"/>
              <a:sym typeface="Georgia"/>
            </a:endParaRPr>
          </a:p>
        </p:txBody>
      </p:sp>
      <p:sp>
        <p:nvSpPr>
          <p:cNvPr id="75" name="Google Shape;75;p13"/>
          <p:cNvSpPr txBox="1"/>
          <p:nvPr/>
        </p:nvSpPr>
        <p:spPr>
          <a:xfrm>
            <a:off x="5114772" y="3076077"/>
            <a:ext cx="3489000" cy="591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200"/>
              </a:spcBef>
              <a:spcAft>
                <a:spcPts val="0"/>
              </a:spcAft>
              <a:buNone/>
            </a:pPr>
            <a:endParaRPr sz="800" dirty="0">
              <a:solidFill>
                <a:schemeClr val="dk1"/>
              </a:solidFill>
              <a:latin typeface="Georgia"/>
              <a:ea typeface="Georgia"/>
              <a:cs typeface="Georgia"/>
              <a:sym typeface="Georgia"/>
            </a:endParaRPr>
          </a:p>
        </p:txBody>
      </p:sp>
      <p:grpSp>
        <p:nvGrpSpPr>
          <p:cNvPr id="7" name="Group 6">
            <a:extLst>
              <a:ext uri="{FF2B5EF4-FFF2-40B4-BE49-F238E27FC236}">
                <a16:creationId xmlns:a16="http://schemas.microsoft.com/office/drawing/2014/main" id="{C3F0CD67-7F6C-8CD9-1833-236706017596}"/>
              </a:ext>
            </a:extLst>
          </p:cNvPr>
          <p:cNvGrpSpPr/>
          <p:nvPr/>
        </p:nvGrpSpPr>
        <p:grpSpPr>
          <a:xfrm>
            <a:off x="3154391" y="1039366"/>
            <a:ext cx="5962391" cy="3486526"/>
            <a:chOff x="3265370" y="1119885"/>
            <a:chExt cx="5307015" cy="3147395"/>
          </a:xfrm>
        </p:grpSpPr>
        <p:sp>
          <p:nvSpPr>
            <p:cNvPr id="72" name="Google Shape;72;p13"/>
            <p:cNvSpPr txBox="1"/>
            <p:nvPr/>
          </p:nvSpPr>
          <p:spPr>
            <a:xfrm>
              <a:off x="5740046" y="3761825"/>
              <a:ext cx="2832339" cy="505455"/>
            </a:xfrm>
            <a:prstGeom prst="rect">
              <a:avLst/>
            </a:prstGeom>
            <a:noFill/>
            <a:ln>
              <a:noFill/>
            </a:ln>
          </p:spPr>
          <p:txBody>
            <a:bodyPr spcFirstLastPara="1" wrap="square" lIns="91425" tIns="91425" rIns="91425" bIns="91425" anchor="t" anchorCtr="0">
              <a:noAutofit/>
            </a:bodyPr>
            <a:lstStyle/>
            <a:p>
              <a:pPr marL="203200" lvl="0" algn="l" rtl="0">
                <a:lnSpc>
                  <a:spcPct val="115000"/>
                </a:lnSpc>
                <a:spcBef>
                  <a:spcPts val="1200"/>
                </a:spcBef>
                <a:spcAft>
                  <a:spcPts val="0"/>
                </a:spcAft>
                <a:buClr>
                  <a:schemeClr val="dk1"/>
                </a:buClr>
                <a:buSzPts val="400"/>
              </a:pPr>
              <a:r>
                <a:rPr lang="en" sz="430" dirty="0" err="1">
                  <a:solidFill>
                    <a:schemeClr val="dk1"/>
                  </a:solidFill>
                  <a:latin typeface="Georgia"/>
                  <a:ea typeface="Georgia"/>
                  <a:cs typeface="Georgia"/>
                  <a:sym typeface="Georgia"/>
                </a:rPr>
                <a:t>Belzer</a:t>
              </a:r>
              <a:r>
                <a:rPr lang="en" sz="430" dirty="0">
                  <a:solidFill>
                    <a:schemeClr val="dk1"/>
                  </a:solidFill>
                  <a:latin typeface="Georgia"/>
                  <a:ea typeface="Georgia"/>
                  <a:cs typeface="Georgia"/>
                  <a:sym typeface="Georgia"/>
                </a:rPr>
                <a:t>, Alex, and Matthew D. </a:t>
              </a:r>
              <a:r>
                <a:rPr lang="en" sz="430" dirty="0" err="1">
                  <a:solidFill>
                    <a:schemeClr val="dk1"/>
                  </a:solidFill>
                  <a:latin typeface="Georgia"/>
                  <a:ea typeface="Georgia"/>
                  <a:cs typeface="Georgia"/>
                  <a:sym typeface="Georgia"/>
                </a:rPr>
                <a:t>Krasowski</a:t>
              </a:r>
              <a:r>
                <a:rPr lang="en" sz="430" dirty="0">
                  <a:solidFill>
                    <a:schemeClr val="dk1"/>
                  </a:solidFill>
                  <a:latin typeface="Georgia"/>
                  <a:ea typeface="Georgia"/>
                  <a:cs typeface="Georgia"/>
                  <a:sym typeface="Georgia"/>
                </a:rPr>
                <a:t>. “Causes of acquired Methemoglobinemia – a retrospective study at a  large Academic Hospital.” Toxicology Reports, vol. 12, June 2024, </a:t>
              </a:r>
              <a:endParaRPr sz="430" dirty="0">
                <a:solidFill>
                  <a:schemeClr val="dk1"/>
                </a:solidFill>
                <a:latin typeface="Georgia"/>
                <a:ea typeface="Georgia"/>
                <a:cs typeface="Georgia"/>
                <a:sym typeface="Georgia"/>
              </a:endParaRPr>
            </a:p>
            <a:p>
              <a:pPr marL="203200" marR="0" lvl="0" algn="l" rtl="0">
                <a:lnSpc>
                  <a:spcPct val="115000"/>
                </a:lnSpc>
                <a:spcBef>
                  <a:spcPts val="0"/>
                </a:spcBef>
                <a:spcAft>
                  <a:spcPts val="0"/>
                </a:spcAft>
                <a:buClr>
                  <a:schemeClr val="dk1"/>
                </a:buClr>
                <a:buSzPts val="400"/>
              </a:pPr>
              <a:r>
                <a:rPr lang="en" sz="430" dirty="0">
                  <a:solidFill>
                    <a:schemeClr val="dk1"/>
                  </a:solidFill>
                  <a:latin typeface="Georgia"/>
                  <a:ea typeface="Georgia"/>
                  <a:cs typeface="Georgia"/>
                  <a:sym typeface="Georgia"/>
                </a:rPr>
                <a:t>Grover C, Khurana A, Sharma S, </a:t>
              </a:r>
              <a:r>
                <a:rPr lang="en" sz="430" dirty="0" err="1">
                  <a:solidFill>
                    <a:schemeClr val="dk1"/>
                  </a:solidFill>
                  <a:latin typeface="Georgia"/>
                  <a:ea typeface="Georgia"/>
                  <a:cs typeface="Georgia"/>
                  <a:sym typeface="Georgia"/>
                </a:rPr>
                <a:t>Singal</a:t>
              </a:r>
              <a:r>
                <a:rPr lang="en" sz="430" dirty="0">
                  <a:solidFill>
                    <a:schemeClr val="dk1"/>
                  </a:solidFill>
                  <a:latin typeface="Georgia"/>
                  <a:ea typeface="Georgia"/>
                  <a:cs typeface="Georgia"/>
                  <a:sym typeface="Georgia"/>
                </a:rPr>
                <a:t> A. Bullous systemic lupus erythematosus. Indian J Dermatol. 2013 Nov;58(6):492.</a:t>
              </a:r>
              <a:endParaRPr sz="430" dirty="0">
                <a:solidFill>
                  <a:schemeClr val="dk1"/>
                </a:solidFill>
                <a:latin typeface="Georgia"/>
                <a:ea typeface="Georgia"/>
                <a:cs typeface="Georgia"/>
                <a:sym typeface="Georgia"/>
              </a:endParaRPr>
            </a:p>
            <a:p>
              <a:pPr marL="203200" lvl="0" algn="l" rtl="0">
                <a:lnSpc>
                  <a:spcPct val="115000"/>
                </a:lnSpc>
                <a:spcBef>
                  <a:spcPts val="0"/>
                </a:spcBef>
                <a:spcAft>
                  <a:spcPts val="0"/>
                </a:spcAft>
                <a:buClr>
                  <a:schemeClr val="dk1"/>
                </a:buClr>
                <a:buSzPts val="400"/>
              </a:pPr>
              <a:r>
                <a:rPr lang="en" sz="430" dirty="0" err="1">
                  <a:solidFill>
                    <a:schemeClr val="dk1"/>
                  </a:solidFill>
                  <a:latin typeface="Georgia"/>
                  <a:ea typeface="Georgia"/>
                  <a:cs typeface="Georgia"/>
                  <a:sym typeface="Georgia"/>
                </a:rPr>
                <a:t>Rutnin</a:t>
              </a:r>
              <a:r>
                <a:rPr lang="en" sz="430" dirty="0">
                  <a:solidFill>
                    <a:schemeClr val="dk1"/>
                  </a:solidFill>
                  <a:latin typeface="Georgia"/>
                  <a:ea typeface="Georgia"/>
                  <a:cs typeface="Georgia"/>
                  <a:sym typeface="Georgia"/>
                </a:rPr>
                <a:t> S, </a:t>
              </a:r>
              <a:r>
                <a:rPr lang="en" sz="430" dirty="0" err="1">
                  <a:solidFill>
                    <a:schemeClr val="dk1"/>
                  </a:solidFill>
                  <a:latin typeface="Georgia"/>
                  <a:ea typeface="Georgia"/>
                  <a:cs typeface="Georgia"/>
                  <a:sym typeface="Georgia"/>
                </a:rPr>
                <a:t>Chanprapaph</a:t>
              </a:r>
              <a:r>
                <a:rPr lang="en" sz="430" dirty="0">
                  <a:solidFill>
                    <a:schemeClr val="dk1"/>
                  </a:solidFill>
                  <a:latin typeface="Georgia"/>
                  <a:ea typeface="Georgia"/>
                  <a:cs typeface="Georgia"/>
                  <a:sym typeface="Georgia"/>
                </a:rPr>
                <a:t> K. Vesiculobullous diseases in relation to lupus erythematosus. Clin </a:t>
              </a:r>
              <a:r>
                <a:rPr lang="en" sz="430" dirty="0" err="1">
                  <a:solidFill>
                    <a:schemeClr val="dk1"/>
                  </a:solidFill>
                  <a:latin typeface="Georgia"/>
                  <a:ea typeface="Georgia"/>
                  <a:cs typeface="Georgia"/>
                  <a:sym typeface="Georgia"/>
                </a:rPr>
                <a:t>Cosmet</a:t>
              </a:r>
              <a:r>
                <a:rPr lang="en" sz="430" dirty="0">
                  <a:solidFill>
                    <a:schemeClr val="dk1"/>
                  </a:solidFill>
                  <a:latin typeface="Georgia"/>
                  <a:ea typeface="Georgia"/>
                  <a:cs typeface="Georgia"/>
                  <a:sym typeface="Georgia"/>
                </a:rPr>
                <a:t> </a:t>
              </a:r>
              <a:r>
                <a:rPr lang="en" sz="430" dirty="0" err="1">
                  <a:solidFill>
                    <a:schemeClr val="dk1"/>
                  </a:solidFill>
                  <a:latin typeface="Georgia"/>
                  <a:ea typeface="Georgia"/>
                  <a:cs typeface="Georgia"/>
                  <a:sym typeface="Georgia"/>
                </a:rPr>
                <a:t>Investig</a:t>
              </a:r>
              <a:r>
                <a:rPr lang="en" sz="430" dirty="0">
                  <a:solidFill>
                    <a:schemeClr val="dk1"/>
                  </a:solidFill>
                  <a:latin typeface="Georgia"/>
                  <a:ea typeface="Georgia"/>
                  <a:cs typeface="Georgia"/>
                  <a:sym typeface="Georgia"/>
                </a:rPr>
                <a:t> Dermatol. 2019 Sep 4;12:653-667.</a:t>
              </a:r>
              <a:endParaRPr sz="430" dirty="0">
                <a:solidFill>
                  <a:schemeClr val="dk1"/>
                </a:solidFill>
                <a:latin typeface="Georgia"/>
                <a:ea typeface="Georgia"/>
                <a:cs typeface="Georgia"/>
                <a:sym typeface="Georgia"/>
              </a:endParaRPr>
            </a:p>
            <a:p>
              <a:pPr marL="203200" marR="0" lvl="0" algn="l" rtl="0">
                <a:lnSpc>
                  <a:spcPct val="115000"/>
                </a:lnSpc>
                <a:spcBef>
                  <a:spcPts val="0"/>
                </a:spcBef>
                <a:spcAft>
                  <a:spcPts val="0"/>
                </a:spcAft>
                <a:buClr>
                  <a:schemeClr val="dk1"/>
                </a:buClr>
                <a:buSzPts val="400"/>
              </a:pPr>
              <a:r>
                <a:rPr lang="en" sz="430" dirty="0" err="1">
                  <a:solidFill>
                    <a:schemeClr val="dk1"/>
                  </a:solidFill>
                  <a:latin typeface="Georgia"/>
                  <a:ea typeface="Georgia"/>
                  <a:cs typeface="Georgia"/>
                  <a:sym typeface="Georgia"/>
                </a:rPr>
                <a:t>Sprow</a:t>
              </a:r>
              <a:r>
                <a:rPr lang="en" sz="430" dirty="0">
                  <a:solidFill>
                    <a:schemeClr val="dk1"/>
                  </a:solidFill>
                  <a:latin typeface="Georgia"/>
                  <a:ea typeface="Georgia"/>
                  <a:cs typeface="Georgia"/>
                  <a:sym typeface="Georgia"/>
                </a:rPr>
                <a:t>, Grant </a:t>
              </a:r>
              <a:r>
                <a:rPr lang="en" sz="430" dirty="0" err="1">
                  <a:solidFill>
                    <a:schemeClr val="dk1"/>
                  </a:solidFill>
                  <a:latin typeface="Georgia"/>
                  <a:ea typeface="Georgia"/>
                  <a:cs typeface="Georgia"/>
                  <a:sym typeface="Georgia"/>
                </a:rPr>
                <a:t>BAa,b</a:t>
              </a:r>
              <a:r>
                <a:rPr lang="en" sz="430" dirty="0">
                  <a:solidFill>
                    <a:schemeClr val="dk1"/>
                  </a:solidFill>
                  <a:latin typeface="Georgia"/>
                  <a:ea typeface="Georgia"/>
                  <a:cs typeface="Georgia"/>
                  <a:sym typeface="Georgia"/>
                </a:rPr>
                <a:t>; </a:t>
              </a:r>
              <a:r>
                <a:rPr lang="en" sz="430" dirty="0" err="1">
                  <a:solidFill>
                    <a:schemeClr val="dk1"/>
                  </a:solidFill>
                  <a:latin typeface="Georgia"/>
                  <a:ea typeface="Georgia"/>
                  <a:cs typeface="Georgia"/>
                  <a:sym typeface="Georgia"/>
                </a:rPr>
                <a:t>Afarideh</a:t>
              </a:r>
              <a:r>
                <a:rPr lang="en" sz="430" dirty="0">
                  <a:solidFill>
                    <a:schemeClr val="dk1"/>
                  </a:solidFill>
                  <a:latin typeface="Georgia"/>
                  <a:ea typeface="Georgia"/>
                  <a:cs typeface="Georgia"/>
                  <a:sym typeface="Georgia"/>
                </a:rPr>
                <a:t>, Mohsen MD, </a:t>
              </a:r>
              <a:r>
                <a:rPr lang="en" sz="430" dirty="0" err="1">
                  <a:solidFill>
                    <a:schemeClr val="dk1"/>
                  </a:solidFill>
                  <a:latin typeface="Georgia"/>
                  <a:ea typeface="Georgia"/>
                  <a:cs typeface="Georgia"/>
                  <a:sym typeface="Georgia"/>
                </a:rPr>
                <a:t>MPHa,b</a:t>
              </a:r>
              <a:r>
                <a:rPr lang="en" sz="430" dirty="0">
                  <a:solidFill>
                    <a:schemeClr val="dk1"/>
                  </a:solidFill>
                  <a:latin typeface="Georgia"/>
                  <a:ea typeface="Georgia"/>
                  <a:cs typeface="Georgia"/>
                  <a:sym typeface="Georgia"/>
                </a:rPr>
                <a:t>; Dan, Joshua </a:t>
              </a:r>
              <a:r>
                <a:rPr lang="en" sz="430" dirty="0" err="1">
                  <a:solidFill>
                    <a:schemeClr val="dk1"/>
                  </a:solidFill>
                  <a:latin typeface="Georgia"/>
                  <a:ea typeface="Georgia"/>
                  <a:cs typeface="Georgia"/>
                  <a:sym typeface="Georgia"/>
                </a:rPr>
                <a:t>BAa,b</a:t>
              </a:r>
              <a:r>
                <a:rPr lang="en" sz="430" dirty="0">
                  <a:solidFill>
                    <a:schemeClr val="dk1"/>
                  </a:solidFill>
                  <a:latin typeface="Georgia"/>
                  <a:ea typeface="Georgia"/>
                  <a:cs typeface="Georgia"/>
                  <a:sym typeface="Georgia"/>
                </a:rPr>
                <a:t>; Hedberg, Matthew L. MD, </a:t>
              </a:r>
              <a:r>
                <a:rPr lang="en" sz="430" dirty="0" err="1">
                  <a:solidFill>
                    <a:schemeClr val="dk1"/>
                  </a:solidFill>
                  <a:latin typeface="Georgia"/>
                  <a:ea typeface="Georgia"/>
                  <a:cs typeface="Georgia"/>
                  <a:sym typeface="Georgia"/>
                </a:rPr>
                <a:t>PhDa</a:t>
              </a:r>
              <a:r>
                <a:rPr lang="en" sz="430" dirty="0">
                  <a:solidFill>
                    <a:schemeClr val="dk1"/>
                  </a:solidFill>
                  <a:latin typeface="Georgia"/>
                  <a:ea typeface="Georgia"/>
                  <a:cs typeface="Georgia"/>
                  <a:sym typeface="Georgia"/>
                </a:rPr>
                <a:t>; </a:t>
              </a:r>
            </a:p>
            <a:p>
              <a:pPr marL="203200" marR="0" lvl="0" algn="l" rtl="0">
                <a:lnSpc>
                  <a:spcPct val="115000"/>
                </a:lnSpc>
                <a:spcBef>
                  <a:spcPts val="0"/>
                </a:spcBef>
                <a:spcAft>
                  <a:spcPts val="0"/>
                </a:spcAft>
                <a:buClr>
                  <a:schemeClr val="dk1"/>
                </a:buClr>
                <a:buSzPts val="400"/>
              </a:pPr>
              <a:r>
                <a:rPr lang="en" sz="430" dirty="0">
                  <a:solidFill>
                    <a:schemeClr val="dk1"/>
                  </a:solidFill>
                  <a:latin typeface="Georgia"/>
                  <a:ea typeface="Georgia"/>
                  <a:cs typeface="Georgia"/>
                  <a:sym typeface="Georgia"/>
                </a:rPr>
                <a:t>Werth, Victoria P. </a:t>
              </a:r>
              <a:r>
                <a:rPr lang="en" sz="430" dirty="0" err="1">
                  <a:solidFill>
                    <a:schemeClr val="dk1"/>
                  </a:solidFill>
                  <a:latin typeface="Georgia"/>
                  <a:ea typeface="Georgia"/>
                  <a:cs typeface="Georgia"/>
                  <a:sym typeface="Georgia"/>
                </a:rPr>
                <a:t>MDa,b</a:t>
              </a:r>
              <a:r>
                <a:rPr lang="en" sz="430" dirty="0">
                  <a:solidFill>
                    <a:schemeClr val="dk1"/>
                  </a:solidFill>
                  <a:latin typeface="Georgia"/>
                  <a:ea typeface="Georgia"/>
                  <a:cs typeface="Georgia"/>
                  <a:sym typeface="Georgia"/>
                </a:rPr>
                <a:t>,*. Bullous systemic lupus erythematosus in females. International Journal of Women’s Dermatology 8(3):p e034, October 2022</a:t>
              </a:r>
            </a:p>
            <a:p>
              <a:pPr marL="203200" marR="0" lvl="0" algn="l" rtl="0">
                <a:lnSpc>
                  <a:spcPct val="115000"/>
                </a:lnSpc>
                <a:spcBef>
                  <a:spcPts val="0"/>
                </a:spcBef>
                <a:spcAft>
                  <a:spcPts val="0"/>
                </a:spcAft>
                <a:buClr>
                  <a:schemeClr val="dk1"/>
                </a:buClr>
                <a:buSzPts val="400"/>
              </a:pPr>
              <a:r>
                <a:rPr lang="en-US" sz="430" dirty="0">
                  <a:solidFill>
                    <a:schemeClr val="dk1"/>
                  </a:solidFill>
                  <a:latin typeface="Georgia"/>
                </a:rPr>
                <a:t> </a:t>
              </a:r>
              <a:r>
                <a:rPr lang="en-US" sz="430" dirty="0" err="1">
                  <a:solidFill>
                    <a:schemeClr val="dk1"/>
                  </a:solidFill>
                  <a:latin typeface="Georgia"/>
                </a:rPr>
                <a:t>Paolino</a:t>
              </a:r>
              <a:r>
                <a:rPr lang="en-US" sz="430" dirty="0">
                  <a:solidFill>
                    <a:schemeClr val="dk1"/>
                  </a:solidFill>
                  <a:latin typeface="Georgia"/>
                </a:rPr>
                <a:t> G, Ramirez GA, Yacoub MR, et al. Subacute cutaneous lupus erythematosus induced by dupilumab: a novel possible association with specific pathogenetic mechanisms. Ital J Dermatol </a:t>
              </a:r>
              <a:r>
                <a:rPr lang="en-US" sz="430" dirty="0" err="1">
                  <a:solidFill>
                    <a:schemeClr val="dk1"/>
                  </a:solidFill>
                  <a:latin typeface="Georgia"/>
                </a:rPr>
                <a:t>Venerol</a:t>
              </a:r>
              <a:r>
                <a:rPr lang="en-US" sz="430" dirty="0">
                  <a:solidFill>
                    <a:schemeClr val="dk1"/>
                  </a:solidFill>
                  <a:latin typeface="Georgia"/>
                </a:rPr>
                <a:t> 2022; 157(2): 201–202.</a:t>
              </a:r>
              <a:endParaRPr sz="430" dirty="0">
                <a:solidFill>
                  <a:schemeClr val="dk1"/>
                </a:solidFill>
                <a:latin typeface="Georgia"/>
                <a:sym typeface="Georgia"/>
              </a:endParaRPr>
            </a:p>
            <a:p>
              <a:pPr marL="457200" lvl="0" algn="l" rtl="0">
                <a:spcBef>
                  <a:spcPts val="1200"/>
                </a:spcBef>
                <a:spcAft>
                  <a:spcPts val="0"/>
                </a:spcAft>
              </a:pPr>
              <a:endParaRPr sz="500" dirty="0">
                <a:solidFill>
                  <a:srgbClr val="1B1B1B"/>
                </a:solidFill>
                <a:highlight>
                  <a:srgbClr val="FFFFFF"/>
                </a:highlight>
                <a:latin typeface="Courier New"/>
                <a:ea typeface="Courier New"/>
                <a:cs typeface="Courier New"/>
                <a:sym typeface="Courier New"/>
              </a:endParaRPr>
            </a:p>
          </p:txBody>
        </p:sp>
        <p:pic>
          <p:nvPicPr>
            <p:cNvPr id="2" name="Picture 1" descr="A person's leg with a rash on it&#10;&#10;Description automatically generated">
              <a:extLst>
                <a:ext uri="{FF2B5EF4-FFF2-40B4-BE49-F238E27FC236}">
                  <a16:creationId xmlns:a16="http://schemas.microsoft.com/office/drawing/2014/main" id="{372288A1-5919-72D2-D2AD-ADE3F2410196}"/>
                </a:ext>
              </a:extLst>
            </p:cNvPr>
            <p:cNvPicPr>
              <a:picLocks noChangeAspect="1"/>
            </p:cNvPicPr>
            <p:nvPr/>
          </p:nvPicPr>
          <p:blipFill rotWithShape="1">
            <a:blip r:embed="rId3">
              <a:extLst>
                <a:ext uri="{28A0092B-C50C-407E-A947-70E740481C1C}">
                  <a14:useLocalDpi xmlns:a14="http://schemas.microsoft.com/office/drawing/2010/main" val="0"/>
                </a:ext>
              </a:extLst>
            </a:blip>
            <a:srcRect l="5824" t="11567" b="765"/>
            <a:stretch/>
          </p:blipFill>
          <p:spPr bwMode="auto">
            <a:xfrm>
              <a:off x="3265370" y="1119885"/>
              <a:ext cx="1377712" cy="947749"/>
            </a:xfrm>
            <a:prstGeom prst="rect">
              <a:avLst/>
            </a:prstGeom>
            <a:ln>
              <a:noFill/>
            </a:ln>
            <a:extLst>
              <a:ext uri="{53640926-AAD7-44D8-BBD7-CCE9431645EC}">
                <a14:shadowObscured xmlns:a14="http://schemas.microsoft.com/office/drawing/2010/main"/>
              </a:ext>
            </a:extLst>
          </p:spPr>
        </p:pic>
        <p:pic>
          <p:nvPicPr>
            <p:cNvPr id="4" name="Picture 3" descr="A person with a rash on their stomach&#10;&#10;Description automatically generated">
              <a:extLst>
                <a:ext uri="{FF2B5EF4-FFF2-40B4-BE49-F238E27FC236}">
                  <a16:creationId xmlns:a16="http://schemas.microsoft.com/office/drawing/2014/main" id="{41E5AB9E-1158-BBF2-8166-64DF68BB28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289" r="6351" b="11785"/>
            <a:stretch/>
          </p:blipFill>
          <p:spPr bwMode="auto">
            <a:xfrm>
              <a:off x="4617901" y="1120584"/>
              <a:ext cx="1192264" cy="960500"/>
            </a:xfrm>
            <a:prstGeom prst="rect">
              <a:avLst/>
            </a:prstGeom>
            <a:ln>
              <a:noFill/>
            </a:ln>
            <a:extLst>
              <a:ext uri="{53640926-AAD7-44D8-BBD7-CCE9431645EC}">
                <a14:shadowObscured xmlns:a14="http://schemas.microsoft.com/office/drawing/2010/main"/>
              </a:ext>
            </a:extLst>
          </p:spPr>
        </p:pic>
        <p:pic>
          <p:nvPicPr>
            <p:cNvPr id="5" name="Picture 4" descr="A close-up of a cell&#10;&#10;Description automatically generated">
              <a:extLst>
                <a:ext uri="{FF2B5EF4-FFF2-40B4-BE49-F238E27FC236}">
                  <a16:creationId xmlns:a16="http://schemas.microsoft.com/office/drawing/2014/main" id="{1F8CCD93-6292-ABCE-C182-BA5C3A1A19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94" r="21358" b="2813"/>
            <a:stretch/>
          </p:blipFill>
          <p:spPr bwMode="auto">
            <a:xfrm>
              <a:off x="4534883" y="2061368"/>
              <a:ext cx="1275282" cy="1047727"/>
            </a:xfrm>
            <a:prstGeom prst="rect">
              <a:avLst/>
            </a:prstGeom>
            <a:ln>
              <a:noFill/>
            </a:ln>
            <a:extLst>
              <a:ext uri="{53640926-AAD7-44D8-BBD7-CCE9431645EC}">
                <a14:shadowObscured xmlns:a14="http://schemas.microsoft.com/office/drawing/2010/main"/>
              </a:ext>
            </a:extLst>
          </p:spPr>
        </p:pic>
      </p:grpSp>
      <p:sp>
        <p:nvSpPr>
          <p:cNvPr id="8" name="TextBox 7">
            <a:extLst>
              <a:ext uri="{FF2B5EF4-FFF2-40B4-BE49-F238E27FC236}">
                <a16:creationId xmlns:a16="http://schemas.microsoft.com/office/drawing/2014/main" id="{3E8EBEA8-2EB0-882E-CE5D-23CAEA964504}"/>
              </a:ext>
            </a:extLst>
          </p:cNvPr>
          <p:cNvSpPr txBox="1"/>
          <p:nvPr/>
        </p:nvSpPr>
        <p:spPr>
          <a:xfrm>
            <a:off x="3085818" y="3218667"/>
            <a:ext cx="3130566" cy="415498"/>
          </a:xfrm>
          <a:prstGeom prst="rect">
            <a:avLst/>
          </a:prstGeom>
          <a:noFill/>
        </p:spPr>
        <p:txBody>
          <a:bodyPr wrap="square" rtlCol="0">
            <a:spAutoFit/>
          </a:bodyPr>
          <a:lstStyle/>
          <a:p>
            <a:r>
              <a:rPr lang="en-US" sz="700" u="sng" dirty="0">
                <a:latin typeface="Georgia" panose="02040502050405020303" pitchFamily="18" charset="0"/>
              </a:rPr>
              <a:t>Figure 1a-d:</a:t>
            </a:r>
            <a:r>
              <a:rPr lang="en-US" sz="700" dirty="0">
                <a:latin typeface="Georgia" panose="02040502050405020303" pitchFamily="18" charset="0"/>
              </a:rPr>
              <a:t> 1a) case 1, lower extremity bullae; 1b) case 1, erythema </a:t>
            </a:r>
            <a:r>
              <a:rPr lang="en-US" sz="700" dirty="0" err="1">
                <a:latin typeface="Georgia" panose="02040502050405020303" pitchFamily="18" charset="0"/>
              </a:rPr>
              <a:t>gyratum</a:t>
            </a:r>
            <a:r>
              <a:rPr lang="en-US" sz="700" dirty="0">
                <a:latin typeface="Georgia" panose="02040502050405020303" pitchFamily="18" charset="0"/>
              </a:rPr>
              <a:t> repens;  1c) case 2, DIF of basement membrane 1d) case 2 </a:t>
            </a:r>
            <a:r>
              <a:rPr lang="en-US" sz="700" dirty="0">
                <a:solidFill>
                  <a:srgbClr val="000000"/>
                </a:solidFill>
                <a:effectLst/>
                <a:latin typeface="Georgia" panose="02040502050405020303" pitchFamily="18" charset="0"/>
              </a:rPr>
              <a:t>H&amp;E 20x subepidermal blister neutrophils and perivascular lymphocytes</a:t>
            </a:r>
            <a:endParaRPr lang="en-US" sz="700" dirty="0">
              <a:latin typeface="Georgia" panose="02040502050405020303" pitchFamily="18" charset="0"/>
            </a:endParaRPr>
          </a:p>
        </p:txBody>
      </p:sp>
      <p:sp>
        <p:nvSpPr>
          <p:cNvPr id="9" name="TextBox 8">
            <a:extLst>
              <a:ext uri="{FF2B5EF4-FFF2-40B4-BE49-F238E27FC236}">
                <a16:creationId xmlns:a16="http://schemas.microsoft.com/office/drawing/2014/main" id="{37FEF3CE-BC89-7109-8863-56138E26FDF1}"/>
              </a:ext>
            </a:extLst>
          </p:cNvPr>
          <p:cNvSpPr txBox="1"/>
          <p:nvPr/>
        </p:nvSpPr>
        <p:spPr>
          <a:xfrm>
            <a:off x="4441230" y="1729519"/>
            <a:ext cx="186542" cy="307777"/>
          </a:xfrm>
          <a:prstGeom prst="rect">
            <a:avLst/>
          </a:prstGeom>
          <a:noFill/>
        </p:spPr>
        <p:txBody>
          <a:bodyPr wrap="square" rtlCol="0">
            <a:spAutoFit/>
          </a:bodyPr>
          <a:lstStyle/>
          <a:p>
            <a:r>
              <a:rPr lang="en-US" b="1" dirty="0"/>
              <a:t>a</a:t>
            </a:r>
          </a:p>
        </p:txBody>
      </p:sp>
      <p:sp>
        <p:nvSpPr>
          <p:cNvPr id="11" name="TextBox 10">
            <a:extLst>
              <a:ext uri="{FF2B5EF4-FFF2-40B4-BE49-F238E27FC236}">
                <a16:creationId xmlns:a16="http://schemas.microsoft.com/office/drawing/2014/main" id="{53785261-B802-4D1C-16F1-09DFA43A3378}"/>
              </a:ext>
            </a:extLst>
          </p:cNvPr>
          <p:cNvSpPr txBox="1"/>
          <p:nvPr/>
        </p:nvSpPr>
        <p:spPr>
          <a:xfrm>
            <a:off x="4188847" y="2916216"/>
            <a:ext cx="186542" cy="307777"/>
          </a:xfrm>
          <a:prstGeom prst="rect">
            <a:avLst/>
          </a:prstGeom>
          <a:noFill/>
        </p:spPr>
        <p:txBody>
          <a:bodyPr wrap="square" rtlCol="0">
            <a:spAutoFit/>
          </a:bodyPr>
          <a:lstStyle/>
          <a:p>
            <a:r>
              <a:rPr lang="en-US" b="1" dirty="0"/>
              <a:t>c</a:t>
            </a:r>
          </a:p>
        </p:txBody>
      </p:sp>
      <p:sp>
        <p:nvSpPr>
          <p:cNvPr id="12" name="TextBox 11">
            <a:extLst>
              <a:ext uri="{FF2B5EF4-FFF2-40B4-BE49-F238E27FC236}">
                <a16:creationId xmlns:a16="http://schemas.microsoft.com/office/drawing/2014/main" id="{0D549E36-3EC3-C207-1E65-D414CC41C1BD}"/>
              </a:ext>
            </a:extLst>
          </p:cNvPr>
          <p:cNvSpPr txBox="1"/>
          <p:nvPr/>
        </p:nvSpPr>
        <p:spPr>
          <a:xfrm>
            <a:off x="5777391" y="2915105"/>
            <a:ext cx="169584" cy="307777"/>
          </a:xfrm>
          <a:prstGeom prst="rect">
            <a:avLst/>
          </a:prstGeom>
          <a:noFill/>
        </p:spPr>
        <p:txBody>
          <a:bodyPr wrap="square" rtlCol="0">
            <a:spAutoFit/>
          </a:bodyPr>
          <a:lstStyle/>
          <a:p>
            <a:r>
              <a:rPr lang="en-US" b="1" dirty="0"/>
              <a:t>d</a:t>
            </a:r>
          </a:p>
        </p:txBody>
      </p:sp>
      <p:sp>
        <p:nvSpPr>
          <p:cNvPr id="6" name="TextBox 5">
            <a:extLst>
              <a:ext uri="{FF2B5EF4-FFF2-40B4-BE49-F238E27FC236}">
                <a16:creationId xmlns:a16="http://schemas.microsoft.com/office/drawing/2014/main" id="{45F20B31-1BC4-B7FF-2BB6-726935BFBED7}"/>
              </a:ext>
            </a:extLst>
          </p:cNvPr>
          <p:cNvSpPr txBox="1"/>
          <p:nvPr/>
        </p:nvSpPr>
        <p:spPr>
          <a:xfrm>
            <a:off x="5738701" y="1738264"/>
            <a:ext cx="186542" cy="369332"/>
          </a:xfrm>
          <a:prstGeom prst="rect">
            <a:avLst/>
          </a:prstGeom>
          <a:noFill/>
        </p:spPr>
        <p:txBody>
          <a:bodyPr wrap="square" rtlCol="0">
            <a:spAutoFit/>
          </a:bodyPr>
          <a:lstStyle/>
          <a:p>
            <a:r>
              <a:rPr lang="en-US" b="1" dirty="0"/>
              <a:t>b</a:t>
            </a:r>
          </a:p>
        </p:txBody>
      </p:sp>
      <p:pic>
        <p:nvPicPr>
          <p:cNvPr id="13" name="Picture 12" descr="A collage of images of cells&#10;&#10;Description automatically generated">
            <a:extLst>
              <a:ext uri="{FF2B5EF4-FFF2-40B4-BE49-F238E27FC236}">
                <a16:creationId xmlns:a16="http://schemas.microsoft.com/office/drawing/2014/main" id="{C9D9A1D2-4782-6F6F-1125-9B320AB568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8448" y="2088563"/>
            <a:ext cx="1411652" cy="1153156"/>
          </a:xfrm>
          <a:prstGeom prst="rect">
            <a:avLst/>
          </a:prstGeom>
        </p:spPr>
      </p:pic>
      <p:sp>
        <p:nvSpPr>
          <p:cNvPr id="15" name="TextBox 14">
            <a:extLst>
              <a:ext uri="{FF2B5EF4-FFF2-40B4-BE49-F238E27FC236}">
                <a16:creationId xmlns:a16="http://schemas.microsoft.com/office/drawing/2014/main" id="{16358212-248F-2D5E-0344-26C43F9C7A68}"/>
              </a:ext>
            </a:extLst>
          </p:cNvPr>
          <p:cNvSpPr txBox="1"/>
          <p:nvPr/>
        </p:nvSpPr>
        <p:spPr>
          <a:xfrm>
            <a:off x="4333604" y="2956049"/>
            <a:ext cx="351571" cy="369332"/>
          </a:xfrm>
          <a:prstGeom prst="rect">
            <a:avLst/>
          </a:prstGeom>
          <a:noFill/>
        </p:spPr>
        <p:txBody>
          <a:bodyPr wrap="square">
            <a:spAutoFit/>
          </a:bodyPr>
          <a:lstStyle/>
          <a:p>
            <a:r>
              <a:rPr lang="en-US" b="1" dirty="0"/>
              <a:t>C</a:t>
            </a:r>
            <a:endParaRPr lang="en-US" dirty="0"/>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1436</TotalTime>
  <Words>728</Words>
  <Application>Microsoft Macintosh PowerPoint</Application>
  <PresentationFormat>On-screen Show (16:9)</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Courier New</vt:lpstr>
      <vt:lpstr>Calibri Light</vt:lpstr>
      <vt:lpstr>Arial</vt:lpstr>
      <vt:lpstr>Georgia</vt:lpstr>
      <vt:lpstr>Calibri</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Freifeld, Alana</cp:lastModifiedBy>
  <cp:revision>19</cp:revision>
  <dcterms:modified xsi:type="dcterms:W3CDTF">2025-01-24T20:01:27Z</dcterms:modified>
</cp:coreProperties>
</file>