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2873" y="2936163"/>
            <a:ext cx="18138352" cy="168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3217" y="-168506"/>
            <a:ext cx="15817665" cy="1613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9262" y="3473843"/>
            <a:ext cx="17625060" cy="4307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rtenot@dreamstime.com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09919" y="8629131"/>
            <a:ext cx="6489700" cy="714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500" b="1">
                <a:latin typeface="Arial"/>
                <a:cs typeface="Arial"/>
              </a:rPr>
              <a:t>Srijana</a:t>
            </a:r>
            <a:r>
              <a:rPr dirty="0" sz="4500" spc="20" b="1">
                <a:latin typeface="Arial"/>
                <a:cs typeface="Arial"/>
              </a:rPr>
              <a:t> </a:t>
            </a:r>
            <a:r>
              <a:rPr dirty="0" sz="4500" b="1">
                <a:latin typeface="Arial"/>
                <a:cs typeface="Arial"/>
              </a:rPr>
              <a:t>Davuluri</a:t>
            </a:r>
            <a:r>
              <a:rPr dirty="0" sz="4500" spc="35" b="1">
                <a:latin typeface="Arial"/>
                <a:cs typeface="Arial"/>
              </a:rPr>
              <a:t> </a:t>
            </a:r>
            <a:r>
              <a:rPr dirty="0" sz="4500" b="1">
                <a:latin typeface="Arial"/>
                <a:cs typeface="Arial"/>
              </a:rPr>
              <a:t>MD</a:t>
            </a:r>
            <a:r>
              <a:rPr dirty="0" sz="4500" spc="20" b="1">
                <a:latin typeface="Arial"/>
                <a:cs typeface="Arial"/>
              </a:rPr>
              <a:t> </a:t>
            </a:r>
            <a:r>
              <a:rPr dirty="0" sz="4500" spc="-25" b="1">
                <a:latin typeface="Arial"/>
                <a:cs typeface="Arial"/>
              </a:rPr>
              <a:t>MS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7145" marR="5080" indent="247650">
              <a:lnSpc>
                <a:spcPts val="6500"/>
              </a:lnSpc>
              <a:spcBef>
                <a:spcPts val="229"/>
              </a:spcBef>
              <a:tabLst>
                <a:tab pos="11948160" algn="l"/>
              </a:tabLst>
            </a:pPr>
            <a:r>
              <a:rPr dirty="0" sz="5450"/>
              <a:t>Inorganic</a:t>
            </a:r>
            <a:r>
              <a:rPr dirty="0" sz="5450" spc="-150"/>
              <a:t> </a:t>
            </a:r>
            <a:r>
              <a:rPr dirty="0" sz="5450"/>
              <a:t>Pyrophosphate</a:t>
            </a:r>
            <a:r>
              <a:rPr dirty="0" sz="5450" spc="-110"/>
              <a:t> </a:t>
            </a:r>
            <a:r>
              <a:rPr dirty="0" sz="5450"/>
              <a:t>Levels</a:t>
            </a:r>
            <a:r>
              <a:rPr dirty="0" sz="5450" spc="-90"/>
              <a:t> </a:t>
            </a:r>
            <a:r>
              <a:rPr dirty="0" sz="5450" spc="-25"/>
              <a:t>in</a:t>
            </a:r>
            <a:r>
              <a:rPr dirty="0" sz="5450"/>
              <a:t>	Severe</a:t>
            </a:r>
            <a:r>
              <a:rPr dirty="0" sz="5450" spc="-180"/>
              <a:t> </a:t>
            </a:r>
            <a:r>
              <a:rPr dirty="0" sz="5450" spc="-10"/>
              <a:t>Calcinosis </a:t>
            </a:r>
            <a:r>
              <a:rPr dirty="0" sz="5450"/>
              <a:t>Phenotype</a:t>
            </a:r>
            <a:r>
              <a:rPr dirty="0" sz="5450" spc="-35"/>
              <a:t> </a:t>
            </a:r>
            <a:r>
              <a:rPr dirty="0" sz="5450"/>
              <a:t>of</a:t>
            </a:r>
            <a:r>
              <a:rPr dirty="0" sz="5450" spc="-40"/>
              <a:t> </a:t>
            </a:r>
            <a:r>
              <a:rPr dirty="0" sz="5450"/>
              <a:t>Systemic</a:t>
            </a:r>
            <a:r>
              <a:rPr dirty="0" sz="5450" spc="-30"/>
              <a:t> </a:t>
            </a:r>
            <a:r>
              <a:rPr dirty="0" sz="5450"/>
              <a:t>Sclerosis</a:t>
            </a:r>
            <a:r>
              <a:rPr dirty="0" sz="5450" spc="-30"/>
              <a:t> </a:t>
            </a:r>
            <a:r>
              <a:rPr dirty="0" sz="5450"/>
              <a:t>and</a:t>
            </a:r>
            <a:r>
              <a:rPr dirty="0" sz="5450" spc="-60"/>
              <a:t> </a:t>
            </a:r>
            <a:r>
              <a:rPr dirty="0" sz="5450" spc="-10"/>
              <a:t>Dermatomyositis</a:t>
            </a:r>
            <a:endParaRPr sz="54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344" y="958086"/>
            <a:ext cx="12117432" cy="763327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675338" y="9275970"/>
            <a:ext cx="10647045" cy="1382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499"/>
              </a:lnSpc>
              <a:spcBef>
                <a:spcPts val="100"/>
              </a:spcBef>
            </a:pPr>
            <a:r>
              <a:rPr dirty="0" sz="2950" b="1">
                <a:solidFill>
                  <a:srgbClr val="151515"/>
                </a:solidFill>
                <a:latin typeface="Arial"/>
                <a:cs typeface="Arial"/>
              </a:rPr>
              <a:t>Fig</a:t>
            </a:r>
            <a:r>
              <a:rPr dirty="0" sz="2950" spc="-6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151515"/>
                </a:solidFill>
                <a:latin typeface="Arial"/>
                <a:cs typeface="Arial"/>
              </a:rPr>
              <a:t>D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:</a:t>
            </a:r>
            <a:r>
              <a:rPr dirty="0" sz="2950" spc="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Median</a:t>
            </a:r>
            <a:r>
              <a:rPr dirty="0" sz="2950" spc="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PPi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levels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show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minimal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difference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between</a:t>
            </a:r>
            <a:r>
              <a:rPr dirty="0" sz="2950" spc="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SSc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patients</a:t>
            </a:r>
            <a:r>
              <a:rPr dirty="0" sz="2950" spc="-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with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and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without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calcinosis,</a:t>
            </a:r>
            <a:r>
              <a:rPr dirty="0" sz="29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matched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on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age, sex,</a:t>
            </a:r>
            <a:r>
              <a:rPr dirty="0" sz="29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skin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subtype,</a:t>
            </a:r>
            <a:r>
              <a:rPr dirty="0" sz="2950" spc="-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disease</a:t>
            </a:r>
            <a:r>
              <a:rPr dirty="0" sz="29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duration</a:t>
            </a:r>
            <a:endParaRPr sz="2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410" y="4278792"/>
            <a:ext cx="4007485" cy="93091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950">
                <a:solidFill>
                  <a:srgbClr val="151515"/>
                </a:solidFill>
              </a:rPr>
              <a:t>SSc</a:t>
            </a:r>
            <a:r>
              <a:rPr dirty="0" sz="5950" spc="-140">
                <a:solidFill>
                  <a:srgbClr val="151515"/>
                </a:solidFill>
              </a:rPr>
              <a:t> </a:t>
            </a:r>
            <a:r>
              <a:rPr dirty="0" sz="5950" spc="-10">
                <a:solidFill>
                  <a:srgbClr val="151515"/>
                </a:solidFill>
              </a:rPr>
              <a:t>cohort</a:t>
            </a:r>
            <a:endParaRPr sz="59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474184" y="1083632"/>
          <a:ext cx="19187160" cy="9945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3570"/>
                <a:gridCol w="4988560"/>
                <a:gridCol w="5673090"/>
                <a:gridCol w="2724784"/>
              </a:tblGrid>
              <a:tr h="49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2450" b="1">
                          <a:latin typeface="Arial"/>
                          <a:cs typeface="Arial"/>
                        </a:rPr>
                        <a:t>SSc </a:t>
                      </a:r>
                      <a:r>
                        <a:rPr dirty="0" sz="2450" spc="-10" b="1">
                          <a:latin typeface="Arial"/>
                          <a:cs typeface="Arial"/>
                        </a:rPr>
                        <a:t>cohort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2450" b="1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245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50" b="1">
                          <a:latin typeface="Arial"/>
                          <a:cs typeface="Arial"/>
                        </a:rPr>
                        <a:t>calcinosis</a:t>
                      </a:r>
                      <a:r>
                        <a:rPr dirty="0" sz="245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50" spc="-10" b="1">
                          <a:latin typeface="Arial"/>
                          <a:cs typeface="Arial"/>
                        </a:rPr>
                        <a:t>(N=11)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245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24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50" b="1">
                          <a:latin typeface="Arial"/>
                          <a:cs typeface="Arial"/>
                        </a:rPr>
                        <a:t>calcinosis</a:t>
                      </a:r>
                      <a:r>
                        <a:rPr dirty="0" sz="24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50" spc="-10" b="1">
                          <a:latin typeface="Arial"/>
                          <a:cs typeface="Arial"/>
                        </a:rPr>
                        <a:t>(N=20)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2450" b="1">
                          <a:latin typeface="Arial"/>
                          <a:cs typeface="Arial"/>
                        </a:rPr>
                        <a:t>P-</a:t>
                      </a:r>
                      <a:r>
                        <a:rPr dirty="0" sz="2450" spc="-10" b="1">
                          <a:latin typeface="Arial"/>
                          <a:cs typeface="Arial"/>
                        </a:rPr>
                        <a:t>value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(SD)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37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46.3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(11.0)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78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47.9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(11.6)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0.723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2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biological</a:t>
                      </a:r>
                      <a:r>
                        <a:rPr dirty="0" sz="2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sex,</a:t>
                      </a:r>
                      <a:r>
                        <a:rPr dirty="0" sz="2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9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(81.8)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2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(80.0)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050" spc="-50">
                          <a:latin typeface="Arial"/>
                          <a:cs typeface="Arial"/>
                        </a:rPr>
                        <a:t>1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White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race</a:t>
                      </a:r>
                      <a:r>
                        <a:rPr dirty="0" sz="2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 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(45.5)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2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(60)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Asian race</a:t>
                      </a:r>
                      <a:r>
                        <a:rPr dirty="0" sz="2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N(%)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(9.1)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(20)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Hispanic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ethnicity,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(27.3)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6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(30)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MDA-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50">
                          <a:latin typeface="Arial"/>
                          <a:cs typeface="Arial"/>
                        </a:rPr>
                        <a:t>5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(27.3)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6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(30.0)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NXP-</a:t>
                      </a:r>
                      <a:r>
                        <a:rPr dirty="0" sz="2050" spc="-50">
                          <a:latin typeface="Arial"/>
                          <a:cs typeface="Arial"/>
                        </a:rPr>
                        <a:t>2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(36.4)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TIF-gamma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(9.1)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(40.0)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Mi-</a:t>
                      </a:r>
                      <a:r>
                        <a:rPr dirty="0" sz="2050" spc="-50">
                          <a:latin typeface="Arial"/>
                          <a:cs typeface="Arial"/>
                        </a:rPr>
                        <a:t>2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(9.1)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(10)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50" spc="-20">
                          <a:latin typeface="Arial"/>
                          <a:cs typeface="Arial"/>
                        </a:rPr>
                        <a:t>SAE1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(18.2)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(5)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Disease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duration</a:t>
                      </a:r>
                      <a:r>
                        <a:rPr dirty="0" sz="2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50" spc="3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(IQR)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00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7.5</a:t>
                      </a:r>
                      <a:r>
                        <a:rPr dirty="0" sz="2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(4.3-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16.7)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4.0</a:t>
                      </a:r>
                      <a:r>
                        <a:rPr dirty="0" sz="2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(1.6-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7.9)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0.044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Disease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2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features,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Digital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ulcers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(45.5)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(40)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ts val="2440"/>
                        </a:lnSpc>
                        <a:spcBef>
                          <a:spcPts val="9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Interstitial</a:t>
                      </a:r>
                      <a:r>
                        <a:rPr dirty="0" sz="2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lung</a:t>
                      </a:r>
                      <a:r>
                        <a:rPr dirty="0" sz="2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disease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2440"/>
                        </a:lnSpc>
                        <a:spcBef>
                          <a:spcPts val="9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(27.3)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2440"/>
                        </a:lnSpc>
                        <a:spcBef>
                          <a:spcPts val="9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6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(30)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Raynauds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symptom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(27.3)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(35)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2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skin</a:t>
                      </a:r>
                      <a:r>
                        <a:rPr dirty="0" sz="2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ulcers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(72.7))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(20)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Clinically</a:t>
                      </a:r>
                      <a:r>
                        <a:rPr dirty="0" sz="205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Amyopathic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(9.1)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(20)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2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duration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(IQR)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766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11.7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(8.9-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15.8)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83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11.0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(5.7-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14.7)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0.554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Death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Hospice</a:t>
                      </a:r>
                      <a:r>
                        <a:rPr dirty="0" sz="2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(N,%)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(9.1)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ctr" marL="3810">
                        <a:lnSpc>
                          <a:spcPts val="2640"/>
                        </a:lnSpc>
                        <a:spcBef>
                          <a:spcPts val="12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PPi</a:t>
                      </a:r>
                      <a:r>
                        <a:rPr dirty="0" sz="2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levels</a:t>
                      </a:r>
                      <a:r>
                        <a:rPr dirty="0" sz="2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50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2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(IQR)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8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0.08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(0-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0.33)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10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0.33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(0-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0.83)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0.243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830" y="130489"/>
            <a:ext cx="5539740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50"/>
              <a:t>DM</a:t>
            </a:r>
            <a:r>
              <a:rPr dirty="0" sz="4950" spc="-85"/>
              <a:t> </a:t>
            </a:r>
            <a:r>
              <a:rPr dirty="0" sz="4950" spc="-10"/>
              <a:t>Demographics</a:t>
            </a:r>
            <a:endParaRPr sz="49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3987" y="-168506"/>
            <a:ext cx="15796894" cy="10344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600"/>
              <a:t>DM</a:t>
            </a:r>
            <a:r>
              <a:rPr dirty="0" sz="6600" spc="-365"/>
              <a:t> </a:t>
            </a:r>
            <a:r>
              <a:rPr dirty="0" sz="6600" spc="-135"/>
              <a:t>matched</a:t>
            </a:r>
            <a:r>
              <a:rPr dirty="0" sz="6600" spc="-325"/>
              <a:t> </a:t>
            </a:r>
            <a:r>
              <a:rPr dirty="0" sz="6600" spc="-135"/>
              <a:t>results</a:t>
            </a:r>
            <a:r>
              <a:rPr dirty="0" sz="6600" spc="-330"/>
              <a:t> </a:t>
            </a:r>
            <a:r>
              <a:rPr dirty="0" sz="6600" spc="-140"/>
              <a:t>(Sensitivity</a:t>
            </a:r>
            <a:r>
              <a:rPr dirty="0" sz="6600" spc="-285"/>
              <a:t> </a:t>
            </a:r>
            <a:r>
              <a:rPr dirty="0" sz="6600" spc="-105"/>
              <a:t>analysis)</a:t>
            </a:r>
            <a:endParaRPr sz="66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48668" y="1290536"/>
          <a:ext cx="18793460" cy="7653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9375"/>
                <a:gridCol w="3920490"/>
                <a:gridCol w="3865245"/>
                <a:gridCol w="1951355"/>
              </a:tblGrid>
              <a:tr h="1121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4355"/>
                        </a:lnSpc>
                        <a:spcBef>
                          <a:spcPts val="70"/>
                        </a:spcBef>
                      </a:pP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Calcinosis</a:t>
                      </a:r>
                      <a:endParaRPr sz="3650">
                        <a:latin typeface="Arial"/>
                        <a:cs typeface="Arial"/>
                      </a:endParaRPr>
                    </a:p>
                    <a:p>
                      <a:pPr algn="ctr" marL="10160">
                        <a:lnSpc>
                          <a:spcPts val="4305"/>
                        </a:lnSpc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(N=9)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4355"/>
                        </a:lnSpc>
                        <a:spcBef>
                          <a:spcPts val="70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3650" spc="-4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Calcinosis</a:t>
                      </a:r>
                      <a:endParaRPr sz="3650">
                        <a:latin typeface="Arial"/>
                        <a:cs typeface="Arial"/>
                      </a:endParaRPr>
                    </a:p>
                    <a:p>
                      <a:pPr algn="ctr" marL="14604">
                        <a:lnSpc>
                          <a:spcPts val="4305"/>
                        </a:lnSpc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(N=16)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p-value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927735">
                <a:tc>
                  <a:txBody>
                    <a:bodyPr/>
                    <a:lstStyle/>
                    <a:p>
                      <a:pPr marL="15875">
                        <a:lnSpc>
                          <a:spcPts val="4300"/>
                        </a:lnSpc>
                        <a:spcBef>
                          <a:spcPts val="291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Biological</a:t>
                      </a:r>
                      <a:r>
                        <a:rPr dirty="0" sz="3650" spc="-14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Sex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369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6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52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818515">
                <a:tc>
                  <a:txBody>
                    <a:bodyPr/>
                    <a:lstStyle/>
                    <a:p>
                      <a:pPr algn="ctr" marL="7620">
                        <a:lnSpc>
                          <a:spcPts val="4295"/>
                        </a:lnSpc>
                        <a:spcBef>
                          <a:spcPts val="2050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Females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0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4295"/>
                        </a:lnSpc>
                        <a:spcBef>
                          <a:spcPts val="205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(88.9)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0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4295"/>
                        </a:lnSpc>
                        <a:spcBef>
                          <a:spcPts val="205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(88.9)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0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2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818515">
                <a:tc>
                  <a:txBody>
                    <a:bodyPr/>
                    <a:lstStyle/>
                    <a:p>
                      <a:pPr algn="ctr" marL="4445">
                        <a:lnSpc>
                          <a:spcPts val="4290"/>
                        </a:lnSpc>
                        <a:spcBef>
                          <a:spcPts val="2055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Males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0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4290"/>
                        </a:lnSpc>
                        <a:spcBef>
                          <a:spcPts val="205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3650" spc="-1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(11.1)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0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4290"/>
                        </a:lnSpc>
                        <a:spcBef>
                          <a:spcPts val="205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(11.1)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0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2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818515">
                <a:tc>
                  <a:txBody>
                    <a:bodyPr/>
                    <a:lstStyle/>
                    <a:p>
                      <a:pPr marL="15875">
                        <a:lnSpc>
                          <a:spcPts val="4285"/>
                        </a:lnSpc>
                        <a:spcBef>
                          <a:spcPts val="206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3650" spc="-5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5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3650" spc="-9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1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ts val="4285"/>
                        </a:lnSpc>
                        <a:spcBef>
                          <a:spcPts val="206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47.3</a:t>
                      </a:r>
                      <a:r>
                        <a:rPr dirty="0" sz="3650" spc="-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(12.1)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1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822960">
                        <a:lnSpc>
                          <a:spcPts val="4285"/>
                        </a:lnSpc>
                        <a:spcBef>
                          <a:spcPts val="206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47.6</a:t>
                      </a:r>
                      <a:r>
                        <a:rPr dirty="0" sz="3650" spc="-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(11.9)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1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4285"/>
                        </a:lnSpc>
                        <a:spcBef>
                          <a:spcPts val="2060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0.9458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1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818515">
                <a:tc>
                  <a:txBody>
                    <a:bodyPr/>
                    <a:lstStyle/>
                    <a:p>
                      <a:pPr marL="15875">
                        <a:lnSpc>
                          <a:spcPts val="4280"/>
                        </a:lnSpc>
                        <a:spcBef>
                          <a:spcPts val="206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3650" spc="-7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r>
                        <a:rPr dirty="0" sz="3650" spc="-6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6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3650" spc="-10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(IQR)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2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ts val="4280"/>
                        </a:lnSpc>
                        <a:spcBef>
                          <a:spcPts val="206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6.02</a:t>
                      </a: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(4.3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4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8.9)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2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ts val="4280"/>
                        </a:lnSpc>
                        <a:spcBef>
                          <a:spcPts val="206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4.0</a:t>
                      </a:r>
                      <a:r>
                        <a:rPr dirty="0" sz="3650" spc="-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(1.6</a:t>
                      </a:r>
                      <a:r>
                        <a:rPr dirty="0" sz="3650" spc="-4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7.3)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2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4280"/>
                        </a:lnSpc>
                        <a:spcBef>
                          <a:spcPts val="2065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0.1478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2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1511935">
                <a:tc>
                  <a:txBody>
                    <a:bodyPr/>
                    <a:lstStyle/>
                    <a:p>
                      <a:pPr marL="15875" marR="949960">
                        <a:lnSpc>
                          <a:spcPts val="4330"/>
                        </a:lnSpc>
                        <a:spcBef>
                          <a:spcPts val="316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follow-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3650" spc="-4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6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3650" spc="-3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3650" spc="-6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disease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onset</a:t>
                      </a:r>
                      <a:r>
                        <a:rPr dirty="0" sz="3650" spc="-6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(IQR)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01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4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323215">
                        <a:lnSpc>
                          <a:spcPts val="4270"/>
                        </a:lnSpc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11.1</a:t>
                      </a: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(8.9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4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12.5)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24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4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296545">
                        <a:lnSpc>
                          <a:spcPts val="4270"/>
                        </a:lnSpc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10.7</a:t>
                      </a:r>
                      <a:r>
                        <a:rPr dirty="0" sz="3650" spc="-4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(4.9</a:t>
                      </a:r>
                      <a:r>
                        <a:rPr dirty="0" sz="3650" spc="-3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13.4)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24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4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ts val="4270"/>
                        </a:lnSpc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0.9391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24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818515">
                <a:tc>
                  <a:txBody>
                    <a:bodyPr/>
                    <a:lstStyle/>
                    <a:p>
                      <a:pPr marL="15875">
                        <a:lnSpc>
                          <a:spcPts val="4270"/>
                        </a:lnSpc>
                        <a:spcBef>
                          <a:spcPts val="2080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3650" spc="-6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PPi</a:t>
                      </a:r>
                      <a:r>
                        <a:rPr dirty="0" sz="3650" spc="-3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4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uM</a:t>
                      </a:r>
                      <a:r>
                        <a:rPr dirty="0" sz="3650" spc="-7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(IQR)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4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515620">
                        <a:lnSpc>
                          <a:spcPts val="4270"/>
                        </a:lnSpc>
                        <a:spcBef>
                          <a:spcPts val="2080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0.08</a:t>
                      </a:r>
                      <a:r>
                        <a:rPr dirty="0" sz="3650" spc="-3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3650" spc="-2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3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0.33)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4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ts val="4270"/>
                        </a:lnSpc>
                        <a:spcBef>
                          <a:spcPts val="2080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0.44</a:t>
                      </a:r>
                      <a:r>
                        <a:rPr dirty="0" sz="3650" spc="-3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3650" spc="-2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3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0.91)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4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4270"/>
                        </a:lnSpc>
                        <a:spcBef>
                          <a:spcPts val="2080"/>
                        </a:spcBef>
                      </a:pP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0.2668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64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632" y="4045082"/>
            <a:ext cx="3739515" cy="1654175"/>
          </a:xfrm>
          <a:prstGeom prst="rect"/>
        </p:spPr>
        <p:txBody>
          <a:bodyPr wrap="square" lIns="0" tIns="195580" rIns="0" bIns="0" rtlCol="0" vert="horz">
            <a:spAutoFit/>
          </a:bodyPr>
          <a:lstStyle/>
          <a:p>
            <a:pPr marL="12700" marR="5080">
              <a:lnSpc>
                <a:spcPct val="79700"/>
              </a:lnSpc>
              <a:spcBef>
                <a:spcPts val="1540"/>
              </a:spcBef>
            </a:pPr>
            <a:r>
              <a:rPr dirty="0" sz="5950" spc="-125"/>
              <a:t>DM</a:t>
            </a:r>
            <a:r>
              <a:rPr dirty="0" sz="5950" spc="-290"/>
              <a:t> </a:t>
            </a:r>
            <a:r>
              <a:rPr dirty="0" sz="5950" spc="-120"/>
              <a:t>Cohort </a:t>
            </a:r>
            <a:r>
              <a:rPr dirty="0" sz="5950" spc="-35"/>
              <a:t>(matched)</a:t>
            </a:r>
            <a:endParaRPr sz="5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7560" y="644265"/>
            <a:ext cx="10644411" cy="78641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40214" y="9023412"/>
            <a:ext cx="9540875" cy="1381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499"/>
              </a:lnSpc>
              <a:spcBef>
                <a:spcPts val="100"/>
              </a:spcBef>
            </a:pPr>
            <a:r>
              <a:rPr dirty="0" sz="2950" b="1">
                <a:solidFill>
                  <a:srgbClr val="151515"/>
                </a:solidFill>
                <a:latin typeface="Arial"/>
                <a:cs typeface="Arial"/>
              </a:rPr>
              <a:t>Fig</a:t>
            </a:r>
            <a:r>
              <a:rPr dirty="0" sz="2950" spc="-4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151515"/>
                </a:solidFill>
                <a:latin typeface="Arial"/>
                <a:cs typeface="Arial"/>
              </a:rPr>
              <a:t>C:</a:t>
            </a:r>
            <a:r>
              <a:rPr dirty="0" sz="2950" spc="2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Median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PPi</a:t>
            </a:r>
            <a:r>
              <a:rPr dirty="0" sz="2950" spc="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is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lower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2950" spc="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DM</a:t>
            </a:r>
            <a:r>
              <a:rPr dirty="0" sz="2950" spc="5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patients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with</a:t>
            </a:r>
            <a:r>
              <a:rPr dirty="0" sz="2950" spc="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calcinosis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compared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to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those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without,</a:t>
            </a:r>
            <a:r>
              <a:rPr dirty="0" sz="29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matched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on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age, sex</a:t>
            </a:r>
            <a:r>
              <a:rPr dirty="0" sz="2950" spc="-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and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disease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duration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(not</a:t>
            </a:r>
            <a:r>
              <a:rPr dirty="0" sz="2950" spc="-5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statistically</a:t>
            </a:r>
            <a:r>
              <a:rPr dirty="0" sz="2950" spc="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significant)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6645" rIns="0" bIns="0" rtlCol="0" vert="horz">
            <a:spAutoFit/>
          </a:bodyPr>
          <a:lstStyle/>
          <a:p>
            <a:pPr marL="3550285">
              <a:lnSpc>
                <a:spcPct val="100000"/>
              </a:lnSpc>
              <a:spcBef>
                <a:spcPts val="90"/>
              </a:spcBef>
            </a:pPr>
            <a:r>
              <a:rPr dirty="0" sz="5950" spc="-125"/>
              <a:t>PPi</a:t>
            </a:r>
            <a:r>
              <a:rPr dirty="0" sz="5950" spc="-290"/>
              <a:t> </a:t>
            </a:r>
            <a:r>
              <a:rPr dirty="0" sz="5950" spc="-150"/>
              <a:t>(ALL</a:t>
            </a:r>
            <a:r>
              <a:rPr dirty="0" sz="5950" spc="-270"/>
              <a:t> </a:t>
            </a:r>
            <a:r>
              <a:rPr dirty="0" sz="5950" spc="-125"/>
              <a:t>DM</a:t>
            </a:r>
            <a:r>
              <a:rPr dirty="0" sz="5950" spc="-295"/>
              <a:t> </a:t>
            </a:r>
            <a:r>
              <a:rPr dirty="0" sz="5950" spc="-60"/>
              <a:t>vs</a:t>
            </a:r>
            <a:r>
              <a:rPr dirty="0" sz="5950" spc="-285"/>
              <a:t> </a:t>
            </a:r>
            <a:r>
              <a:rPr dirty="0" sz="5950" spc="-150"/>
              <a:t>ALL</a:t>
            </a:r>
            <a:r>
              <a:rPr dirty="0" sz="5950" spc="-285"/>
              <a:t> </a:t>
            </a:r>
            <a:r>
              <a:rPr dirty="0" sz="5950" spc="-20"/>
              <a:t>SSc)</a:t>
            </a:r>
            <a:endParaRPr sz="595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11176" y="2630809"/>
          <a:ext cx="19758025" cy="748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65875"/>
                <a:gridCol w="6959600"/>
                <a:gridCol w="4508500"/>
                <a:gridCol w="1837055"/>
              </a:tblGrid>
              <a:tr h="1020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300"/>
                        </a:lnSpc>
                        <a:spcBef>
                          <a:spcPts val="3640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3650" spc="-7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dirty="0" sz="3650" spc="-6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(N=31)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622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4300"/>
                        </a:lnSpc>
                        <a:spcBef>
                          <a:spcPts val="3640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3650" spc="-7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SSc</a:t>
                      </a:r>
                      <a:r>
                        <a:rPr dirty="0" sz="3650" spc="-4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(N=21)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622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4300"/>
                        </a:lnSpc>
                        <a:spcBef>
                          <a:spcPts val="3640"/>
                        </a:spcBef>
                      </a:pP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p-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622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152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1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ts val="4290"/>
                        </a:lnSpc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Biological</a:t>
                      </a:r>
                      <a:r>
                        <a:rPr dirty="0" sz="3650" spc="-16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Sex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330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4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0.7236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500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ctr" marL="5080">
                        <a:lnSpc>
                          <a:spcPts val="4285"/>
                        </a:lnSpc>
                        <a:spcBef>
                          <a:spcPts val="90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Females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4285"/>
                        </a:lnSpc>
                        <a:spcBef>
                          <a:spcPts val="9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3650" spc="-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(80.7)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4285"/>
                        </a:lnSpc>
                        <a:spcBef>
                          <a:spcPts val="9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3650" spc="-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(85.7)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0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ctr" marL="1905">
                        <a:lnSpc>
                          <a:spcPts val="4280"/>
                        </a:lnSpc>
                        <a:spcBef>
                          <a:spcPts val="95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Males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4280"/>
                        </a:lnSpc>
                        <a:spcBef>
                          <a:spcPts val="9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(19.3)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4280"/>
                        </a:lnSpc>
                        <a:spcBef>
                          <a:spcPts val="9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3650" spc="-1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(14.3)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0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826135">
                <a:tc>
                  <a:txBody>
                    <a:bodyPr/>
                    <a:lstStyle/>
                    <a:p>
                      <a:pPr marL="15240">
                        <a:lnSpc>
                          <a:spcPts val="4275"/>
                        </a:lnSpc>
                        <a:spcBef>
                          <a:spcPts val="213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3650" spc="-5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6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3650" spc="-9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70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2367915">
                        <a:lnSpc>
                          <a:spcPts val="4275"/>
                        </a:lnSpc>
                        <a:spcBef>
                          <a:spcPts val="213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47.3</a:t>
                      </a:r>
                      <a:r>
                        <a:rPr dirty="0" sz="3650" spc="-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(11.2)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70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1144270">
                        <a:lnSpc>
                          <a:spcPts val="4275"/>
                        </a:lnSpc>
                        <a:spcBef>
                          <a:spcPts val="213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61.7</a:t>
                      </a:r>
                      <a:r>
                        <a:rPr dirty="0" sz="3650" spc="-4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(10.0)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70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4275"/>
                        </a:lnSpc>
                        <a:spcBef>
                          <a:spcPts val="2130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&lt;.0001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270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15240">
                        <a:lnSpc>
                          <a:spcPts val="4275"/>
                        </a:lnSpc>
                        <a:spcBef>
                          <a:spcPts val="315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3650" spc="-8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r>
                        <a:rPr dirty="0" sz="3650" spc="-7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7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3650" spc="-1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(IQR)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00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1970405">
                        <a:lnSpc>
                          <a:spcPts val="4275"/>
                        </a:lnSpc>
                        <a:spcBef>
                          <a:spcPts val="315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4.9</a:t>
                      </a:r>
                      <a:r>
                        <a:rPr dirty="0" sz="3650" spc="-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(2.1</a:t>
                      </a:r>
                      <a:r>
                        <a:rPr dirty="0" sz="3650" spc="-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12.7)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00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4275"/>
                        </a:lnSpc>
                        <a:spcBef>
                          <a:spcPts val="315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20.2</a:t>
                      </a:r>
                      <a:r>
                        <a:rPr dirty="0" sz="3650" spc="-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(10.5</a:t>
                      </a: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3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26.4)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00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4275"/>
                        </a:lnSpc>
                        <a:spcBef>
                          <a:spcPts val="3155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&lt;.0001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00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2025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9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ts val="4260"/>
                        </a:lnSpc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3650" spc="-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PPi</a:t>
                      </a:r>
                      <a:r>
                        <a:rPr dirty="0" sz="3650" spc="-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6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uM</a:t>
                      </a:r>
                      <a:r>
                        <a:rPr dirty="0" sz="3650" spc="-9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(IQR)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9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713864">
                        <a:lnSpc>
                          <a:spcPts val="4260"/>
                        </a:lnSpc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0.20</a:t>
                      </a:r>
                      <a:r>
                        <a:rPr dirty="0" sz="3650" spc="-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(0.00</a:t>
                      </a:r>
                      <a:r>
                        <a:rPr dirty="0" sz="3650" spc="-3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4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0.69)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9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ts val="4260"/>
                        </a:lnSpc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0.77</a:t>
                      </a:r>
                      <a:r>
                        <a:rPr dirty="0" sz="3650" spc="-4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(0.34</a:t>
                      </a:r>
                      <a:r>
                        <a:rPr dirty="0" sz="3650" spc="-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3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0.99)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9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algn="ctr" marL="13970">
                        <a:lnSpc>
                          <a:spcPts val="4260"/>
                        </a:lnSpc>
                      </a:pP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0.0059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357" y="4134084"/>
            <a:ext cx="4360545" cy="1654175"/>
          </a:xfrm>
          <a:prstGeom prst="rect"/>
        </p:spPr>
        <p:txBody>
          <a:bodyPr wrap="square" lIns="0" tIns="195580" rIns="0" bIns="0" rtlCol="0" vert="horz">
            <a:spAutoFit/>
          </a:bodyPr>
          <a:lstStyle/>
          <a:p>
            <a:pPr marL="12700" marR="5080">
              <a:lnSpc>
                <a:spcPct val="79700"/>
              </a:lnSpc>
              <a:spcBef>
                <a:spcPts val="1540"/>
              </a:spcBef>
            </a:pPr>
            <a:r>
              <a:rPr dirty="0" sz="5950" spc="-125"/>
              <a:t>DM</a:t>
            </a:r>
            <a:r>
              <a:rPr dirty="0" sz="5950" spc="-295"/>
              <a:t> </a:t>
            </a:r>
            <a:r>
              <a:rPr dirty="0" sz="5950" spc="-85"/>
              <a:t>vs</a:t>
            </a:r>
            <a:r>
              <a:rPr dirty="0" sz="5950" spc="-310"/>
              <a:t> </a:t>
            </a:r>
            <a:r>
              <a:rPr dirty="0" sz="5950" spc="-25"/>
              <a:t>SSc </a:t>
            </a:r>
            <a:r>
              <a:rPr dirty="0" sz="5950" spc="-130"/>
              <a:t>(All</a:t>
            </a:r>
            <a:r>
              <a:rPr dirty="0" sz="5950" spc="-260"/>
              <a:t> </a:t>
            </a:r>
            <a:r>
              <a:rPr dirty="0" sz="5950" spc="-140"/>
              <a:t>patients)</a:t>
            </a:r>
            <a:endParaRPr sz="5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3796" y="636106"/>
            <a:ext cx="9965665" cy="815158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827000" y="8994931"/>
            <a:ext cx="9427845" cy="9264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338070" marR="5080" indent="-2326005">
              <a:lnSpc>
                <a:spcPts val="3529"/>
              </a:lnSpc>
              <a:spcBef>
                <a:spcPts val="229"/>
              </a:spcBef>
            </a:pPr>
            <a:r>
              <a:rPr dirty="0" sz="2950" b="1">
                <a:solidFill>
                  <a:srgbClr val="151515"/>
                </a:solidFill>
                <a:latin typeface="Arial"/>
                <a:cs typeface="Arial"/>
              </a:rPr>
              <a:t>Fig</a:t>
            </a:r>
            <a:r>
              <a:rPr dirty="0" sz="2950" spc="-3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151515"/>
                </a:solidFill>
                <a:latin typeface="Arial"/>
                <a:cs typeface="Arial"/>
              </a:rPr>
              <a:t>A:</a:t>
            </a:r>
            <a:r>
              <a:rPr dirty="0" sz="2950" spc="2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Median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PPi</a:t>
            </a:r>
            <a:r>
              <a:rPr dirty="0" sz="2950" spc="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is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significantly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lower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2950" spc="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DM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compared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to</a:t>
            </a:r>
            <a:r>
              <a:rPr dirty="0" sz="2950" spc="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SSc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(includes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all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patients)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445" rIns="0" bIns="0" rtlCol="0" vert="horz">
            <a:spAutoFit/>
          </a:bodyPr>
          <a:lstStyle/>
          <a:p>
            <a:pPr marL="1417320">
              <a:lnSpc>
                <a:spcPct val="100000"/>
              </a:lnSpc>
              <a:spcBef>
                <a:spcPts val="90"/>
              </a:spcBef>
            </a:pPr>
            <a:r>
              <a:rPr dirty="0" sz="5950" spc="-130"/>
              <a:t>PPi</a:t>
            </a:r>
            <a:r>
              <a:rPr dirty="0" sz="5950" spc="-254"/>
              <a:t> </a:t>
            </a:r>
            <a:r>
              <a:rPr dirty="0" sz="5950" spc="-130"/>
              <a:t>(DM</a:t>
            </a:r>
            <a:r>
              <a:rPr dirty="0" sz="5950" spc="-295"/>
              <a:t> </a:t>
            </a:r>
            <a:r>
              <a:rPr dirty="0" sz="5950" spc="-165"/>
              <a:t>calcinosis</a:t>
            </a:r>
            <a:r>
              <a:rPr dirty="0" sz="5950" spc="-260"/>
              <a:t> </a:t>
            </a:r>
            <a:r>
              <a:rPr dirty="0" sz="5950" spc="-95"/>
              <a:t>vs</a:t>
            </a:r>
            <a:r>
              <a:rPr dirty="0" sz="5950" spc="-290"/>
              <a:t> </a:t>
            </a:r>
            <a:r>
              <a:rPr dirty="0" sz="5950" spc="-110"/>
              <a:t>SSc</a:t>
            </a:r>
            <a:r>
              <a:rPr dirty="0" sz="5950" spc="-250"/>
              <a:t> </a:t>
            </a:r>
            <a:r>
              <a:rPr dirty="0" sz="5950" spc="-95"/>
              <a:t>calcinosis)</a:t>
            </a:r>
            <a:endParaRPr sz="595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49797" y="2180561"/>
          <a:ext cx="19398615" cy="7818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3559"/>
                <a:gridCol w="4918075"/>
                <a:gridCol w="4425950"/>
                <a:gridCol w="1803400"/>
              </a:tblGrid>
              <a:tr h="56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4305"/>
                        </a:lnSpc>
                        <a:spcBef>
                          <a:spcPts val="75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dirty="0" sz="3650" spc="-5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calcinosis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4305"/>
                        </a:lnSpc>
                        <a:spcBef>
                          <a:spcPts val="75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SSc</a:t>
                      </a:r>
                      <a:r>
                        <a:rPr dirty="0" sz="3650" spc="-114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calcinosis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ts val="4300"/>
                        </a:lnSpc>
                      </a:pPr>
                      <a:r>
                        <a:rPr dirty="0" sz="3650" spc="-1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p-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4300"/>
                        </a:lnSpc>
                        <a:spcBef>
                          <a:spcPts val="80"/>
                        </a:spcBef>
                      </a:pP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(N=11)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4300"/>
                        </a:lnSpc>
                        <a:spcBef>
                          <a:spcPts val="80"/>
                        </a:spcBef>
                      </a:pP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(N=7)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1221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ts val="4290"/>
                        </a:lnSpc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Biological</a:t>
                      </a:r>
                      <a:r>
                        <a:rPr dirty="0" sz="3650" spc="-16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Sex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3492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ctr" marL="6985">
                        <a:lnSpc>
                          <a:spcPts val="4290"/>
                        </a:lnSpc>
                        <a:spcBef>
                          <a:spcPts val="85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Females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4290"/>
                        </a:lnSpc>
                        <a:spcBef>
                          <a:spcPts val="8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3650" spc="-1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(81.8)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4290"/>
                        </a:lnSpc>
                        <a:spcBef>
                          <a:spcPts val="85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3650" spc="-1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(85.7)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ctr" marL="3175">
                        <a:lnSpc>
                          <a:spcPts val="4285"/>
                        </a:lnSpc>
                        <a:spcBef>
                          <a:spcPts val="90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Males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4285"/>
                        </a:lnSpc>
                        <a:spcBef>
                          <a:spcPts val="9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(18.2)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4285"/>
                        </a:lnSpc>
                        <a:spcBef>
                          <a:spcPts val="9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(14.3)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15875">
                        <a:lnSpc>
                          <a:spcPts val="4285"/>
                        </a:lnSpc>
                        <a:spcBef>
                          <a:spcPts val="9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3650" spc="-6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3650" spc="-5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6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3650" spc="-9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(SD)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1347470">
                        <a:lnSpc>
                          <a:spcPts val="4285"/>
                        </a:lnSpc>
                        <a:spcBef>
                          <a:spcPts val="9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46.3</a:t>
                      </a:r>
                      <a:r>
                        <a:rPr dirty="0" sz="3650" spc="-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(11.0)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1231900">
                        <a:lnSpc>
                          <a:spcPts val="4285"/>
                        </a:lnSpc>
                        <a:spcBef>
                          <a:spcPts val="9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63.4</a:t>
                      </a:r>
                      <a:r>
                        <a:rPr dirty="0" sz="3650" spc="-4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(9.5)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4285"/>
                        </a:lnSpc>
                        <a:spcBef>
                          <a:spcPts val="90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0.004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1007744">
                <a:tc>
                  <a:txBody>
                    <a:bodyPr/>
                    <a:lstStyle/>
                    <a:p>
                      <a:pPr marL="15875">
                        <a:lnSpc>
                          <a:spcPts val="4275"/>
                        </a:lnSpc>
                        <a:spcBef>
                          <a:spcPts val="356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3650" spc="-8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r>
                        <a:rPr dirty="0" sz="3650" spc="-7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7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3650" spc="-1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(IQR)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52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949960">
                        <a:lnSpc>
                          <a:spcPts val="4275"/>
                        </a:lnSpc>
                        <a:spcBef>
                          <a:spcPts val="356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7.5</a:t>
                      </a:r>
                      <a:r>
                        <a:rPr dirty="0" sz="3650" spc="-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(4.3</a:t>
                      </a:r>
                      <a:r>
                        <a:rPr dirty="0" sz="3650" spc="-5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16.7)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52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ts val="4275"/>
                        </a:lnSpc>
                        <a:spcBef>
                          <a:spcPts val="356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24.6</a:t>
                      </a: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(12.9</a:t>
                      </a:r>
                      <a:r>
                        <a:rPr dirty="0" sz="3650" spc="-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4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31.8)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52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4275"/>
                        </a:lnSpc>
                        <a:spcBef>
                          <a:spcPts val="3560"/>
                        </a:spcBef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0.103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452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1121410">
                <a:tc>
                  <a:txBody>
                    <a:bodyPr/>
                    <a:lstStyle/>
                    <a:p>
                      <a:pPr marL="15875" marR="140335">
                        <a:lnSpc>
                          <a:spcPts val="4330"/>
                        </a:lnSpc>
                        <a:spcBef>
                          <a:spcPts val="90"/>
                        </a:spcBef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3650" spc="-4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follow-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3650" spc="-4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4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3650" spc="-2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3650" spc="-6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disease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onset</a:t>
                      </a:r>
                      <a:r>
                        <a:rPr dirty="0" sz="3650" spc="-7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(IQR)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821690">
                        <a:lnSpc>
                          <a:spcPts val="4270"/>
                        </a:lnSpc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11.7</a:t>
                      </a: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(8.9</a:t>
                      </a:r>
                      <a:r>
                        <a:rPr dirty="0" sz="3650" spc="-3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4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15.8)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ts val="4270"/>
                        </a:lnSpc>
                      </a:pP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28.0</a:t>
                      </a:r>
                      <a:r>
                        <a:rPr dirty="0" sz="3650" spc="-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(23.1</a:t>
                      </a:r>
                      <a:r>
                        <a:rPr dirty="0" sz="3650" spc="-35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4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36.7)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ts val="4270"/>
                        </a:lnSpc>
                      </a:pPr>
                      <a:r>
                        <a:rPr dirty="0" sz="3650" spc="-1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0.053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ts val="4265"/>
                        </a:lnSpc>
                        <a:spcBef>
                          <a:spcPts val="5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3650" spc="-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PPi</a:t>
                      </a:r>
                      <a:r>
                        <a:rPr dirty="0" sz="3650" spc="-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3650" spc="-6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uM</a:t>
                      </a:r>
                      <a:r>
                        <a:rPr dirty="0" sz="3650" spc="-9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(IQR)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1014094">
                        <a:lnSpc>
                          <a:spcPts val="4265"/>
                        </a:lnSpc>
                        <a:spcBef>
                          <a:spcPts val="5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0.08</a:t>
                      </a:r>
                      <a:r>
                        <a:rPr dirty="0" sz="3650" spc="-4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35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2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0.33)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448945">
                        <a:lnSpc>
                          <a:spcPts val="4265"/>
                        </a:lnSpc>
                        <a:spcBef>
                          <a:spcPts val="5"/>
                        </a:spcBef>
                      </a:pP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0.84</a:t>
                      </a:r>
                      <a:r>
                        <a:rPr dirty="0" sz="3650" spc="-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(0.54</a:t>
                      </a:r>
                      <a:r>
                        <a:rPr dirty="0" sz="3650" spc="-3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3650" spc="-4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50" spc="-1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0.91)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algn="ctr" marL="17145">
                        <a:lnSpc>
                          <a:spcPts val="4265"/>
                        </a:lnSpc>
                        <a:spcBef>
                          <a:spcPts val="5"/>
                        </a:spcBef>
                      </a:pPr>
                      <a:r>
                        <a:rPr dirty="0" sz="3650" spc="-20" b="1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0.03</a:t>
                      </a:r>
                      <a:endParaRPr sz="3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51" y="4565171"/>
            <a:ext cx="4314190" cy="1654175"/>
          </a:xfrm>
          <a:prstGeom prst="rect"/>
        </p:spPr>
        <p:txBody>
          <a:bodyPr wrap="square" lIns="0" tIns="195580" rIns="0" bIns="0" rtlCol="0" vert="horz">
            <a:spAutoFit/>
          </a:bodyPr>
          <a:lstStyle/>
          <a:p>
            <a:pPr marL="12700" marR="5080">
              <a:lnSpc>
                <a:spcPct val="79700"/>
              </a:lnSpc>
              <a:spcBef>
                <a:spcPts val="1540"/>
              </a:spcBef>
            </a:pPr>
            <a:r>
              <a:rPr dirty="0" sz="5950" spc="-125"/>
              <a:t>DM</a:t>
            </a:r>
            <a:r>
              <a:rPr dirty="0" sz="5950" spc="-295"/>
              <a:t> </a:t>
            </a:r>
            <a:r>
              <a:rPr dirty="0" sz="5950" spc="-80"/>
              <a:t>vs</a:t>
            </a:r>
            <a:r>
              <a:rPr dirty="0" sz="5950" spc="-320"/>
              <a:t> </a:t>
            </a:r>
            <a:r>
              <a:rPr dirty="0" sz="5950" spc="-25"/>
              <a:t>SSc </a:t>
            </a:r>
            <a:r>
              <a:rPr dirty="0" sz="5950" spc="-150"/>
              <a:t>(Only</a:t>
            </a:r>
            <a:r>
              <a:rPr dirty="0" sz="5950" spc="-285"/>
              <a:t> </a:t>
            </a:r>
            <a:r>
              <a:rPr dirty="0" sz="5950" spc="-114"/>
              <a:t>cases)</a:t>
            </a:r>
            <a:endParaRPr sz="5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7857" y="824582"/>
            <a:ext cx="11188207" cy="875488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387013" y="9851973"/>
            <a:ext cx="9309100" cy="9264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133475" marR="5080" indent="-1121410">
              <a:lnSpc>
                <a:spcPts val="3529"/>
              </a:lnSpc>
              <a:spcBef>
                <a:spcPts val="229"/>
              </a:spcBef>
            </a:pPr>
            <a:r>
              <a:rPr dirty="0" sz="2950" b="1">
                <a:solidFill>
                  <a:srgbClr val="151515"/>
                </a:solidFill>
                <a:latin typeface="Arial"/>
                <a:cs typeface="Arial"/>
              </a:rPr>
              <a:t>Fig</a:t>
            </a:r>
            <a:r>
              <a:rPr dirty="0" sz="2950" spc="-55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151515"/>
                </a:solidFill>
                <a:latin typeface="Arial"/>
                <a:cs typeface="Arial"/>
              </a:rPr>
              <a:t>B:</a:t>
            </a:r>
            <a:r>
              <a:rPr dirty="0" sz="2950" spc="-5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Among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severe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calcinosis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patients,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median</a:t>
            </a:r>
            <a:r>
              <a:rPr dirty="0" sz="2950" spc="8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PPi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is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significantly</a:t>
            </a:r>
            <a:r>
              <a:rPr dirty="0" sz="2950" spc="-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lower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DM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compared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to</a:t>
            </a:r>
            <a:r>
              <a:rPr dirty="0" sz="2950" spc="5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SSc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7753" y="12639"/>
            <a:ext cx="4430395" cy="93091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950" spc="-90"/>
              <a:t>Conclusions</a:t>
            </a:r>
            <a:endParaRPr sz="5950"/>
          </a:p>
        </p:txBody>
      </p:sp>
      <p:sp>
        <p:nvSpPr>
          <p:cNvPr id="3" name="object 3" descr=""/>
          <p:cNvSpPr txBox="1"/>
          <p:nvPr/>
        </p:nvSpPr>
        <p:spPr>
          <a:xfrm>
            <a:off x="632830" y="1531755"/>
            <a:ext cx="18334355" cy="301561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513715" marR="5080" indent="-501650">
              <a:lnSpc>
                <a:spcPts val="4830"/>
              </a:lnSpc>
              <a:spcBef>
                <a:spcPts val="690"/>
              </a:spcBef>
              <a:buSzPct val="123595"/>
              <a:buChar char="•"/>
              <a:tabLst>
                <a:tab pos="514984" algn="l"/>
              </a:tabLst>
            </a:pP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Our</a:t>
            </a:r>
            <a:r>
              <a:rPr dirty="0" sz="44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findings</a:t>
            </a:r>
            <a:r>
              <a:rPr dirty="0" sz="4450" spc="-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suggest</a:t>
            </a:r>
            <a:r>
              <a:rPr dirty="0" sz="44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that</a:t>
            </a:r>
            <a:r>
              <a:rPr dirty="0" sz="44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the</a:t>
            </a:r>
            <a:r>
              <a:rPr dirty="0" sz="44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pathophysiology</a:t>
            </a:r>
            <a:r>
              <a:rPr dirty="0" sz="44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of</a:t>
            </a:r>
            <a:r>
              <a:rPr dirty="0" sz="4450" spc="-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calcinosis</a:t>
            </a:r>
            <a:r>
              <a:rPr dirty="0" sz="44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likely</a:t>
            </a:r>
            <a:r>
              <a:rPr dirty="0" sz="44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 spc="-10">
                <a:solidFill>
                  <a:srgbClr val="151515"/>
                </a:solidFill>
                <a:latin typeface="Arial"/>
                <a:cs typeface="Arial"/>
              </a:rPr>
              <a:t>differs </a:t>
            </a:r>
            <a:r>
              <a:rPr dirty="0" sz="4450" spc="-10">
                <a:solidFill>
                  <a:srgbClr val="151515"/>
                </a:solidFill>
                <a:latin typeface="Arial"/>
                <a:cs typeface="Arial"/>
              </a:rPr>
              <a:t>	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between</a:t>
            </a:r>
            <a:r>
              <a:rPr dirty="0" sz="44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DM</a:t>
            </a:r>
            <a:r>
              <a:rPr dirty="0" sz="44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and</a:t>
            </a:r>
            <a:r>
              <a:rPr dirty="0" sz="4450" spc="-20">
                <a:solidFill>
                  <a:srgbClr val="151515"/>
                </a:solidFill>
                <a:latin typeface="Arial"/>
                <a:cs typeface="Arial"/>
              </a:rPr>
              <a:t> SSc.</a:t>
            </a:r>
            <a:endParaRPr sz="4450">
              <a:latin typeface="Arial"/>
              <a:cs typeface="Arial"/>
            </a:endParaRPr>
          </a:p>
          <a:p>
            <a:pPr marL="153670" marR="189230" indent="-141605">
              <a:lnSpc>
                <a:spcPts val="4830"/>
              </a:lnSpc>
              <a:spcBef>
                <a:spcPts val="3704"/>
              </a:spcBef>
              <a:buSzPct val="123595"/>
              <a:buChar char="•"/>
              <a:tabLst>
                <a:tab pos="153670" algn="l"/>
                <a:tab pos="411480" algn="l"/>
              </a:tabLst>
            </a:pP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	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PPi</a:t>
            </a:r>
            <a:r>
              <a:rPr dirty="0" sz="44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may</a:t>
            </a:r>
            <a:r>
              <a:rPr dirty="0" sz="44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play an</a:t>
            </a:r>
            <a:r>
              <a:rPr dirty="0" sz="44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important</a:t>
            </a:r>
            <a:r>
              <a:rPr dirty="0" sz="44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role</a:t>
            </a:r>
            <a:r>
              <a:rPr dirty="0" sz="44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particularly</a:t>
            </a:r>
            <a:r>
              <a:rPr dirty="0" sz="44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44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 spc="-25">
                <a:solidFill>
                  <a:srgbClr val="151515"/>
                </a:solidFill>
                <a:latin typeface="Arial"/>
                <a:cs typeface="Arial"/>
              </a:rPr>
              <a:t>DM-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associated </a:t>
            </a:r>
            <a:r>
              <a:rPr dirty="0" sz="4450" spc="-10">
                <a:solidFill>
                  <a:srgbClr val="151515"/>
                </a:solidFill>
                <a:latin typeface="Arial"/>
                <a:cs typeface="Arial"/>
              </a:rPr>
              <a:t>calcinosis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but</a:t>
            </a:r>
            <a:r>
              <a:rPr dirty="0" sz="44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further</a:t>
            </a:r>
            <a:r>
              <a:rPr dirty="0" sz="44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studies</a:t>
            </a:r>
            <a:r>
              <a:rPr dirty="0" sz="44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151515"/>
                </a:solidFill>
                <a:latin typeface="Arial"/>
                <a:cs typeface="Arial"/>
              </a:rPr>
              <a:t>are</a:t>
            </a:r>
            <a:r>
              <a:rPr dirty="0" sz="44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4450" spc="-10">
                <a:solidFill>
                  <a:srgbClr val="151515"/>
                </a:solidFill>
                <a:latin typeface="Arial"/>
                <a:cs typeface="Arial"/>
              </a:rPr>
              <a:t>necessary.</a:t>
            </a:r>
            <a:endParaRPr sz="4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320" rIns="0" bIns="0" rtlCol="0" vert="horz">
            <a:spAutoFit/>
          </a:bodyPr>
          <a:lstStyle/>
          <a:p>
            <a:pPr marL="4876165">
              <a:lnSpc>
                <a:spcPct val="100000"/>
              </a:lnSpc>
              <a:spcBef>
                <a:spcPts val="120"/>
              </a:spcBef>
            </a:pPr>
            <a:r>
              <a:rPr dirty="0" sz="6600" spc="-85"/>
              <a:t>Key</a:t>
            </a:r>
            <a:r>
              <a:rPr dirty="0" sz="6600" spc="-360"/>
              <a:t> </a:t>
            </a:r>
            <a:r>
              <a:rPr dirty="0" sz="6600" spc="-120"/>
              <a:t>References</a:t>
            </a:r>
            <a:endParaRPr sz="6600"/>
          </a:p>
        </p:txBody>
      </p:sp>
      <p:sp>
        <p:nvSpPr>
          <p:cNvPr id="3" name="object 3" descr=""/>
          <p:cNvSpPr txBox="1"/>
          <p:nvPr/>
        </p:nvSpPr>
        <p:spPr>
          <a:xfrm>
            <a:off x="150384" y="1583848"/>
            <a:ext cx="19700240" cy="9531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9890" marR="5080" indent="-377825">
              <a:lnSpc>
                <a:spcPct val="100800"/>
              </a:lnSpc>
              <a:spcBef>
                <a:spcPts val="90"/>
              </a:spcBef>
              <a:buChar char="•"/>
              <a:tabLst>
                <a:tab pos="389890" algn="l"/>
              </a:tabLst>
            </a:pP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Hsu</a:t>
            </a:r>
            <a:r>
              <a:rPr dirty="0" sz="2950" spc="-3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VM,</a:t>
            </a:r>
            <a:r>
              <a:rPr dirty="0" sz="2950" spc="-3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Kozák</a:t>
            </a:r>
            <a:r>
              <a:rPr dirty="0" sz="2950" spc="1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E,</a:t>
            </a:r>
            <a:r>
              <a:rPr dirty="0" sz="2950" spc="-1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Li</a:t>
            </a:r>
            <a:r>
              <a:rPr dirty="0" sz="2950" spc="-2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Q,</a:t>
            </a:r>
            <a:r>
              <a:rPr dirty="0" sz="295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Bocskai</a:t>
            </a:r>
            <a:r>
              <a:rPr dirty="0" sz="2950" spc="1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M,</a:t>
            </a:r>
            <a:r>
              <a:rPr dirty="0" sz="2950" spc="-1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Schlesinger</a:t>
            </a:r>
            <a:r>
              <a:rPr dirty="0" sz="2950" spc="2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N, Rosenthal</a:t>
            </a:r>
            <a:r>
              <a:rPr dirty="0" sz="295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A, McClure</a:t>
            </a:r>
            <a:r>
              <a:rPr dirty="0" sz="295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ST,</a:t>
            </a:r>
            <a:r>
              <a:rPr dirty="0" sz="2950" spc="7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Kovács</a:t>
            </a:r>
            <a:r>
              <a:rPr dirty="0" sz="2950" spc="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L,</a:t>
            </a:r>
            <a:r>
              <a:rPr dirty="0" sz="295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Bálint</a:t>
            </a:r>
            <a:r>
              <a:rPr dirty="0" sz="295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L,</a:t>
            </a:r>
            <a:r>
              <a:rPr dirty="0" sz="295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Szamosi</a:t>
            </a:r>
            <a:r>
              <a:rPr dirty="0" sz="2950" spc="1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S,</a:t>
            </a:r>
            <a:r>
              <a:rPr dirty="0" sz="2950" spc="-2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202020"/>
                </a:solidFill>
                <a:latin typeface="Arial"/>
                <a:cs typeface="Arial"/>
              </a:rPr>
              <a:t>Szücs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G,</a:t>
            </a:r>
            <a:r>
              <a:rPr dirty="0" sz="2950" spc="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Carns</a:t>
            </a:r>
            <a:r>
              <a:rPr dirty="0" sz="2950" spc="-4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M,</a:t>
            </a:r>
            <a:r>
              <a:rPr dirty="0" sz="2950" spc="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Aren</a:t>
            </a:r>
            <a:r>
              <a:rPr dirty="0" sz="295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K,</a:t>
            </a:r>
            <a:r>
              <a:rPr dirty="0" sz="2950" spc="-5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Goldberg</a:t>
            </a:r>
            <a:r>
              <a:rPr dirty="0" sz="295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I,</a:t>
            </a:r>
            <a:r>
              <a:rPr dirty="0" sz="2950" spc="6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Váradi</a:t>
            </a:r>
            <a:r>
              <a:rPr dirty="0" sz="2950" spc="-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A,</a:t>
            </a:r>
            <a:r>
              <a:rPr dirty="0" sz="2950" spc="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Varga</a:t>
            </a:r>
            <a:r>
              <a:rPr dirty="0" sz="2950" spc="-2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J.</a:t>
            </a:r>
            <a:r>
              <a:rPr dirty="0" sz="2950" spc="1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Inorganic</a:t>
            </a:r>
            <a:r>
              <a:rPr dirty="0" sz="295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pyrophosphate</a:t>
            </a:r>
            <a:r>
              <a:rPr dirty="0" sz="2950" spc="-1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is</a:t>
            </a:r>
            <a:r>
              <a:rPr dirty="0" sz="295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reduced</a:t>
            </a:r>
            <a:r>
              <a:rPr dirty="0" sz="2950" spc="-1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in</a:t>
            </a:r>
            <a:r>
              <a:rPr dirty="0" sz="2950" spc="-1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patients</a:t>
            </a:r>
            <a:r>
              <a:rPr dirty="0" sz="2950" spc="3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with</a:t>
            </a:r>
            <a:r>
              <a:rPr dirty="0" sz="2950" spc="-2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202020"/>
                </a:solidFill>
                <a:latin typeface="Arial"/>
                <a:cs typeface="Arial"/>
              </a:rPr>
              <a:t>systemic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sclerosis.</a:t>
            </a:r>
            <a:r>
              <a:rPr dirty="0" sz="2950" spc="-8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Rheumatology</a:t>
            </a:r>
            <a:r>
              <a:rPr dirty="0" sz="2950" spc="-6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(Oxford).</a:t>
            </a:r>
            <a:r>
              <a:rPr dirty="0" sz="295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2022</a:t>
            </a:r>
            <a:r>
              <a:rPr dirty="0" sz="2950" spc="-4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Mar</a:t>
            </a:r>
            <a:r>
              <a:rPr dirty="0" sz="2950" spc="-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2;61(3):1158-1165.</a:t>
            </a:r>
            <a:r>
              <a:rPr dirty="0" sz="2950" spc="-5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doi:</a:t>
            </a:r>
            <a:r>
              <a:rPr dirty="0" sz="295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10.1093/rheumatology/keab508.</a:t>
            </a:r>
            <a:r>
              <a:rPr dirty="0" sz="2950" spc="-2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 spc="-20">
                <a:solidFill>
                  <a:srgbClr val="202020"/>
                </a:solidFill>
                <a:latin typeface="Arial"/>
                <a:cs typeface="Arial"/>
              </a:rPr>
              <a:t>PMID: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34152415;</a:t>
            </a:r>
            <a:r>
              <a:rPr dirty="0" sz="2950" spc="-35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202020"/>
                </a:solidFill>
                <a:latin typeface="Arial"/>
                <a:cs typeface="Arial"/>
              </a:rPr>
              <a:t>PMCID:</a:t>
            </a:r>
            <a:r>
              <a:rPr dirty="0" sz="2950" spc="-8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202020"/>
                </a:solidFill>
                <a:latin typeface="Arial"/>
                <a:cs typeface="Arial"/>
              </a:rPr>
              <a:t>PMC9052889.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89890" marR="2275840" indent="-377825">
              <a:lnSpc>
                <a:spcPts val="3529"/>
              </a:lnSpc>
              <a:buChar char="•"/>
              <a:tabLst>
                <a:tab pos="389890" algn="l"/>
              </a:tabLst>
            </a:pP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Davuluri,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Srijana;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Lood,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Christian;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Chung,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Lorinda.</a:t>
            </a:r>
            <a:r>
              <a:rPr dirty="0" sz="29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Calcinosis</a:t>
            </a:r>
            <a:r>
              <a:rPr dirty="0" sz="2950" spc="-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systemic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sclerosis.</a:t>
            </a:r>
            <a:r>
              <a:rPr dirty="0" sz="2950" spc="-6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Current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Opinion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in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Rheumatology: November</a:t>
            </a:r>
            <a:r>
              <a:rPr dirty="0" sz="2950" spc="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2022</a:t>
            </a:r>
            <a:r>
              <a:rPr dirty="0" sz="2950" spc="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-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Volume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34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-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Issue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6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-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319-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32.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89890" marR="971550" indent="-377825">
              <a:lnSpc>
                <a:spcPts val="3529"/>
              </a:lnSpc>
              <a:spcBef>
                <a:spcPts val="5"/>
              </a:spcBef>
              <a:buChar char="•"/>
              <a:tabLst>
                <a:tab pos="389890" algn="l"/>
              </a:tabLst>
            </a:pP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Valenzuela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A,</a:t>
            </a:r>
            <a:r>
              <a:rPr dirty="0" sz="2950" spc="-5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Baron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M,</a:t>
            </a:r>
            <a:r>
              <a:rPr dirty="0" sz="2950" spc="-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Rodriguez-Reyna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TS,</a:t>
            </a:r>
            <a:r>
              <a:rPr dirty="0" sz="2950" spc="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et</a:t>
            </a:r>
            <a:r>
              <a:rPr dirty="0" sz="2950" spc="-5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al.</a:t>
            </a:r>
            <a:r>
              <a:rPr dirty="0" sz="2950" spc="-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Calcinosis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is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associated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with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ischemic</a:t>
            </a:r>
            <a:r>
              <a:rPr dirty="0" sz="2950" spc="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manifestations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and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increased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disability</a:t>
            </a:r>
            <a:r>
              <a:rPr dirty="0" sz="2950" spc="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patients</a:t>
            </a:r>
            <a:r>
              <a:rPr dirty="0" sz="2950" spc="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with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systemic</a:t>
            </a:r>
            <a:r>
              <a:rPr dirty="0" sz="2950" spc="-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sclerosis.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Semin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Arthritis</a:t>
            </a:r>
            <a:r>
              <a:rPr dirty="0" sz="2950" spc="-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Rheum.</a:t>
            </a:r>
            <a:r>
              <a:rPr dirty="0" sz="29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2020;50(5):891-</a:t>
            </a:r>
            <a:r>
              <a:rPr dirty="0" sz="2950" spc="-50">
                <a:solidFill>
                  <a:srgbClr val="151515"/>
                </a:solidFill>
                <a:latin typeface="Arial"/>
                <a:cs typeface="Arial"/>
              </a:rPr>
              <a:t>6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89890" marR="8255" indent="-377825">
              <a:lnSpc>
                <a:spcPct val="101400"/>
              </a:lnSpc>
              <a:buChar char="•"/>
              <a:tabLst>
                <a:tab pos="389890" algn="l"/>
              </a:tabLst>
            </a:pP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Davuluri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S,</a:t>
            </a:r>
            <a:r>
              <a:rPr dirty="0" sz="2950" spc="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Duvvuri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B,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Lood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C,</a:t>
            </a:r>
            <a:r>
              <a:rPr dirty="0" sz="29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Kashani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S,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Chung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L.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Calcinosis</a:t>
            </a:r>
            <a:r>
              <a:rPr dirty="0" sz="2950" spc="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Dermatomyositis:</a:t>
            </a:r>
            <a:r>
              <a:rPr dirty="0" sz="2950" spc="-6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origins</a:t>
            </a:r>
            <a:r>
              <a:rPr dirty="0" sz="2950" spc="-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and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possible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therapeutic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avenues.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P.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Machado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and</a:t>
            </a:r>
            <a:r>
              <a:rPr dirty="0" sz="2950" spc="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L.C.Stine(Ed.).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Best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Practice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&amp;</a:t>
            </a:r>
            <a:r>
              <a:rPr dirty="0" sz="2950" spc="-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Research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Clinical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Rheumatology.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February</a:t>
            </a:r>
            <a:r>
              <a:rPr dirty="0" sz="2950" spc="-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2022.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89890" marR="535940" indent="-377825">
              <a:lnSpc>
                <a:spcPct val="101400"/>
              </a:lnSpc>
              <a:buChar char="•"/>
              <a:tabLst>
                <a:tab pos="389890" algn="l"/>
              </a:tabLst>
            </a:pP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Blane,</a:t>
            </a:r>
            <a:r>
              <a:rPr dirty="0" sz="2950" spc="-6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C.E.,</a:t>
            </a:r>
            <a:r>
              <a:rPr dirty="0" sz="29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et</a:t>
            </a:r>
            <a:r>
              <a:rPr dirty="0" sz="2950" spc="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al.,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Patterns</a:t>
            </a:r>
            <a:r>
              <a:rPr dirty="0" sz="2950" spc="-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of</a:t>
            </a:r>
            <a:r>
              <a:rPr dirty="0" sz="2950" spc="-5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calcification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childhood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dermatomyositis. AJR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Am</a:t>
            </a:r>
            <a:r>
              <a:rPr dirty="0" sz="2950" spc="-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J</a:t>
            </a:r>
            <a:r>
              <a:rPr dirty="0" sz="2950" spc="1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Roentgenol,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1984.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142(2):</a:t>
            </a:r>
            <a:r>
              <a:rPr dirty="0" sz="29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p.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397-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400.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89890" marR="1229995" indent="-377825">
              <a:lnSpc>
                <a:spcPct val="101400"/>
              </a:lnSpc>
              <a:buChar char="•"/>
              <a:tabLst>
                <a:tab pos="389890" algn="l"/>
              </a:tabLst>
            </a:pP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Richardson</a:t>
            </a:r>
            <a:r>
              <a:rPr dirty="0" sz="2950" spc="-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C,</a:t>
            </a:r>
            <a:r>
              <a:rPr dirty="0" sz="2950" spc="-7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Plass</a:t>
            </a:r>
            <a:r>
              <a:rPr dirty="0" sz="2950" spc="-5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A,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Varga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J..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Calcinosis</a:t>
            </a:r>
            <a:r>
              <a:rPr dirty="0" sz="2950" spc="-5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2950" spc="-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systemic</a:t>
            </a:r>
            <a:r>
              <a:rPr dirty="0" sz="2950" spc="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sclerosis: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update</a:t>
            </a:r>
            <a:r>
              <a:rPr dirty="0" sz="2950" spc="-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pathophysiology,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evaluation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and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treatment.</a:t>
            </a:r>
            <a:r>
              <a:rPr dirty="0" sz="2950" spc="-7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Curr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Opin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Rheumatol</a:t>
            </a:r>
            <a:r>
              <a:rPr dirty="0" sz="2950" spc="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2020;22:73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89255" indent="-376555">
              <a:lnSpc>
                <a:spcPct val="100000"/>
              </a:lnSpc>
              <a:buChar char="•"/>
              <a:tabLst>
                <a:tab pos="389255" algn="l"/>
              </a:tabLst>
            </a:pP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Federico</a:t>
            </a:r>
            <a:r>
              <a:rPr dirty="0" sz="29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A,</a:t>
            </a:r>
            <a:r>
              <a:rPr dirty="0" sz="2950" spc="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Weinel S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et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al</a:t>
            </a:r>
            <a:r>
              <a:rPr dirty="0" sz="2950" spc="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JAAD</a:t>
            </a:r>
            <a:r>
              <a:rPr dirty="0" sz="2950" spc="-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2008:</a:t>
            </a:r>
            <a:r>
              <a:rPr dirty="0" sz="2950" spc="-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58;4-</a:t>
            </a:r>
            <a:r>
              <a:rPr dirty="0" sz="2950" spc="1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707-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710.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30939" y="7669003"/>
            <a:ext cx="1856105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10">
                <a:latin typeface="Arial"/>
                <a:cs typeface="Arial"/>
              </a:rPr>
              <a:t>Exoskeleton</a:t>
            </a:r>
            <a:endParaRPr sz="26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1801" rIns="0" bIns="0" rtlCol="0" vert="horz">
            <a:spAutoFit/>
          </a:bodyPr>
          <a:lstStyle/>
          <a:p>
            <a:pPr marL="5012055">
              <a:lnSpc>
                <a:spcPct val="100000"/>
              </a:lnSpc>
              <a:spcBef>
                <a:spcPts val="100"/>
              </a:spcBef>
            </a:pPr>
            <a:r>
              <a:rPr dirty="0" sz="4950" spc="-105"/>
              <a:t>Calcinosis</a:t>
            </a:r>
            <a:r>
              <a:rPr dirty="0" sz="4950" spc="-165"/>
              <a:t> </a:t>
            </a:r>
            <a:r>
              <a:rPr dirty="0" sz="4950" spc="-55"/>
              <a:t>types</a:t>
            </a:r>
            <a:endParaRPr sz="4950"/>
          </a:p>
        </p:txBody>
      </p:sp>
      <p:grpSp>
        <p:nvGrpSpPr>
          <p:cNvPr id="4" name="object 4"/>
          <p:cNvGrpSpPr/>
          <p:nvPr/>
        </p:nvGrpSpPr>
        <p:grpSpPr>
          <a:xfrm>
            <a:off x="13444611" y="1240688"/>
            <a:ext cx="5933440" cy="4692650"/>
            <a:chOff x="13444611" y="1240688"/>
            <a:chExt cx="5933440" cy="46926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44611" y="1240688"/>
              <a:ext cx="5933128" cy="469233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630353" y="3172678"/>
              <a:ext cx="479425" cy="495300"/>
            </a:xfrm>
            <a:custGeom>
              <a:avLst/>
              <a:gdLst/>
              <a:ahLst/>
              <a:cxnLst/>
              <a:rect l="l" t="t" r="r" b="b"/>
              <a:pathLst>
                <a:path w="479425" h="495300">
                  <a:moveTo>
                    <a:pt x="239573" y="0"/>
                  </a:moveTo>
                  <a:lnTo>
                    <a:pt x="183031" y="188999"/>
                  </a:lnTo>
                  <a:lnTo>
                    <a:pt x="0" y="188999"/>
                  </a:lnTo>
                  <a:lnTo>
                    <a:pt x="148058" y="305749"/>
                  </a:lnTo>
                  <a:lnTo>
                    <a:pt x="91515" y="494749"/>
                  </a:lnTo>
                  <a:lnTo>
                    <a:pt x="239573" y="377998"/>
                  </a:lnTo>
                  <a:lnTo>
                    <a:pt x="387527" y="494749"/>
                  </a:lnTo>
                  <a:lnTo>
                    <a:pt x="330984" y="305749"/>
                  </a:lnTo>
                  <a:lnTo>
                    <a:pt x="479043" y="188999"/>
                  </a:lnTo>
                  <a:lnTo>
                    <a:pt x="296011" y="188999"/>
                  </a:lnTo>
                  <a:lnTo>
                    <a:pt x="239573" y="0"/>
                  </a:lnTo>
                  <a:close/>
                </a:path>
              </a:pathLst>
            </a:custGeom>
            <a:solidFill>
              <a:srgbClr val="0051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871695" y="1240688"/>
            <a:ext cx="5305425" cy="9679305"/>
            <a:chOff x="871695" y="1240688"/>
            <a:chExt cx="5305425" cy="96793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695" y="6101849"/>
              <a:ext cx="5304876" cy="48179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695" y="1240688"/>
              <a:ext cx="5304876" cy="481798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374212" y="3306182"/>
              <a:ext cx="173355" cy="558165"/>
            </a:xfrm>
            <a:custGeom>
              <a:avLst/>
              <a:gdLst/>
              <a:ahLst/>
              <a:cxnLst/>
              <a:rect l="l" t="t" r="r" b="b"/>
              <a:pathLst>
                <a:path w="173354" h="558164">
                  <a:moveTo>
                    <a:pt x="129629" y="0"/>
                  </a:moveTo>
                  <a:lnTo>
                    <a:pt x="43244" y="0"/>
                  </a:lnTo>
                  <a:lnTo>
                    <a:pt x="43244" y="471189"/>
                  </a:lnTo>
                  <a:lnTo>
                    <a:pt x="0" y="471189"/>
                  </a:lnTo>
                  <a:lnTo>
                    <a:pt x="86384" y="557574"/>
                  </a:lnTo>
                  <a:lnTo>
                    <a:pt x="172769" y="471189"/>
                  </a:lnTo>
                  <a:lnTo>
                    <a:pt x="129629" y="471189"/>
                  </a:lnTo>
                  <a:lnTo>
                    <a:pt x="12962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72212" y="7366267"/>
              <a:ext cx="479425" cy="495300"/>
            </a:xfrm>
            <a:custGeom>
              <a:avLst/>
              <a:gdLst/>
              <a:ahLst/>
              <a:cxnLst/>
              <a:rect l="l" t="t" r="r" b="b"/>
              <a:pathLst>
                <a:path w="479425" h="495300">
                  <a:moveTo>
                    <a:pt x="239573" y="0"/>
                  </a:moveTo>
                  <a:lnTo>
                    <a:pt x="183031" y="188999"/>
                  </a:lnTo>
                  <a:lnTo>
                    <a:pt x="0" y="188999"/>
                  </a:lnTo>
                  <a:lnTo>
                    <a:pt x="148058" y="305749"/>
                  </a:lnTo>
                  <a:lnTo>
                    <a:pt x="91515" y="494749"/>
                  </a:lnTo>
                  <a:lnTo>
                    <a:pt x="239573" y="377998"/>
                  </a:lnTo>
                  <a:lnTo>
                    <a:pt x="387527" y="494749"/>
                  </a:lnTo>
                  <a:lnTo>
                    <a:pt x="330984" y="305749"/>
                  </a:lnTo>
                  <a:lnTo>
                    <a:pt x="479043" y="188999"/>
                  </a:lnTo>
                  <a:lnTo>
                    <a:pt x="296011" y="188999"/>
                  </a:lnTo>
                  <a:lnTo>
                    <a:pt x="239573" y="0"/>
                  </a:lnTo>
                  <a:close/>
                </a:path>
              </a:pathLst>
            </a:custGeom>
            <a:solidFill>
              <a:srgbClr val="00517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44611" y="6062584"/>
            <a:ext cx="5933128" cy="485724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559665" y="2527275"/>
            <a:ext cx="3020695" cy="1240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200"/>
              </a:lnSpc>
              <a:spcBef>
                <a:spcPts val="105"/>
              </a:spcBef>
            </a:pPr>
            <a:r>
              <a:rPr dirty="0" sz="2650">
                <a:solidFill>
                  <a:srgbClr val="2E2E2E"/>
                </a:solidFill>
                <a:latin typeface="Arial"/>
                <a:cs typeface="Arial"/>
              </a:rPr>
              <a:t>Superficial</a:t>
            </a:r>
            <a:r>
              <a:rPr dirty="0" sz="2650" spc="-16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2E2E2E"/>
                </a:solidFill>
                <a:latin typeface="Arial"/>
                <a:cs typeface="Arial"/>
              </a:rPr>
              <a:t>calcareal </a:t>
            </a:r>
            <a:r>
              <a:rPr dirty="0" sz="2650" spc="-25">
                <a:solidFill>
                  <a:srgbClr val="2E2E2E"/>
                </a:solidFill>
                <a:latin typeface="Arial"/>
                <a:cs typeface="Arial"/>
              </a:rPr>
              <a:t>(‘sponge-</a:t>
            </a:r>
            <a:r>
              <a:rPr dirty="0" sz="2650">
                <a:solidFill>
                  <a:srgbClr val="2E2E2E"/>
                </a:solidFill>
                <a:latin typeface="Arial"/>
                <a:cs typeface="Arial"/>
              </a:rPr>
              <a:t>like’) </a:t>
            </a:r>
            <a:r>
              <a:rPr dirty="0" sz="2650" spc="-25">
                <a:solidFill>
                  <a:srgbClr val="2E2E2E"/>
                </a:solidFill>
                <a:latin typeface="Arial"/>
                <a:cs typeface="Arial"/>
              </a:rPr>
              <a:t>or </a:t>
            </a:r>
            <a:r>
              <a:rPr dirty="0" sz="2650">
                <a:solidFill>
                  <a:srgbClr val="2E2E2E"/>
                </a:solidFill>
                <a:latin typeface="Arial"/>
                <a:cs typeface="Arial"/>
              </a:rPr>
              <a:t>superficial</a:t>
            </a:r>
            <a:r>
              <a:rPr dirty="0" sz="2650" spc="-165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2E2E2E"/>
                </a:solidFill>
                <a:latin typeface="Arial"/>
                <a:cs typeface="Arial"/>
              </a:rPr>
              <a:t>nodular</a:t>
            </a:r>
            <a:endParaRPr sz="2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516299" y="2742137"/>
            <a:ext cx="2538730" cy="840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solidFill>
                  <a:srgbClr val="2E2E2E"/>
                </a:solidFill>
                <a:latin typeface="Arial"/>
                <a:cs typeface="Arial"/>
              </a:rPr>
              <a:t>Tumoral</a:t>
            </a:r>
            <a:r>
              <a:rPr dirty="0" sz="2650" spc="-8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2E2E2E"/>
                </a:solidFill>
                <a:latin typeface="Arial"/>
                <a:cs typeface="Arial"/>
              </a:rPr>
              <a:t>or</a:t>
            </a:r>
            <a:r>
              <a:rPr dirty="0" sz="2650" spc="-55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dirty="0" sz="2650" spc="-20">
                <a:solidFill>
                  <a:srgbClr val="2E2E2E"/>
                </a:solidFill>
                <a:latin typeface="Arial"/>
                <a:cs typeface="Arial"/>
              </a:rPr>
              <a:t>Deep</a:t>
            </a:r>
            <a:endParaRPr sz="2650">
              <a:latin typeface="Arial"/>
              <a:cs typeface="Arial"/>
            </a:endParaRPr>
          </a:p>
          <a:p>
            <a:pPr marL="848994">
              <a:lnSpc>
                <a:spcPct val="100000"/>
              </a:lnSpc>
              <a:spcBef>
                <a:spcPts val="35"/>
              </a:spcBef>
            </a:pPr>
            <a:r>
              <a:rPr dirty="0" sz="2650" spc="-10">
                <a:solidFill>
                  <a:srgbClr val="2E2E2E"/>
                </a:solidFill>
                <a:latin typeface="Arial"/>
                <a:cs typeface="Arial"/>
              </a:rPr>
              <a:t>calcareal</a:t>
            </a:r>
            <a:endParaRPr sz="2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80086" y="7674971"/>
            <a:ext cx="1665605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10">
                <a:solidFill>
                  <a:srgbClr val="2E2E2E"/>
                </a:solidFill>
                <a:latin typeface="Arial"/>
                <a:cs typeface="Arial"/>
              </a:rPr>
              <a:t>Universalis</a:t>
            </a:r>
            <a:endParaRPr sz="26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526918" y="10927804"/>
            <a:ext cx="640778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Reference-Blane,</a:t>
            </a:r>
            <a:r>
              <a:rPr dirty="0" sz="1450" spc="9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C.E.,</a:t>
            </a:r>
            <a:r>
              <a:rPr dirty="0" sz="1450" spc="9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et</a:t>
            </a:r>
            <a:r>
              <a:rPr dirty="0" sz="1450" spc="3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al.</a:t>
            </a:r>
            <a:r>
              <a:rPr dirty="0" sz="1450" spc="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AJR</a:t>
            </a:r>
            <a:r>
              <a:rPr dirty="0" sz="1450" spc="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Am</a:t>
            </a:r>
            <a:r>
              <a:rPr dirty="0" sz="1450" spc="7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J</a:t>
            </a:r>
            <a:r>
              <a:rPr dirty="0" sz="1450" spc="8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Roentgenol,</a:t>
            </a:r>
            <a:r>
              <a:rPr dirty="0" sz="1450" spc="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1984.</a:t>
            </a:r>
            <a:r>
              <a:rPr dirty="0" sz="1450" spc="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142(2):p.397-</a:t>
            </a:r>
            <a:r>
              <a:rPr dirty="0" sz="1450" spc="-25">
                <a:solidFill>
                  <a:srgbClr val="5E5E5E"/>
                </a:solidFill>
                <a:latin typeface="Arial"/>
                <a:cs typeface="Arial"/>
              </a:rPr>
              <a:t>400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6028" rIns="0" bIns="0" rtlCol="0" vert="horz">
            <a:spAutoFit/>
          </a:bodyPr>
          <a:lstStyle/>
          <a:p>
            <a:pPr marL="5250815">
              <a:lnSpc>
                <a:spcPct val="100000"/>
              </a:lnSpc>
              <a:spcBef>
                <a:spcPts val="130"/>
              </a:spcBef>
            </a:pPr>
            <a:r>
              <a:rPr dirty="0" spc="-90"/>
              <a:t>Acknowledgments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17994" y="6496264"/>
            <a:ext cx="6765925" cy="113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ts val="4355"/>
              </a:lnSpc>
              <a:spcBef>
                <a:spcPts val="100"/>
              </a:spcBef>
            </a:pP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Christian</a:t>
            </a:r>
            <a:r>
              <a:rPr dirty="0" sz="3650" spc="-16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 spc="-20">
                <a:solidFill>
                  <a:srgbClr val="151515"/>
                </a:solidFill>
                <a:latin typeface="Arial"/>
                <a:cs typeface="Arial"/>
              </a:rPr>
              <a:t>Lood</a:t>
            </a:r>
            <a:endParaRPr sz="3650">
              <a:latin typeface="Arial"/>
              <a:cs typeface="Arial"/>
            </a:endParaRPr>
          </a:p>
          <a:p>
            <a:pPr algn="ctr">
              <a:lnSpc>
                <a:spcPts val="4355"/>
              </a:lnSpc>
            </a:pP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Jorge</a:t>
            </a:r>
            <a:r>
              <a:rPr dirty="0" sz="3650" spc="-7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Armando</a:t>
            </a:r>
            <a:r>
              <a:rPr dirty="0" sz="3650" spc="-7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 spc="-20">
                <a:solidFill>
                  <a:srgbClr val="151515"/>
                </a:solidFill>
                <a:latin typeface="Arial"/>
                <a:cs typeface="Arial"/>
              </a:rPr>
              <a:t>Gonzalez-</a:t>
            </a:r>
            <a:r>
              <a:rPr dirty="0" sz="3650" spc="-10">
                <a:solidFill>
                  <a:srgbClr val="151515"/>
                </a:solidFill>
                <a:latin typeface="Arial"/>
                <a:cs typeface="Arial"/>
              </a:rPr>
              <a:t>Chapa</a:t>
            </a:r>
            <a:endParaRPr sz="36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91484" y="1640390"/>
            <a:ext cx="4458335" cy="3348354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551180" marR="537210" indent="-3175">
              <a:lnSpc>
                <a:spcPts val="4330"/>
              </a:lnSpc>
              <a:spcBef>
                <a:spcPts val="285"/>
              </a:spcBef>
            </a:pPr>
            <a:r>
              <a:rPr dirty="0" sz="3650">
                <a:solidFill>
                  <a:srgbClr val="2E2E2E"/>
                </a:solidFill>
                <a:latin typeface="Arial"/>
                <a:cs typeface="Arial"/>
              </a:rPr>
              <a:t>Lorinda</a:t>
            </a:r>
            <a:r>
              <a:rPr dirty="0" sz="3650" spc="-114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dirty="0" sz="3650" spc="-20">
                <a:solidFill>
                  <a:srgbClr val="2E2E2E"/>
                </a:solidFill>
                <a:latin typeface="Arial"/>
                <a:cs typeface="Arial"/>
              </a:rPr>
              <a:t>Chung </a:t>
            </a:r>
            <a:r>
              <a:rPr dirty="0" sz="3650">
                <a:solidFill>
                  <a:srgbClr val="2E2E2E"/>
                </a:solidFill>
                <a:latin typeface="Arial"/>
                <a:cs typeface="Arial"/>
              </a:rPr>
              <a:t>David</a:t>
            </a:r>
            <a:r>
              <a:rPr dirty="0" sz="3650" spc="-114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dirty="0" sz="3650" spc="-10">
                <a:solidFill>
                  <a:srgbClr val="2E2E2E"/>
                </a:solidFill>
                <a:latin typeface="Arial"/>
                <a:cs typeface="Arial"/>
              </a:rPr>
              <a:t>Fiorentino</a:t>
            </a:r>
            <a:endParaRPr sz="3650">
              <a:latin typeface="Arial"/>
              <a:cs typeface="Arial"/>
            </a:endParaRPr>
          </a:p>
          <a:p>
            <a:pPr algn="ctr" marL="12700" marR="5080">
              <a:lnSpc>
                <a:spcPts val="4330"/>
              </a:lnSpc>
              <a:spcBef>
                <a:spcPts val="65"/>
              </a:spcBef>
            </a:pPr>
            <a:r>
              <a:rPr dirty="0" sz="3650">
                <a:solidFill>
                  <a:srgbClr val="2E2E2E"/>
                </a:solidFill>
                <a:latin typeface="Arial"/>
                <a:cs typeface="Arial"/>
              </a:rPr>
              <a:t>Sara</a:t>
            </a:r>
            <a:r>
              <a:rPr dirty="0" sz="3650" spc="-20">
                <a:solidFill>
                  <a:srgbClr val="2E2E2E"/>
                </a:solidFill>
                <a:latin typeface="Arial"/>
                <a:cs typeface="Arial"/>
              </a:rPr>
              <a:t> Faghihi-</a:t>
            </a:r>
            <a:r>
              <a:rPr dirty="0" sz="3650" spc="-10">
                <a:solidFill>
                  <a:srgbClr val="2E2E2E"/>
                </a:solidFill>
                <a:latin typeface="Arial"/>
                <a:cs typeface="Arial"/>
              </a:rPr>
              <a:t>Kashani </a:t>
            </a:r>
            <a:r>
              <a:rPr dirty="0" sz="3650">
                <a:solidFill>
                  <a:srgbClr val="2E2E2E"/>
                </a:solidFill>
                <a:latin typeface="Arial"/>
                <a:cs typeface="Arial"/>
              </a:rPr>
              <a:t>Shufeng</a:t>
            </a:r>
            <a:r>
              <a:rPr dirty="0" sz="3650" spc="-105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dirty="0" sz="3650" spc="-25">
                <a:solidFill>
                  <a:srgbClr val="2E2E2E"/>
                </a:solidFill>
                <a:latin typeface="Arial"/>
                <a:cs typeface="Arial"/>
              </a:rPr>
              <a:t>Li</a:t>
            </a:r>
            <a:endParaRPr sz="3650">
              <a:latin typeface="Arial"/>
              <a:cs typeface="Arial"/>
            </a:endParaRPr>
          </a:p>
          <a:p>
            <a:pPr algn="ctr" marL="409575" marR="402590">
              <a:lnSpc>
                <a:spcPts val="4330"/>
              </a:lnSpc>
              <a:spcBef>
                <a:spcPts val="30"/>
              </a:spcBef>
            </a:pPr>
            <a:r>
              <a:rPr dirty="0" sz="3650">
                <a:solidFill>
                  <a:srgbClr val="2E2E2E"/>
                </a:solidFill>
                <a:latin typeface="Arial"/>
                <a:cs typeface="Arial"/>
              </a:rPr>
              <a:t>Swarna</a:t>
            </a:r>
            <a:r>
              <a:rPr dirty="0" sz="3650" spc="-14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dirty="0" sz="3650" spc="-10">
                <a:solidFill>
                  <a:srgbClr val="2E2E2E"/>
                </a:solidFill>
                <a:latin typeface="Arial"/>
                <a:cs typeface="Arial"/>
              </a:rPr>
              <a:t>Nandyala </a:t>
            </a:r>
            <a:r>
              <a:rPr dirty="0" sz="3650">
                <a:solidFill>
                  <a:srgbClr val="2E2E2E"/>
                </a:solidFill>
                <a:latin typeface="Arial"/>
                <a:cs typeface="Arial"/>
              </a:rPr>
              <a:t>Puneet</a:t>
            </a:r>
            <a:r>
              <a:rPr dirty="0" sz="3650" spc="-85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dirty="0" sz="3650" spc="-10">
                <a:solidFill>
                  <a:srgbClr val="2E2E2E"/>
                </a:solidFill>
                <a:latin typeface="Arial"/>
                <a:cs typeface="Arial"/>
              </a:rPr>
              <a:t>Kapoor</a:t>
            </a:r>
            <a:endParaRPr sz="36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58330" y="4428661"/>
            <a:ext cx="2241258" cy="14281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069" y="5668623"/>
            <a:ext cx="3198960" cy="31989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6006" y="1565350"/>
            <a:ext cx="2214173" cy="301991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6617683" y="4746788"/>
            <a:ext cx="2495550" cy="525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50">
                <a:solidFill>
                  <a:srgbClr val="2E2E2E"/>
                </a:solidFill>
                <a:latin typeface="Arial"/>
                <a:cs typeface="Arial"/>
              </a:rPr>
              <a:t>Pravitt</a:t>
            </a:r>
            <a:r>
              <a:rPr dirty="0" sz="3250" spc="80">
                <a:solidFill>
                  <a:srgbClr val="2E2E2E"/>
                </a:solidFill>
                <a:latin typeface="Arial"/>
                <a:cs typeface="Arial"/>
              </a:rPr>
              <a:t> </a:t>
            </a:r>
            <a:r>
              <a:rPr dirty="0" sz="3250" spc="-10">
                <a:solidFill>
                  <a:srgbClr val="2E2E2E"/>
                </a:solidFill>
                <a:latin typeface="Arial"/>
                <a:cs typeface="Arial"/>
              </a:rPr>
              <a:t>Gourh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1590" rIns="0" bIns="0" rtlCol="0" vert="horz">
            <a:spAutoFit/>
          </a:bodyPr>
          <a:lstStyle/>
          <a:p>
            <a:pPr marL="5237480">
              <a:lnSpc>
                <a:spcPct val="100000"/>
              </a:lnSpc>
              <a:spcBef>
                <a:spcPts val="100"/>
              </a:spcBef>
            </a:pPr>
            <a:r>
              <a:rPr dirty="0" sz="4950" spc="-105"/>
              <a:t>Calcinosis</a:t>
            </a:r>
            <a:r>
              <a:rPr dirty="0" sz="4950" spc="-155"/>
              <a:t> </a:t>
            </a:r>
            <a:r>
              <a:rPr dirty="0" sz="4950" spc="-65"/>
              <a:t>burden</a:t>
            </a:r>
            <a:endParaRPr sz="4950"/>
          </a:p>
        </p:txBody>
      </p:sp>
      <p:sp>
        <p:nvSpPr>
          <p:cNvPr id="3" name="object 3" descr=""/>
          <p:cNvSpPr/>
          <p:nvPr/>
        </p:nvSpPr>
        <p:spPr>
          <a:xfrm>
            <a:off x="7295589" y="5198794"/>
            <a:ext cx="4822190" cy="2717800"/>
          </a:xfrm>
          <a:custGeom>
            <a:avLst/>
            <a:gdLst/>
            <a:ahLst/>
            <a:cxnLst/>
            <a:rect l="l" t="t" r="r" b="b"/>
            <a:pathLst>
              <a:path w="4822190" h="2717800">
                <a:moveTo>
                  <a:pt x="0" y="1358597"/>
                </a:moveTo>
                <a:lnTo>
                  <a:pt x="3041" y="1289752"/>
                </a:lnTo>
                <a:lnTo>
                  <a:pt x="12070" y="1221795"/>
                </a:lnTo>
                <a:lnTo>
                  <a:pt x="26942" y="1154808"/>
                </a:lnTo>
                <a:lnTo>
                  <a:pt x="47511" y="1088873"/>
                </a:lnTo>
                <a:lnTo>
                  <a:pt x="73634" y="1024071"/>
                </a:lnTo>
                <a:lnTo>
                  <a:pt x="105165" y="960484"/>
                </a:lnTo>
                <a:lnTo>
                  <a:pt x="141960" y="898192"/>
                </a:lnTo>
                <a:lnTo>
                  <a:pt x="183875" y="837278"/>
                </a:lnTo>
                <a:lnTo>
                  <a:pt x="230764" y="777823"/>
                </a:lnTo>
                <a:lnTo>
                  <a:pt x="256029" y="748668"/>
                </a:lnTo>
                <a:lnTo>
                  <a:pt x="282484" y="719909"/>
                </a:lnTo>
                <a:lnTo>
                  <a:pt x="310110" y="691554"/>
                </a:lnTo>
                <a:lnTo>
                  <a:pt x="338889" y="663616"/>
                </a:lnTo>
                <a:lnTo>
                  <a:pt x="368804" y="636103"/>
                </a:lnTo>
                <a:lnTo>
                  <a:pt x="399836" y="609027"/>
                </a:lnTo>
                <a:lnTo>
                  <a:pt x="431966" y="582396"/>
                </a:lnTo>
                <a:lnTo>
                  <a:pt x="465178" y="556222"/>
                </a:lnTo>
                <a:lnTo>
                  <a:pt x="499453" y="530515"/>
                </a:lnTo>
                <a:lnTo>
                  <a:pt x="534773" y="505284"/>
                </a:lnTo>
                <a:lnTo>
                  <a:pt x="571119" y="480540"/>
                </a:lnTo>
                <a:lnTo>
                  <a:pt x="608474" y="456294"/>
                </a:lnTo>
                <a:lnTo>
                  <a:pt x="646820" y="432555"/>
                </a:lnTo>
                <a:lnTo>
                  <a:pt x="686138" y="409333"/>
                </a:lnTo>
                <a:lnTo>
                  <a:pt x="726411" y="386639"/>
                </a:lnTo>
                <a:lnTo>
                  <a:pt x="767620" y="364483"/>
                </a:lnTo>
                <a:lnTo>
                  <a:pt x="809747" y="342875"/>
                </a:lnTo>
                <a:lnTo>
                  <a:pt x="852775" y="321825"/>
                </a:lnTo>
                <a:lnTo>
                  <a:pt x="896684" y="301344"/>
                </a:lnTo>
                <a:lnTo>
                  <a:pt x="941458" y="281441"/>
                </a:lnTo>
                <a:lnTo>
                  <a:pt x="987078" y="262127"/>
                </a:lnTo>
                <a:lnTo>
                  <a:pt x="1033526" y="243412"/>
                </a:lnTo>
                <a:lnTo>
                  <a:pt x="1080784" y="225306"/>
                </a:lnTo>
                <a:lnTo>
                  <a:pt x="1128833" y="207820"/>
                </a:lnTo>
                <a:lnTo>
                  <a:pt x="1177656" y="190963"/>
                </a:lnTo>
                <a:lnTo>
                  <a:pt x="1227235" y="174746"/>
                </a:lnTo>
                <a:lnTo>
                  <a:pt x="1277551" y="159178"/>
                </a:lnTo>
                <a:lnTo>
                  <a:pt x="1328587" y="144271"/>
                </a:lnTo>
                <a:lnTo>
                  <a:pt x="1380324" y="130034"/>
                </a:lnTo>
                <a:lnTo>
                  <a:pt x="1432744" y="116478"/>
                </a:lnTo>
                <a:lnTo>
                  <a:pt x="1485830" y="103612"/>
                </a:lnTo>
                <a:lnTo>
                  <a:pt x="1539563" y="91447"/>
                </a:lnTo>
                <a:lnTo>
                  <a:pt x="1593925" y="79993"/>
                </a:lnTo>
                <a:lnTo>
                  <a:pt x="1648898" y="69261"/>
                </a:lnTo>
                <a:lnTo>
                  <a:pt x="1704463" y="59259"/>
                </a:lnTo>
                <a:lnTo>
                  <a:pt x="1760604" y="50000"/>
                </a:lnTo>
                <a:lnTo>
                  <a:pt x="1817301" y="41492"/>
                </a:lnTo>
                <a:lnTo>
                  <a:pt x="1874538" y="33746"/>
                </a:lnTo>
                <a:lnTo>
                  <a:pt x="1932294" y="26772"/>
                </a:lnTo>
                <a:lnTo>
                  <a:pt x="1990554" y="20580"/>
                </a:lnTo>
                <a:lnTo>
                  <a:pt x="2049297" y="15181"/>
                </a:lnTo>
                <a:lnTo>
                  <a:pt x="2108507" y="10585"/>
                </a:lnTo>
                <a:lnTo>
                  <a:pt x="2168166" y="6801"/>
                </a:lnTo>
                <a:lnTo>
                  <a:pt x="2228254" y="3841"/>
                </a:lnTo>
                <a:lnTo>
                  <a:pt x="2288755" y="1714"/>
                </a:lnTo>
                <a:lnTo>
                  <a:pt x="2349650" y="430"/>
                </a:lnTo>
                <a:lnTo>
                  <a:pt x="2410921" y="0"/>
                </a:lnTo>
                <a:lnTo>
                  <a:pt x="2472192" y="430"/>
                </a:lnTo>
                <a:lnTo>
                  <a:pt x="2533087" y="1714"/>
                </a:lnTo>
                <a:lnTo>
                  <a:pt x="2593587" y="3841"/>
                </a:lnTo>
                <a:lnTo>
                  <a:pt x="2653676" y="6801"/>
                </a:lnTo>
                <a:lnTo>
                  <a:pt x="2713334" y="10585"/>
                </a:lnTo>
                <a:lnTo>
                  <a:pt x="2772544" y="15181"/>
                </a:lnTo>
                <a:lnTo>
                  <a:pt x="2831288" y="20580"/>
                </a:lnTo>
                <a:lnTo>
                  <a:pt x="2889547" y="26772"/>
                </a:lnTo>
                <a:lnTo>
                  <a:pt x="2947304" y="33746"/>
                </a:lnTo>
                <a:lnTo>
                  <a:pt x="3004540" y="41492"/>
                </a:lnTo>
                <a:lnTo>
                  <a:pt x="3061238" y="50000"/>
                </a:lnTo>
                <a:lnTo>
                  <a:pt x="3117378" y="59259"/>
                </a:lnTo>
                <a:lnTo>
                  <a:pt x="3172944" y="69261"/>
                </a:lnTo>
                <a:lnTo>
                  <a:pt x="3227917" y="79993"/>
                </a:lnTo>
                <a:lnTo>
                  <a:pt x="3282279" y="91447"/>
                </a:lnTo>
                <a:lnTo>
                  <a:pt x="3336012" y="103612"/>
                </a:lnTo>
                <a:lnTo>
                  <a:pt x="3389097" y="116478"/>
                </a:lnTo>
                <a:lnTo>
                  <a:pt x="3441518" y="130034"/>
                </a:lnTo>
                <a:lnTo>
                  <a:pt x="3493255" y="144271"/>
                </a:lnTo>
                <a:lnTo>
                  <a:pt x="3544291" y="159178"/>
                </a:lnTo>
                <a:lnTo>
                  <a:pt x="3594607" y="174746"/>
                </a:lnTo>
                <a:lnTo>
                  <a:pt x="3644186" y="190963"/>
                </a:lnTo>
                <a:lnTo>
                  <a:pt x="3693009" y="207820"/>
                </a:lnTo>
                <a:lnTo>
                  <a:pt x="3741058" y="225306"/>
                </a:lnTo>
                <a:lnTo>
                  <a:pt x="3788316" y="243412"/>
                </a:lnTo>
                <a:lnTo>
                  <a:pt x="3834764" y="262127"/>
                </a:lnTo>
                <a:lnTo>
                  <a:pt x="3880383" y="281441"/>
                </a:lnTo>
                <a:lnTo>
                  <a:pt x="3925157" y="301344"/>
                </a:lnTo>
                <a:lnTo>
                  <a:pt x="3969067" y="321825"/>
                </a:lnTo>
                <a:lnTo>
                  <a:pt x="4012095" y="342875"/>
                </a:lnTo>
                <a:lnTo>
                  <a:pt x="4054222" y="364483"/>
                </a:lnTo>
                <a:lnTo>
                  <a:pt x="4095431" y="386639"/>
                </a:lnTo>
                <a:lnTo>
                  <a:pt x="4135704" y="409333"/>
                </a:lnTo>
                <a:lnTo>
                  <a:pt x="4175022" y="432555"/>
                </a:lnTo>
                <a:lnTo>
                  <a:pt x="4213368" y="456294"/>
                </a:lnTo>
                <a:lnTo>
                  <a:pt x="4250723" y="480540"/>
                </a:lnTo>
                <a:lnTo>
                  <a:pt x="4287069" y="505284"/>
                </a:lnTo>
                <a:lnTo>
                  <a:pt x="4322389" y="530515"/>
                </a:lnTo>
                <a:lnTo>
                  <a:pt x="4356663" y="556222"/>
                </a:lnTo>
                <a:lnTo>
                  <a:pt x="4389875" y="582396"/>
                </a:lnTo>
                <a:lnTo>
                  <a:pt x="4422006" y="609027"/>
                </a:lnTo>
                <a:lnTo>
                  <a:pt x="4453038" y="636103"/>
                </a:lnTo>
                <a:lnTo>
                  <a:pt x="4482952" y="663616"/>
                </a:lnTo>
                <a:lnTo>
                  <a:pt x="4511732" y="691554"/>
                </a:lnTo>
                <a:lnTo>
                  <a:pt x="4539358" y="719909"/>
                </a:lnTo>
                <a:lnTo>
                  <a:pt x="4565812" y="748668"/>
                </a:lnTo>
                <a:lnTo>
                  <a:pt x="4591077" y="777823"/>
                </a:lnTo>
                <a:lnTo>
                  <a:pt x="4637967" y="837278"/>
                </a:lnTo>
                <a:lnTo>
                  <a:pt x="4679882" y="898192"/>
                </a:lnTo>
                <a:lnTo>
                  <a:pt x="4716677" y="960484"/>
                </a:lnTo>
                <a:lnTo>
                  <a:pt x="4748208" y="1024071"/>
                </a:lnTo>
                <a:lnTo>
                  <a:pt x="4774331" y="1088873"/>
                </a:lnTo>
                <a:lnTo>
                  <a:pt x="4794900" y="1154808"/>
                </a:lnTo>
                <a:lnTo>
                  <a:pt x="4809772" y="1221795"/>
                </a:lnTo>
                <a:lnTo>
                  <a:pt x="4818800" y="1289752"/>
                </a:lnTo>
                <a:lnTo>
                  <a:pt x="4821842" y="1358597"/>
                </a:lnTo>
                <a:lnTo>
                  <a:pt x="4821079" y="1393126"/>
                </a:lnTo>
                <a:lnTo>
                  <a:pt x="4815025" y="1461537"/>
                </a:lnTo>
                <a:lnTo>
                  <a:pt x="4803057" y="1529019"/>
                </a:lnTo>
                <a:lnTo>
                  <a:pt x="4785319" y="1595490"/>
                </a:lnTo>
                <a:lnTo>
                  <a:pt x="4761955" y="1660868"/>
                </a:lnTo>
                <a:lnTo>
                  <a:pt x="4733110" y="1725073"/>
                </a:lnTo>
                <a:lnTo>
                  <a:pt x="4698928" y="1788023"/>
                </a:lnTo>
                <a:lnTo>
                  <a:pt x="4659555" y="1849636"/>
                </a:lnTo>
                <a:lnTo>
                  <a:pt x="4615135" y="1909831"/>
                </a:lnTo>
                <a:lnTo>
                  <a:pt x="4565812" y="1968526"/>
                </a:lnTo>
                <a:lnTo>
                  <a:pt x="4539358" y="1997285"/>
                </a:lnTo>
                <a:lnTo>
                  <a:pt x="4511732" y="2025639"/>
                </a:lnTo>
                <a:lnTo>
                  <a:pt x="4482952" y="2053578"/>
                </a:lnTo>
                <a:lnTo>
                  <a:pt x="4453038" y="2081091"/>
                </a:lnTo>
                <a:lnTo>
                  <a:pt x="4422006" y="2108167"/>
                </a:lnTo>
                <a:lnTo>
                  <a:pt x="4389875" y="2134798"/>
                </a:lnTo>
                <a:lnTo>
                  <a:pt x="4356663" y="2160972"/>
                </a:lnTo>
                <a:lnTo>
                  <a:pt x="4322389" y="2186679"/>
                </a:lnTo>
                <a:lnTo>
                  <a:pt x="4287069" y="2211910"/>
                </a:lnTo>
                <a:lnTo>
                  <a:pt x="4250723" y="2236653"/>
                </a:lnTo>
                <a:lnTo>
                  <a:pt x="4213368" y="2260900"/>
                </a:lnTo>
                <a:lnTo>
                  <a:pt x="4175022" y="2284639"/>
                </a:lnTo>
                <a:lnTo>
                  <a:pt x="4135704" y="2307861"/>
                </a:lnTo>
                <a:lnTo>
                  <a:pt x="4095431" y="2330555"/>
                </a:lnTo>
                <a:lnTo>
                  <a:pt x="4054222" y="2352711"/>
                </a:lnTo>
                <a:lnTo>
                  <a:pt x="4012095" y="2374319"/>
                </a:lnTo>
                <a:lnTo>
                  <a:pt x="3969067" y="2395369"/>
                </a:lnTo>
                <a:lnTo>
                  <a:pt x="3925157" y="2415850"/>
                </a:lnTo>
                <a:lnTo>
                  <a:pt x="3880383" y="2435753"/>
                </a:lnTo>
                <a:lnTo>
                  <a:pt x="3834764" y="2455067"/>
                </a:lnTo>
                <a:lnTo>
                  <a:pt x="3788316" y="2473782"/>
                </a:lnTo>
                <a:lnTo>
                  <a:pt x="3741058" y="2491888"/>
                </a:lnTo>
                <a:lnTo>
                  <a:pt x="3693009" y="2509374"/>
                </a:lnTo>
                <a:lnTo>
                  <a:pt x="3644186" y="2526231"/>
                </a:lnTo>
                <a:lnTo>
                  <a:pt x="3594607" y="2542448"/>
                </a:lnTo>
                <a:lnTo>
                  <a:pt x="3544291" y="2558015"/>
                </a:lnTo>
                <a:lnTo>
                  <a:pt x="3493255" y="2572923"/>
                </a:lnTo>
                <a:lnTo>
                  <a:pt x="3441518" y="2587159"/>
                </a:lnTo>
                <a:lnTo>
                  <a:pt x="3389097" y="2600716"/>
                </a:lnTo>
                <a:lnTo>
                  <a:pt x="3336012" y="2613582"/>
                </a:lnTo>
                <a:lnTo>
                  <a:pt x="3282279" y="2625747"/>
                </a:lnTo>
                <a:lnTo>
                  <a:pt x="3227917" y="2637200"/>
                </a:lnTo>
                <a:lnTo>
                  <a:pt x="3172944" y="2647933"/>
                </a:lnTo>
                <a:lnTo>
                  <a:pt x="3117378" y="2657934"/>
                </a:lnTo>
                <a:lnTo>
                  <a:pt x="3061238" y="2667194"/>
                </a:lnTo>
                <a:lnTo>
                  <a:pt x="3004540" y="2675702"/>
                </a:lnTo>
                <a:lnTo>
                  <a:pt x="2947304" y="2683448"/>
                </a:lnTo>
                <a:lnTo>
                  <a:pt x="2889547" y="2690422"/>
                </a:lnTo>
                <a:lnTo>
                  <a:pt x="2831288" y="2696614"/>
                </a:lnTo>
                <a:lnTo>
                  <a:pt x="2772544" y="2702013"/>
                </a:lnTo>
                <a:lnTo>
                  <a:pt x="2713334" y="2706609"/>
                </a:lnTo>
                <a:lnTo>
                  <a:pt x="2653676" y="2710393"/>
                </a:lnTo>
                <a:lnTo>
                  <a:pt x="2593587" y="2713353"/>
                </a:lnTo>
                <a:lnTo>
                  <a:pt x="2533087" y="2715480"/>
                </a:lnTo>
                <a:lnTo>
                  <a:pt x="2472192" y="2716764"/>
                </a:lnTo>
                <a:lnTo>
                  <a:pt x="2410921" y="2717194"/>
                </a:lnTo>
                <a:lnTo>
                  <a:pt x="2349650" y="2716764"/>
                </a:lnTo>
                <a:lnTo>
                  <a:pt x="2288755" y="2715480"/>
                </a:lnTo>
                <a:lnTo>
                  <a:pt x="2228254" y="2713353"/>
                </a:lnTo>
                <a:lnTo>
                  <a:pt x="2168166" y="2710393"/>
                </a:lnTo>
                <a:lnTo>
                  <a:pt x="2108507" y="2706609"/>
                </a:lnTo>
                <a:lnTo>
                  <a:pt x="2049297" y="2702013"/>
                </a:lnTo>
                <a:lnTo>
                  <a:pt x="1990554" y="2696614"/>
                </a:lnTo>
                <a:lnTo>
                  <a:pt x="1932294" y="2690422"/>
                </a:lnTo>
                <a:lnTo>
                  <a:pt x="1874538" y="2683448"/>
                </a:lnTo>
                <a:lnTo>
                  <a:pt x="1817301" y="2675702"/>
                </a:lnTo>
                <a:lnTo>
                  <a:pt x="1760604" y="2667194"/>
                </a:lnTo>
                <a:lnTo>
                  <a:pt x="1704463" y="2657934"/>
                </a:lnTo>
                <a:lnTo>
                  <a:pt x="1648898" y="2647933"/>
                </a:lnTo>
                <a:lnTo>
                  <a:pt x="1593925" y="2637200"/>
                </a:lnTo>
                <a:lnTo>
                  <a:pt x="1539563" y="2625747"/>
                </a:lnTo>
                <a:lnTo>
                  <a:pt x="1485830" y="2613582"/>
                </a:lnTo>
                <a:lnTo>
                  <a:pt x="1432744" y="2600716"/>
                </a:lnTo>
                <a:lnTo>
                  <a:pt x="1380324" y="2587159"/>
                </a:lnTo>
                <a:lnTo>
                  <a:pt x="1328587" y="2572923"/>
                </a:lnTo>
                <a:lnTo>
                  <a:pt x="1277551" y="2558015"/>
                </a:lnTo>
                <a:lnTo>
                  <a:pt x="1227235" y="2542448"/>
                </a:lnTo>
                <a:lnTo>
                  <a:pt x="1177656" y="2526231"/>
                </a:lnTo>
                <a:lnTo>
                  <a:pt x="1128833" y="2509374"/>
                </a:lnTo>
                <a:lnTo>
                  <a:pt x="1080784" y="2491888"/>
                </a:lnTo>
                <a:lnTo>
                  <a:pt x="1033526" y="2473782"/>
                </a:lnTo>
                <a:lnTo>
                  <a:pt x="987078" y="2455067"/>
                </a:lnTo>
                <a:lnTo>
                  <a:pt x="941458" y="2435753"/>
                </a:lnTo>
                <a:lnTo>
                  <a:pt x="896684" y="2415850"/>
                </a:lnTo>
                <a:lnTo>
                  <a:pt x="852775" y="2395369"/>
                </a:lnTo>
                <a:lnTo>
                  <a:pt x="809747" y="2374319"/>
                </a:lnTo>
                <a:lnTo>
                  <a:pt x="767620" y="2352711"/>
                </a:lnTo>
                <a:lnTo>
                  <a:pt x="726411" y="2330555"/>
                </a:lnTo>
                <a:lnTo>
                  <a:pt x="686138" y="2307861"/>
                </a:lnTo>
                <a:lnTo>
                  <a:pt x="646820" y="2284639"/>
                </a:lnTo>
                <a:lnTo>
                  <a:pt x="608474" y="2260900"/>
                </a:lnTo>
                <a:lnTo>
                  <a:pt x="571119" y="2236653"/>
                </a:lnTo>
                <a:lnTo>
                  <a:pt x="534773" y="2211910"/>
                </a:lnTo>
                <a:lnTo>
                  <a:pt x="499453" y="2186679"/>
                </a:lnTo>
                <a:lnTo>
                  <a:pt x="465178" y="2160972"/>
                </a:lnTo>
                <a:lnTo>
                  <a:pt x="431966" y="2134798"/>
                </a:lnTo>
                <a:lnTo>
                  <a:pt x="399836" y="2108167"/>
                </a:lnTo>
                <a:lnTo>
                  <a:pt x="368804" y="2081091"/>
                </a:lnTo>
                <a:lnTo>
                  <a:pt x="338889" y="2053578"/>
                </a:lnTo>
                <a:lnTo>
                  <a:pt x="310110" y="2025639"/>
                </a:lnTo>
                <a:lnTo>
                  <a:pt x="282484" y="1997285"/>
                </a:lnTo>
                <a:lnTo>
                  <a:pt x="256029" y="1968526"/>
                </a:lnTo>
                <a:lnTo>
                  <a:pt x="230764" y="1939371"/>
                </a:lnTo>
                <a:lnTo>
                  <a:pt x="183875" y="1879916"/>
                </a:lnTo>
                <a:lnTo>
                  <a:pt x="141960" y="1819002"/>
                </a:lnTo>
                <a:lnTo>
                  <a:pt x="105165" y="1756710"/>
                </a:lnTo>
                <a:lnTo>
                  <a:pt x="73634" y="1693123"/>
                </a:lnTo>
                <a:lnTo>
                  <a:pt x="47511" y="1628321"/>
                </a:lnTo>
                <a:lnTo>
                  <a:pt x="26942" y="1562386"/>
                </a:lnTo>
                <a:lnTo>
                  <a:pt x="12070" y="1495399"/>
                </a:lnTo>
                <a:lnTo>
                  <a:pt x="3041" y="1427442"/>
                </a:lnTo>
                <a:lnTo>
                  <a:pt x="0" y="135859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009359" y="5979735"/>
            <a:ext cx="3466465" cy="10287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165225" marR="5080" indent="-1153160">
              <a:lnSpc>
                <a:spcPct val="101600"/>
              </a:lnSpc>
              <a:spcBef>
                <a:spcPts val="65"/>
              </a:spcBef>
            </a:pPr>
            <a:r>
              <a:rPr dirty="0" sz="3250">
                <a:latin typeface="Arial"/>
                <a:cs typeface="Arial"/>
              </a:rPr>
              <a:t>Decreased</a:t>
            </a:r>
            <a:r>
              <a:rPr dirty="0" sz="3250" spc="90">
                <a:latin typeface="Arial"/>
                <a:cs typeface="Arial"/>
              </a:rPr>
              <a:t> </a:t>
            </a:r>
            <a:r>
              <a:rPr dirty="0" sz="3250" spc="-10">
                <a:latin typeface="Arial"/>
                <a:cs typeface="Arial"/>
              </a:rPr>
              <a:t>Quality </a:t>
            </a:r>
            <a:r>
              <a:rPr dirty="0" sz="3250">
                <a:latin typeface="Arial"/>
                <a:cs typeface="Arial"/>
              </a:rPr>
              <a:t>of </a:t>
            </a:r>
            <a:r>
              <a:rPr dirty="0" sz="3250" spc="-20">
                <a:latin typeface="Arial"/>
                <a:cs typeface="Arial"/>
              </a:rPr>
              <a:t>Life</a:t>
            </a:r>
            <a:endParaRPr sz="32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24073" y="9893281"/>
            <a:ext cx="697865" cy="4311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20">
                <a:latin typeface="Arial"/>
                <a:cs typeface="Arial"/>
              </a:rPr>
              <a:t>Pain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298328" y="3777371"/>
            <a:ext cx="14532610" cy="7248525"/>
            <a:chOff x="3298328" y="3777371"/>
            <a:chExt cx="14532610" cy="72485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8713" y="3777371"/>
              <a:ext cx="70677" cy="144498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560398" y="3985218"/>
              <a:ext cx="110489" cy="487680"/>
            </a:xfrm>
            <a:custGeom>
              <a:avLst/>
              <a:gdLst/>
              <a:ahLst/>
              <a:cxnLst/>
              <a:rect l="l" t="t" r="r" b="b"/>
              <a:pathLst>
                <a:path w="110490" h="487679">
                  <a:moveTo>
                    <a:pt x="0" y="376323"/>
                  </a:moveTo>
                  <a:lnTo>
                    <a:pt x="53192" y="487210"/>
                  </a:lnTo>
                  <a:lnTo>
                    <a:pt x="100739" y="395799"/>
                  </a:lnTo>
                  <a:lnTo>
                    <a:pt x="73086" y="395799"/>
                  </a:lnTo>
                  <a:lnTo>
                    <a:pt x="36438" y="395275"/>
                  </a:lnTo>
                  <a:lnTo>
                    <a:pt x="36711" y="378103"/>
                  </a:lnTo>
                  <a:lnTo>
                    <a:pt x="36730" y="376918"/>
                  </a:lnTo>
                  <a:lnTo>
                    <a:pt x="0" y="376323"/>
                  </a:lnTo>
                  <a:close/>
                </a:path>
                <a:path w="110490" h="487679">
                  <a:moveTo>
                    <a:pt x="36730" y="376918"/>
                  </a:moveTo>
                  <a:lnTo>
                    <a:pt x="36438" y="395275"/>
                  </a:lnTo>
                  <a:lnTo>
                    <a:pt x="73086" y="395799"/>
                  </a:lnTo>
                  <a:lnTo>
                    <a:pt x="73368" y="378103"/>
                  </a:lnTo>
                  <a:lnTo>
                    <a:pt x="73377" y="377511"/>
                  </a:lnTo>
                  <a:lnTo>
                    <a:pt x="36730" y="376918"/>
                  </a:lnTo>
                  <a:close/>
                </a:path>
                <a:path w="110490" h="487679">
                  <a:moveTo>
                    <a:pt x="73377" y="377511"/>
                  </a:moveTo>
                  <a:lnTo>
                    <a:pt x="73095" y="395275"/>
                  </a:lnTo>
                  <a:lnTo>
                    <a:pt x="73086" y="395799"/>
                  </a:lnTo>
                  <a:lnTo>
                    <a:pt x="100739" y="395799"/>
                  </a:lnTo>
                  <a:lnTo>
                    <a:pt x="109944" y="378103"/>
                  </a:lnTo>
                  <a:lnTo>
                    <a:pt x="73377" y="377511"/>
                  </a:lnTo>
                  <a:close/>
                </a:path>
                <a:path w="110490" h="487679">
                  <a:moveTo>
                    <a:pt x="42721" y="0"/>
                  </a:moveTo>
                  <a:lnTo>
                    <a:pt x="36739" y="376323"/>
                  </a:lnTo>
                  <a:lnTo>
                    <a:pt x="36730" y="376918"/>
                  </a:lnTo>
                  <a:lnTo>
                    <a:pt x="73377" y="377511"/>
                  </a:lnTo>
                  <a:lnTo>
                    <a:pt x="79369" y="523"/>
                  </a:lnTo>
                  <a:lnTo>
                    <a:pt x="42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1725" y="6290385"/>
              <a:ext cx="1931878" cy="785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6703" y="6408182"/>
              <a:ext cx="2198885" cy="785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3784" y="7476118"/>
              <a:ext cx="2087324" cy="1643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63645" y="7616913"/>
              <a:ext cx="1822981" cy="12708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8328" y="8324353"/>
              <a:ext cx="2701488" cy="27014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10595" y="8630545"/>
              <a:ext cx="4920078" cy="2061565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7879729" y="3970162"/>
            <a:ext cx="1311910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10">
                <a:latin typeface="Arial"/>
                <a:cs typeface="Arial"/>
              </a:rPr>
              <a:t>Function</a:t>
            </a:r>
            <a:endParaRPr sz="26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957808" y="7689630"/>
            <a:ext cx="1531620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10">
                <a:latin typeface="Arial"/>
                <a:cs typeface="Arial"/>
              </a:rPr>
              <a:t>Ulceration</a:t>
            </a:r>
            <a:endParaRPr sz="26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733600" y="9891658"/>
            <a:ext cx="2911475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latin typeface="Arial"/>
                <a:cs typeface="Arial"/>
              </a:rPr>
              <a:t>Nerve</a:t>
            </a:r>
            <a:r>
              <a:rPr dirty="0" sz="2650" spc="-35">
                <a:latin typeface="Arial"/>
                <a:cs typeface="Arial"/>
              </a:rPr>
              <a:t> </a:t>
            </a:r>
            <a:r>
              <a:rPr dirty="0" sz="2650" spc="-10">
                <a:latin typeface="Arial"/>
                <a:cs typeface="Arial"/>
              </a:rPr>
              <a:t>compression</a:t>
            </a:r>
            <a:endParaRPr sz="265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7567" y="4122797"/>
            <a:ext cx="4205436" cy="341226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1736" y="1272095"/>
            <a:ext cx="5980246" cy="24463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35687" y="4217026"/>
            <a:ext cx="4197590" cy="3333756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1787035" y="7782926"/>
            <a:ext cx="1289050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10">
                <a:solidFill>
                  <a:srgbClr val="151515"/>
                </a:solidFill>
                <a:latin typeface="Arial"/>
                <a:cs typeface="Arial"/>
              </a:rPr>
              <a:t>Infection</a:t>
            </a:r>
            <a:endParaRPr sz="26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4671879" y="10888277"/>
            <a:ext cx="5170170" cy="2800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Image</a:t>
            </a:r>
            <a:r>
              <a:rPr dirty="0" sz="1650" spc="-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5E5E5E"/>
                </a:solidFill>
                <a:latin typeface="Arial"/>
                <a:cs typeface="Arial"/>
              </a:rPr>
              <a:t>courtesy-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friendlystock.com,</a:t>
            </a:r>
            <a:r>
              <a:rPr dirty="0" sz="1650" spc="-3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5E5E5E"/>
                </a:solidFill>
                <a:latin typeface="Arial"/>
                <a:cs typeface="Arial"/>
              </a:rPr>
              <a:t>orthosportsmed.com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444451" y="4808880"/>
            <a:ext cx="4070985" cy="3746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250">
                <a:latin typeface="Arial"/>
                <a:cs typeface="Arial"/>
              </a:rPr>
              <a:t>Dysregulated</a:t>
            </a:r>
            <a:r>
              <a:rPr dirty="0" sz="2250" spc="140">
                <a:latin typeface="Arial"/>
                <a:cs typeface="Arial"/>
              </a:rPr>
              <a:t> </a:t>
            </a:r>
            <a:r>
              <a:rPr dirty="0" sz="2250">
                <a:latin typeface="Arial"/>
                <a:cs typeface="Arial"/>
              </a:rPr>
              <a:t>bone</a:t>
            </a:r>
            <a:r>
              <a:rPr dirty="0" sz="2250" spc="225">
                <a:latin typeface="Arial"/>
                <a:cs typeface="Arial"/>
              </a:rPr>
              <a:t> </a:t>
            </a:r>
            <a:r>
              <a:rPr dirty="0" sz="2250" spc="-10">
                <a:latin typeface="Arial"/>
                <a:cs typeface="Arial"/>
              </a:rPr>
              <a:t>metabolism</a:t>
            </a:r>
            <a:endParaRPr sz="22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9445" rIns="0" bIns="0" rtlCol="0" vert="horz">
            <a:spAutoFit/>
          </a:bodyPr>
          <a:lstStyle/>
          <a:p>
            <a:pPr marL="4105910">
              <a:lnSpc>
                <a:spcPct val="100000"/>
              </a:lnSpc>
              <a:spcBef>
                <a:spcPts val="100"/>
              </a:spcBef>
            </a:pPr>
            <a:r>
              <a:rPr dirty="0" sz="4950" spc="-140"/>
              <a:t>Calcinosis</a:t>
            </a:r>
            <a:r>
              <a:rPr dirty="0" sz="4950" spc="-295"/>
              <a:t> </a:t>
            </a:r>
            <a:r>
              <a:rPr dirty="0" sz="4950" spc="-120"/>
              <a:t>Pathogenesis</a:t>
            </a:r>
            <a:endParaRPr sz="49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0144" y="5654164"/>
            <a:ext cx="4111198" cy="330232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652167" y="10511325"/>
            <a:ext cx="10415270" cy="531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ts val="1980"/>
              </a:lnSpc>
              <a:spcBef>
                <a:spcPts val="120"/>
              </a:spcBef>
            </a:pP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Image</a:t>
            </a:r>
            <a:r>
              <a:rPr dirty="0" sz="1650" spc="-3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courtesy:</a:t>
            </a:r>
            <a:r>
              <a:rPr dirty="0" sz="1650" spc="-1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WaltFletcher,</a:t>
            </a:r>
            <a:r>
              <a:rPr dirty="0" sz="1650" spc="-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CC </a:t>
            </a:r>
            <a:r>
              <a:rPr dirty="0" sz="1650" spc="-20">
                <a:solidFill>
                  <a:srgbClr val="5E5E5E"/>
                </a:solidFill>
                <a:latin typeface="Arial"/>
                <a:cs typeface="Arial"/>
              </a:rPr>
              <a:t>BY-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SA</a:t>
            </a:r>
            <a:r>
              <a:rPr dirty="0" sz="1650" spc="-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4.0, via</a:t>
            </a:r>
            <a:r>
              <a:rPr dirty="0" sz="1650" spc="-2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Wikimedia</a:t>
            </a:r>
            <a:r>
              <a:rPr dirty="0" sz="1650" spc="-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Commons, </a:t>
            </a:r>
            <a:r>
              <a:rPr dirty="0" sz="1650" spc="-10">
                <a:solidFill>
                  <a:srgbClr val="5E5E5E"/>
                </a:solidFill>
                <a:latin typeface="Arial"/>
                <a:cs typeface="Arial"/>
              </a:rPr>
              <a:t>123RF.com.</a:t>
            </a:r>
            <a:r>
              <a:rPr dirty="0" sz="1650" spc="-10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6C7879"/>
                </a:solidFill>
                <a:latin typeface="Arial"/>
                <a:cs typeface="Arial"/>
              </a:rPr>
              <a:t>StepanPopov/Shutterstock</a:t>
            </a:r>
            <a:endParaRPr sz="165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</a:pP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Boin,</a:t>
            </a:r>
            <a:r>
              <a:rPr dirty="0" sz="1650" spc="-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F.,</a:t>
            </a:r>
            <a:r>
              <a:rPr dirty="0" sz="1650" spc="-2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Chizzolini,</a:t>
            </a:r>
            <a:r>
              <a:rPr dirty="0" sz="1650" spc="-2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C.</a:t>
            </a:r>
            <a:r>
              <a:rPr dirty="0" sz="1650" spc="-3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(2017).</a:t>
            </a:r>
            <a:r>
              <a:rPr dirty="0" sz="1650" spc="-8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Inflammation</a:t>
            </a:r>
            <a:r>
              <a:rPr dirty="0" sz="1650" spc="-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and</a:t>
            </a:r>
            <a:r>
              <a:rPr dirty="0" sz="1650" spc="-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5E5E5E"/>
                </a:solidFill>
                <a:latin typeface="Arial"/>
                <a:cs typeface="Arial"/>
              </a:rPr>
              <a:t>Immunity</a:t>
            </a:r>
            <a:r>
              <a:rPr dirty="0" u="sng" sz="1650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  <a:latin typeface="Arial"/>
                <a:cs typeface="Arial"/>
              </a:rPr>
              <a:t>:</a:t>
            </a:r>
            <a:r>
              <a:rPr dirty="0" u="sng" sz="1650" spc="-25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50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650" spc="-50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50" spc="-10">
                <a:solidFill>
                  <a:srgbClr val="5E5E5E"/>
                </a:solidFill>
                <a:uFill>
                  <a:solidFill>
                    <a:srgbClr val="5E5E5E"/>
                  </a:solidFill>
                </a:uFill>
                <a:latin typeface="Arial"/>
                <a:cs typeface="Arial"/>
              </a:rPr>
              <a:t>Scleroderma.Springer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134" y="3203929"/>
            <a:ext cx="4704211" cy="37225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853" y="3408159"/>
            <a:ext cx="4448883" cy="33023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67611" y="5701283"/>
            <a:ext cx="4111198" cy="330232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19412" y="2282780"/>
            <a:ext cx="4147185" cy="3746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250">
                <a:solidFill>
                  <a:srgbClr val="151515"/>
                </a:solidFill>
                <a:latin typeface="Arial"/>
                <a:cs typeface="Arial"/>
              </a:rPr>
              <a:t>Prolonged</a:t>
            </a:r>
            <a:r>
              <a:rPr dirty="0" sz="2250" spc="9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151515"/>
                </a:solidFill>
                <a:latin typeface="Arial"/>
                <a:cs typeface="Arial"/>
              </a:rPr>
              <a:t>state</a:t>
            </a:r>
            <a:r>
              <a:rPr dirty="0" sz="2250" spc="10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151515"/>
                </a:solidFill>
                <a:latin typeface="Arial"/>
                <a:cs typeface="Arial"/>
              </a:rPr>
              <a:t>of</a:t>
            </a:r>
            <a:r>
              <a:rPr dirty="0" sz="2250" spc="1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250" spc="-10">
                <a:solidFill>
                  <a:srgbClr val="151515"/>
                </a:solidFill>
                <a:latin typeface="Arial"/>
                <a:cs typeface="Arial"/>
              </a:rPr>
              <a:t>inflammation</a:t>
            </a:r>
            <a:endParaRPr sz="22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90591" y="4669094"/>
            <a:ext cx="4163695" cy="3746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250">
                <a:solidFill>
                  <a:srgbClr val="151515"/>
                </a:solidFill>
                <a:latin typeface="Arial"/>
                <a:cs typeface="Arial"/>
              </a:rPr>
              <a:t>Vascular</a:t>
            </a:r>
            <a:r>
              <a:rPr dirty="0" sz="2250" spc="1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151515"/>
                </a:solidFill>
                <a:latin typeface="Arial"/>
                <a:cs typeface="Arial"/>
              </a:rPr>
              <a:t>dysfunction</a:t>
            </a:r>
            <a:r>
              <a:rPr dirty="0" sz="2250" spc="1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151515"/>
                </a:solidFill>
                <a:latin typeface="Arial"/>
                <a:cs typeface="Arial"/>
              </a:rPr>
              <a:t>or</a:t>
            </a:r>
            <a:r>
              <a:rPr dirty="0" sz="2250" spc="1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250" spc="-10">
                <a:solidFill>
                  <a:srgbClr val="151515"/>
                </a:solidFill>
                <a:latin typeface="Arial"/>
                <a:cs typeface="Arial"/>
              </a:rPr>
              <a:t>hypoxia</a:t>
            </a:r>
            <a:endParaRPr sz="22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318743" y="2341940"/>
            <a:ext cx="4978400" cy="3746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250">
                <a:solidFill>
                  <a:srgbClr val="151515"/>
                </a:solidFill>
                <a:latin typeface="Arial"/>
                <a:cs typeface="Arial"/>
              </a:rPr>
              <a:t>Mechanical</a:t>
            </a:r>
            <a:r>
              <a:rPr dirty="0" sz="2250" spc="14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151515"/>
                </a:solidFill>
                <a:latin typeface="Arial"/>
                <a:cs typeface="Arial"/>
              </a:rPr>
              <a:t>stress</a:t>
            </a:r>
            <a:r>
              <a:rPr dirty="0" sz="2250" spc="1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151515"/>
                </a:solidFill>
                <a:latin typeface="Arial"/>
                <a:cs typeface="Arial"/>
              </a:rPr>
              <a:t>or</a:t>
            </a:r>
            <a:r>
              <a:rPr dirty="0" sz="2250" spc="7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151515"/>
                </a:solidFill>
                <a:latin typeface="Arial"/>
                <a:cs typeface="Arial"/>
              </a:rPr>
              <a:t>repetitive</a:t>
            </a:r>
            <a:r>
              <a:rPr dirty="0" sz="2250" spc="20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250" spc="-10">
                <a:solidFill>
                  <a:srgbClr val="151515"/>
                </a:solidFill>
                <a:latin typeface="Arial"/>
                <a:cs typeface="Arial"/>
              </a:rPr>
              <a:t>trauma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8764" rIns="0" bIns="0" rtlCol="0" vert="horz">
            <a:spAutoFit/>
          </a:bodyPr>
          <a:lstStyle/>
          <a:p>
            <a:pPr marL="6003290">
              <a:lnSpc>
                <a:spcPct val="100000"/>
              </a:lnSpc>
              <a:spcBef>
                <a:spcPts val="100"/>
              </a:spcBef>
            </a:pPr>
            <a:r>
              <a:rPr dirty="0" sz="4950" spc="-130"/>
              <a:t>Background</a:t>
            </a:r>
            <a:endParaRPr sz="495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514984" marR="5080" indent="-502920">
              <a:lnSpc>
                <a:spcPts val="4270"/>
              </a:lnSpc>
              <a:spcBef>
                <a:spcPts val="640"/>
              </a:spcBef>
              <a:buSzPct val="122784"/>
              <a:buChar char="•"/>
              <a:tabLst>
                <a:tab pos="514984" algn="l"/>
              </a:tabLst>
            </a:pPr>
            <a:r>
              <a:rPr dirty="0"/>
              <a:t>Hsu</a:t>
            </a:r>
            <a:r>
              <a:rPr dirty="0" spc="20"/>
              <a:t> </a:t>
            </a:r>
            <a:r>
              <a:rPr dirty="0"/>
              <a:t>Varga</a:t>
            </a:r>
            <a:r>
              <a:rPr dirty="0" spc="25"/>
              <a:t> </a:t>
            </a:r>
            <a:r>
              <a:rPr dirty="0"/>
              <a:t>et</a:t>
            </a:r>
            <a:r>
              <a:rPr dirty="0" spc="15"/>
              <a:t> </a:t>
            </a:r>
            <a:r>
              <a:rPr dirty="0"/>
              <a:t>al</a:t>
            </a:r>
            <a:r>
              <a:rPr dirty="0" spc="-10"/>
              <a:t> </a:t>
            </a:r>
            <a:r>
              <a:rPr dirty="0"/>
              <a:t>have</a:t>
            </a:r>
            <a:r>
              <a:rPr dirty="0" spc="-30"/>
              <a:t> </a:t>
            </a:r>
            <a:r>
              <a:rPr dirty="0"/>
              <a:t>studied</a:t>
            </a:r>
            <a:r>
              <a:rPr dirty="0" spc="30"/>
              <a:t> </a:t>
            </a:r>
            <a:r>
              <a:rPr dirty="0"/>
              <a:t>plasma</a:t>
            </a:r>
            <a:r>
              <a:rPr dirty="0" spc="-30"/>
              <a:t> </a:t>
            </a:r>
            <a:r>
              <a:rPr dirty="0"/>
              <a:t>inorganic pyrophosphate</a:t>
            </a:r>
            <a:r>
              <a:rPr dirty="0" spc="-30"/>
              <a:t> </a:t>
            </a:r>
            <a:r>
              <a:rPr dirty="0"/>
              <a:t>(PPi)</a:t>
            </a:r>
            <a:r>
              <a:rPr dirty="0" spc="-10"/>
              <a:t> </a:t>
            </a:r>
            <a:r>
              <a:rPr dirty="0"/>
              <a:t>levels </a:t>
            </a:r>
            <a:r>
              <a:rPr dirty="0" spc="-25"/>
              <a:t>in </a:t>
            </a:r>
            <a:r>
              <a:rPr dirty="0"/>
              <a:t>patients</a:t>
            </a:r>
            <a:r>
              <a:rPr dirty="0" spc="-45"/>
              <a:t> </a:t>
            </a:r>
            <a:r>
              <a:rPr dirty="0"/>
              <a:t>with</a:t>
            </a:r>
            <a:r>
              <a:rPr dirty="0" spc="10"/>
              <a:t> </a:t>
            </a:r>
            <a:r>
              <a:rPr dirty="0"/>
              <a:t>SSc</a:t>
            </a:r>
            <a:r>
              <a:rPr dirty="0" spc="20"/>
              <a:t> </a:t>
            </a:r>
            <a:r>
              <a:rPr dirty="0"/>
              <a:t>(N=81</a:t>
            </a:r>
            <a:r>
              <a:rPr dirty="0" spc="-45"/>
              <a:t> </a:t>
            </a:r>
            <a:r>
              <a:rPr dirty="0"/>
              <a:t>US</a:t>
            </a:r>
            <a:r>
              <a:rPr dirty="0" spc="10"/>
              <a:t> </a:t>
            </a:r>
            <a:r>
              <a:rPr dirty="0"/>
              <a:t>cohort)</a:t>
            </a:r>
            <a:r>
              <a:rPr dirty="0" spc="-5"/>
              <a:t> </a:t>
            </a:r>
            <a:r>
              <a:rPr dirty="0"/>
              <a:t>+</a:t>
            </a:r>
            <a:r>
              <a:rPr dirty="0" spc="-25"/>
              <a:t> </a:t>
            </a:r>
            <a:r>
              <a:rPr dirty="0"/>
              <a:t>(N=45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15"/>
              <a:t> </a:t>
            </a:r>
            <a:r>
              <a:rPr dirty="0"/>
              <a:t>Hungarian</a:t>
            </a:r>
            <a:r>
              <a:rPr dirty="0" spc="-35"/>
              <a:t> </a:t>
            </a:r>
            <a:r>
              <a:rPr dirty="0"/>
              <a:t>cohort) </a:t>
            </a:r>
            <a:r>
              <a:rPr dirty="0" spc="-25"/>
              <a:t>and </a:t>
            </a:r>
            <a:r>
              <a:rPr dirty="0"/>
              <a:t>compared with</a:t>
            </a:r>
            <a:r>
              <a:rPr dirty="0" spc="5"/>
              <a:t> </a:t>
            </a:r>
            <a:r>
              <a:rPr dirty="0"/>
              <a:t>controls</a:t>
            </a:r>
            <a:r>
              <a:rPr dirty="0" spc="-30"/>
              <a:t> </a:t>
            </a:r>
            <a:r>
              <a:rPr dirty="0"/>
              <a:t>(N=15</a:t>
            </a:r>
            <a:r>
              <a:rPr dirty="0" spc="5"/>
              <a:t> </a:t>
            </a:r>
            <a:r>
              <a:rPr dirty="0"/>
              <a:t>US</a:t>
            </a:r>
            <a:r>
              <a:rPr dirty="0" spc="-65"/>
              <a:t> </a:t>
            </a:r>
            <a:r>
              <a:rPr dirty="0"/>
              <a:t>cohort)</a:t>
            </a:r>
            <a:r>
              <a:rPr dirty="0" spc="-35"/>
              <a:t> </a:t>
            </a:r>
            <a:r>
              <a:rPr dirty="0"/>
              <a:t>+</a:t>
            </a:r>
            <a:r>
              <a:rPr dirty="0" spc="-40"/>
              <a:t> </a:t>
            </a:r>
            <a:r>
              <a:rPr dirty="0"/>
              <a:t>(N=26</a:t>
            </a:r>
            <a:r>
              <a:rPr dirty="0" spc="5"/>
              <a:t> </a:t>
            </a:r>
            <a:r>
              <a:rPr dirty="0"/>
              <a:t>in Hungarian</a:t>
            </a:r>
            <a:r>
              <a:rPr dirty="0" spc="-55"/>
              <a:t> </a:t>
            </a:r>
            <a:r>
              <a:rPr dirty="0" spc="-10"/>
              <a:t>cohort).</a:t>
            </a:r>
          </a:p>
          <a:p>
            <a:pPr marL="514984" marR="678180" indent="-502920">
              <a:lnSpc>
                <a:spcPts val="4270"/>
              </a:lnSpc>
              <a:spcBef>
                <a:spcPts val="3710"/>
              </a:spcBef>
              <a:buSzPct val="122784"/>
              <a:buChar char="•"/>
              <a:tabLst>
                <a:tab pos="514984" algn="l"/>
              </a:tabLst>
            </a:pPr>
            <a:r>
              <a:rPr dirty="0"/>
              <a:t>Found</a:t>
            </a:r>
            <a:r>
              <a:rPr dirty="0" spc="-15"/>
              <a:t> </a:t>
            </a:r>
            <a:r>
              <a:rPr dirty="0"/>
              <a:t>lower</a:t>
            </a:r>
            <a:r>
              <a:rPr dirty="0" spc="25"/>
              <a:t> </a:t>
            </a:r>
            <a:r>
              <a:rPr dirty="0"/>
              <a:t>PPi</a:t>
            </a:r>
            <a:r>
              <a:rPr dirty="0" spc="-5"/>
              <a:t> </a:t>
            </a:r>
            <a:r>
              <a:rPr dirty="0"/>
              <a:t>levels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70"/>
              <a:t> </a:t>
            </a:r>
            <a:r>
              <a:rPr dirty="0"/>
              <a:t>patients</a:t>
            </a:r>
            <a:r>
              <a:rPr dirty="0" spc="-5"/>
              <a:t> </a:t>
            </a:r>
            <a:r>
              <a:rPr dirty="0"/>
              <a:t>with</a:t>
            </a:r>
            <a:r>
              <a:rPr dirty="0" spc="20"/>
              <a:t> </a:t>
            </a:r>
            <a:r>
              <a:rPr dirty="0"/>
              <a:t>SSc</a:t>
            </a:r>
            <a:r>
              <a:rPr dirty="0" spc="-5"/>
              <a:t> </a:t>
            </a:r>
            <a:r>
              <a:rPr dirty="0"/>
              <a:t>compared</a:t>
            </a:r>
            <a:r>
              <a:rPr dirty="0" spc="1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matched</a:t>
            </a:r>
            <a:r>
              <a:rPr dirty="0" spc="10"/>
              <a:t> </a:t>
            </a:r>
            <a:r>
              <a:rPr dirty="0" spc="-10"/>
              <a:t>healthy controls.</a:t>
            </a:r>
          </a:p>
          <a:p>
            <a:pPr marL="514984" indent="-502284">
              <a:lnSpc>
                <a:spcPct val="100000"/>
              </a:lnSpc>
              <a:spcBef>
                <a:spcPts val="3180"/>
              </a:spcBef>
              <a:buSzPct val="122784"/>
              <a:buChar char="•"/>
              <a:tabLst>
                <a:tab pos="514984" algn="l"/>
              </a:tabLst>
            </a:pPr>
            <a:r>
              <a:rPr dirty="0"/>
              <a:t>No</a:t>
            </a:r>
            <a:r>
              <a:rPr dirty="0" spc="10"/>
              <a:t> </a:t>
            </a:r>
            <a:r>
              <a:rPr dirty="0"/>
              <a:t>significant</a:t>
            </a:r>
            <a:r>
              <a:rPr dirty="0" spc="-65"/>
              <a:t> </a:t>
            </a:r>
            <a:r>
              <a:rPr dirty="0"/>
              <a:t>difference</a:t>
            </a:r>
            <a:r>
              <a:rPr dirty="0" spc="15"/>
              <a:t> </a:t>
            </a:r>
            <a:r>
              <a:rPr dirty="0"/>
              <a:t>of</a:t>
            </a:r>
            <a:r>
              <a:rPr dirty="0" spc="75"/>
              <a:t> </a:t>
            </a:r>
            <a:r>
              <a:rPr dirty="0"/>
              <a:t>PPi</a:t>
            </a:r>
            <a:r>
              <a:rPr dirty="0" spc="5"/>
              <a:t> </a:t>
            </a:r>
            <a:r>
              <a:rPr dirty="0"/>
              <a:t>in</a:t>
            </a:r>
            <a:r>
              <a:rPr dirty="0" spc="10"/>
              <a:t> </a:t>
            </a:r>
            <a:r>
              <a:rPr dirty="0"/>
              <a:t>those</a:t>
            </a:r>
            <a:r>
              <a:rPr dirty="0" spc="-45"/>
              <a:t> </a:t>
            </a:r>
            <a:r>
              <a:rPr dirty="0"/>
              <a:t>with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10"/>
              <a:t> </a:t>
            </a:r>
            <a:r>
              <a:rPr dirty="0"/>
              <a:t>without</a:t>
            </a:r>
            <a:r>
              <a:rPr dirty="0" spc="-5"/>
              <a:t> </a:t>
            </a:r>
            <a:r>
              <a:rPr dirty="0" spc="-10"/>
              <a:t>calcinosis.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760" y="272422"/>
            <a:ext cx="6094095" cy="7804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950" spc="-150">
                <a:solidFill>
                  <a:srgbClr val="151515"/>
                </a:solidFill>
              </a:rPr>
              <a:t>Hypothesis</a:t>
            </a:r>
            <a:r>
              <a:rPr dirty="0" sz="4950" spc="-265">
                <a:solidFill>
                  <a:srgbClr val="151515"/>
                </a:solidFill>
              </a:rPr>
              <a:t> </a:t>
            </a:r>
            <a:r>
              <a:rPr dirty="0" sz="4950" spc="-120">
                <a:solidFill>
                  <a:srgbClr val="151515"/>
                </a:solidFill>
              </a:rPr>
              <a:t>and</a:t>
            </a:r>
            <a:r>
              <a:rPr dirty="0" sz="4950" spc="-220">
                <a:solidFill>
                  <a:srgbClr val="151515"/>
                </a:solidFill>
              </a:rPr>
              <a:t> </a:t>
            </a:r>
            <a:r>
              <a:rPr dirty="0" sz="4950" spc="-45">
                <a:solidFill>
                  <a:srgbClr val="151515"/>
                </a:solidFill>
              </a:rPr>
              <a:t>Aims</a:t>
            </a:r>
            <a:endParaRPr sz="495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79525" rIns="0" bIns="0" rtlCol="0" vert="horz">
            <a:spAutoFit/>
          </a:bodyPr>
          <a:lstStyle/>
          <a:p>
            <a:pPr marL="680085" marR="391160" indent="-502920">
              <a:lnSpc>
                <a:spcPts val="4270"/>
              </a:lnSpc>
              <a:spcBef>
                <a:spcPts val="645"/>
              </a:spcBef>
              <a:buSzPct val="122784"/>
              <a:buChar char="•"/>
              <a:tabLst>
                <a:tab pos="680085" algn="l"/>
              </a:tabLst>
            </a:pPr>
            <a:r>
              <a:rPr dirty="0"/>
              <a:t>Measure</a:t>
            </a:r>
            <a:r>
              <a:rPr dirty="0" spc="-50"/>
              <a:t> </a:t>
            </a:r>
            <a:r>
              <a:rPr dirty="0"/>
              <a:t>plasma</a:t>
            </a:r>
            <a:r>
              <a:rPr dirty="0" spc="15"/>
              <a:t> </a:t>
            </a:r>
            <a:r>
              <a:rPr dirty="0"/>
              <a:t>inorganic</a:t>
            </a:r>
            <a:r>
              <a:rPr dirty="0" spc="-65"/>
              <a:t> </a:t>
            </a:r>
            <a:r>
              <a:rPr dirty="0"/>
              <a:t>pyrophosphate</a:t>
            </a:r>
            <a:r>
              <a:rPr dirty="0" spc="-30"/>
              <a:t> </a:t>
            </a:r>
            <a:r>
              <a:rPr dirty="0"/>
              <a:t>levels</a:t>
            </a:r>
            <a:r>
              <a:rPr dirty="0" spc="-10"/>
              <a:t> </a:t>
            </a:r>
            <a:r>
              <a:rPr dirty="0"/>
              <a:t>in</a:t>
            </a:r>
            <a:r>
              <a:rPr dirty="0" spc="10"/>
              <a:t> </a:t>
            </a:r>
            <a:r>
              <a:rPr dirty="0"/>
              <a:t>adult</a:t>
            </a:r>
            <a:r>
              <a:rPr dirty="0" spc="-55"/>
              <a:t> </a:t>
            </a:r>
            <a:r>
              <a:rPr dirty="0"/>
              <a:t>patients</a:t>
            </a:r>
            <a:r>
              <a:rPr dirty="0" spc="10"/>
              <a:t> </a:t>
            </a:r>
            <a:r>
              <a:rPr dirty="0"/>
              <a:t>with</a:t>
            </a:r>
            <a:r>
              <a:rPr dirty="0" spc="90"/>
              <a:t> </a:t>
            </a:r>
            <a:r>
              <a:rPr dirty="0" spc="-25"/>
              <a:t>SSc </a:t>
            </a:r>
            <a:r>
              <a:rPr dirty="0"/>
              <a:t>and</a:t>
            </a:r>
            <a:r>
              <a:rPr dirty="0" spc="10"/>
              <a:t> </a:t>
            </a:r>
            <a:r>
              <a:rPr dirty="0" spc="-25"/>
              <a:t>DM</a:t>
            </a:r>
          </a:p>
          <a:p>
            <a:pPr marL="680085" marR="5080" indent="-502920">
              <a:lnSpc>
                <a:spcPts val="4270"/>
              </a:lnSpc>
              <a:spcBef>
                <a:spcPts val="3715"/>
              </a:spcBef>
              <a:buSzPct val="122784"/>
              <a:buChar char="•"/>
              <a:tabLst>
                <a:tab pos="680085" algn="l"/>
              </a:tabLst>
            </a:pPr>
            <a:r>
              <a:rPr dirty="0"/>
              <a:t>Compare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levels</a:t>
            </a:r>
            <a:r>
              <a:rPr dirty="0" spc="15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inorganic</a:t>
            </a:r>
            <a:r>
              <a:rPr dirty="0" spc="60"/>
              <a:t> </a:t>
            </a:r>
            <a:r>
              <a:rPr dirty="0"/>
              <a:t>PPi</a:t>
            </a:r>
            <a:r>
              <a:rPr dirty="0" spc="25"/>
              <a:t> </a:t>
            </a:r>
            <a:r>
              <a:rPr dirty="0"/>
              <a:t>between</a:t>
            </a:r>
            <a:r>
              <a:rPr dirty="0" spc="-25"/>
              <a:t> </a:t>
            </a:r>
            <a:r>
              <a:rPr dirty="0"/>
              <a:t>patients</a:t>
            </a:r>
            <a:r>
              <a:rPr dirty="0" spc="10"/>
              <a:t> </a:t>
            </a:r>
            <a:r>
              <a:rPr dirty="0"/>
              <a:t>with</a:t>
            </a:r>
            <a:r>
              <a:rPr dirty="0" spc="-25"/>
              <a:t> </a:t>
            </a:r>
            <a:r>
              <a:rPr dirty="0"/>
              <a:t>severe</a:t>
            </a:r>
            <a:r>
              <a:rPr dirty="0" spc="-20"/>
              <a:t> </a:t>
            </a:r>
            <a:r>
              <a:rPr dirty="0" spc="-10"/>
              <a:t>calcinosis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without</a:t>
            </a:r>
            <a:r>
              <a:rPr dirty="0" spc="-15"/>
              <a:t> </a:t>
            </a:r>
            <a:r>
              <a:rPr dirty="0"/>
              <a:t>calcinosis</a:t>
            </a:r>
            <a:r>
              <a:rPr dirty="0" spc="-20"/>
              <a:t> </a:t>
            </a:r>
            <a:r>
              <a:rPr dirty="0"/>
              <a:t>among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two</a:t>
            </a:r>
            <a:r>
              <a:rPr dirty="0" spc="-50"/>
              <a:t> </a:t>
            </a:r>
            <a:r>
              <a:rPr dirty="0" spc="-10"/>
              <a:t>subgroups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5357512" y="10541952"/>
            <a:ext cx="405066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>
                <a:solidFill>
                  <a:srgbClr val="5E5E5E"/>
                </a:solidFill>
                <a:latin typeface="Arial"/>
                <a:cs typeface="Arial"/>
              </a:rPr>
              <a:t>Image</a:t>
            </a:r>
            <a:r>
              <a:rPr dirty="0" sz="19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5E5E5E"/>
                </a:solidFill>
                <a:latin typeface="Arial"/>
                <a:cs typeface="Arial"/>
              </a:rPr>
              <a:t>courtesy:</a:t>
            </a:r>
            <a:r>
              <a:rPr dirty="0" sz="1950" spc="4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u="sng" sz="14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artenot@dreamstime.com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9234" rIns="0" bIns="0" rtlCol="0" vert="horz">
            <a:spAutoFit/>
          </a:bodyPr>
          <a:lstStyle/>
          <a:p>
            <a:pPr marL="6474460">
              <a:lnSpc>
                <a:spcPct val="100000"/>
              </a:lnSpc>
              <a:spcBef>
                <a:spcPts val="100"/>
              </a:spcBef>
            </a:pPr>
            <a:r>
              <a:rPr dirty="0" sz="4950" spc="-85"/>
              <a:t>Methods</a:t>
            </a:r>
            <a:endParaRPr sz="4950"/>
          </a:p>
        </p:txBody>
      </p:sp>
      <p:sp>
        <p:nvSpPr>
          <p:cNvPr id="3" name="object 3" descr=""/>
          <p:cNvSpPr txBox="1"/>
          <p:nvPr/>
        </p:nvSpPr>
        <p:spPr>
          <a:xfrm>
            <a:off x="404303" y="4254447"/>
            <a:ext cx="5030470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>
                <a:latin typeface="Arial"/>
                <a:cs typeface="Arial"/>
              </a:rPr>
              <a:t>-</a:t>
            </a:r>
            <a:r>
              <a:rPr dirty="0" sz="2950" spc="-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At</a:t>
            </a:r>
            <a:r>
              <a:rPr dirty="0" sz="2950" spc="1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least</a:t>
            </a:r>
            <a:r>
              <a:rPr dirty="0" sz="2950" spc="-1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3</a:t>
            </a:r>
            <a:r>
              <a:rPr dirty="0" sz="2950" spc="-10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areas</a:t>
            </a:r>
            <a:r>
              <a:rPr dirty="0" sz="2950" spc="-2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of</a:t>
            </a:r>
            <a:r>
              <a:rPr dirty="0" sz="2950" spc="15">
                <a:latin typeface="Arial"/>
                <a:cs typeface="Arial"/>
              </a:rPr>
              <a:t> </a:t>
            </a:r>
            <a:r>
              <a:rPr dirty="0" sz="2950" spc="-10">
                <a:latin typeface="Arial"/>
                <a:cs typeface="Arial"/>
              </a:rPr>
              <a:t>calcinosis</a:t>
            </a:r>
            <a:endParaRPr sz="2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75511" y="5119028"/>
            <a:ext cx="1703705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>
                <a:latin typeface="Arial"/>
                <a:cs typeface="Arial"/>
              </a:rPr>
              <a:t>AND</a:t>
            </a:r>
            <a:r>
              <a:rPr dirty="0" sz="2950" spc="10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/</a:t>
            </a:r>
            <a:r>
              <a:rPr dirty="0" sz="2950" spc="-35">
                <a:latin typeface="Arial"/>
                <a:cs typeface="Arial"/>
              </a:rPr>
              <a:t> </a:t>
            </a:r>
            <a:r>
              <a:rPr dirty="0" sz="2950" spc="-25">
                <a:latin typeface="Arial"/>
                <a:cs typeface="Arial"/>
              </a:rPr>
              <a:t>OR</a:t>
            </a:r>
            <a:endParaRPr sz="29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4303" y="6360666"/>
            <a:ext cx="5756910" cy="125666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 marR="5080" indent="104139">
              <a:lnSpc>
                <a:spcPct val="86500"/>
              </a:lnSpc>
              <a:spcBef>
                <a:spcPts val="595"/>
              </a:spcBef>
              <a:tabLst>
                <a:tab pos="2253615" algn="l"/>
              </a:tabLst>
            </a:pPr>
            <a:r>
              <a:rPr dirty="0" sz="2950">
                <a:latin typeface="Arial"/>
                <a:cs typeface="Arial"/>
              </a:rPr>
              <a:t>-</a:t>
            </a:r>
            <a:r>
              <a:rPr dirty="0" sz="2950" spc="10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More</a:t>
            </a:r>
            <a:r>
              <a:rPr dirty="0" sz="2950" spc="5">
                <a:latin typeface="Arial"/>
                <a:cs typeface="Arial"/>
              </a:rPr>
              <a:t> </a:t>
            </a:r>
            <a:r>
              <a:rPr dirty="0" sz="2950" spc="-20">
                <a:latin typeface="Arial"/>
                <a:cs typeface="Arial"/>
              </a:rPr>
              <a:t>than</a:t>
            </a:r>
            <a:r>
              <a:rPr dirty="0" sz="2950">
                <a:latin typeface="Arial"/>
                <a:cs typeface="Arial"/>
              </a:rPr>
              <a:t>	3cm</a:t>
            </a:r>
            <a:r>
              <a:rPr dirty="0" sz="2950" spc="-1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of</a:t>
            </a:r>
            <a:r>
              <a:rPr dirty="0" sz="2950" spc="-30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at</a:t>
            </a:r>
            <a:r>
              <a:rPr dirty="0" sz="2950" spc="2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least</a:t>
            </a:r>
            <a:r>
              <a:rPr dirty="0" sz="2950" spc="-40">
                <a:latin typeface="Arial"/>
                <a:cs typeface="Arial"/>
              </a:rPr>
              <a:t> </a:t>
            </a:r>
            <a:r>
              <a:rPr dirty="0" sz="2950" spc="-25">
                <a:latin typeface="Arial"/>
                <a:cs typeface="Arial"/>
              </a:rPr>
              <a:t>one </a:t>
            </a:r>
            <a:r>
              <a:rPr dirty="0" sz="2950">
                <a:latin typeface="Arial"/>
                <a:cs typeface="Arial"/>
              </a:rPr>
              <a:t>calcinotic</a:t>
            </a:r>
            <a:r>
              <a:rPr dirty="0" sz="2950" spc="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lesion</a:t>
            </a:r>
            <a:r>
              <a:rPr dirty="0" sz="2950" spc="-3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at</a:t>
            </a:r>
            <a:r>
              <a:rPr dirty="0" sz="2950" spc="-1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any</a:t>
            </a:r>
            <a:r>
              <a:rPr dirty="0" sz="2950" spc="-50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time</a:t>
            </a:r>
            <a:r>
              <a:rPr dirty="0" sz="2950" spc="-35">
                <a:latin typeface="Arial"/>
                <a:cs typeface="Arial"/>
              </a:rPr>
              <a:t> </a:t>
            </a:r>
            <a:r>
              <a:rPr dirty="0" sz="2950" spc="-10">
                <a:latin typeface="Arial"/>
                <a:cs typeface="Arial"/>
              </a:rPr>
              <a:t>during </a:t>
            </a:r>
            <a:r>
              <a:rPr dirty="0" sz="2950">
                <a:latin typeface="Arial"/>
                <a:cs typeface="Arial"/>
              </a:rPr>
              <a:t>the</a:t>
            </a:r>
            <a:r>
              <a:rPr dirty="0" sz="2950" spc="-3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course</a:t>
            </a:r>
            <a:r>
              <a:rPr dirty="0" sz="2950" spc="-25">
                <a:latin typeface="Arial"/>
                <a:cs typeface="Arial"/>
              </a:rPr>
              <a:t> </a:t>
            </a:r>
            <a:r>
              <a:rPr dirty="0" sz="2950">
                <a:latin typeface="Arial"/>
                <a:cs typeface="Arial"/>
              </a:rPr>
              <a:t>of</a:t>
            </a:r>
            <a:r>
              <a:rPr dirty="0" sz="2950" spc="5">
                <a:latin typeface="Arial"/>
                <a:cs typeface="Arial"/>
              </a:rPr>
              <a:t> </a:t>
            </a:r>
            <a:r>
              <a:rPr dirty="0" sz="2950" spc="-10">
                <a:latin typeface="Arial"/>
                <a:cs typeface="Arial"/>
              </a:rPr>
              <a:t>disease.</a:t>
            </a:r>
            <a:endParaRPr sz="29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3257" y="2714295"/>
            <a:ext cx="3011673" cy="633784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0461775" y="1838896"/>
            <a:ext cx="8730615" cy="4175760"/>
            <a:chOff x="10461775" y="1838896"/>
            <a:chExt cx="8730615" cy="41757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7533" y="1947584"/>
              <a:ext cx="4429184" cy="395014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28864" y="1939731"/>
              <a:ext cx="4170030" cy="393443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487952" y="1865074"/>
              <a:ext cx="8677910" cy="4123054"/>
            </a:xfrm>
            <a:custGeom>
              <a:avLst/>
              <a:gdLst/>
              <a:ahLst/>
              <a:cxnLst/>
              <a:rect l="l" t="t" r="r" b="b"/>
              <a:pathLst>
                <a:path w="8677910" h="4123054">
                  <a:moveTo>
                    <a:pt x="0" y="4122911"/>
                  </a:moveTo>
                  <a:lnTo>
                    <a:pt x="8677746" y="4122911"/>
                  </a:lnTo>
                  <a:lnTo>
                    <a:pt x="8677746" y="0"/>
                  </a:lnTo>
                  <a:lnTo>
                    <a:pt x="0" y="0"/>
                  </a:lnTo>
                  <a:lnTo>
                    <a:pt x="0" y="4122911"/>
                  </a:lnTo>
                  <a:close/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10563866" y="6362371"/>
            <a:ext cx="9107170" cy="4654550"/>
            <a:chOff x="10563866" y="6362371"/>
            <a:chExt cx="9107170" cy="46545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3184" y="6439594"/>
              <a:ext cx="4790430" cy="22931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56743" y="8889781"/>
              <a:ext cx="4743311" cy="20418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60788" y="6439594"/>
              <a:ext cx="4240708" cy="447630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0590044" y="6388548"/>
              <a:ext cx="9055100" cy="4602480"/>
            </a:xfrm>
            <a:custGeom>
              <a:avLst/>
              <a:gdLst/>
              <a:ahLst/>
              <a:cxnLst/>
              <a:rect l="l" t="t" r="r" b="b"/>
              <a:pathLst>
                <a:path w="9055100" h="4602480">
                  <a:moveTo>
                    <a:pt x="0" y="4601954"/>
                  </a:moveTo>
                  <a:lnTo>
                    <a:pt x="9054698" y="4601954"/>
                  </a:lnTo>
                  <a:lnTo>
                    <a:pt x="9054698" y="0"/>
                  </a:lnTo>
                  <a:lnTo>
                    <a:pt x="0" y="0"/>
                  </a:lnTo>
                  <a:lnTo>
                    <a:pt x="0" y="4601954"/>
                  </a:lnTo>
                  <a:close/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0470017" y="1476521"/>
            <a:ext cx="1020444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>
                <a:latin typeface="Arial"/>
                <a:cs typeface="Arial"/>
              </a:rPr>
              <a:t>Patient</a:t>
            </a:r>
            <a:r>
              <a:rPr dirty="0" sz="1950" spc="60">
                <a:latin typeface="Arial"/>
                <a:cs typeface="Arial"/>
              </a:rPr>
              <a:t> </a:t>
            </a:r>
            <a:r>
              <a:rPr dirty="0" sz="1950" spc="-50"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606871" y="5997012"/>
            <a:ext cx="1020444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>
                <a:latin typeface="Arial"/>
                <a:cs typeface="Arial"/>
              </a:rPr>
              <a:t>Patient</a:t>
            </a:r>
            <a:r>
              <a:rPr dirty="0" sz="1950" spc="60">
                <a:latin typeface="Arial"/>
                <a:cs typeface="Arial"/>
              </a:rPr>
              <a:t> </a:t>
            </a:r>
            <a:r>
              <a:rPr dirty="0" sz="1950" spc="-50"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1167" y="10823095"/>
            <a:ext cx="3823970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Image</a:t>
            </a:r>
            <a:r>
              <a:rPr dirty="0" sz="14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courtesy:</a:t>
            </a:r>
            <a:r>
              <a:rPr dirty="0" sz="1450" spc="4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ClinMed</a:t>
            </a:r>
            <a:r>
              <a:rPr dirty="0" sz="1450" spc="55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E5E5E"/>
                </a:solidFill>
                <a:latin typeface="Arial"/>
                <a:cs typeface="Arial"/>
              </a:rPr>
              <a:t>International</a:t>
            </a:r>
            <a:r>
              <a:rPr dirty="0" sz="1450" spc="6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5E5E5E"/>
                </a:solidFill>
                <a:latin typeface="Arial"/>
                <a:cs typeface="Arial"/>
              </a:rPr>
              <a:t>Library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322861" y="1689813"/>
            <a:ext cx="5412740" cy="202818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9255" indent="-376555">
              <a:lnSpc>
                <a:spcPts val="3535"/>
              </a:lnSpc>
              <a:spcBef>
                <a:spcPts val="120"/>
              </a:spcBef>
              <a:buSzPct val="122033"/>
              <a:buChar char="•"/>
              <a:tabLst>
                <a:tab pos="389255" algn="l"/>
              </a:tabLst>
            </a:pP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DNA</a:t>
            </a:r>
            <a:r>
              <a:rPr dirty="0" sz="2950" spc="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samples</a:t>
            </a:r>
            <a:r>
              <a:rPr dirty="0" sz="2950" spc="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from</a:t>
            </a:r>
            <a:r>
              <a:rPr dirty="0" sz="2950" spc="-5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consented</a:t>
            </a:r>
            <a:endParaRPr sz="2950">
              <a:latin typeface="Arial"/>
              <a:cs typeface="Arial"/>
            </a:endParaRPr>
          </a:p>
          <a:p>
            <a:pPr algn="ctr" marL="371475">
              <a:lnSpc>
                <a:spcPts val="3535"/>
              </a:lnSpc>
            </a:pP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patients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2950">
              <a:latin typeface="Arial"/>
              <a:cs typeface="Arial"/>
            </a:endParaRPr>
          </a:p>
          <a:p>
            <a:pPr lvl="1" marL="628015" indent="-377190">
              <a:lnSpc>
                <a:spcPct val="100000"/>
              </a:lnSpc>
              <a:buSzPct val="120338"/>
              <a:buChar char="•"/>
              <a:tabLst>
                <a:tab pos="628015" algn="l"/>
              </a:tabLst>
            </a:pP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Severe</a:t>
            </a:r>
            <a:r>
              <a:rPr dirty="0" sz="2950" spc="-5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calcinosis</a:t>
            </a:r>
            <a:endParaRPr sz="29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41983" y="8585938"/>
            <a:ext cx="4474845" cy="9264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32410" marR="5080" indent="-220345">
              <a:lnSpc>
                <a:spcPts val="3529"/>
              </a:lnSpc>
              <a:spcBef>
                <a:spcPts val="229"/>
              </a:spcBef>
              <a:buChar char="•"/>
              <a:tabLst>
                <a:tab pos="232410" algn="l"/>
                <a:tab pos="389255" algn="l"/>
              </a:tabLst>
            </a:pPr>
            <a:r>
              <a:rPr dirty="0" sz="3550">
                <a:solidFill>
                  <a:srgbClr val="151515"/>
                </a:solidFill>
                <a:latin typeface="Arial"/>
                <a:cs typeface="Arial"/>
              </a:rPr>
              <a:t>	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31</a:t>
            </a:r>
            <a:r>
              <a:rPr dirty="0" sz="2950" spc="-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Scleroderma</a:t>
            </a:r>
            <a:r>
              <a:rPr dirty="0" sz="2950" spc="-2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and</a:t>
            </a:r>
            <a:r>
              <a:rPr dirty="0" sz="2950" spc="-25">
                <a:solidFill>
                  <a:srgbClr val="151515"/>
                </a:solidFill>
                <a:latin typeface="Arial"/>
                <a:cs typeface="Arial"/>
              </a:rPr>
              <a:t> 19 </a:t>
            </a:r>
            <a:r>
              <a:rPr dirty="0" sz="2950">
                <a:solidFill>
                  <a:srgbClr val="151515"/>
                </a:solidFill>
                <a:latin typeface="Arial"/>
                <a:cs typeface="Arial"/>
              </a:rPr>
              <a:t>Dermatomyositis</a:t>
            </a:r>
            <a:r>
              <a:rPr dirty="0" sz="2950" spc="-5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2950" spc="-10">
                <a:solidFill>
                  <a:srgbClr val="151515"/>
                </a:solidFill>
                <a:latin typeface="Arial"/>
                <a:cs typeface="Arial"/>
              </a:rPr>
              <a:t>patients</a:t>
            </a:r>
            <a:endParaRPr sz="29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711671" y="4132723"/>
            <a:ext cx="16573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50">
                <a:solidFill>
                  <a:srgbClr val="5E5E5E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955957" y="6239989"/>
            <a:ext cx="16573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50">
                <a:solidFill>
                  <a:srgbClr val="5E5E5E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821795" y="6268731"/>
            <a:ext cx="1657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>
                <a:solidFill>
                  <a:srgbClr val="5E5E5E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144883" y="5946490"/>
            <a:ext cx="16573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50">
                <a:solidFill>
                  <a:srgbClr val="5E5E5E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603551" y="6007274"/>
            <a:ext cx="1657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>
                <a:solidFill>
                  <a:srgbClr val="5E5E5E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845699" y="8437042"/>
            <a:ext cx="1657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>
                <a:solidFill>
                  <a:srgbClr val="5E5E5E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332596" y="5556711"/>
            <a:ext cx="1657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>
                <a:solidFill>
                  <a:srgbClr val="5E5E5E"/>
                </a:solidFill>
                <a:latin typeface="Arial"/>
                <a:cs typeface="Arial"/>
              </a:rPr>
              <a:t>4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449" y="1710336"/>
            <a:ext cx="9421495" cy="464439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514984" marR="658495" indent="-502920">
              <a:lnSpc>
                <a:spcPts val="5380"/>
              </a:lnSpc>
              <a:spcBef>
                <a:spcPts val="745"/>
              </a:spcBef>
              <a:buSzPct val="122784"/>
              <a:buFont typeface="Arial"/>
              <a:buChar char="•"/>
              <a:tabLst>
                <a:tab pos="514984" algn="l"/>
              </a:tabLst>
            </a:pPr>
            <a:r>
              <a:rPr dirty="0" sz="3950" b="1">
                <a:latin typeface="Arial"/>
                <a:cs typeface="Arial"/>
              </a:rPr>
              <a:t>Cases</a:t>
            </a:r>
            <a:r>
              <a:rPr dirty="0" sz="3950" spc="140" b="1">
                <a:latin typeface="Arial"/>
                <a:cs typeface="Arial"/>
              </a:rPr>
              <a:t> </a:t>
            </a:r>
            <a:r>
              <a:rPr dirty="0" sz="4450" b="1">
                <a:latin typeface="Arial"/>
                <a:cs typeface="Arial"/>
              </a:rPr>
              <a:t>:</a:t>
            </a:r>
            <a:r>
              <a:rPr dirty="0" sz="4450" spc="-25" b="1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We</a:t>
            </a:r>
            <a:r>
              <a:rPr dirty="0" sz="3950" spc="10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were</a:t>
            </a:r>
            <a:r>
              <a:rPr dirty="0" sz="3950" spc="5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able</a:t>
            </a:r>
            <a:r>
              <a:rPr dirty="0" sz="3950" spc="5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to</a:t>
            </a:r>
            <a:r>
              <a:rPr dirty="0" sz="3950" spc="10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ship</a:t>
            </a:r>
            <a:r>
              <a:rPr dirty="0" sz="3950" spc="-50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only</a:t>
            </a:r>
            <a:r>
              <a:rPr dirty="0" sz="3950" spc="40">
                <a:latin typeface="Arial"/>
                <a:cs typeface="Arial"/>
              </a:rPr>
              <a:t> </a:t>
            </a:r>
            <a:r>
              <a:rPr dirty="0" sz="4950" spc="-50" b="1">
                <a:latin typeface="Arial"/>
                <a:cs typeface="Arial"/>
              </a:rPr>
              <a:t>7 </a:t>
            </a:r>
            <a:r>
              <a:rPr dirty="0" sz="4950" b="1">
                <a:latin typeface="Arial"/>
                <a:cs typeface="Arial"/>
              </a:rPr>
              <a:t>SSc</a:t>
            </a:r>
            <a:r>
              <a:rPr dirty="0" sz="4950" spc="-15" b="1">
                <a:latin typeface="Arial"/>
                <a:cs typeface="Arial"/>
              </a:rPr>
              <a:t> </a:t>
            </a:r>
            <a:r>
              <a:rPr dirty="0" sz="3950" spc="-10">
                <a:latin typeface="Arial"/>
                <a:cs typeface="Arial"/>
              </a:rPr>
              <a:t>patients</a:t>
            </a:r>
            <a:endParaRPr sz="3950">
              <a:latin typeface="Arial"/>
              <a:cs typeface="Arial"/>
            </a:endParaRPr>
          </a:p>
          <a:p>
            <a:pPr marL="514984" indent="-502284">
              <a:lnSpc>
                <a:spcPct val="100000"/>
              </a:lnSpc>
              <a:spcBef>
                <a:spcPts val="3075"/>
              </a:spcBef>
              <a:buSzPct val="122784"/>
              <a:buFont typeface="Arial"/>
              <a:buChar char="•"/>
              <a:tabLst>
                <a:tab pos="514984" algn="l"/>
              </a:tabLst>
            </a:pPr>
            <a:r>
              <a:rPr dirty="0" sz="3950" b="1">
                <a:latin typeface="Arial"/>
                <a:cs typeface="Arial"/>
              </a:rPr>
              <a:t>Controls:</a:t>
            </a:r>
            <a:r>
              <a:rPr dirty="0" sz="3950" spc="5" b="1">
                <a:latin typeface="Arial"/>
                <a:cs typeface="Arial"/>
              </a:rPr>
              <a:t> </a:t>
            </a:r>
            <a:r>
              <a:rPr dirty="0" sz="4450" b="1">
                <a:latin typeface="Arial"/>
                <a:cs typeface="Arial"/>
              </a:rPr>
              <a:t>14</a:t>
            </a:r>
            <a:r>
              <a:rPr dirty="0" sz="4450" spc="-30" b="1">
                <a:latin typeface="Arial"/>
                <a:cs typeface="Arial"/>
              </a:rPr>
              <a:t> </a:t>
            </a:r>
            <a:r>
              <a:rPr dirty="0" sz="4450" b="1">
                <a:latin typeface="Arial"/>
                <a:cs typeface="Arial"/>
              </a:rPr>
              <a:t>SSc</a:t>
            </a:r>
            <a:r>
              <a:rPr dirty="0" sz="4450" spc="-25" b="1">
                <a:latin typeface="Arial"/>
                <a:cs typeface="Arial"/>
              </a:rPr>
              <a:t> </a:t>
            </a:r>
            <a:r>
              <a:rPr dirty="0" sz="3950" spc="-10">
                <a:latin typeface="Arial"/>
                <a:cs typeface="Arial"/>
              </a:rPr>
              <a:t>controls</a:t>
            </a:r>
            <a:endParaRPr sz="3950">
              <a:latin typeface="Arial"/>
              <a:cs typeface="Arial"/>
            </a:endParaRPr>
          </a:p>
          <a:p>
            <a:pPr marL="514984" marR="5080" indent="-502920">
              <a:lnSpc>
                <a:spcPct val="90100"/>
              </a:lnSpc>
              <a:spcBef>
                <a:spcPts val="3735"/>
              </a:spcBef>
              <a:buSzPct val="122784"/>
              <a:buFont typeface="Arial"/>
              <a:buChar char="•"/>
              <a:tabLst>
                <a:tab pos="514984" algn="l"/>
              </a:tabLst>
            </a:pPr>
            <a:r>
              <a:rPr dirty="0" sz="3950" b="1">
                <a:latin typeface="Arial"/>
                <a:cs typeface="Arial"/>
              </a:rPr>
              <a:t>Matching</a:t>
            </a:r>
            <a:r>
              <a:rPr dirty="0" sz="3950" spc="-50" b="1">
                <a:latin typeface="Arial"/>
                <a:cs typeface="Arial"/>
              </a:rPr>
              <a:t> </a:t>
            </a:r>
            <a:r>
              <a:rPr dirty="0" sz="3950" b="1">
                <a:latin typeface="Arial"/>
                <a:cs typeface="Arial"/>
              </a:rPr>
              <a:t>Criteria:</a:t>
            </a:r>
            <a:r>
              <a:rPr dirty="0" sz="3950" spc="30" b="1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Age,</a:t>
            </a:r>
            <a:r>
              <a:rPr dirty="0" sz="3950" spc="-5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Biological</a:t>
            </a:r>
            <a:r>
              <a:rPr dirty="0" sz="3950" spc="-20">
                <a:latin typeface="Arial"/>
                <a:cs typeface="Arial"/>
              </a:rPr>
              <a:t> Sex, </a:t>
            </a:r>
            <a:r>
              <a:rPr dirty="0" sz="3950">
                <a:latin typeface="Arial"/>
                <a:cs typeface="Arial"/>
              </a:rPr>
              <a:t>Subtype-</a:t>
            </a:r>
            <a:r>
              <a:rPr dirty="0" sz="3950" spc="-35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Limited/Diffuse,</a:t>
            </a:r>
            <a:r>
              <a:rPr dirty="0" sz="3950" spc="-70">
                <a:latin typeface="Arial"/>
                <a:cs typeface="Arial"/>
              </a:rPr>
              <a:t> </a:t>
            </a:r>
            <a:r>
              <a:rPr dirty="0" sz="3950" spc="-10">
                <a:latin typeface="Arial"/>
                <a:cs typeface="Arial"/>
              </a:rPr>
              <a:t>Disease duration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085212" y="61816"/>
            <a:ext cx="9303385" cy="5657850"/>
          </a:xfrm>
          <a:prstGeom prst="rect">
            <a:avLst/>
          </a:prstGeom>
        </p:spPr>
        <p:txBody>
          <a:bodyPr wrap="square" lIns="0" tIns="337820" rIns="0" bIns="0" rtlCol="0" vert="horz">
            <a:spAutoFit/>
          </a:bodyPr>
          <a:lstStyle/>
          <a:p>
            <a:pPr algn="ctr" marR="564515">
              <a:lnSpc>
                <a:spcPct val="100000"/>
              </a:lnSpc>
              <a:spcBef>
                <a:spcPts val="2660"/>
              </a:spcBef>
            </a:pPr>
            <a:r>
              <a:rPr dirty="0" sz="5450" spc="-25" b="1">
                <a:solidFill>
                  <a:srgbClr val="151515"/>
                </a:solidFill>
                <a:latin typeface="Arial"/>
                <a:cs typeface="Arial"/>
              </a:rPr>
              <a:t>DM</a:t>
            </a:r>
            <a:endParaRPr sz="5450">
              <a:latin typeface="Arial"/>
              <a:cs typeface="Arial"/>
            </a:endParaRPr>
          </a:p>
          <a:p>
            <a:pPr marL="513715" marR="5080" indent="-501650">
              <a:lnSpc>
                <a:spcPts val="5380"/>
              </a:lnSpc>
              <a:spcBef>
                <a:spcPts val="3794"/>
              </a:spcBef>
              <a:buSzPct val="123595"/>
              <a:buFont typeface="Arial"/>
              <a:buChar char="•"/>
              <a:tabLst>
                <a:tab pos="514984" algn="l"/>
              </a:tabLst>
            </a:pPr>
            <a:r>
              <a:rPr dirty="0" sz="4450" b="1">
                <a:latin typeface="Arial"/>
                <a:cs typeface="Arial"/>
              </a:rPr>
              <a:t>Cases</a:t>
            </a:r>
            <a:r>
              <a:rPr dirty="0" sz="4450" spc="-40" b="1">
                <a:latin typeface="Arial"/>
                <a:cs typeface="Arial"/>
              </a:rPr>
              <a:t> </a:t>
            </a:r>
            <a:r>
              <a:rPr dirty="0" sz="4450" b="1">
                <a:latin typeface="Arial"/>
                <a:cs typeface="Arial"/>
              </a:rPr>
              <a:t>:</a:t>
            </a:r>
            <a:r>
              <a:rPr dirty="0" sz="4450" spc="-20" b="1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We</a:t>
            </a:r>
            <a:r>
              <a:rPr dirty="0" sz="3950" spc="10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were</a:t>
            </a:r>
            <a:r>
              <a:rPr dirty="0" sz="3950" spc="10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able</a:t>
            </a:r>
            <a:r>
              <a:rPr dirty="0" sz="3950" spc="10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to</a:t>
            </a:r>
            <a:r>
              <a:rPr dirty="0" sz="3950" spc="10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ship</a:t>
            </a:r>
            <a:r>
              <a:rPr dirty="0" sz="3950" spc="-50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only</a:t>
            </a:r>
            <a:r>
              <a:rPr dirty="0" sz="3950" spc="40">
                <a:latin typeface="Arial"/>
                <a:cs typeface="Arial"/>
              </a:rPr>
              <a:t> </a:t>
            </a:r>
            <a:r>
              <a:rPr dirty="0" sz="4950" spc="-25" b="1">
                <a:latin typeface="Arial"/>
                <a:cs typeface="Arial"/>
              </a:rPr>
              <a:t>11 </a:t>
            </a:r>
            <a:r>
              <a:rPr dirty="0" sz="4950" spc="-25" b="1">
                <a:latin typeface="Arial"/>
                <a:cs typeface="Arial"/>
              </a:rPr>
              <a:t>	</a:t>
            </a:r>
            <a:r>
              <a:rPr dirty="0" sz="4950" b="1">
                <a:latin typeface="Arial"/>
                <a:cs typeface="Arial"/>
              </a:rPr>
              <a:t>DM</a:t>
            </a:r>
            <a:r>
              <a:rPr dirty="0" sz="4950" spc="-85" b="1">
                <a:latin typeface="Arial"/>
                <a:cs typeface="Arial"/>
              </a:rPr>
              <a:t> </a:t>
            </a:r>
            <a:r>
              <a:rPr dirty="0" sz="3950" spc="-10">
                <a:latin typeface="Arial"/>
                <a:cs typeface="Arial"/>
              </a:rPr>
              <a:t>patients</a:t>
            </a:r>
            <a:endParaRPr sz="3950">
              <a:latin typeface="Arial"/>
              <a:cs typeface="Arial"/>
            </a:endParaRPr>
          </a:p>
          <a:p>
            <a:pPr marL="514984" indent="-502284">
              <a:lnSpc>
                <a:spcPct val="100000"/>
              </a:lnSpc>
              <a:spcBef>
                <a:spcPts val="3075"/>
              </a:spcBef>
              <a:buSzPct val="122784"/>
              <a:buFont typeface="Arial"/>
              <a:buChar char="•"/>
              <a:tabLst>
                <a:tab pos="514984" algn="l"/>
              </a:tabLst>
            </a:pPr>
            <a:r>
              <a:rPr dirty="0" sz="3950" b="1">
                <a:latin typeface="Arial"/>
                <a:cs typeface="Arial"/>
              </a:rPr>
              <a:t>Controls:</a:t>
            </a:r>
            <a:r>
              <a:rPr dirty="0" sz="3950" spc="10" b="1">
                <a:latin typeface="Arial"/>
                <a:cs typeface="Arial"/>
              </a:rPr>
              <a:t> </a:t>
            </a:r>
            <a:r>
              <a:rPr dirty="0" sz="4450" b="1">
                <a:latin typeface="Arial"/>
                <a:cs typeface="Arial"/>
              </a:rPr>
              <a:t>20</a:t>
            </a:r>
            <a:r>
              <a:rPr dirty="0" sz="4450" spc="-20" b="1">
                <a:latin typeface="Arial"/>
                <a:cs typeface="Arial"/>
              </a:rPr>
              <a:t> </a:t>
            </a:r>
            <a:r>
              <a:rPr dirty="0" sz="4450" b="1">
                <a:latin typeface="Arial"/>
                <a:cs typeface="Arial"/>
              </a:rPr>
              <a:t>DM</a:t>
            </a:r>
            <a:r>
              <a:rPr dirty="0" sz="4450" spc="-25" b="1">
                <a:latin typeface="Arial"/>
                <a:cs typeface="Arial"/>
              </a:rPr>
              <a:t> </a:t>
            </a:r>
            <a:r>
              <a:rPr dirty="0" sz="3950" spc="-10">
                <a:latin typeface="Arial"/>
                <a:cs typeface="Arial"/>
              </a:rPr>
              <a:t>controls</a:t>
            </a:r>
            <a:endParaRPr sz="3950">
              <a:latin typeface="Arial"/>
              <a:cs typeface="Arial"/>
            </a:endParaRPr>
          </a:p>
          <a:p>
            <a:pPr marL="514984" marR="56515" indent="-502920">
              <a:lnSpc>
                <a:spcPts val="4270"/>
              </a:lnSpc>
              <a:spcBef>
                <a:spcPts val="3800"/>
              </a:spcBef>
              <a:buSzPct val="122784"/>
              <a:buFont typeface="Arial"/>
              <a:buChar char="•"/>
              <a:tabLst>
                <a:tab pos="514984" algn="l"/>
              </a:tabLst>
            </a:pPr>
            <a:r>
              <a:rPr dirty="0" sz="3950" b="1">
                <a:latin typeface="Arial"/>
                <a:cs typeface="Arial"/>
              </a:rPr>
              <a:t>Matching</a:t>
            </a:r>
            <a:r>
              <a:rPr dirty="0" sz="3950" spc="-15" b="1">
                <a:latin typeface="Arial"/>
                <a:cs typeface="Arial"/>
              </a:rPr>
              <a:t> </a:t>
            </a:r>
            <a:r>
              <a:rPr dirty="0" sz="3950" b="1">
                <a:latin typeface="Arial"/>
                <a:cs typeface="Arial"/>
              </a:rPr>
              <a:t>Criteria</a:t>
            </a:r>
            <a:r>
              <a:rPr dirty="0" sz="3950">
                <a:latin typeface="Arial"/>
                <a:cs typeface="Arial"/>
              </a:rPr>
              <a:t>:</a:t>
            </a:r>
            <a:r>
              <a:rPr dirty="0" sz="3950" spc="5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Age,</a:t>
            </a:r>
            <a:r>
              <a:rPr dirty="0" sz="3950" spc="-55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Biological</a:t>
            </a:r>
            <a:r>
              <a:rPr dirty="0" sz="3950" spc="-15">
                <a:latin typeface="Arial"/>
                <a:cs typeface="Arial"/>
              </a:rPr>
              <a:t> </a:t>
            </a:r>
            <a:r>
              <a:rPr dirty="0" sz="3950" spc="-25">
                <a:latin typeface="Arial"/>
                <a:cs typeface="Arial"/>
              </a:rPr>
              <a:t>Sex </a:t>
            </a:r>
            <a:r>
              <a:rPr dirty="0" sz="3950">
                <a:latin typeface="Arial"/>
                <a:cs typeface="Arial"/>
              </a:rPr>
              <a:t>and</a:t>
            </a:r>
            <a:r>
              <a:rPr dirty="0" sz="3950" spc="-15">
                <a:latin typeface="Arial"/>
                <a:cs typeface="Arial"/>
              </a:rPr>
              <a:t> </a:t>
            </a:r>
            <a:r>
              <a:rPr dirty="0" sz="3950">
                <a:latin typeface="Arial"/>
                <a:cs typeface="Arial"/>
              </a:rPr>
              <a:t>Disease</a:t>
            </a:r>
            <a:r>
              <a:rPr dirty="0" sz="3950" spc="-55">
                <a:latin typeface="Arial"/>
                <a:cs typeface="Arial"/>
              </a:rPr>
              <a:t> </a:t>
            </a:r>
            <a:r>
              <a:rPr dirty="0" sz="3950" spc="-10">
                <a:latin typeface="Arial"/>
                <a:cs typeface="Arial"/>
              </a:rPr>
              <a:t>duration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2100" y="8169459"/>
            <a:ext cx="18858865" cy="158051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514984" marR="5080" indent="-502920">
              <a:lnSpc>
                <a:spcPct val="89700"/>
              </a:lnSpc>
              <a:spcBef>
                <a:spcPts val="550"/>
              </a:spcBef>
              <a:buSzPct val="121917"/>
              <a:buChar char="•"/>
              <a:tabLst>
                <a:tab pos="514984" algn="l"/>
              </a:tabLst>
            </a:pP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Plasma</a:t>
            </a:r>
            <a:r>
              <a:rPr dirty="0" sz="3650" spc="-8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levels</a:t>
            </a:r>
            <a:r>
              <a:rPr dirty="0" sz="3650" spc="-114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of</a:t>
            </a:r>
            <a:r>
              <a:rPr dirty="0" sz="36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PPi</a:t>
            </a:r>
            <a:r>
              <a:rPr dirty="0" sz="3650" spc="-6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were</a:t>
            </a:r>
            <a:r>
              <a:rPr dirty="0" sz="3650" spc="-8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assessed</a:t>
            </a:r>
            <a:r>
              <a:rPr dirty="0" sz="3650" spc="-8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using</a:t>
            </a:r>
            <a:r>
              <a:rPr dirty="0" sz="3650" spc="-7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an</a:t>
            </a:r>
            <a:r>
              <a:rPr dirty="0" sz="3650" spc="-8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 spc="-10">
                <a:solidFill>
                  <a:srgbClr val="151515"/>
                </a:solidFill>
                <a:latin typeface="Arial"/>
                <a:cs typeface="Arial"/>
              </a:rPr>
              <a:t>in-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house</a:t>
            </a:r>
            <a:r>
              <a:rPr dirty="0" sz="3650" spc="-7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assay</a:t>
            </a:r>
            <a:r>
              <a:rPr dirty="0" sz="3650" spc="-6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measuring</a:t>
            </a:r>
            <a:r>
              <a:rPr dirty="0" sz="3650" spc="-7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the</a:t>
            </a:r>
            <a:r>
              <a:rPr dirty="0" sz="3650" spc="-7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 spc="-10">
                <a:solidFill>
                  <a:srgbClr val="151515"/>
                </a:solidFill>
                <a:latin typeface="Arial"/>
                <a:cs typeface="Arial"/>
              </a:rPr>
              <a:t>enzymatic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conversion</a:t>
            </a:r>
            <a:r>
              <a:rPr dirty="0" sz="3650" spc="-1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of</a:t>
            </a:r>
            <a:r>
              <a:rPr dirty="0" sz="3650" spc="-7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PPi</a:t>
            </a:r>
            <a:r>
              <a:rPr dirty="0" sz="3650" spc="-7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into</a:t>
            </a:r>
            <a:r>
              <a:rPr dirty="0" sz="3650" spc="-25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 spc="-100">
                <a:solidFill>
                  <a:srgbClr val="151515"/>
                </a:solidFill>
                <a:latin typeface="Arial"/>
                <a:cs typeface="Arial"/>
              </a:rPr>
              <a:t>ATP</a:t>
            </a:r>
            <a:r>
              <a:rPr dirty="0" sz="3650" spc="-1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(adenosine</a:t>
            </a:r>
            <a:r>
              <a:rPr dirty="0" sz="3650" spc="-10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triphosphate)</a:t>
            </a:r>
            <a:r>
              <a:rPr dirty="0" sz="3650" spc="-9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by</a:t>
            </a:r>
            <a:r>
              <a:rPr dirty="0" sz="3650" spc="-254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 spc="-100">
                <a:solidFill>
                  <a:srgbClr val="151515"/>
                </a:solidFill>
                <a:latin typeface="Arial"/>
                <a:cs typeface="Arial"/>
              </a:rPr>
              <a:t>ATP</a:t>
            </a:r>
            <a:r>
              <a:rPr dirty="0" sz="3650" spc="-13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sulfurylase</a:t>
            </a:r>
            <a:r>
              <a:rPr dirty="0" sz="3650" spc="-10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in</a:t>
            </a:r>
            <a:r>
              <a:rPr dirty="0" sz="3650" spc="-114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the</a:t>
            </a:r>
            <a:r>
              <a:rPr dirty="0" sz="3650" spc="-10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presence</a:t>
            </a:r>
            <a:r>
              <a:rPr dirty="0" sz="3650" spc="-10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 spc="-25">
                <a:solidFill>
                  <a:srgbClr val="151515"/>
                </a:solidFill>
                <a:latin typeface="Arial"/>
                <a:cs typeface="Arial"/>
              </a:rPr>
              <a:t>of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adenosine</a:t>
            </a:r>
            <a:r>
              <a:rPr dirty="0" sz="3650" spc="-9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>
                <a:solidFill>
                  <a:srgbClr val="151515"/>
                </a:solidFill>
                <a:latin typeface="Arial"/>
                <a:cs typeface="Arial"/>
              </a:rPr>
              <a:t>5’</a:t>
            </a:r>
            <a:r>
              <a:rPr dirty="0" sz="3650" spc="-18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3650" spc="-10">
                <a:solidFill>
                  <a:srgbClr val="151515"/>
                </a:solidFill>
                <a:latin typeface="Arial"/>
                <a:cs typeface="Arial"/>
              </a:rPr>
              <a:t>phosphosulfate.</a:t>
            </a:r>
            <a:endParaRPr sz="36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60175" y="387601"/>
            <a:ext cx="1329055" cy="85534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50" spc="-25">
                <a:solidFill>
                  <a:srgbClr val="151515"/>
                </a:solidFill>
              </a:rPr>
              <a:t>SSc</a:t>
            </a:r>
            <a:endParaRPr sz="54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39560" y="1083632"/>
          <a:ext cx="19375755" cy="9881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085"/>
                <a:gridCol w="5038090"/>
                <a:gridCol w="5729605"/>
                <a:gridCol w="2752090"/>
              </a:tblGrid>
              <a:tr h="51308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2450" b="1">
                          <a:latin typeface="Arial"/>
                          <a:cs typeface="Arial"/>
                        </a:rPr>
                        <a:t>SSc </a:t>
                      </a:r>
                      <a:r>
                        <a:rPr dirty="0" sz="2450" spc="-10" b="1">
                          <a:latin typeface="Arial"/>
                          <a:cs typeface="Arial"/>
                        </a:rPr>
                        <a:t>cohort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2450" b="1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245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50" b="1">
                          <a:latin typeface="Arial"/>
                          <a:cs typeface="Arial"/>
                        </a:rPr>
                        <a:t>calcinosis</a:t>
                      </a:r>
                      <a:r>
                        <a:rPr dirty="0" sz="2450" spc="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50" spc="-10" b="1">
                          <a:latin typeface="Arial"/>
                          <a:cs typeface="Arial"/>
                        </a:rPr>
                        <a:t>(N=7)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245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24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50" b="1">
                          <a:latin typeface="Arial"/>
                          <a:cs typeface="Arial"/>
                        </a:rPr>
                        <a:t>calcinosis</a:t>
                      </a:r>
                      <a:r>
                        <a:rPr dirty="0" sz="24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50" spc="-10" b="1">
                          <a:latin typeface="Arial"/>
                          <a:cs typeface="Arial"/>
                        </a:rPr>
                        <a:t>(N=14)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2450" b="1">
                          <a:latin typeface="Arial"/>
                          <a:cs typeface="Arial"/>
                        </a:rPr>
                        <a:t>P-</a:t>
                      </a:r>
                      <a:r>
                        <a:rPr dirty="0" sz="2450" spc="-10" b="1">
                          <a:latin typeface="Arial"/>
                          <a:cs typeface="Arial"/>
                        </a:rPr>
                        <a:t>value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(SD)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08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63.4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(9.5)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8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60.8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(10.5)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0.596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2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biological</a:t>
                      </a:r>
                      <a:r>
                        <a:rPr dirty="0" sz="2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sex,</a:t>
                      </a:r>
                      <a:r>
                        <a:rPr dirty="0" sz="2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6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(85.7)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2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(85.7)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50" spc="-50">
                          <a:latin typeface="Arial"/>
                          <a:cs typeface="Arial"/>
                        </a:rPr>
                        <a:t>1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White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race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(71.4)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9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(64.3)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Asian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race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N(%)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(14.3)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Hispanic</a:t>
                      </a:r>
                      <a:r>
                        <a:rPr dirty="0" sz="2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ethnicity,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(7.1)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scleroderma</a:t>
                      </a:r>
                      <a:r>
                        <a:rPr dirty="0" sz="2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subtype,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6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(85.7)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2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(85.7)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50" spc="-50">
                          <a:latin typeface="Arial"/>
                          <a:cs typeface="Arial"/>
                        </a:rPr>
                        <a:t>1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RNA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polymerase</a:t>
                      </a:r>
                      <a:r>
                        <a:rPr dirty="0" sz="2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III.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(7.1)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Anti-centromere.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(57.1)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(35.7)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Scl-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70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antibody.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(14.3)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2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Disease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duration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50" spc="3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(IQR)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94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24.6</a:t>
                      </a:r>
                      <a:r>
                        <a:rPr dirty="0" sz="2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(12.9-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31.8)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055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2559050" algn="l"/>
                        </a:tabLst>
                      </a:pPr>
                      <a:r>
                        <a:rPr dirty="0" sz="2050" spc="-20">
                          <a:latin typeface="Arial"/>
                          <a:cs typeface="Arial"/>
                        </a:rPr>
                        <a:t>19.0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(10.1-25.3)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0.202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Disease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2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features,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(%)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Digital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ischemia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(57.1)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(35.7)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Interstitial</a:t>
                      </a:r>
                      <a:r>
                        <a:rPr dirty="0" sz="2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lung</a:t>
                      </a:r>
                      <a:r>
                        <a:rPr dirty="0" sz="2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disease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(28.6)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6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(42.9)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Pulmonary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hypertension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(28.6)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(14.3)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50" spc="-20">
                          <a:latin typeface="Arial"/>
                          <a:cs typeface="Arial"/>
                        </a:rPr>
                        <a:t>GERD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(100)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(100)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failure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(14.3%)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(7.1%)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2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duration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(IQR)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28</a:t>
                      </a:r>
                      <a:r>
                        <a:rPr dirty="0" sz="2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(23.1-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36.7)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73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20.5</a:t>
                      </a:r>
                      <a:r>
                        <a:rPr dirty="0" sz="2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(11.0-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33.6)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0.387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Death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Hospice</a:t>
                      </a:r>
                      <a:r>
                        <a:rPr dirty="0" sz="205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20">
                          <a:latin typeface="Arial"/>
                          <a:cs typeface="Arial"/>
                        </a:rPr>
                        <a:t>(N,%)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(57.1)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(7.1)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marL="3810">
                        <a:lnSpc>
                          <a:spcPts val="2685"/>
                        </a:lnSpc>
                        <a:spcBef>
                          <a:spcPts val="165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2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PPi</a:t>
                      </a:r>
                      <a:r>
                        <a:rPr dirty="0" sz="2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levels</a:t>
                      </a:r>
                      <a:r>
                        <a:rPr dirty="0" sz="2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50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205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2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(IQR)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94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0.84</a:t>
                      </a:r>
                      <a:r>
                        <a:rPr dirty="0" sz="2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(0.54-0.91)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73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50">
                          <a:latin typeface="Arial"/>
                          <a:cs typeface="Arial"/>
                        </a:rPr>
                        <a:t>0.61</a:t>
                      </a:r>
                      <a:r>
                        <a:rPr dirty="0" sz="2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50" spc="-10">
                          <a:latin typeface="Arial"/>
                          <a:cs typeface="Arial"/>
                        </a:rPr>
                        <a:t>(0.33-1.00)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50" spc="-10">
                          <a:latin typeface="Arial"/>
                          <a:cs typeface="Arial"/>
                        </a:rPr>
                        <a:t>0.731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1121" y="130489"/>
            <a:ext cx="5748655" cy="7797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50"/>
              <a:t>SSc</a:t>
            </a:r>
            <a:r>
              <a:rPr dirty="0" sz="4950" spc="-15"/>
              <a:t> </a:t>
            </a:r>
            <a:r>
              <a:rPr dirty="0" sz="4950" spc="-10"/>
              <a:t>Demographics</a:t>
            </a:r>
            <a:endParaRPr sz="49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2025-02-05T17:54:11Z</dcterms:created>
  <dcterms:modified xsi:type="dcterms:W3CDTF">2025-02-05T17:54:11Z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2025-01-15T00:00:00Z</vt:filetime>
  </property>
  <property fmtid="{D5CDD505-2E9C-101B-9397-08002B2CF9AE}" pid="3" name="LastSaved">
    <vt:filetime>2025-02-05T00:00:00Z</vt:filetime>
  </property>
</Properties>
</file>