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331" r:id="rId4"/>
    <p:sldId id="258" r:id="rId5"/>
    <p:sldId id="259" r:id="rId6"/>
    <p:sldId id="334" r:id="rId7"/>
    <p:sldId id="322" r:id="rId8"/>
    <p:sldId id="263" r:id="rId9"/>
    <p:sldId id="266" r:id="rId10"/>
    <p:sldId id="309" r:id="rId11"/>
    <p:sldId id="273" r:id="rId12"/>
    <p:sldId id="314" r:id="rId13"/>
    <p:sldId id="289" r:id="rId14"/>
    <p:sldId id="293" r:id="rId15"/>
    <p:sldId id="275" r:id="rId16"/>
    <p:sldId id="323" r:id="rId17"/>
    <p:sldId id="288" r:id="rId18"/>
    <p:sldId id="296" r:id="rId19"/>
    <p:sldId id="268" r:id="rId20"/>
    <p:sldId id="280" r:id="rId21"/>
    <p:sldId id="321" r:id="rId22"/>
    <p:sldId id="262" r:id="rId23"/>
    <p:sldId id="300" r:id="rId24"/>
    <p:sldId id="301" r:id="rId25"/>
    <p:sldId id="299" r:id="rId26"/>
    <p:sldId id="306" r:id="rId27"/>
    <p:sldId id="307" r:id="rId28"/>
    <p:sldId id="313" r:id="rId29"/>
    <p:sldId id="264" r:id="rId30"/>
    <p:sldId id="317" r:id="rId31"/>
    <p:sldId id="265" r:id="rId32"/>
    <p:sldId id="27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E7FEA3-72D4-422E-951B-7A742AE57766}" v="19" dt="2025-01-13T05:03:26.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1" autoAdjust="0"/>
    <p:restoredTop sz="83898" autoAdjust="0"/>
  </p:normalViewPr>
  <p:slideViewPr>
    <p:cSldViewPr snapToGrid="0">
      <p:cViewPr varScale="1">
        <p:scale>
          <a:sx n="133" d="100"/>
          <a:sy n="133" d="100"/>
        </p:scale>
        <p:origin x="129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Carlson" userId="bc5fc6042ba3390d" providerId="LiveId" clId="{F8E7FEA3-72D4-422E-951B-7A742AE57766}"/>
    <pc:docChg chg="undo redo custSel addSld delSld modSld sldOrd">
      <pc:chgData name="Daniel Carlson" userId="bc5fc6042ba3390d" providerId="LiveId" clId="{F8E7FEA3-72D4-422E-951B-7A742AE57766}" dt="2025-01-15T01:25:21.919" v="520" actId="1076"/>
      <pc:docMkLst>
        <pc:docMk/>
      </pc:docMkLst>
      <pc:sldChg chg="modSp mod">
        <pc:chgData name="Daniel Carlson" userId="bc5fc6042ba3390d" providerId="LiveId" clId="{F8E7FEA3-72D4-422E-951B-7A742AE57766}" dt="2025-01-11T15:40:50.126" v="2" actId="27636"/>
        <pc:sldMkLst>
          <pc:docMk/>
          <pc:sldMk cId="1454551941" sldId="256"/>
        </pc:sldMkLst>
        <pc:spChg chg="mod">
          <ac:chgData name="Daniel Carlson" userId="bc5fc6042ba3390d" providerId="LiveId" clId="{F8E7FEA3-72D4-422E-951B-7A742AE57766}" dt="2025-01-11T15:40:46.661" v="0" actId="20577"/>
          <ac:spMkLst>
            <pc:docMk/>
            <pc:sldMk cId="1454551941" sldId="256"/>
            <ac:spMk id="2" creationId="{3A628955-336C-21F6-92B1-19B3F5C3738C}"/>
          </ac:spMkLst>
        </pc:spChg>
        <pc:spChg chg="mod">
          <ac:chgData name="Daniel Carlson" userId="bc5fc6042ba3390d" providerId="LiveId" clId="{F8E7FEA3-72D4-422E-951B-7A742AE57766}" dt="2025-01-11T15:40:50.126" v="2" actId="27636"/>
          <ac:spMkLst>
            <pc:docMk/>
            <pc:sldMk cId="1454551941" sldId="256"/>
            <ac:spMk id="3" creationId="{50D9CBD8-86B0-9207-0E71-F528E77E173F}"/>
          </ac:spMkLst>
        </pc:spChg>
      </pc:sldChg>
      <pc:sldChg chg="delSp modSp mod">
        <pc:chgData name="Daniel Carlson" userId="bc5fc6042ba3390d" providerId="LiveId" clId="{F8E7FEA3-72D4-422E-951B-7A742AE57766}" dt="2025-01-15T01:07:37.936" v="360" actId="20577"/>
        <pc:sldMkLst>
          <pc:docMk/>
          <pc:sldMk cId="457030238" sldId="257"/>
        </pc:sldMkLst>
        <pc:spChg chg="mod">
          <ac:chgData name="Daniel Carlson" userId="bc5fc6042ba3390d" providerId="LiveId" clId="{F8E7FEA3-72D4-422E-951B-7A742AE57766}" dt="2025-01-11T15:57:13.555" v="156" actId="20577"/>
          <ac:spMkLst>
            <pc:docMk/>
            <pc:sldMk cId="457030238" sldId="257"/>
            <ac:spMk id="2" creationId="{A022E910-0F2B-4F91-4EE8-42D6989A08E0}"/>
          </ac:spMkLst>
        </pc:spChg>
        <pc:spChg chg="mod">
          <ac:chgData name="Daniel Carlson" userId="bc5fc6042ba3390d" providerId="LiveId" clId="{F8E7FEA3-72D4-422E-951B-7A742AE57766}" dt="2025-01-15T01:07:37.936" v="360" actId="20577"/>
          <ac:spMkLst>
            <pc:docMk/>
            <pc:sldMk cId="457030238" sldId="257"/>
            <ac:spMk id="3" creationId="{82E1CEC6-C86E-603C-0AA6-72DED41A2A45}"/>
          </ac:spMkLst>
        </pc:spChg>
      </pc:sldChg>
      <pc:sldChg chg="addSp delSp modSp mod delAnim modAnim">
        <pc:chgData name="Daniel Carlson" userId="bc5fc6042ba3390d" providerId="LiveId" clId="{F8E7FEA3-72D4-422E-951B-7A742AE57766}" dt="2025-01-12T00:03:05.249" v="313"/>
        <pc:sldMkLst>
          <pc:docMk/>
          <pc:sldMk cId="3542819783" sldId="258"/>
        </pc:sldMkLst>
        <pc:spChg chg="mod">
          <ac:chgData name="Daniel Carlson" userId="bc5fc6042ba3390d" providerId="LiveId" clId="{F8E7FEA3-72D4-422E-951B-7A742AE57766}" dt="2025-01-12T00:01:40.458" v="307" actId="20577"/>
          <ac:spMkLst>
            <pc:docMk/>
            <pc:sldMk cId="3542819783" sldId="258"/>
            <ac:spMk id="2" creationId="{7A27F9D5-826F-7E1B-2D04-5B0702DD6E7E}"/>
          </ac:spMkLst>
        </pc:spChg>
        <pc:picChg chg="mod">
          <ac:chgData name="Daniel Carlson" userId="bc5fc6042ba3390d" providerId="LiveId" clId="{F8E7FEA3-72D4-422E-951B-7A742AE57766}" dt="2025-01-12T00:01:05.876" v="303" actId="14100"/>
          <ac:picMkLst>
            <pc:docMk/>
            <pc:sldMk cId="3542819783" sldId="258"/>
            <ac:picMk id="3" creationId="{24FB1988-745D-D915-AFC3-E7A38D80FD8D}"/>
          </ac:picMkLst>
        </pc:picChg>
        <pc:picChg chg="mod">
          <ac:chgData name="Daniel Carlson" userId="bc5fc6042ba3390d" providerId="LiveId" clId="{F8E7FEA3-72D4-422E-951B-7A742AE57766}" dt="2025-01-12T00:00:56.785" v="300" actId="1076"/>
          <ac:picMkLst>
            <pc:docMk/>
            <pc:sldMk cId="3542819783" sldId="258"/>
            <ac:picMk id="4" creationId="{18AFE937-B07B-696A-EAF2-E60BE037C481}"/>
          </ac:picMkLst>
        </pc:picChg>
      </pc:sldChg>
      <pc:sldChg chg="addSp delSp modSp mod ord delAnim">
        <pc:chgData name="Daniel Carlson" userId="bc5fc6042ba3390d" providerId="LiveId" clId="{F8E7FEA3-72D4-422E-951B-7A742AE57766}" dt="2025-01-15T01:10:51.415" v="372" actId="14100"/>
        <pc:sldMkLst>
          <pc:docMk/>
          <pc:sldMk cId="3232729824" sldId="259"/>
        </pc:sldMkLst>
        <pc:spChg chg="mod">
          <ac:chgData name="Daniel Carlson" userId="bc5fc6042ba3390d" providerId="LiveId" clId="{F8E7FEA3-72D4-422E-951B-7A742AE57766}" dt="2025-01-12T00:01:48.351" v="311" actId="20577"/>
          <ac:spMkLst>
            <pc:docMk/>
            <pc:sldMk cId="3232729824" sldId="259"/>
            <ac:spMk id="2" creationId="{18F3D893-2130-59CF-C5E3-8153743007A6}"/>
          </ac:spMkLst>
        </pc:spChg>
        <pc:picChg chg="mod">
          <ac:chgData name="Daniel Carlson" userId="bc5fc6042ba3390d" providerId="LiveId" clId="{F8E7FEA3-72D4-422E-951B-7A742AE57766}" dt="2025-01-15T01:10:45.736" v="369" actId="1076"/>
          <ac:picMkLst>
            <pc:docMk/>
            <pc:sldMk cId="3232729824" sldId="259"/>
            <ac:picMk id="3" creationId="{62E52B12-3663-0069-F2F5-984974EB4C0B}"/>
          </ac:picMkLst>
        </pc:picChg>
        <pc:picChg chg="mod">
          <ac:chgData name="Daniel Carlson" userId="bc5fc6042ba3390d" providerId="LiveId" clId="{F8E7FEA3-72D4-422E-951B-7A742AE57766}" dt="2025-01-15T01:10:47.175" v="370" actId="1076"/>
          <ac:picMkLst>
            <pc:docMk/>
            <pc:sldMk cId="3232729824" sldId="259"/>
            <ac:picMk id="5" creationId="{A64CB281-57F4-FF4B-27A7-9405FE12BB72}"/>
          </ac:picMkLst>
        </pc:picChg>
        <pc:picChg chg="add del mod">
          <ac:chgData name="Daniel Carlson" userId="bc5fc6042ba3390d" providerId="LiveId" clId="{F8E7FEA3-72D4-422E-951B-7A742AE57766}" dt="2025-01-15T01:10:20.569" v="363" actId="478"/>
          <ac:picMkLst>
            <pc:docMk/>
            <pc:sldMk cId="3232729824" sldId="259"/>
            <ac:picMk id="6" creationId="{3A9C7253-653B-D740-F095-9167DCBDF273}"/>
          </ac:picMkLst>
        </pc:picChg>
        <pc:picChg chg="add mod">
          <ac:chgData name="Daniel Carlson" userId="bc5fc6042ba3390d" providerId="LiveId" clId="{F8E7FEA3-72D4-422E-951B-7A742AE57766}" dt="2025-01-15T01:10:51.415" v="372" actId="14100"/>
          <ac:picMkLst>
            <pc:docMk/>
            <pc:sldMk cId="3232729824" sldId="259"/>
            <ac:picMk id="8" creationId="{15439623-F256-2437-978C-38BAD6460830}"/>
          </ac:picMkLst>
        </pc:picChg>
      </pc:sldChg>
      <pc:sldChg chg="del">
        <pc:chgData name="Daniel Carlson" userId="bc5fc6042ba3390d" providerId="LiveId" clId="{F8E7FEA3-72D4-422E-951B-7A742AE57766}" dt="2025-01-11T15:40:57.262" v="3" actId="2696"/>
        <pc:sldMkLst>
          <pc:docMk/>
          <pc:sldMk cId="4171565712" sldId="260"/>
        </pc:sldMkLst>
      </pc:sldChg>
      <pc:sldChg chg="del">
        <pc:chgData name="Daniel Carlson" userId="bc5fc6042ba3390d" providerId="LiveId" clId="{F8E7FEA3-72D4-422E-951B-7A742AE57766}" dt="2025-01-11T15:43:14.568" v="7" actId="2696"/>
        <pc:sldMkLst>
          <pc:docMk/>
          <pc:sldMk cId="35264581" sldId="261"/>
        </pc:sldMkLst>
      </pc:sldChg>
      <pc:sldChg chg="delSp modSp mod delAnim modAnim modNotesTx">
        <pc:chgData name="Daniel Carlson" userId="bc5fc6042ba3390d" providerId="LiveId" clId="{F8E7FEA3-72D4-422E-951B-7A742AE57766}" dt="2025-01-12T00:04:44.850" v="318"/>
        <pc:sldMkLst>
          <pc:docMk/>
          <pc:sldMk cId="2849910073" sldId="263"/>
        </pc:sldMkLst>
      </pc:sldChg>
      <pc:sldChg chg="modSp mod">
        <pc:chgData name="Daniel Carlson" userId="bc5fc6042ba3390d" providerId="LiveId" clId="{F8E7FEA3-72D4-422E-951B-7A742AE57766}" dt="2025-01-15T01:25:21.919" v="520" actId="1076"/>
        <pc:sldMkLst>
          <pc:docMk/>
          <pc:sldMk cId="1542753605" sldId="265"/>
        </pc:sldMkLst>
        <pc:spChg chg="mod">
          <ac:chgData name="Daniel Carlson" userId="bc5fc6042ba3390d" providerId="LiveId" clId="{F8E7FEA3-72D4-422E-951B-7A742AE57766}" dt="2025-01-15T01:25:21.919" v="520" actId="1076"/>
          <ac:spMkLst>
            <pc:docMk/>
            <pc:sldMk cId="1542753605" sldId="265"/>
            <ac:spMk id="4" creationId="{F3708BB7-2C96-CAB8-5A60-9C8F2D6D4BC7}"/>
          </ac:spMkLst>
        </pc:spChg>
      </pc:sldChg>
      <pc:sldChg chg="modSp mod">
        <pc:chgData name="Daniel Carlson" userId="bc5fc6042ba3390d" providerId="LiveId" clId="{F8E7FEA3-72D4-422E-951B-7A742AE57766}" dt="2025-01-15T01:17:32.812" v="482" actId="20577"/>
        <pc:sldMkLst>
          <pc:docMk/>
          <pc:sldMk cId="1006926837" sldId="268"/>
        </pc:sldMkLst>
        <pc:spChg chg="mod">
          <ac:chgData name="Daniel Carlson" userId="bc5fc6042ba3390d" providerId="LiveId" clId="{F8E7FEA3-72D4-422E-951B-7A742AE57766}" dt="2025-01-15T01:17:32.812" v="482" actId="20577"/>
          <ac:spMkLst>
            <pc:docMk/>
            <pc:sldMk cId="1006926837" sldId="268"/>
            <ac:spMk id="4" creationId="{71AE329B-8299-60EE-6B2E-46303974DAB9}"/>
          </ac:spMkLst>
        </pc:spChg>
      </pc:sldChg>
      <pc:sldChg chg="modSp mod">
        <pc:chgData name="Daniel Carlson" userId="bc5fc6042ba3390d" providerId="LiveId" clId="{F8E7FEA3-72D4-422E-951B-7A742AE57766}" dt="2025-01-15T01:25:02.002" v="518" actId="20577"/>
        <pc:sldMkLst>
          <pc:docMk/>
          <pc:sldMk cId="2143030602" sldId="271"/>
        </pc:sldMkLst>
        <pc:spChg chg="mod">
          <ac:chgData name="Daniel Carlson" userId="bc5fc6042ba3390d" providerId="LiveId" clId="{F8E7FEA3-72D4-422E-951B-7A742AE57766}" dt="2025-01-15T01:25:02.002" v="518" actId="20577"/>
          <ac:spMkLst>
            <pc:docMk/>
            <pc:sldMk cId="2143030602" sldId="271"/>
            <ac:spMk id="4" creationId="{508C5F45-61D2-7153-BF5E-DC6915D10F63}"/>
          </ac:spMkLst>
        </pc:spChg>
      </pc:sldChg>
      <pc:sldChg chg="modAnim">
        <pc:chgData name="Daniel Carlson" userId="bc5fc6042ba3390d" providerId="LiveId" clId="{F8E7FEA3-72D4-422E-951B-7A742AE57766}" dt="2025-01-13T05:02:42.170" v="352"/>
        <pc:sldMkLst>
          <pc:docMk/>
          <pc:sldMk cId="991232099" sldId="273"/>
        </pc:sldMkLst>
      </pc:sldChg>
      <pc:sldChg chg="del">
        <pc:chgData name="Daniel Carlson" userId="bc5fc6042ba3390d" providerId="LiveId" clId="{F8E7FEA3-72D4-422E-951B-7A742AE57766}" dt="2025-01-11T15:50:42.354" v="122" actId="2696"/>
        <pc:sldMkLst>
          <pc:docMk/>
          <pc:sldMk cId="1725857819" sldId="276"/>
        </pc:sldMkLst>
      </pc:sldChg>
      <pc:sldChg chg="addSp delSp modSp mod">
        <pc:chgData name="Daniel Carlson" userId="bc5fc6042ba3390d" providerId="LiveId" clId="{F8E7FEA3-72D4-422E-951B-7A742AE57766}" dt="2025-01-11T15:49:11.119" v="119" actId="1076"/>
        <pc:sldMkLst>
          <pc:docMk/>
          <pc:sldMk cId="3512540757" sldId="280"/>
        </pc:sldMkLst>
        <pc:spChg chg="add mod">
          <ac:chgData name="Daniel Carlson" userId="bc5fc6042ba3390d" providerId="LiveId" clId="{F8E7FEA3-72D4-422E-951B-7A742AE57766}" dt="2025-01-11T15:49:01.140" v="116" actId="27636"/>
          <ac:spMkLst>
            <pc:docMk/>
            <pc:sldMk cId="3512540757" sldId="280"/>
            <ac:spMk id="4" creationId="{75A79CA1-627D-F3F3-2AB4-F5C60B152521}"/>
          </ac:spMkLst>
        </pc:spChg>
        <pc:picChg chg="mod">
          <ac:chgData name="Daniel Carlson" userId="bc5fc6042ba3390d" providerId="LiveId" clId="{F8E7FEA3-72D4-422E-951B-7A742AE57766}" dt="2025-01-11T15:49:11.119" v="119" actId="1076"/>
          <ac:picMkLst>
            <pc:docMk/>
            <pc:sldMk cId="3512540757" sldId="280"/>
            <ac:picMk id="5" creationId="{1E9F3375-BE24-781B-2D81-27BBE6E183D9}"/>
          </ac:picMkLst>
        </pc:picChg>
      </pc:sldChg>
      <pc:sldChg chg="del">
        <pc:chgData name="Daniel Carlson" userId="bc5fc6042ba3390d" providerId="LiveId" clId="{F8E7FEA3-72D4-422E-951B-7A742AE57766}" dt="2025-01-11T15:44:52.443" v="12" actId="2696"/>
        <pc:sldMkLst>
          <pc:docMk/>
          <pc:sldMk cId="4081585454" sldId="282"/>
        </pc:sldMkLst>
      </pc:sldChg>
      <pc:sldChg chg="del">
        <pc:chgData name="Daniel Carlson" userId="bc5fc6042ba3390d" providerId="LiveId" clId="{F8E7FEA3-72D4-422E-951B-7A742AE57766}" dt="2025-01-15T01:17:48.696" v="484" actId="2696"/>
        <pc:sldMkLst>
          <pc:docMk/>
          <pc:sldMk cId="1696801279" sldId="284"/>
        </pc:sldMkLst>
      </pc:sldChg>
      <pc:sldChg chg="modSp mod">
        <pc:chgData name="Daniel Carlson" userId="bc5fc6042ba3390d" providerId="LiveId" clId="{F8E7FEA3-72D4-422E-951B-7A742AE57766}" dt="2025-01-11T15:45:12.094" v="13" actId="20577"/>
        <pc:sldMkLst>
          <pc:docMk/>
          <pc:sldMk cId="336054854" sldId="288"/>
        </pc:sldMkLst>
        <pc:spChg chg="mod">
          <ac:chgData name="Daniel Carlson" userId="bc5fc6042ba3390d" providerId="LiveId" clId="{F8E7FEA3-72D4-422E-951B-7A742AE57766}" dt="2025-01-11T15:45:12.094" v="13" actId="20577"/>
          <ac:spMkLst>
            <pc:docMk/>
            <pc:sldMk cId="336054854" sldId="288"/>
            <ac:spMk id="2" creationId="{4B255FB7-C7A4-2469-63AB-0E022BD10774}"/>
          </ac:spMkLst>
        </pc:spChg>
      </pc:sldChg>
      <pc:sldChg chg="del">
        <pc:chgData name="Daniel Carlson" userId="bc5fc6042ba3390d" providerId="LiveId" clId="{F8E7FEA3-72D4-422E-951B-7A742AE57766}" dt="2025-01-11T15:50:50.147" v="125" actId="2696"/>
        <pc:sldMkLst>
          <pc:docMk/>
          <pc:sldMk cId="4130849140" sldId="295"/>
        </pc:sldMkLst>
      </pc:sldChg>
      <pc:sldChg chg="modAnim">
        <pc:chgData name="Daniel Carlson" userId="bc5fc6042ba3390d" providerId="LiveId" clId="{F8E7FEA3-72D4-422E-951B-7A742AE57766}" dt="2025-01-13T05:03:11.304" v="353"/>
        <pc:sldMkLst>
          <pc:docMk/>
          <pc:sldMk cId="791846216" sldId="296"/>
        </pc:sldMkLst>
      </pc:sldChg>
      <pc:sldChg chg="delSp modSp mod delAnim modAnim">
        <pc:chgData name="Daniel Carlson" userId="bc5fc6042ba3390d" providerId="LiveId" clId="{F8E7FEA3-72D4-422E-951B-7A742AE57766}" dt="2025-01-13T05:03:26.943" v="354"/>
        <pc:sldMkLst>
          <pc:docMk/>
          <pc:sldMk cId="3803422334" sldId="299"/>
        </pc:sldMkLst>
      </pc:sldChg>
      <pc:sldChg chg="del">
        <pc:chgData name="Daniel Carlson" userId="bc5fc6042ba3390d" providerId="LiveId" clId="{F8E7FEA3-72D4-422E-951B-7A742AE57766}" dt="2025-01-11T15:50:48.099" v="124" actId="2696"/>
        <pc:sldMkLst>
          <pc:docMk/>
          <pc:sldMk cId="835467303" sldId="304"/>
        </pc:sldMkLst>
      </pc:sldChg>
      <pc:sldChg chg="del">
        <pc:chgData name="Daniel Carlson" userId="bc5fc6042ba3390d" providerId="LiveId" clId="{F8E7FEA3-72D4-422E-951B-7A742AE57766}" dt="2025-01-11T15:50:45.779" v="123" actId="2696"/>
        <pc:sldMkLst>
          <pc:docMk/>
          <pc:sldMk cId="3449216366" sldId="319"/>
        </pc:sldMkLst>
      </pc:sldChg>
      <pc:sldChg chg="modAnim">
        <pc:chgData name="Daniel Carlson" userId="bc5fc6042ba3390d" providerId="LiveId" clId="{F8E7FEA3-72D4-422E-951B-7A742AE57766}" dt="2025-01-11T15:49:39.665" v="120"/>
        <pc:sldMkLst>
          <pc:docMk/>
          <pc:sldMk cId="4080964379" sldId="321"/>
        </pc:sldMkLst>
      </pc:sldChg>
      <pc:sldChg chg="modSp mod">
        <pc:chgData name="Daniel Carlson" userId="bc5fc6042ba3390d" providerId="LiveId" clId="{F8E7FEA3-72D4-422E-951B-7A742AE57766}" dt="2025-01-15T01:13:12.719" v="416" actId="20577"/>
        <pc:sldMkLst>
          <pc:docMk/>
          <pc:sldMk cId="2885084348" sldId="322"/>
        </pc:sldMkLst>
        <pc:spChg chg="mod">
          <ac:chgData name="Daniel Carlson" userId="bc5fc6042ba3390d" providerId="LiveId" clId="{F8E7FEA3-72D4-422E-951B-7A742AE57766}" dt="2025-01-15T01:12:33.374" v="389" actId="20577"/>
          <ac:spMkLst>
            <pc:docMk/>
            <pc:sldMk cId="2885084348" sldId="322"/>
            <ac:spMk id="2" creationId="{D52184DC-3EB5-77E7-E0D7-ACB655A6176D}"/>
          </ac:spMkLst>
        </pc:spChg>
        <pc:spChg chg="mod">
          <ac:chgData name="Daniel Carlson" userId="bc5fc6042ba3390d" providerId="LiveId" clId="{F8E7FEA3-72D4-422E-951B-7A742AE57766}" dt="2025-01-15T01:13:12.719" v="416" actId="20577"/>
          <ac:spMkLst>
            <pc:docMk/>
            <pc:sldMk cId="2885084348" sldId="322"/>
            <ac:spMk id="5" creationId="{D71E80CE-9661-B45E-551D-539D68905C93}"/>
          </ac:spMkLst>
        </pc:spChg>
      </pc:sldChg>
      <pc:sldChg chg="modSp mod modAnim">
        <pc:chgData name="Daniel Carlson" userId="bc5fc6042ba3390d" providerId="LiveId" clId="{F8E7FEA3-72D4-422E-951B-7A742AE57766}" dt="2025-01-12T00:05:41.032" v="349" actId="6549"/>
        <pc:sldMkLst>
          <pc:docMk/>
          <pc:sldMk cId="1568510761" sldId="323"/>
        </pc:sldMkLst>
        <pc:spChg chg="mod">
          <ac:chgData name="Daniel Carlson" userId="bc5fc6042ba3390d" providerId="LiveId" clId="{F8E7FEA3-72D4-422E-951B-7A742AE57766}" dt="2025-01-12T00:05:41.032" v="349" actId="6549"/>
          <ac:spMkLst>
            <pc:docMk/>
            <pc:sldMk cId="1568510761" sldId="323"/>
            <ac:spMk id="3" creationId="{8D564A5C-9DD0-2F34-AE9A-AA05E3ED6A00}"/>
          </ac:spMkLst>
        </pc:spChg>
      </pc:sldChg>
      <pc:sldChg chg="del">
        <pc:chgData name="Daniel Carlson" userId="bc5fc6042ba3390d" providerId="LiveId" clId="{F8E7FEA3-72D4-422E-951B-7A742AE57766}" dt="2025-01-11T15:44:05.005" v="8" actId="2696"/>
        <pc:sldMkLst>
          <pc:docMk/>
          <pc:sldMk cId="984244078" sldId="324"/>
        </pc:sldMkLst>
      </pc:sldChg>
      <pc:sldChg chg="del">
        <pc:chgData name="Daniel Carlson" userId="bc5fc6042ba3390d" providerId="LiveId" clId="{F8E7FEA3-72D4-422E-951B-7A742AE57766}" dt="2025-01-11T15:44:08.097" v="9" actId="2696"/>
        <pc:sldMkLst>
          <pc:docMk/>
          <pc:sldMk cId="1331585261" sldId="325"/>
        </pc:sldMkLst>
      </pc:sldChg>
      <pc:sldChg chg="del">
        <pc:chgData name="Daniel Carlson" userId="bc5fc6042ba3390d" providerId="LiveId" clId="{F8E7FEA3-72D4-422E-951B-7A742AE57766}" dt="2025-01-11T15:44:11.687" v="10" actId="2696"/>
        <pc:sldMkLst>
          <pc:docMk/>
          <pc:sldMk cId="1608012746" sldId="326"/>
        </pc:sldMkLst>
      </pc:sldChg>
      <pc:sldChg chg="del">
        <pc:chgData name="Daniel Carlson" userId="bc5fc6042ba3390d" providerId="LiveId" clId="{F8E7FEA3-72D4-422E-951B-7A742AE57766}" dt="2025-01-11T15:44:14.362" v="11" actId="2696"/>
        <pc:sldMkLst>
          <pc:docMk/>
          <pc:sldMk cId="1523402421" sldId="327"/>
        </pc:sldMkLst>
      </pc:sldChg>
      <pc:sldChg chg="modSp del mod">
        <pc:chgData name="Daniel Carlson" userId="bc5fc6042ba3390d" providerId="LiveId" clId="{F8E7FEA3-72D4-422E-951B-7A742AE57766}" dt="2025-01-15T01:24:45.913" v="517" actId="2696"/>
        <pc:sldMkLst>
          <pc:docMk/>
          <pc:sldMk cId="1664255607" sldId="329"/>
        </pc:sldMkLst>
        <pc:spChg chg="mod">
          <ac:chgData name="Daniel Carlson" userId="bc5fc6042ba3390d" providerId="LiveId" clId="{F8E7FEA3-72D4-422E-951B-7A742AE57766}" dt="2025-01-15T01:24:32.420" v="510" actId="21"/>
          <ac:spMkLst>
            <pc:docMk/>
            <pc:sldMk cId="1664255607" sldId="329"/>
            <ac:spMk id="3" creationId="{18413940-A12A-C679-6432-959BA6E9292A}"/>
          </ac:spMkLst>
        </pc:spChg>
      </pc:sldChg>
      <pc:sldChg chg="modSp new del mod">
        <pc:chgData name="Daniel Carlson" userId="bc5fc6042ba3390d" providerId="LiveId" clId="{F8E7FEA3-72D4-422E-951B-7A742AE57766}" dt="2025-01-15T01:17:45.874" v="483" actId="2696"/>
        <pc:sldMkLst>
          <pc:docMk/>
          <pc:sldMk cId="630248604" sldId="330"/>
        </pc:sldMkLst>
      </pc:sldChg>
      <pc:sldChg chg="del">
        <pc:chgData name="Daniel Carlson" userId="bc5fc6042ba3390d" providerId="LiveId" clId="{F8E7FEA3-72D4-422E-951B-7A742AE57766}" dt="2025-01-11T15:50:05.286" v="121" actId="2696"/>
        <pc:sldMkLst>
          <pc:docMk/>
          <pc:sldMk cId="2077535127" sldId="331"/>
        </pc:sldMkLst>
      </pc:sldChg>
      <pc:sldChg chg="addSp modSp new mod">
        <pc:chgData name="Daniel Carlson" userId="bc5fc6042ba3390d" providerId="LiveId" clId="{F8E7FEA3-72D4-422E-951B-7A742AE57766}" dt="2025-01-11T23:58:08.930" v="263" actId="1076"/>
        <pc:sldMkLst>
          <pc:docMk/>
          <pc:sldMk cId="2137148911" sldId="331"/>
        </pc:sldMkLst>
        <pc:spChg chg="mod">
          <ac:chgData name="Daniel Carlson" userId="bc5fc6042ba3390d" providerId="LiveId" clId="{F8E7FEA3-72D4-422E-951B-7A742AE57766}" dt="2025-01-11T15:57:48.565" v="172" actId="207"/>
          <ac:spMkLst>
            <pc:docMk/>
            <pc:sldMk cId="2137148911" sldId="331"/>
            <ac:spMk id="2" creationId="{2DD6CB7D-341D-782A-2AD5-B1B5D2549762}"/>
          </ac:spMkLst>
        </pc:spChg>
        <pc:spChg chg="add mod">
          <ac:chgData name="Daniel Carlson" userId="bc5fc6042ba3390d" providerId="LiveId" clId="{F8E7FEA3-72D4-422E-951B-7A742AE57766}" dt="2025-01-11T23:58:04.011" v="261" actId="1076"/>
          <ac:spMkLst>
            <pc:docMk/>
            <pc:sldMk cId="2137148911" sldId="331"/>
            <ac:spMk id="3" creationId="{533D193A-22C6-7CA8-DE10-FBF2367EEB64}"/>
          </ac:spMkLst>
        </pc:spChg>
        <pc:picChg chg="add mod">
          <ac:chgData name="Daniel Carlson" userId="bc5fc6042ba3390d" providerId="LiveId" clId="{F8E7FEA3-72D4-422E-951B-7A742AE57766}" dt="2025-01-11T23:58:08.930" v="263" actId="1076"/>
          <ac:picMkLst>
            <pc:docMk/>
            <pc:sldMk cId="2137148911" sldId="331"/>
            <ac:picMk id="4" creationId="{48C99A15-4146-3FEE-86FA-1A99A311C54E}"/>
          </ac:picMkLst>
        </pc:picChg>
      </pc:sldChg>
      <pc:sldChg chg="addSp delSp modSp new del mod">
        <pc:chgData name="Daniel Carlson" userId="bc5fc6042ba3390d" providerId="LiveId" clId="{F8E7FEA3-72D4-422E-951B-7A742AE57766}" dt="2025-01-12T00:01:53.038" v="312" actId="2696"/>
        <pc:sldMkLst>
          <pc:docMk/>
          <pc:sldMk cId="390885384" sldId="332"/>
        </pc:sldMkLst>
      </pc:sldChg>
      <pc:sldChg chg="modSp add del mod">
        <pc:chgData name="Daniel Carlson" userId="bc5fc6042ba3390d" providerId="LiveId" clId="{F8E7FEA3-72D4-422E-951B-7A742AE57766}" dt="2025-01-12T00:03:34.268" v="317" actId="2696"/>
        <pc:sldMkLst>
          <pc:docMk/>
          <pc:sldMk cId="3312011045" sldId="333"/>
        </pc:sldMkLst>
      </pc:sldChg>
      <pc:sldChg chg="addSp delSp modSp add mod ord delAnim modAnim modNotesTx">
        <pc:chgData name="Daniel Carlson" userId="bc5fc6042ba3390d" providerId="LiveId" clId="{F8E7FEA3-72D4-422E-951B-7A742AE57766}" dt="2025-01-13T04:58:12.876" v="351"/>
        <pc:sldMkLst>
          <pc:docMk/>
          <pc:sldMk cId="358325640" sldId="334"/>
        </pc:sldMkLst>
        <pc:spChg chg="mod">
          <ac:chgData name="Daniel Carlson" userId="bc5fc6042ba3390d" providerId="LiveId" clId="{F8E7FEA3-72D4-422E-951B-7A742AE57766}" dt="2025-01-12T00:00:01.685" v="284" actId="20577"/>
          <ac:spMkLst>
            <pc:docMk/>
            <pc:sldMk cId="358325640" sldId="334"/>
            <ac:spMk id="2" creationId="{9B88E37B-9DBD-0670-F3FD-AD0E0837FDF9}"/>
          </ac:spMkLst>
        </pc:spChg>
        <pc:spChg chg="mod">
          <ac:chgData name="Daniel Carlson" userId="bc5fc6042ba3390d" providerId="LiveId" clId="{F8E7FEA3-72D4-422E-951B-7A742AE57766}" dt="2025-01-12T00:00:27.021" v="292" actId="1076"/>
          <ac:spMkLst>
            <pc:docMk/>
            <pc:sldMk cId="358325640" sldId="334"/>
            <ac:spMk id="8" creationId="{F0FB03B5-AC66-17D7-9B11-1D8F87A4A5FE}"/>
          </ac:spMkLst>
        </pc:spChg>
        <pc:picChg chg="mod">
          <ac:chgData name="Daniel Carlson" userId="bc5fc6042ba3390d" providerId="LiveId" clId="{F8E7FEA3-72D4-422E-951B-7A742AE57766}" dt="2025-01-12T00:00:24.870" v="291" actId="14100"/>
          <ac:picMkLst>
            <pc:docMk/>
            <pc:sldMk cId="358325640" sldId="334"/>
            <ac:picMk id="5" creationId="{ECDBFEEA-831D-E8E0-1030-CF5373EC9E80}"/>
          </ac:picMkLst>
        </pc:picChg>
        <pc:picChg chg="add mod">
          <ac:chgData name="Daniel Carlson" userId="bc5fc6042ba3390d" providerId="LiveId" clId="{F8E7FEA3-72D4-422E-951B-7A742AE57766}" dt="2025-01-12T00:00:20.135" v="289" actId="1076"/>
          <ac:picMkLst>
            <pc:docMk/>
            <pc:sldMk cId="358325640" sldId="334"/>
            <ac:picMk id="6" creationId="{9748526A-00E3-171A-E987-183E4D0C532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56904-EF30-4723-A543-69CD80E06250}"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FF224-99F0-4B60-AC39-D20EA25FBB0F}" type="slidenum">
              <a:rPr lang="en-US" smtClean="0"/>
              <a:t>‹#›</a:t>
            </a:fld>
            <a:endParaRPr lang="en-US"/>
          </a:p>
        </p:txBody>
      </p:sp>
    </p:spTree>
    <p:extLst>
      <p:ext uri="{BB962C8B-B14F-4D97-AF65-F5344CB8AC3E}">
        <p14:creationId xmlns:p14="http://schemas.microsoft.com/office/powerpoint/2010/main" val="367547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ciencedirect.com/science/article/pii/S0049017224002063#fig000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FF224-99F0-4B60-AC39-D20EA25FBB0F}" type="slidenum">
              <a:rPr lang="en-US" smtClean="0"/>
              <a:t>3</a:t>
            </a:fld>
            <a:endParaRPr lang="en-US"/>
          </a:p>
        </p:txBody>
      </p:sp>
    </p:spTree>
    <p:extLst>
      <p:ext uri="{BB962C8B-B14F-4D97-AF65-F5344CB8AC3E}">
        <p14:creationId xmlns:p14="http://schemas.microsoft.com/office/powerpoint/2010/main" val="2559259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505050"/>
                </a:solidFill>
                <a:effectLst/>
                <a:latin typeface="Georgia" panose="02040502050405020303" pitchFamily="18" charset="0"/>
              </a:rPr>
              <a:t>Brain reactive autoantibodies, including anti-NMDAR and anti-P antibodies, must gain entry into the CNS to exert their effects, further suggesting barrier disruption.</a:t>
            </a:r>
          </a:p>
          <a:p>
            <a:pPr marL="171450" indent="-171450">
              <a:buFont typeface="Arial" panose="020B0604020202020204" pitchFamily="34" charset="0"/>
              <a:buChar char="•"/>
            </a:pPr>
            <a:r>
              <a:rPr lang="en-US" b="0" i="0" dirty="0">
                <a:solidFill>
                  <a:srgbClr val="505050"/>
                </a:solidFill>
                <a:effectLst/>
                <a:latin typeface="Georgia" panose="02040502050405020303" pitchFamily="18" charset="0"/>
              </a:rPr>
              <a:t>The barriers of the CNS are continuously redefined as an increasingly complex network, including the meningeal barrier, the perivascular “glymphatic” network, the lymphatic outflow in the dural sinuses, the classically defined blood-brain barrier (BBB), and the choroid plexus, which comprises the blood-cerebrospinal fluid barrier (BCSFB).</a:t>
            </a:r>
          </a:p>
          <a:p>
            <a:pPr marL="171450" indent="-171450">
              <a:buFont typeface="Arial" panose="020B0604020202020204" pitchFamily="34" charset="0"/>
              <a:buChar char="•"/>
            </a:pPr>
            <a:r>
              <a:rPr lang="en-US" b="0" i="0" u="sng" dirty="0">
                <a:solidFill>
                  <a:srgbClr val="505050"/>
                </a:solidFill>
                <a:effectLst/>
                <a:latin typeface="Georgia" panose="02040502050405020303" pitchFamily="18" charset="0"/>
              </a:rPr>
              <a:t>BBB is only a portion of the barriers</a:t>
            </a:r>
          </a:p>
          <a:p>
            <a:pPr marL="171450" indent="-171450">
              <a:buFont typeface="Arial" panose="020B0604020202020204" pitchFamily="34" charset="0"/>
              <a:buChar char="•"/>
            </a:pPr>
            <a:endParaRPr lang="en-US" b="0" i="0" dirty="0">
              <a:solidFill>
                <a:srgbClr val="505050"/>
              </a:solidFill>
              <a:effectLst/>
              <a:latin typeface="Georgia" panose="02040502050405020303" pitchFamily="18" charset="0"/>
            </a:endParaRPr>
          </a:p>
          <a:p>
            <a:pPr marL="171450" indent="-171450">
              <a:buFont typeface="Arial" panose="020B0604020202020204" pitchFamily="34" charset="0"/>
              <a:buChar char="•"/>
            </a:pPr>
            <a:endParaRPr lang="en-US" b="0" i="0" dirty="0">
              <a:solidFill>
                <a:srgbClr val="505050"/>
              </a:solidFill>
              <a:effectLst/>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BABFF224-99F0-4B60-AC39-D20EA25FBB0F}" type="slidenum">
              <a:rPr lang="en-US" smtClean="0"/>
              <a:t>13</a:t>
            </a:fld>
            <a:endParaRPr lang="en-US"/>
          </a:p>
        </p:txBody>
      </p:sp>
    </p:spTree>
    <p:extLst>
      <p:ext uri="{BB962C8B-B14F-4D97-AF65-F5344CB8AC3E}">
        <p14:creationId xmlns:p14="http://schemas.microsoft.com/office/powerpoint/2010/main" val="3597627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i="0" dirty="0">
                <a:solidFill>
                  <a:srgbClr val="737373"/>
                </a:solidFill>
                <a:effectLst/>
                <a:latin typeface="Arial" panose="020B0604020202020204" pitchFamily="34" charset="0"/>
              </a:rPr>
              <a:t>(A) </a:t>
            </a:r>
            <a:r>
              <a:rPr lang="en-US" b="0" i="0" dirty="0">
                <a:solidFill>
                  <a:srgbClr val="737373"/>
                </a:solidFill>
                <a:effectLst/>
                <a:latin typeface="Arial" panose="020B0604020202020204" pitchFamily="34" charset="0"/>
              </a:rPr>
              <a:t>Barrier disruption occurs by either the blood-brain barrier or the blood–cerebrospinal fluid barrier. </a:t>
            </a:r>
          </a:p>
          <a:p>
            <a:pPr marL="171450" indent="-171450">
              <a:buFont typeface="Arial" panose="020B0604020202020204" pitchFamily="34" charset="0"/>
              <a:buChar char="•"/>
            </a:pPr>
            <a:r>
              <a:rPr lang="en-US" b="1" i="0" dirty="0">
                <a:solidFill>
                  <a:srgbClr val="737373"/>
                </a:solidFill>
                <a:effectLst/>
                <a:latin typeface="Arial" panose="020B0604020202020204" pitchFamily="34" charset="0"/>
              </a:rPr>
              <a:t>B–C </a:t>
            </a:r>
            <a:r>
              <a:rPr lang="en-US" b="0" i="0" dirty="0">
                <a:solidFill>
                  <a:srgbClr val="737373"/>
                </a:solidFill>
                <a:effectLst/>
                <a:latin typeface="Arial" panose="020B0604020202020204" pitchFamily="34" charset="0"/>
              </a:rPr>
              <a:t>) This disruption permits immune mediators such as brain-reactive autoantibodies, inflammatory cytokines, and immune cells entry into the CNS parenchyma. </a:t>
            </a:r>
          </a:p>
          <a:p>
            <a:pPr marL="171450" indent="-171450">
              <a:buFont typeface="Arial" panose="020B0604020202020204" pitchFamily="34" charset="0"/>
              <a:buChar char="•"/>
            </a:pPr>
            <a:r>
              <a:rPr lang="en-US" b="1" i="0" dirty="0">
                <a:solidFill>
                  <a:srgbClr val="737373"/>
                </a:solidFill>
                <a:effectLst/>
                <a:latin typeface="Arial" panose="020B0604020202020204" pitchFamily="34" charset="0"/>
              </a:rPr>
              <a:t>(D) </a:t>
            </a:r>
            <a:r>
              <a:rPr lang="en-US" b="0" i="0" dirty="0">
                <a:solidFill>
                  <a:srgbClr val="737373"/>
                </a:solidFill>
                <a:effectLst/>
                <a:latin typeface="Arial" panose="020B0604020202020204" pitchFamily="34" charset="0"/>
              </a:rPr>
              <a:t>Direct and indirect effects by cytokines and brain-reactive autoantibodies induce neuronal dysfunction or apoptosis and further propagate inflammation by activating glial cells that modulate neuronal function.</a:t>
            </a:r>
            <a:endParaRPr lang="en-US" b="0" i="0" dirty="0">
              <a:solidFill>
                <a:srgbClr val="000000"/>
              </a:solidFill>
              <a:effectLst/>
              <a:latin typeface="Aptos" panose="02110004020202020204"/>
            </a:endParaRPr>
          </a:p>
          <a:p>
            <a:endParaRPr lang="en-US" dirty="0">
              <a:solidFill>
                <a:srgbClr val="737373"/>
              </a:solidFill>
              <a:latin typeface="Arial"/>
              <a:cs typeface="Arial"/>
            </a:endParaRPr>
          </a:p>
          <a:p>
            <a:r>
              <a:rPr lang="en-US" dirty="0">
                <a:solidFill>
                  <a:srgbClr val="737373"/>
                </a:solidFill>
              </a:rPr>
              <a:t>Key components include increased permeability of the blood–brain barrier (BBB), microglial activation and synaptic pruning–, and intrathecal formation of immune complexes leading to plasmacytoid dendritic cell activation and the production of type I interferons and other pro-inflammatory cytokines and mediators.</a:t>
            </a:r>
            <a:endParaRPr lang="en-US" dirty="0"/>
          </a:p>
        </p:txBody>
      </p:sp>
      <p:sp>
        <p:nvSpPr>
          <p:cNvPr id="4" name="Slide Number Placeholder 3"/>
          <p:cNvSpPr>
            <a:spLocks noGrp="1"/>
          </p:cNvSpPr>
          <p:nvPr>
            <p:ph type="sldNum" sz="quarter" idx="5"/>
          </p:nvPr>
        </p:nvSpPr>
        <p:spPr/>
        <p:txBody>
          <a:bodyPr/>
          <a:lstStyle/>
          <a:p>
            <a:fld id="{BABFF224-99F0-4B60-AC39-D20EA25FBB0F}" type="slidenum">
              <a:rPr lang="en-US" smtClean="0"/>
              <a:t>14</a:t>
            </a:fld>
            <a:endParaRPr lang="en-US"/>
          </a:p>
        </p:txBody>
      </p:sp>
    </p:spTree>
    <p:extLst>
      <p:ext uri="{BB962C8B-B14F-4D97-AF65-F5344CB8AC3E}">
        <p14:creationId xmlns:p14="http://schemas.microsoft.com/office/powerpoint/2010/main" val="4249521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mn-lt"/>
                <a:cs typeface="Arial" panose="020B0604020202020204" pitchFamily="34" charset="0"/>
              </a:rPr>
              <a:t>A clinical diagnosis of NPSLE can be supported by objective evidence of nervous system dysfunction based on neuropsychological testing, cerebrospinal fluid (CSF) analysis, neuroimaging, electrophysiological testing and/or tissue biopsy</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BFF224-99F0-4B60-AC39-D20EA25FBB0F}" type="slidenum">
              <a:rPr lang="en-US" smtClean="0"/>
              <a:t>15</a:t>
            </a:fld>
            <a:endParaRPr lang="en-US"/>
          </a:p>
        </p:txBody>
      </p:sp>
    </p:spTree>
    <p:extLst>
      <p:ext uri="{BB962C8B-B14F-4D97-AF65-F5344CB8AC3E}">
        <p14:creationId xmlns:p14="http://schemas.microsoft.com/office/powerpoint/2010/main" val="1249974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Direct evidence of a pathogenic role for </a:t>
            </a:r>
            <a:r>
              <a:rPr lang="en-US" u="sng" dirty="0"/>
              <a:t>ribosomal P </a:t>
            </a:r>
            <a:r>
              <a:rPr lang="en-US" dirty="0"/>
              <a:t>in humans is still lacking and there are variable results from studies</a:t>
            </a:r>
          </a:p>
          <a:p>
            <a:pPr marL="628650" lvl="1" indent="-171450">
              <a:buFont typeface="Arial" panose="020B0604020202020204" pitchFamily="34" charset="0"/>
              <a:buChar char="•"/>
            </a:pPr>
            <a:r>
              <a:rPr lang="en-US" dirty="0"/>
              <a:t>2020 Meta analysis showing it was associated with NPSLE. Included 62 studies</a:t>
            </a:r>
          </a:p>
          <a:p>
            <a:pPr marL="628650" lvl="1" indent="-171450">
              <a:buFont typeface="Arial" panose="020B0604020202020204" pitchFamily="34" charset="0"/>
              <a:buChar char="•"/>
            </a:pPr>
            <a:r>
              <a:rPr lang="en-US" dirty="0"/>
              <a:t>There was large variation in the type of antigenic targets and assays used in these studies, which contributed to the heterogeneity between studies particularly for NPSLE. </a:t>
            </a:r>
          </a:p>
          <a:p>
            <a:pPr marL="1085850" lvl="2" indent="-171450">
              <a:buFont typeface="Arial" panose="020B0604020202020204" pitchFamily="34" charset="0"/>
              <a:buChar char="•"/>
            </a:pPr>
            <a:r>
              <a:rPr lang="en-US" dirty="0"/>
              <a:t>In general, </a:t>
            </a:r>
            <a:r>
              <a:rPr lang="en-US" u="sng" dirty="0"/>
              <a:t>studies that used an ELISA </a:t>
            </a:r>
            <a:r>
              <a:rPr lang="en-US" dirty="0"/>
              <a:t>with all three of the P0, P1 and P2 ribosomal proteins combined with another test such as DID and/or IB, demonstrated a positive as sociation with anti-</a:t>
            </a:r>
            <a:r>
              <a:rPr lang="en-US" dirty="0" err="1"/>
              <a:t>RibP</a:t>
            </a:r>
            <a:r>
              <a:rPr lang="en-US" dirty="0"/>
              <a:t> with low heterogeneity</a:t>
            </a:r>
          </a:p>
          <a:p>
            <a:pPr marL="1085850" lvl="2" indent="-171450">
              <a:buFont typeface="Arial" panose="020B0604020202020204" pitchFamily="34" charset="0"/>
              <a:buChar char="•"/>
            </a:pPr>
            <a:r>
              <a:rPr lang="en-US" b="1" i="0" dirty="0">
                <a:solidFill>
                  <a:srgbClr val="505050"/>
                </a:solidFill>
                <a:effectLst/>
                <a:latin typeface="Georgia" panose="02040502050405020303" pitchFamily="18" charset="0"/>
              </a:rPr>
              <a:t>Marked differences </a:t>
            </a:r>
            <a:r>
              <a:rPr lang="en-US" b="0" i="0" dirty="0">
                <a:solidFill>
                  <a:srgbClr val="505050"/>
                </a:solidFill>
                <a:effectLst/>
                <a:latin typeface="Georgia" panose="02040502050405020303" pitchFamily="18" charset="0"/>
              </a:rPr>
              <a:t>in the reported frequencies of anti-P antibodies in the serum were thought to be attributable to the types of antigens used for detection (C22 peptide, P0, P1, P2) and the diagnostic methods employed, resulting in significant assay variability.</a:t>
            </a:r>
          </a:p>
          <a:p>
            <a:pPr marL="628650" lvl="1" indent="-171450">
              <a:buFont typeface="Arial" panose="020B0604020202020204" pitchFamily="34" charset="0"/>
              <a:buChar char="•"/>
            </a:pPr>
            <a:r>
              <a:rPr lang="en-US" dirty="0"/>
              <a:t>Anti-Rib-P antibodies have an affinity to neurons in the hippocampus, cingulate cortex and primary olfactory piriform cortex, and all parts of the limbic system. These autoantibodies are implicated in mood disorders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505050"/>
                </a:solidFill>
                <a:ea typeface="+mn-lt"/>
                <a:cs typeface="+mn-lt"/>
              </a:rPr>
              <a:t>There is substantial diagnostic overlay between NPSLE and NMOSD.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dirty="0">
                <a:solidFill>
                  <a:srgbClr val="505050"/>
                </a:solidFill>
                <a:ea typeface="+mn-lt"/>
                <a:cs typeface="+mn-lt"/>
              </a:rPr>
              <a:t>Figure: </a:t>
            </a:r>
            <a:r>
              <a:rPr lang="en-US" sz="1200" b="0" u="none" dirty="0">
                <a:solidFill>
                  <a:srgbClr val="505050"/>
                </a:solidFill>
                <a:ea typeface="+mn-lt"/>
                <a:cs typeface="+mn-lt"/>
              </a:rPr>
              <a:t>Forest plot. </a:t>
            </a:r>
            <a:r>
              <a:rPr lang="en-US" dirty="0"/>
              <a:t>,stratified by antigenic target and testing method.</a:t>
            </a:r>
            <a:endParaRPr lang="en-US" u="sng" dirty="0"/>
          </a:p>
        </p:txBody>
      </p:sp>
      <p:sp>
        <p:nvSpPr>
          <p:cNvPr id="4" name="Slide Number Placeholder 3"/>
          <p:cNvSpPr>
            <a:spLocks noGrp="1"/>
          </p:cNvSpPr>
          <p:nvPr>
            <p:ph type="sldNum" sz="quarter" idx="5"/>
          </p:nvPr>
        </p:nvSpPr>
        <p:spPr/>
        <p:txBody>
          <a:bodyPr/>
          <a:lstStyle/>
          <a:p>
            <a:fld id="{BABFF224-99F0-4B60-AC39-D20EA25FBB0F}" type="slidenum">
              <a:rPr lang="en-US" smtClean="0"/>
              <a:t>16</a:t>
            </a:fld>
            <a:endParaRPr lang="en-US"/>
          </a:p>
        </p:txBody>
      </p:sp>
    </p:spTree>
    <p:extLst>
      <p:ext uri="{BB962C8B-B14F-4D97-AF65-F5344CB8AC3E}">
        <p14:creationId xmlns:p14="http://schemas.microsoft.com/office/powerpoint/2010/main" val="1988611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505050"/>
                </a:solidFill>
                <a:effectLst/>
                <a:latin typeface="Georgia"/>
              </a:rPr>
              <a:t>Progressive multifocal leukoencephalopathy (PML) is a rare infection that also merits consideration in a patient with SLE who is seen with symptoms of CNS dysfunction. PML occurs more frequently in patients with SLE than in patients with other rheumatic diseases, even in the absence of significant immunosuppressive therapy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505050"/>
                </a:solidFill>
                <a:effectLst/>
                <a:latin typeface="Georgia" panose="02040502050405020303" pitchFamily="18" charset="0"/>
              </a:rPr>
              <a:t>CSF findings are not sensitive or specific enough to confirm a diagnosis of neuropsychiatric SLE.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505050"/>
                </a:solidFill>
                <a:effectLst/>
                <a:latin typeface="Georgia" panose="02040502050405020303" pitchFamily="18" charset="0"/>
              </a:rPr>
              <a:t>IgG Index: </a:t>
            </a:r>
            <a:r>
              <a:rPr lang="en-US" b="0" i="0" dirty="0">
                <a:solidFill>
                  <a:srgbClr val="1B1B1B"/>
                </a:solidFill>
                <a:effectLst/>
                <a:latin typeface="Cambria" panose="02040503050406030204" pitchFamily="18" charset="0"/>
              </a:rPr>
              <a:t>quantitative analysis of the relationship between CSF IgG and serum IgG, divided by the same relationship for albumin. As albumin is a smaller protein than IgG, it crosses the BBB more easily. In inflammatory CNS conditions, commonly MS, the IgG index is raised.</a:t>
            </a:r>
          </a:p>
          <a:p>
            <a:pPr marL="742950" lvl="1" indent="-285750">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(IgG CSF/IgG serum)/(albumin CSF/albumin serum)</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Marker of intrathecal IgG synthesis when &gt;0.6</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1B1B1B"/>
              </a:solidFill>
              <a:effectLst/>
              <a:latin typeface="Cambria" panose="020405030504060302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1B1B1B"/>
              </a:solidFill>
              <a:effectLst/>
              <a:latin typeface="Cambria" panose="020405030504060302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B1B1B"/>
                </a:solidFill>
                <a:effectLst/>
                <a:latin typeface="Cambria" panose="02040503050406030204" pitchFamily="18" charset="0"/>
              </a:rPr>
              <a:t>Numbers come from the 2010 NPSLE EULAR supplementary tables</a:t>
            </a:r>
            <a:endParaRPr lang="en-US" b="1" i="0" dirty="0">
              <a:solidFill>
                <a:srgbClr val="505050"/>
              </a:solidFill>
              <a:effectLst/>
              <a:latin typeface="Georgia" panose="02040502050405020303"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ABFF224-99F0-4B60-AC39-D20EA25FBB0F}" type="slidenum">
              <a:rPr lang="en-US" smtClean="0"/>
              <a:t>17</a:t>
            </a:fld>
            <a:endParaRPr lang="en-US"/>
          </a:p>
        </p:txBody>
      </p:sp>
    </p:spTree>
    <p:extLst>
      <p:ext uri="{BB962C8B-B14F-4D97-AF65-F5344CB8AC3E}">
        <p14:creationId xmlns:p14="http://schemas.microsoft.com/office/powerpoint/2010/main" val="3985685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OCBs can be detected in patients with CNS infections where they are thought to be related to antibody response against viral antigens or CNS antigens exposed after tissue damage</a:t>
            </a:r>
          </a:p>
          <a:p>
            <a:pPr marL="285750" indent="-285750">
              <a:buFont typeface="Arial"/>
              <a:buChar char="•"/>
            </a:pPr>
            <a:r>
              <a:rPr lang="en-US" dirty="0"/>
              <a:t>In particular, OCBs can occur in patients with Lyme disease (42%) [33], human immunodeficiency virus (HIV)-encephalopathy (60%) [34], SSPE (90%) (Rubeola), tropical spastic paraparesis, progressive multifocal leukoencephalopathy, herpes simplex virus (HSV)- encephalitis (80%), </a:t>
            </a:r>
            <a:r>
              <a:rPr lang="en-US" dirty="0" err="1"/>
              <a:t>neurotuberculosis</a:t>
            </a:r>
            <a:r>
              <a:rPr lang="en-US" dirty="0"/>
              <a:t>, and neurosyphilis (70%)</a:t>
            </a:r>
            <a:endParaRPr lang="en-US" dirty="0">
              <a:latin typeface="Aptos"/>
              <a:cs typeface="Calibri"/>
            </a:endParaRPr>
          </a:p>
        </p:txBody>
      </p:sp>
      <p:sp>
        <p:nvSpPr>
          <p:cNvPr id="4" name="Slide Number Placeholder 3"/>
          <p:cNvSpPr>
            <a:spLocks noGrp="1"/>
          </p:cNvSpPr>
          <p:nvPr>
            <p:ph type="sldNum" sz="quarter" idx="5"/>
          </p:nvPr>
        </p:nvSpPr>
        <p:spPr/>
        <p:txBody>
          <a:bodyPr/>
          <a:lstStyle/>
          <a:p>
            <a:fld id="{BABFF224-99F0-4B60-AC39-D20EA25FBB0F}" type="slidenum">
              <a:rPr lang="en-US" smtClean="0"/>
              <a:t>18</a:t>
            </a:fld>
            <a:endParaRPr lang="en-US"/>
          </a:p>
        </p:txBody>
      </p:sp>
    </p:spTree>
    <p:extLst>
      <p:ext uri="{BB962C8B-B14F-4D97-AF65-F5344CB8AC3E}">
        <p14:creationId xmlns:p14="http://schemas.microsoft.com/office/powerpoint/2010/main" val="3909362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Picture: </a:t>
            </a:r>
            <a:r>
              <a:rPr lang="en-US" sz="1200" b="0" i="0" dirty="0">
                <a:solidFill>
                  <a:srgbClr val="505050"/>
                </a:solidFill>
                <a:effectLst/>
                <a:latin typeface="Georgia" panose="02040502050405020303" pitchFamily="18" charset="0"/>
              </a:rPr>
              <a:t>A study correlating CSF cytokine levels with MRI imaging in NPSLE patients found that levels of IL-1β, IL-6, and IL-8 are all elevated in NPSLE patients relative to SLE patients without CNS disease, and they are associated with various MRI findings, including demyelinating plaques and focal areas of ischemia.</a:t>
            </a:r>
            <a:endParaRPr lang="en-US" sz="1200" b="1" i="0" dirty="0">
              <a:solidFill>
                <a:srgbClr val="505050"/>
              </a:solidFill>
              <a:effectLst/>
              <a:latin typeface="Georgia" panose="020405020504050203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505050"/>
                </a:solidFill>
                <a:effectLst/>
                <a:latin typeface="Georgia" panose="02040502050405020303" pitchFamily="18" charset="0"/>
              </a:rPr>
              <a:t>2016 study found: </a:t>
            </a:r>
            <a:r>
              <a:rPr lang="en-US" sz="1200" b="0" i="0" dirty="0">
                <a:solidFill>
                  <a:srgbClr val="505050"/>
                </a:solidFill>
                <a:effectLst/>
                <a:latin typeface="Georgia" panose="02040502050405020303" pitchFamily="18" charset="0"/>
              </a:rPr>
              <a:t> </a:t>
            </a:r>
            <a:r>
              <a:rPr lang="en-US" dirty="0"/>
              <a:t>IL-6, IL-8, IP-10, MCP-1 and G-CSF</a:t>
            </a:r>
            <a:r>
              <a:rPr lang="en-US" sz="1200" b="0" i="0" dirty="0">
                <a:solidFill>
                  <a:srgbClr val="505050"/>
                </a:solidFill>
                <a:effectLst/>
                <a:latin typeface="Georgia" panose="02040502050405020303" pitchFamily="18" charset="0"/>
              </a:rPr>
              <a:t> are elevated in the CSF and not serum</a:t>
            </a:r>
            <a:endParaRPr lang="en-US" dirty="0"/>
          </a:p>
        </p:txBody>
      </p:sp>
      <p:sp>
        <p:nvSpPr>
          <p:cNvPr id="4" name="Slide Number Placeholder 3"/>
          <p:cNvSpPr>
            <a:spLocks noGrp="1"/>
          </p:cNvSpPr>
          <p:nvPr>
            <p:ph type="sldNum" sz="quarter" idx="5"/>
          </p:nvPr>
        </p:nvSpPr>
        <p:spPr/>
        <p:txBody>
          <a:bodyPr/>
          <a:lstStyle/>
          <a:p>
            <a:fld id="{BABFF224-99F0-4B60-AC39-D20EA25FBB0F}" type="slidenum">
              <a:rPr lang="en-US" smtClean="0"/>
              <a:t>19</a:t>
            </a:fld>
            <a:endParaRPr lang="en-US"/>
          </a:p>
        </p:txBody>
      </p:sp>
    </p:spTree>
    <p:extLst>
      <p:ext uri="{BB962C8B-B14F-4D97-AF65-F5344CB8AC3E}">
        <p14:creationId xmlns:p14="http://schemas.microsoft.com/office/powerpoint/2010/main" val="1336784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Picture: </a:t>
            </a:r>
            <a:r>
              <a:rPr lang="en-US" b="0" dirty="0"/>
              <a:t>Study comparing the CSF cytokine levels in multiple central inflammatory diseases</a:t>
            </a:r>
            <a:endParaRPr lang="en-US" b="1" dirty="0"/>
          </a:p>
          <a:p>
            <a:pPr marL="628650" lvl="1" indent="-171450">
              <a:buFont typeface="Arial" panose="020B0604020202020204" pitchFamily="34" charset="0"/>
              <a:buChar char="•"/>
            </a:pPr>
            <a:r>
              <a:rPr lang="en-US" dirty="0"/>
              <a:t>neither IL-6 nor IL-8 were elevated in the CSF of NPSLE patients compared with other neuroautoimmune diseases, suggesting that these cytokines may be more generally related to aberrant neuroimmune interactions instead of unique to NPSLE.</a:t>
            </a:r>
          </a:p>
          <a:p>
            <a:pPr marL="628650" lvl="1" indent="-171450">
              <a:buFont typeface="Arial" panose="020B0604020202020204" pitchFamily="34" charset="0"/>
              <a:buChar char="•"/>
            </a:pPr>
            <a:r>
              <a:rPr lang="en-US" dirty="0"/>
              <a:t>Study published in 2016. Study took place in </a:t>
            </a:r>
            <a:r>
              <a:rPr lang="en-US" dirty="0" err="1"/>
              <a:t>japan</a:t>
            </a:r>
            <a:endParaRPr lang="en-US" dirty="0"/>
          </a:p>
          <a:p>
            <a:pPr marL="628650" lvl="1" indent="-171450">
              <a:buFont typeface="Arial" panose="020B0604020202020204" pitchFamily="34" charset="0"/>
              <a:buChar char="•"/>
            </a:pPr>
            <a:r>
              <a:rPr lang="en-US" dirty="0"/>
              <a:t>32 NPSLE patients, 20 RRMS patients, samples from 22 patients with NMO</a:t>
            </a:r>
          </a:p>
        </p:txBody>
      </p:sp>
      <p:sp>
        <p:nvSpPr>
          <p:cNvPr id="4" name="Slide Number Placeholder 3"/>
          <p:cNvSpPr>
            <a:spLocks noGrp="1"/>
          </p:cNvSpPr>
          <p:nvPr>
            <p:ph type="sldNum" sz="quarter" idx="5"/>
          </p:nvPr>
        </p:nvSpPr>
        <p:spPr/>
        <p:txBody>
          <a:bodyPr/>
          <a:lstStyle/>
          <a:p>
            <a:fld id="{BABFF224-99F0-4B60-AC39-D20EA25FBB0F}" type="slidenum">
              <a:rPr lang="en-US" smtClean="0"/>
              <a:t>20</a:t>
            </a:fld>
            <a:endParaRPr lang="en-US"/>
          </a:p>
        </p:txBody>
      </p:sp>
    </p:spTree>
    <p:extLst>
      <p:ext uri="{BB962C8B-B14F-4D97-AF65-F5344CB8AC3E}">
        <p14:creationId xmlns:p14="http://schemas.microsoft.com/office/powerpoint/2010/main" val="326424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u="sng" dirty="0"/>
              <a:t>diffusion-tensor imaging: </a:t>
            </a:r>
            <a:r>
              <a:rPr lang="en-US" dirty="0"/>
              <a:t>assess </a:t>
            </a:r>
            <a:r>
              <a:rPr lang="en-US" b="1" dirty="0"/>
              <a:t>white matter tract integrity </a:t>
            </a:r>
            <a:r>
              <a:rPr lang="en-US" dirty="0"/>
              <a:t>by means of fractional anisotropy and can show decreased fractional anisotropy in regions where conventional MRI findings appear to be normal, indicating acute microscopic tract injury in NPSLE</a:t>
            </a:r>
            <a:endParaRPr lang="en-US" u="none" dirty="0"/>
          </a:p>
          <a:p>
            <a:pPr marL="228600" indent="-228600">
              <a:buFont typeface="+mj-lt"/>
              <a:buAutoNum type="arabicPeriod"/>
            </a:pPr>
            <a:r>
              <a:rPr lang="en-US" u="sng" dirty="0"/>
              <a:t>Dynamic contrast-enhanced susceptibility weighted perfusion MRI: </a:t>
            </a:r>
            <a:r>
              <a:rPr lang="en-US" dirty="0"/>
              <a:t>explore the </a:t>
            </a:r>
            <a:r>
              <a:rPr lang="en-US" b="1" dirty="0"/>
              <a:t>cerebral microcirculation </a:t>
            </a:r>
            <a:r>
              <a:rPr lang="en-US" dirty="0"/>
              <a:t>with use of the param  </a:t>
            </a:r>
            <a:r>
              <a:rPr lang="en-US" dirty="0" err="1"/>
              <a:t>eters</a:t>
            </a:r>
            <a:r>
              <a:rPr lang="en-US" dirty="0"/>
              <a:t> cerebral blood volume (CBV), cerebral blood f low (CBF), mean transit time (MTT), and time to peak (TTP)</a:t>
            </a:r>
          </a:p>
          <a:p>
            <a:pPr marL="228600" indent="-228600">
              <a:buFont typeface="+mj-lt"/>
              <a:buAutoNum type="arabicPeriod"/>
            </a:pPr>
            <a:r>
              <a:rPr lang="en-US" b="0" u="sng" dirty="0"/>
              <a:t>MR </a:t>
            </a:r>
            <a:r>
              <a:rPr lang="en-US" b="0" u="sng" dirty="0" err="1"/>
              <a:t>Spect</a:t>
            </a:r>
            <a:r>
              <a:rPr lang="en-US" b="0" u="sng" dirty="0"/>
              <a:t>: </a:t>
            </a:r>
            <a:r>
              <a:rPr lang="en-US" sz="1800" dirty="0">
                <a:effectLst/>
                <a:latin typeface="Times New Roman" panose="02020603050405020304" pitchFamily="18" charset="0"/>
                <a:ea typeface="Calibri" panose="020F0502020204030204" pitchFamily="34" charset="0"/>
              </a:rPr>
              <a:t>More sensitive than conventional MRI and allows for quantification of the observed changes</a:t>
            </a:r>
            <a:endParaRPr lang="en-US" sz="1800" u="none" dirty="0">
              <a:effectLst/>
              <a:latin typeface="Times New Roman" panose="02020603050405020304" pitchFamily="18" charset="0"/>
              <a:ea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u="sng" dirty="0">
                <a:effectLst/>
                <a:latin typeface="Times New Roman" panose="02020603050405020304" pitchFamily="18" charset="0"/>
                <a:ea typeface="Calibri" panose="020F0502020204030204" pitchFamily="34" charset="0"/>
              </a:rPr>
              <a:t>SPECT: </a:t>
            </a:r>
            <a:r>
              <a:rPr lang="en-US" sz="1800" b="1" u="none" dirty="0">
                <a:effectLst/>
                <a:latin typeface="Times New Roman" panose="02020603050405020304" pitchFamily="18" charset="0"/>
                <a:ea typeface="Calibri" panose="020F0502020204030204" pitchFamily="34" charset="0"/>
              </a:rPr>
              <a:t>Functional.</a:t>
            </a:r>
            <a:r>
              <a:rPr lang="en-US" sz="1800" b="0" u="none"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More sensitive than MRI for both major (83% versus 63%) and minor (65% versus 33%) NPSLE</a:t>
            </a: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Superior to MRI in </a:t>
            </a:r>
            <a:r>
              <a:rPr lang="en-US" sz="1800" u="sng" dirty="0">
                <a:effectLst/>
                <a:latin typeface="Times New Roman" panose="02020603050405020304" pitchFamily="18" charset="0"/>
                <a:ea typeface="Calibri" panose="020F0502020204030204" pitchFamily="34" charset="0"/>
              </a:rPr>
              <a:t>diffuse</a:t>
            </a:r>
            <a:r>
              <a:rPr lang="en-US" sz="1800" dirty="0">
                <a:effectLst/>
                <a:latin typeface="Times New Roman" panose="02020603050405020304" pitchFamily="18" charset="0"/>
                <a:ea typeface="Calibri" panose="020F0502020204030204" pitchFamily="34" charset="0"/>
              </a:rPr>
              <a:t> (sensitivity 73% versus 54%) but not in focal (90% versus 86%) NPSLE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u="sng" dirty="0">
                <a:effectLst/>
                <a:latin typeface="Times New Roman" panose="02020603050405020304" pitchFamily="18" charset="0"/>
                <a:ea typeface="Calibri" panose="020F0502020204030204" pitchFamily="34" charset="0"/>
              </a:rPr>
              <a:t>PET: </a:t>
            </a:r>
            <a:r>
              <a:rPr lang="en-US" sz="1800" b="0" u="none" dirty="0">
                <a:effectLst/>
                <a:latin typeface="Times New Roman" panose="02020603050405020304" pitchFamily="18" charset="0"/>
                <a:ea typeface="Calibri" panose="020F0502020204030204" pitchFamily="34" charset="0"/>
              </a:rPr>
              <a:t>More sensitive but limited by cost and radiation</a:t>
            </a:r>
            <a:r>
              <a:rPr lang="en-US" sz="1800" b="0" u="sng" dirty="0">
                <a:effectLst/>
                <a:latin typeface="Times New Roman" panose="02020603050405020304" pitchFamily="18" charset="0"/>
                <a:ea typeface="Calibri" panose="020F0502020204030204" pitchFamily="34" charset="0"/>
              </a:rPr>
              <a:t> </a:t>
            </a:r>
            <a:endParaRPr lang="en-US" b="0" u="sng" dirty="0"/>
          </a:p>
          <a:p>
            <a:pPr marL="228600" indent="-228600">
              <a:buFont typeface="+mj-lt"/>
              <a:buAutoNum type="arabicPeriod"/>
            </a:pPr>
            <a:r>
              <a:rPr lang="en-US" u="sng" dirty="0"/>
              <a:t>Picture 1: </a:t>
            </a:r>
            <a:r>
              <a:rPr lang="en-US" b="1" u="none" dirty="0"/>
              <a:t>Vasculitis. </a:t>
            </a:r>
            <a:r>
              <a:rPr lang="en-US" dirty="0"/>
              <a:t>Axial FLAIR MR </a:t>
            </a:r>
            <a:r>
              <a:rPr lang="en-US" dirty="0" err="1"/>
              <a:t>im</a:t>
            </a:r>
            <a:r>
              <a:rPr lang="en-US" dirty="0"/>
              <a:t> age shows hyperintense lesions (arrows) in the basal ganglia and internal capsules. </a:t>
            </a:r>
            <a:endParaRPr lang="en-US" b="0" u="none" dirty="0"/>
          </a:p>
          <a:p>
            <a:pPr marL="228600" indent="-228600">
              <a:buFont typeface="+mj-lt"/>
              <a:buAutoNum type="arabicPeriod"/>
            </a:pPr>
            <a:r>
              <a:rPr lang="en-US" b="0" u="sng" dirty="0"/>
              <a:t>Picture 2:</a:t>
            </a:r>
            <a:r>
              <a:rPr lang="en-US" b="0" u="none" dirty="0"/>
              <a:t> </a:t>
            </a:r>
            <a:r>
              <a:rPr lang="en-US" b="1" dirty="0"/>
              <a:t>Demyelinating syndrome (3% of NPSLE) </a:t>
            </a:r>
            <a:r>
              <a:rPr lang="en-US" dirty="0"/>
              <a:t>29-year-old woman with positive anti AQP4 antibody test results, SLE, and paraplegia. Sagittal T2-weighted fat-saturated MR image shows a hyperintense lesion (arrow) in the conus medullaris</a:t>
            </a:r>
          </a:p>
          <a:p>
            <a:pPr marL="228600" indent="-228600">
              <a:buFont typeface="+mj-lt"/>
              <a:buAutoNum type="arabicPeriod"/>
            </a:pPr>
            <a:endParaRPr lang="en-US" b="1" u="sng" dirty="0"/>
          </a:p>
          <a:p>
            <a:pPr marL="228600" indent="-228600">
              <a:buFont typeface="+mj-lt"/>
              <a:buAutoNum type="arabicPeriod"/>
            </a:pPr>
            <a:r>
              <a:rPr lang="en-US" dirty="0"/>
              <a:t>suffer from variability in results between scanners and a lack of normative or standard </a:t>
            </a:r>
            <a:r>
              <a:rPr lang="en-US" dirty="0" err="1"/>
              <a:t>ized</a:t>
            </a:r>
            <a:r>
              <a:rPr lang="en-US" dirty="0"/>
              <a:t> guidelines for interpretation. </a:t>
            </a:r>
            <a:endParaRPr lang="en-US" b="1" u="sng" dirty="0"/>
          </a:p>
          <a:p>
            <a:pPr marL="685800" lvl="1" indent="-228600">
              <a:buFont typeface="+mj-lt"/>
              <a:buAutoNum type="arabicPeriod"/>
            </a:pPr>
            <a:r>
              <a:rPr lang="en-US" b="1" u="sng" dirty="0"/>
              <a:t>May play a larger role in the future</a:t>
            </a:r>
          </a:p>
        </p:txBody>
      </p:sp>
      <p:sp>
        <p:nvSpPr>
          <p:cNvPr id="4" name="Slide Number Placeholder 3"/>
          <p:cNvSpPr>
            <a:spLocks noGrp="1"/>
          </p:cNvSpPr>
          <p:nvPr>
            <p:ph type="sldNum" sz="quarter" idx="5"/>
          </p:nvPr>
        </p:nvSpPr>
        <p:spPr/>
        <p:txBody>
          <a:bodyPr/>
          <a:lstStyle/>
          <a:p>
            <a:fld id="{BABFF224-99F0-4B60-AC39-D20EA25FBB0F}" type="slidenum">
              <a:rPr lang="en-US" smtClean="0"/>
              <a:t>21</a:t>
            </a:fld>
            <a:endParaRPr lang="en-US"/>
          </a:p>
        </p:txBody>
      </p:sp>
    </p:spTree>
    <p:extLst>
      <p:ext uri="{BB962C8B-B14F-4D97-AF65-F5344CB8AC3E}">
        <p14:creationId xmlns:p14="http://schemas.microsoft.com/office/powerpoint/2010/main" val="3737179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Table from 2021 review of NPSLE</a:t>
            </a:r>
          </a:p>
          <a:p>
            <a:pPr marL="171450" indent="-171450">
              <a:buFont typeface="Arial" panose="020B0604020202020204" pitchFamily="34" charset="0"/>
              <a:buChar char="•"/>
            </a:pPr>
            <a:r>
              <a:rPr lang="en-US" dirty="0"/>
              <a:t>Some NP syndromes that can occur in SLE, such as small fiber neuropathy, chronic inflammatory demyelinating polyneuropathy, posterior reversible encephalopathy syndrome and neuromyelitis Optica spectrum disorder are not included in this classification</a:t>
            </a:r>
          </a:p>
        </p:txBody>
      </p:sp>
      <p:sp>
        <p:nvSpPr>
          <p:cNvPr id="4" name="Slide Number Placeholder 3"/>
          <p:cNvSpPr>
            <a:spLocks noGrp="1"/>
          </p:cNvSpPr>
          <p:nvPr>
            <p:ph type="sldNum" sz="quarter" idx="5"/>
          </p:nvPr>
        </p:nvSpPr>
        <p:spPr/>
        <p:txBody>
          <a:bodyPr/>
          <a:lstStyle/>
          <a:p>
            <a:fld id="{BABFF224-99F0-4B60-AC39-D20EA25FBB0F}" type="slidenum">
              <a:rPr lang="en-US" smtClean="0"/>
              <a:t>22</a:t>
            </a:fld>
            <a:endParaRPr lang="en-US"/>
          </a:p>
        </p:txBody>
      </p:sp>
    </p:spTree>
    <p:extLst>
      <p:ext uri="{BB962C8B-B14F-4D97-AF65-F5344CB8AC3E}">
        <p14:creationId xmlns:p14="http://schemas.microsoft.com/office/powerpoint/2010/main" val="329365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rPr>
              <a:t>CT head with a 5mm hyperdense focus adjacent to the left sylvian fissure with associated foci of linear hypoattenuation prompting further imaging</a:t>
            </a:r>
            <a:endParaRPr lang="en-US" sz="1200" b="0" dirty="0"/>
          </a:p>
          <a:p>
            <a:endParaRPr lang="en-US" dirty="0"/>
          </a:p>
        </p:txBody>
      </p:sp>
      <p:sp>
        <p:nvSpPr>
          <p:cNvPr id="4" name="Slide Number Placeholder 3"/>
          <p:cNvSpPr>
            <a:spLocks noGrp="1"/>
          </p:cNvSpPr>
          <p:nvPr>
            <p:ph type="sldNum" sz="quarter" idx="5"/>
          </p:nvPr>
        </p:nvSpPr>
        <p:spPr/>
        <p:txBody>
          <a:bodyPr/>
          <a:lstStyle/>
          <a:p>
            <a:fld id="{BABFF224-99F0-4B60-AC39-D20EA25FBB0F}" type="slidenum">
              <a:rPr lang="en-US" smtClean="0"/>
              <a:t>4</a:t>
            </a:fld>
            <a:endParaRPr lang="en-US"/>
          </a:p>
        </p:txBody>
      </p:sp>
    </p:spTree>
    <p:extLst>
      <p:ext uri="{BB962C8B-B14F-4D97-AF65-F5344CB8AC3E}">
        <p14:creationId xmlns:p14="http://schemas.microsoft.com/office/powerpoint/2010/main" val="3414439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ea typeface="+mn-lt"/>
                <a:cs typeface="+mn-lt"/>
              </a:rPr>
              <a:t>Cumulative Incidence</a:t>
            </a:r>
          </a:p>
          <a:p>
            <a:pPr marL="171450" indent="-171450">
              <a:buFont typeface="Arial" panose="020B0604020202020204" pitchFamily="34" charset="0"/>
              <a:buChar char="•"/>
            </a:pPr>
            <a:r>
              <a:rPr lang="en-US" dirty="0">
                <a:ea typeface="+mn-lt"/>
                <a:cs typeface="+mn-lt"/>
              </a:rPr>
              <a:t>Two RCT of 114 and 109 patients with mixed (primary and SLE-related) APS have demonstrated no superiority of high-intensity warfarin (target international normalized ratio (INR) 3.1–4.0) over moderate intensity warfarin (target INR 2.0–3.0) for secondary thromboprophylaxis</a:t>
            </a:r>
          </a:p>
          <a:p>
            <a:pPr marL="171450" indent="-171450">
              <a:buFont typeface="Arial" panose="020B0604020202020204" pitchFamily="34" charset="0"/>
              <a:buChar char="•"/>
            </a:pPr>
            <a:r>
              <a:rPr lang="en-US" dirty="0">
                <a:ea typeface="+mn-lt"/>
                <a:cs typeface="+mn-lt"/>
              </a:rPr>
              <a:t>Some experts still argue for the higher intensity option in arterial thrombus </a:t>
            </a:r>
          </a:p>
          <a:p>
            <a:pPr marL="171450" indent="-171450">
              <a:buFont typeface="Arial" panose="020B0604020202020204" pitchFamily="34" charset="0"/>
              <a:buChar char="•"/>
            </a:pPr>
            <a:r>
              <a:rPr lang="en-US" dirty="0">
                <a:ea typeface="+mn-lt"/>
                <a:cs typeface="+mn-lt"/>
              </a:rPr>
              <a:t>Conversely, retrospective studies that included larger numbers of patients with arterial thrombosis or stroke concluded that high-intensity anticoagulation may be more effective without increasing the risk of major bleeding. </a:t>
            </a:r>
          </a:p>
          <a:p>
            <a:pPr marL="171450" indent="-171450">
              <a:buFont typeface="Arial" panose="020B0604020202020204" pitchFamily="34" charset="0"/>
              <a:buChar char="•"/>
            </a:pPr>
            <a:r>
              <a:rPr lang="en-US" dirty="0">
                <a:ea typeface="+mn-lt"/>
                <a:cs typeface="+mn-lt"/>
              </a:rPr>
              <a:t>APS and arterial thrombus has a </a:t>
            </a:r>
            <a:r>
              <a:rPr lang="en-US" u="sng" dirty="0">
                <a:ea typeface="+mn-lt"/>
                <a:cs typeface="+mn-lt"/>
              </a:rPr>
              <a:t>higher risk of recurrence.</a:t>
            </a:r>
            <a:r>
              <a:rPr lang="en-US" u="none" dirty="0">
                <a:ea typeface="+mn-lt"/>
                <a:cs typeface="+mn-lt"/>
              </a:rPr>
              <a:t> Tendency for same vascular bed</a:t>
            </a:r>
            <a:endParaRPr lang="en-US" dirty="0">
              <a:ea typeface="+mn-lt"/>
              <a:cs typeface="+mn-l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ABFF224-99F0-4B60-AC39-D20EA25FBB0F}" type="slidenum">
              <a:rPr lang="en-US" smtClean="0"/>
              <a:t>23</a:t>
            </a:fld>
            <a:endParaRPr lang="en-US"/>
          </a:p>
        </p:txBody>
      </p:sp>
    </p:spTree>
    <p:extLst>
      <p:ext uri="{BB962C8B-B14F-4D97-AF65-F5344CB8AC3E}">
        <p14:creationId xmlns:p14="http://schemas.microsoft.com/office/powerpoint/2010/main" val="2707973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Increased risk compared to general population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OR 4.0)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Associated with anti-NR2, ribosomal 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u="sng" dirty="0"/>
              <a:t>high-risk for seizure recurrences:</a:t>
            </a:r>
            <a:r>
              <a:rPr lang="en-US" sz="2800" dirty="0"/>
              <a:t> &gt; 2 unprovoked seizures occurring in a 24 -h interval or either evidence of symptomatic or imaging recorded brain lesions or epileptiform discharge on EEG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t>Figure: </a:t>
            </a:r>
            <a:r>
              <a:rPr lang="en-US" sz="1800" b="0" dirty="0"/>
              <a:t>Flow chart from the European Journal of epilepsy 2021 edition</a:t>
            </a:r>
            <a:endParaRPr lang="en-US" sz="18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ABFF224-99F0-4B60-AC39-D20EA25FBB0F}" type="slidenum">
              <a:rPr lang="en-US" smtClean="0"/>
              <a:t>24</a:t>
            </a:fld>
            <a:endParaRPr lang="en-US"/>
          </a:p>
        </p:txBody>
      </p:sp>
    </p:spTree>
    <p:extLst>
      <p:ext uri="{BB962C8B-B14F-4D97-AF65-F5344CB8AC3E}">
        <p14:creationId xmlns:p14="http://schemas.microsoft.com/office/powerpoint/2010/main" val="3825044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recent </a:t>
            </a:r>
            <a:r>
              <a:rPr lang="en-US" b="0" i="0" dirty="0">
                <a:solidFill>
                  <a:srgbClr val="1F1F1F"/>
                </a:solidFill>
                <a:effectLst/>
                <a:latin typeface="ElsevierGulliver"/>
              </a:rPr>
              <a:t>systematic review and meta-analysis published this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sng" dirty="0">
                <a:solidFill>
                  <a:srgbClr val="1F1F1F"/>
                </a:solidFill>
                <a:effectLst/>
                <a:latin typeface="ElsevierGulliver"/>
              </a:rPr>
              <a:t>Funnel plot for first figure: </a:t>
            </a:r>
            <a:r>
              <a:rPr lang="en-US" b="0" i="0" dirty="0">
                <a:solidFill>
                  <a:srgbClr val="1F1F1F"/>
                </a:solidFill>
                <a:effectLst/>
                <a:latin typeface="ElsevierGulliver"/>
              </a:rPr>
              <a:t>However, the funnel plot analysis and the Egger test suggest a publication bias, which can affect the validity and generalization of this conclusion. P=0.06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sng" dirty="0">
                <a:solidFill>
                  <a:srgbClr val="1F1F1F"/>
                </a:solidFill>
                <a:effectLst/>
                <a:latin typeface="ElsevierGulliver"/>
              </a:rPr>
              <a:t>Figure 2: </a:t>
            </a:r>
            <a:r>
              <a:rPr lang="en-US" b="0" i="0" dirty="0">
                <a:solidFill>
                  <a:srgbClr val="1F1F1F"/>
                </a:solidFill>
                <a:effectLst/>
                <a:latin typeface="ElsevierGulliver"/>
              </a:rPr>
              <a:t>In the comparison of lupus to other rheumatic diseases, the distribution was symmetrical when evaluated by the funnel plot analysis (</a:t>
            </a:r>
            <a:r>
              <a:rPr lang="en-US" b="0" i="0" u="none" strike="noStrike" dirty="0">
                <a:effectLst/>
                <a:latin typeface="ElsevierGulliver"/>
                <a:hlinkClick r:id="rId3"/>
              </a:rPr>
              <a:t>Fig. 5</a:t>
            </a:r>
            <a:r>
              <a:rPr lang="en-US" b="0" i="0" dirty="0">
                <a:solidFill>
                  <a:srgbClr val="1F1F1F"/>
                </a:solidFill>
                <a:effectLst/>
                <a:latin typeface="ElsevierGulliver"/>
              </a:rPr>
              <a:t>) and the Egger publication bias was not statistically significant </a:t>
            </a:r>
            <a:r>
              <a:rPr lang="en-US" b="0" i="1" dirty="0">
                <a:solidFill>
                  <a:srgbClr val="1F1F1F"/>
                </a:solidFill>
                <a:effectLst/>
                <a:latin typeface="ElsevierGulliver"/>
              </a:rPr>
              <a:t>p</a:t>
            </a:r>
            <a:r>
              <a:rPr lang="en-US" b="0" i="0" dirty="0">
                <a:solidFill>
                  <a:srgbClr val="1F1F1F"/>
                </a:solidFill>
                <a:effectLst/>
                <a:latin typeface="ElsevierGulliver"/>
              </a:rPr>
              <a:t> &lt; 0.05)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SLEDAI-2 K [22] which defines lupus headache as “a severe, persistent headache that may be migrainoid, but must be nonresponsive to narcotic analgesia”</a:t>
            </a:r>
            <a:endParaRPr lang="en-US" b="0" i="0" dirty="0">
              <a:solidFill>
                <a:srgbClr val="1F1F1F"/>
              </a:solidFill>
              <a:effectLst/>
              <a:latin typeface="ElsevierGullive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British Isles Lupus Assessment Group (BILAG) 2004 index [23], which defines lupus headache as “a disabling headache that is unresponsive to narcotic analgesia and lasts 3 days”.</a:t>
            </a:r>
            <a:endParaRPr lang="en-US" b="0" i="0" dirty="0">
              <a:solidFill>
                <a:srgbClr val="1F1F1F"/>
              </a:solidFill>
              <a:effectLst/>
              <a:latin typeface="ElsevierGulliver"/>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sng" dirty="0">
                <a:solidFill>
                  <a:srgbClr val="1F1F1F"/>
                </a:solidFill>
                <a:effectLst/>
                <a:latin typeface="ElsevierGulliver"/>
              </a:rPr>
              <a:t>True lupus headache responds to pred (40-60)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dirty="0">
              <a:solidFill>
                <a:srgbClr val="1F1F1F"/>
              </a:solidFill>
              <a:effectLst/>
              <a:latin typeface="ElsevierGullive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dirty="0" err="1">
                <a:solidFill>
                  <a:srgbClr val="1F1F1F"/>
                </a:solidFill>
                <a:effectLst/>
                <a:latin typeface="ElsevierGulliver"/>
              </a:rPr>
              <a:t>Raynauds</a:t>
            </a:r>
            <a:r>
              <a:rPr lang="en-US" b="0" i="0" u="none" dirty="0">
                <a:solidFill>
                  <a:srgbClr val="1F1F1F"/>
                </a:solidFill>
                <a:effectLst/>
                <a:latin typeface="ElsevierGulliver"/>
              </a:rPr>
              <a:t> may be associated with headaches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1F1F1F"/>
              </a:solidFill>
              <a:effectLst/>
              <a:latin typeface="ElsevierGullive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1F1F1F"/>
              </a:solidFill>
              <a:effectLst/>
              <a:latin typeface="ElsevierGulliver"/>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ABFF224-99F0-4B60-AC39-D20EA25FBB0F}" type="slidenum">
              <a:rPr lang="en-US" smtClean="0"/>
              <a:t>25</a:t>
            </a:fld>
            <a:endParaRPr lang="en-US"/>
          </a:p>
        </p:txBody>
      </p:sp>
    </p:spTree>
    <p:extLst>
      <p:ext uri="{BB962C8B-B14F-4D97-AF65-F5344CB8AC3E}">
        <p14:creationId xmlns:p14="http://schemas.microsoft.com/office/powerpoint/2010/main" val="2383171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mn-lt"/>
                <a:cs typeface="+mn-lt"/>
              </a:rPr>
              <a:t>Daily prednisone equivalent of 40 mg or greater at the time of onset of psychotic symptoms. Other treatments reported include </a:t>
            </a:r>
            <a:r>
              <a:rPr lang="en-US" dirty="0"/>
              <a:t>cyclophosphamide, azathioprine, methotrexate, </a:t>
            </a:r>
            <a:r>
              <a:rPr lang="en-US" dirty="0" err="1"/>
              <a:t>mycophe</a:t>
            </a:r>
            <a:r>
              <a:rPr lang="en-US" dirty="0"/>
              <a:t> </a:t>
            </a:r>
            <a:r>
              <a:rPr lang="en-US" dirty="0" err="1"/>
              <a:t>nolate</a:t>
            </a:r>
            <a:r>
              <a:rPr lang="en-US" dirty="0"/>
              <a:t> mofetil) in 17 of 28 patients (60.7%</a:t>
            </a:r>
            <a:endParaRPr lang="en-US" dirty="0">
              <a:ea typeface="+mn-lt"/>
              <a:cs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mn-lt"/>
                <a:cs typeface="+mn-lt"/>
              </a:rPr>
              <a:t>Treatment is often steroids too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rPr>
              <a:t>Characteristics: delusions (false beliefs refuted by objective evidence), hallucinations (perceptions in the absence of external stimuli)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mn-lt"/>
              </a:rPr>
              <a:t>Antidepressants/antipsychotics as indicated </a:t>
            </a:r>
            <a:endParaRPr lang="en-US" dirty="0">
              <a:ea typeface="+mn-lt"/>
              <a:cs typeface="+mn-lt"/>
            </a:endParaRPr>
          </a:p>
          <a:p>
            <a:endParaRPr lang="en-US" dirty="0"/>
          </a:p>
        </p:txBody>
      </p:sp>
      <p:sp>
        <p:nvSpPr>
          <p:cNvPr id="4" name="Slide Number Placeholder 3"/>
          <p:cNvSpPr>
            <a:spLocks noGrp="1"/>
          </p:cNvSpPr>
          <p:nvPr>
            <p:ph type="sldNum" sz="quarter" idx="5"/>
          </p:nvPr>
        </p:nvSpPr>
        <p:spPr/>
        <p:txBody>
          <a:bodyPr/>
          <a:lstStyle/>
          <a:p>
            <a:fld id="{BABFF224-99F0-4B60-AC39-D20EA25FBB0F}" type="slidenum">
              <a:rPr lang="en-US" smtClean="0"/>
              <a:t>26</a:t>
            </a:fld>
            <a:endParaRPr lang="en-US"/>
          </a:p>
        </p:txBody>
      </p:sp>
    </p:spTree>
    <p:extLst>
      <p:ext uri="{BB962C8B-B14F-4D97-AF65-F5344CB8AC3E}">
        <p14:creationId xmlns:p14="http://schemas.microsoft.com/office/powerpoint/2010/main" val="86638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mn-lt"/>
                <a:cs typeface="+mn-lt"/>
              </a:rPr>
              <a:t>systematic review and meta-analysis </a:t>
            </a:r>
            <a:r>
              <a:rPr lang="en-US" u="sng" dirty="0">
                <a:ea typeface="+mn-lt"/>
                <a:cs typeface="+mn-lt"/>
              </a:rPr>
              <a:t>involving 2,463 patients with SLE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42% moderate-to-severe</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800" dirty="0">
                <a:effectLst/>
                <a:latin typeface="Times New Roman" panose="02020603050405020304" pitchFamily="18" charset="0"/>
                <a:ea typeface="Calibri" panose="020F0502020204030204" pitchFamily="34" charset="0"/>
              </a:rPr>
              <a:t>Affected domains: attention, visual/verbal memory, psychomotor speed</a:t>
            </a:r>
            <a:endParaRPr lang="en-US" u="sng" dirty="0">
              <a:ea typeface="+mn-lt"/>
              <a:cs typeface="+mn-lt"/>
            </a:endParaRPr>
          </a:p>
          <a:p>
            <a:pPr marL="171450" indent="-171450">
              <a:buFont typeface="Arial"/>
              <a:buChar char="•"/>
            </a:pPr>
            <a:r>
              <a:rPr lang="en-US" u="sng" dirty="0"/>
              <a:t>Memantine: </a:t>
            </a:r>
            <a:r>
              <a:rPr lang="en-US" u="none" dirty="0"/>
              <a:t>R</a:t>
            </a:r>
            <a:r>
              <a:rPr lang="en-US" dirty="0"/>
              <a:t>andomized double-blind, placebo-controlled single center 12 week trial of memantine titrated to 20mg/day was performed, using a 2:1 randomization ratio, in 51 SLE patients. The primary outcome measures were change in the Automated Neuropsychological Assessment Metrics (ANAM) throughput scores at 12 weeks.</a:t>
            </a:r>
          </a:p>
          <a:p>
            <a:pPr marL="628650" lvl="1" indent="-171450">
              <a:buFont typeface="Arial"/>
              <a:buChar char="•"/>
            </a:pPr>
            <a:r>
              <a:rPr lang="en-US" dirty="0"/>
              <a:t>Dementia trials have extended on to 24 weeks</a:t>
            </a:r>
          </a:p>
          <a:p>
            <a:pPr marL="628650" lvl="1" indent="-171450">
              <a:buFont typeface="Arial"/>
              <a:buChar char="•"/>
            </a:pPr>
            <a:r>
              <a:rPr lang="en-US" dirty="0"/>
              <a:t>Trial noted the effects of the Anti-NR2 Ab and they measured in the serum (not CSF). Overall was found infrequently</a:t>
            </a:r>
          </a:p>
          <a:p>
            <a:pPr marL="628650" lvl="1" indent="-171450">
              <a:buFont typeface="Arial"/>
              <a:buChar char="•"/>
            </a:pPr>
            <a:r>
              <a:rPr lang="en-US" dirty="0"/>
              <a:t>Video game study: https://journals.sagepub.com/doi/10.1177/09612033221098534</a:t>
            </a:r>
          </a:p>
          <a:p>
            <a:pPr marL="171450" lvl="0" indent="-171450">
              <a:buFont typeface="Arial"/>
              <a:buChar char="•"/>
            </a:pPr>
            <a:r>
              <a:rPr lang="en-US" dirty="0"/>
              <a:t>MINDFULL (Mastering the Intellectual Navigation of Daily Functioning and Undoing the Limitations of Lupus) </a:t>
            </a:r>
            <a:r>
              <a:rPr lang="en-US" dirty="0" err="1"/>
              <a:t>programme</a:t>
            </a:r>
            <a:r>
              <a:rPr lang="en-US" dirty="0"/>
              <a:t>,</a:t>
            </a:r>
          </a:p>
        </p:txBody>
      </p:sp>
      <p:sp>
        <p:nvSpPr>
          <p:cNvPr id="4" name="Slide Number Placeholder 3"/>
          <p:cNvSpPr>
            <a:spLocks noGrp="1"/>
          </p:cNvSpPr>
          <p:nvPr>
            <p:ph type="sldNum" sz="quarter" idx="5"/>
          </p:nvPr>
        </p:nvSpPr>
        <p:spPr/>
        <p:txBody>
          <a:bodyPr/>
          <a:lstStyle/>
          <a:p>
            <a:fld id="{BABFF224-99F0-4B60-AC39-D20EA25FBB0F}" type="slidenum">
              <a:rPr lang="en-US" smtClean="0"/>
              <a:t>27</a:t>
            </a:fld>
            <a:endParaRPr lang="en-US"/>
          </a:p>
        </p:txBody>
      </p:sp>
    </p:spTree>
    <p:extLst>
      <p:ext uri="{BB962C8B-B14F-4D97-AF65-F5344CB8AC3E}">
        <p14:creationId xmlns:p14="http://schemas.microsoft.com/office/powerpoint/2010/main" val="1394184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1" dirty="0"/>
              <a:t>Figure: </a:t>
            </a:r>
            <a:r>
              <a:rPr lang="en-US" dirty="0"/>
              <a:t>Illustration depicts the mechanism of demyelinating syndrome. The antibodies that breach neuroimmune interfaces adhere to their targets in astrocytes and myelin, resulting in demyelination due to </a:t>
            </a:r>
            <a:r>
              <a:rPr lang="en-US" u="sng" dirty="0"/>
              <a:t>loss of astrocyte support </a:t>
            </a:r>
            <a:r>
              <a:rPr lang="en-US" dirty="0"/>
              <a:t>or </a:t>
            </a:r>
            <a:r>
              <a:rPr lang="en-US" u="sng" dirty="0"/>
              <a:t>injury to myelin</a:t>
            </a:r>
            <a:r>
              <a:rPr lang="en-US" dirty="0"/>
              <a:t>.</a:t>
            </a:r>
          </a:p>
          <a:p>
            <a:pPr marL="228600" indent="-228600">
              <a:buFont typeface="+mj-lt"/>
              <a:buAutoNum type="arabicPeriod"/>
            </a:pPr>
            <a:r>
              <a:rPr lang="en-US" b="0" dirty="0"/>
              <a:t>In EULAR:</a:t>
            </a:r>
          </a:p>
          <a:p>
            <a:pPr marL="685800" lvl="1" indent="-228600">
              <a:buFont typeface="+mj-lt"/>
              <a:buAutoNum type="arabicPeriod"/>
            </a:pPr>
            <a:r>
              <a:rPr lang="en-US" b="0" dirty="0"/>
              <a:t>CYC is grade 1, others are grade 3 evidence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Treatment recommendations in EULAR guidelines:</a:t>
            </a:r>
          </a:p>
          <a:p>
            <a:pPr marL="742950" lvl="1"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Induction therapy: combination IV MP and IV CYC followed </a:t>
            </a:r>
            <a:r>
              <a:rPr lang="en-US" dirty="0">
                <a:latin typeface="Arial" panose="020B0604020202020204" pitchFamily="34" charset="0"/>
                <a:ea typeface="Calibri" panose="020F0502020204030204" pitchFamily="34" charset="0"/>
                <a:cs typeface="Arial" panose="020B0604020202020204" pitchFamily="34" charset="0"/>
              </a:rPr>
              <a:t>b</a:t>
            </a:r>
            <a:r>
              <a:rPr lang="en-US" sz="1800" dirty="0">
                <a:effectLst/>
                <a:latin typeface="Arial" panose="020B0604020202020204" pitchFamily="34" charset="0"/>
                <a:ea typeface="Calibri" panose="020F0502020204030204" pitchFamily="34" charset="0"/>
                <a:cs typeface="Arial" panose="020B0604020202020204" pitchFamily="34" charset="0"/>
              </a:rPr>
              <a:t>y a maintenance therapy</a:t>
            </a:r>
          </a:p>
          <a:p>
            <a:pPr marL="742950" lvl="1"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Consider rituximab as second line and anticoagulation in </a:t>
            </a:r>
            <a:r>
              <a:rPr lang="en-US" dirty="0" err="1">
                <a:latin typeface="Arial" panose="020B0604020202020204" pitchFamily="34" charset="0"/>
                <a:ea typeface="Calibri" panose="020F0502020204030204" pitchFamily="34" charset="0"/>
                <a:cs typeface="Arial" panose="020B0604020202020204" pitchFamily="34" charset="0"/>
              </a:rPr>
              <a:t>aPL</a:t>
            </a:r>
            <a:r>
              <a:rPr lang="en-US" dirty="0">
                <a:latin typeface="Arial" panose="020B0604020202020204" pitchFamily="34" charset="0"/>
                <a:ea typeface="Calibri" panose="020F0502020204030204" pitchFamily="34" charset="0"/>
                <a:cs typeface="Arial" panose="020B0604020202020204" pitchFamily="34" charset="0"/>
              </a:rPr>
              <a:t> positive patients</a:t>
            </a:r>
            <a:endParaRPr lang="en-US" dirty="0">
              <a:latin typeface="Arial" panose="020B0604020202020204" pitchFamily="34" charset="0"/>
              <a:cs typeface="Arial" panose="020B0604020202020204" pitchFamily="34" charset="0"/>
            </a:endParaRPr>
          </a:p>
          <a:p>
            <a:pPr marL="228600" lvl="0" indent="-22860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BABFF224-99F0-4B60-AC39-D20EA25FBB0F}" type="slidenum">
              <a:rPr lang="en-US" smtClean="0"/>
              <a:t>28</a:t>
            </a:fld>
            <a:endParaRPr lang="en-US"/>
          </a:p>
        </p:txBody>
      </p:sp>
    </p:spTree>
    <p:extLst>
      <p:ext uri="{BB962C8B-B14F-4D97-AF65-F5344CB8AC3E}">
        <p14:creationId xmlns:p14="http://schemas.microsoft.com/office/powerpoint/2010/main" val="3709969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Observational cohort studies [48, 65] have reported a lower risk of seizures in patients with SLE taking antimalarial drugs, even after adjusting for con founding variables. (3)</a:t>
            </a:r>
          </a:p>
          <a:p>
            <a:pPr marL="628650" lvl="1" indent="-171450">
              <a:buFont typeface="Arial" panose="020B0604020202020204" pitchFamily="34" charset="0"/>
              <a:buChar char="•"/>
            </a:pPr>
            <a:r>
              <a:rPr lang="en-US" dirty="0"/>
              <a:t>The precise mechanism responsible for this beneficial effect is unclear but it may result from a combination of the known anti-inflammatory [66, 67] and antithrombotic [68] properties of antimalarial drugs.</a:t>
            </a:r>
          </a:p>
          <a:p>
            <a:pPr marL="628650" lvl="1" indent="-171450">
              <a:buFont typeface="Arial" panose="020B0604020202020204" pitchFamily="34" charset="0"/>
              <a:buChar char="•"/>
            </a:pPr>
            <a:r>
              <a:rPr lang="en-US" dirty="0"/>
              <a:t>Another cohort study of NPSLE and SLE patients, using MRI, found less brain atrophy and loss of white matter </a:t>
            </a:r>
            <a:r>
              <a:rPr lang="en-US" dirty="0" err="1"/>
              <a:t>fibre</a:t>
            </a:r>
            <a:r>
              <a:rPr lang="en-US" dirty="0"/>
              <a:t> tract integrity among those taking antimalarials [69]. </a:t>
            </a:r>
          </a:p>
          <a:p>
            <a:pPr indent="-228600">
              <a:buFont typeface="Arial" panose="020B0604020202020204" pitchFamily="34" charset="0"/>
              <a:buChar char="•"/>
            </a:pPr>
            <a:r>
              <a:rPr lang="en-US" dirty="0"/>
              <a:t>High-level evidence for the treatment of NPSLE is lacking. In the absence of such evidence, pragmatic management strategies should be used, based on observational data for NPSLE, expert opinion and experience from other organ system involvement in SLE.</a:t>
            </a:r>
          </a:p>
          <a:p>
            <a:pPr marL="171450" indent="-171450">
              <a:buFont typeface="Arial" panose="020B0604020202020204" pitchFamily="34" charset="0"/>
              <a:buChar char="•"/>
            </a:pPr>
            <a:r>
              <a:rPr lang="en-US" dirty="0"/>
              <a:t>A particular limitation is that all clinical trials in SLE exclude patients with active CNS manifestations (Dubois) </a:t>
            </a:r>
          </a:p>
          <a:p>
            <a:pPr marL="742950" lvl="1" indent="-285750">
              <a:buFont typeface="Courier New,monospace" panose="020B0604020202020204" pitchFamily="34" charset="0"/>
              <a:buChar char="o"/>
            </a:pPr>
            <a:r>
              <a:rPr lang="en-US" dirty="0"/>
              <a:t>Patients with severe NPSLE were excluded from clinical trials of belimumab and </a:t>
            </a:r>
            <a:r>
              <a:rPr lang="en-US" dirty="0" err="1"/>
              <a:t>anifrolumab</a:t>
            </a:r>
            <a:r>
              <a:rPr lang="en-US" dirty="0"/>
              <a:t>. A post hoc analysis of two phase III belimumab studies that included 45 patients with mild NPSLE indicated a beneficial response, but only for headache and not for other NPSLE manifestations</a:t>
            </a:r>
          </a:p>
          <a:p>
            <a:pPr marL="742950" lvl="1" indent="-285750">
              <a:buFont typeface="Courier New,monospace" panose="020B0604020202020204" pitchFamily="34" charset="0"/>
              <a:buChar char="o"/>
            </a:pPr>
            <a:r>
              <a:rPr lang="en-US" dirty="0"/>
              <a:t>More recently, a post hoc analysis of five phase III belimumab trials did not demonstrate a protective or predisposing effect of belimumab versus placebo for the occurrence of NPSLE flares during treatment</a:t>
            </a:r>
          </a:p>
          <a:p>
            <a:pPr marL="742950" lvl="1" indent="-285750">
              <a:buFont typeface="Courier New,monospace" panose="020B0604020202020204" pitchFamily="34" charset="0"/>
              <a:buChar char="o"/>
            </a:pPr>
            <a:r>
              <a:rPr lang="en-US" dirty="0"/>
              <a:t>Post hoc analysis of patients with mild NPSLE enrolled in the </a:t>
            </a:r>
            <a:r>
              <a:rPr lang="en-US" dirty="0" err="1"/>
              <a:t>anifrolumab</a:t>
            </a:r>
            <a:r>
              <a:rPr lang="en-US" dirty="0"/>
              <a:t> clinical trial program, is awaited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ABFF224-99F0-4B60-AC39-D20EA25FBB0F}" type="slidenum">
              <a:rPr lang="en-US" smtClean="0"/>
              <a:t>29</a:t>
            </a:fld>
            <a:endParaRPr lang="en-US"/>
          </a:p>
        </p:txBody>
      </p:sp>
    </p:spTree>
    <p:extLst>
      <p:ext uri="{BB962C8B-B14F-4D97-AF65-F5344CB8AC3E}">
        <p14:creationId xmlns:p14="http://schemas.microsoft.com/office/powerpoint/2010/main" val="4006278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Mycophenolate </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Post-hoc analysis of a randomized controlled trial in 370 patients with lupus nephritis examined non-renal disease activity following mycophenolate mofetil versus IV cyclophosphamide. 3 patients received mycophenolate and 5 received cyclophosphamide. No significant difference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Azathioprine</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Most often, it was used in combination with other immunosuppressive agents, such as cyclophosphamide </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IVIG</a:t>
            </a:r>
          </a:p>
          <a:p>
            <a:pPr marL="742950" lvl="1" indent="-285750">
              <a:buFont typeface="Courier New" panose="020B0604020202020204" pitchFamily="34" charset="0"/>
              <a:buChar char="o"/>
            </a:pPr>
            <a:r>
              <a:rPr lang="en-US" sz="2000" dirty="0">
                <a:latin typeface="Arial" panose="020B0604020202020204" pitchFamily="34" charset="0"/>
                <a:cs typeface="Arial" panose="020B0604020202020204" pitchFamily="34" charset="0"/>
              </a:rPr>
              <a:t>Data limited to two case series with one including various manifestations and the other limited to </a:t>
            </a:r>
            <a:r>
              <a:rPr lang="en-US" sz="2000" dirty="0">
                <a:latin typeface="Arial" panose="020B0604020202020204" pitchFamily="34" charset="0"/>
                <a:ea typeface="+mn-lt"/>
                <a:cs typeface="Arial" panose="020B0604020202020204" pitchFamily="34" charset="0"/>
              </a:rPr>
              <a:t>SLE-related chronic inflammatory demyelinating polyneuropathy (CIDP)</a:t>
            </a:r>
            <a:endParaRPr lang="en-US" sz="2000" dirty="0">
              <a:latin typeface="Arial" panose="020B0604020202020204" pitchFamily="34" charset="0"/>
              <a:cs typeface="Arial" panose="020B0604020202020204" pitchFamily="34" charset="0"/>
            </a:endParaRPr>
          </a:p>
          <a:p>
            <a:pPr marL="742950" lvl="1" indent="-285750">
              <a:buFont typeface="Courier New" panose="020B0604020202020204" pitchFamily="34" charset="0"/>
              <a:buChar char="o"/>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Autologous stem cell transplant</a:t>
            </a:r>
            <a:endParaRPr lang="en-US" sz="2000" dirty="0">
              <a:latin typeface="Arial" panose="020B0604020202020204" pitchFamily="34" charset="0"/>
              <a:cs typeface="Arial" panose="020B0604020202020204" pitchFamily="34" charset="0"/>
            </a:endParaRPr>
          </a:p>
          <a:p>
            <a:pPr marL="742950" lvl="1" indent="-285750">
              <a:buFont typeface="Courier New" panose="020B0604020202020204" pitchFamily="34" charset="0"/>
              <a:buChar char="o"/>
            </a:pPr>
            <a:r>
              <a:rPr lang="en-US" sz="2000" dirty="0">
                <a:latin typeface="Arial" panose="020B0604020202020204" pitchFamily="34" charset="0"/>
                <a:cs typeface="Arial" panose="020B0604020202020204" pitchFamily="34" charset="0"/>
              </a:rPr>
              <a:t>Three studies including one non-controlled trial and two observational studies included refractory patients with NPSLE</a:t>
            </a:r>
          </a:p>
          <a:p>
            <a:pPr marL="742950" lvl="1" indent="-285750">
              <a:buFont typeface="Courier New" panose="020B0604020202020204" pitchFamily="34" charset="0"/>
              <a:buChar char="o"/>
            </a:pPr>
            <a:r>
              <a:rPr lang="en-US" sz="2000" dirty="0">
                <a:latin typeface="Arial" panose="020B0604020202020204" pitchFamily="34" charset="0"/>
                <a:ea typeface="+mn-lt"/>
                <a:cs typeface="Arial" panose="020B0604020202020204" pitchFamily="34" charset="0"/>
              </a:rPr>
              <a:t>Response after auto SCT was favorable overall; however, only one study reported responses for neurologic patients separately</a:t>
            </a:r>
            <a:endParaRPr lang="en-US" sz="2000" dirty="0">
              <a:latin typeface="Arial" panose="020B0604020202020204" pitchFamily="34" charset="0"/>
              <a:cs typeface="Arial" panose="020B0604020202020204" pitchFamily="34" charset="0"/>
            </a:endParaRPr>
          </a:p>
          <a:p>
            <a:pPr marL="1200150" lvl="2" indent="-285750">
              <a:buFont typeface="Wingdings" panose="020B0604020202020204" pitchFamily="34" charset="0"/>
              <a:buChar char="§"/>
            </a:pPr>
            <a:r>
              <a:rPr lang="en-US" sz="2000" dirty="0">
                <a:latin typeface="Arial" panose="020B0604020202020204" pitchFamily="34" charset="0"/>
                <a:ea typeface="+mn-lt"/>
                <a:cs typeface="Arial" panose="020B0604020202020204" pitchFamily="34" charset="0"/>
              </a:rPr>
              <a:t>frequency of CNS manifestations was 46%; this decreased to approximately 5% after six months  and was approximately 10% at 24 months. </a:t>
            </a:r>
          </a:p>
          <a:p>
            <a:pPr marL="1200150" lvl="2" indent="-285750">
              <a:buFont typeface="Wingdings"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Intrathecal methotrexate</a:t>
            </a:r>
          </a:p>
          <a:p>
            <a:pPr marL="285750" indent="-285750">
              <a:buFont typeface="Arial"/>
              <a:buChar char="•"/>
            </a:pPr>
            <a:r>
              <a:rPr lang="en-US" dirty="0">
                <a:latin typeface="Aptos"/>
                <a:cs typeface="Calibri"/>
              </a:rPr>
              <a:t>Data quality in the intrathecal MTX was low as </a:t>
            </a:r>
            <a:r>
              <a:rPr lang="en-US" dirty="0"/>
              <a:t>The latter study should be interpreted with caution, as a number of patients (details were not provided in the study) also received </a:t>
            </a:r>
            <a:r>
              <a:rPr lang="en-US" dirty="0" err="1"/>
              <a:t>cyclophosphanemide</a:t>
            </a:r>
            <a:r>
              <a:rPr lang="en-US" dirty="0"/>
              <a:t> and intravenous immune globulin </a:t>
            </a:r>
          </a:p>
          <a:p>
            <a:pPr marL="1028700" lvl="1" indent="-285750">
              <a:buFont typeface="Courier New"/>
              <a:buChar char="o"/>
            </a:pPr>
            <a:r>
              <a:rPr lang="en-US" dirty="0"/>
              <a:t>this study was confounded by higher rates of intravenous pulse methylprednisolone therapy in the intrathecal treatment group. Until additional data become available, the contribution of intrathecal methotrexate and dexamethasone to the treatment of NPSLE remains unclear.</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sz="2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BFF224-99F0-4B60-AC39-D20EA25FBB0F}" type="slidenum">
              <a:rPr lang="en-US" smtClean="0"/>
              <a:t>30</a:t>
            </a:fld>
            <a:endParaRPr lang="en-US"/>
          </a:p>
        </p:txBody>
      </p:sp>
    </p:spTree>
    <p:extLst>
      <p:ext uri="{BB962C8B-B14F-4D97-AF65-F5344CB8AC3E}">
        <p14:creationId xmlns:p14="http://schemas.microsoft.com/office/powerpoint/2010/main" val="133284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dirty="0">
                <a:solidFill>
                  <a:srgbClr val="000000"/>
                </a:solidFill>
              </a:rPr>
              <a:t>MRI flair sequences showing left frontal and insular lesions with surrounding vasogenic edema</a:t>
            </a:r>
          </a:p>
          <a:p>
            <a:pPr marL="228600" indent="-228600">
              <a:buFont typeface="+mj-lt"/>
              <a:buAutoNum type="arabicPeriod"/>
            </a:pPr>
            <a:r>
              <a:rPr lang="en-US" sz="1200" b="0" dirty="0">
                <a:solidFill>
                  <a:srgbClr val="000000"/>
                </a:solidFill>
              </a:rPr>
              <a:t>Infectious and malignancy work up was negative</a:t>
            </a:r>
            <a:endParaRPr lang="en-US" b="0" dirty="0"/>
          </a:p>
        </p:txBody>
      </p:sp>
      <p:sp>
        <p:nvSpPr>
          <p:cNvPr id="4" name="Slide Number Placeholder 3"/>
          <p:cNvSpPr>
            <a:spLocks noGrp="1"/>
          </p:cNvSpPr>
          <p:nvPr>
            <p:ph type="sldNum" sz="quarter" idx="5"/>
          </p:nvPr>
        </p:nvSpPr>
        <p:spPr/>
        <p:txBody>
          <a:bodyPr/>
          <a:lstStyle/>
          <a:p>
            <a:fld id="{BABFF224-99F0-4B60-AC39-D20EA25FBB0F}" type="slidenum">
              <a:rPr lang="en-US" smtClean="0"/>
              <a:t>5</a:t>
            </a:fld>
            <a:endParaRPr lang="en-US"/>
          </a:p>
        </p:txBody>
      </p:sp>
    </p:spTree>
    <p:extLst>
      <p:ext uri="{BB962C8B-B14F-4D97-AF65-F5344CB8AC3E}">
        <p14:creationId xmlns:p14="http://schemas.microsoft.com/office/powerpoint/2010/main" val="369784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E7B7F-1B83-A502-9514-76692A0E5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BE9DA-3498-0D3C-E00A-15FAB85FD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FB31D0-9AD7-D980-FAB3-4E03564E94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rPr>
              <a:t>CT head with a 5mm hyperdense focus adjacent to the left sylvian fissure with associated foci of linear hypoattenuation prompting further imaging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2: MRI flair sequences showing left frontal and insular lesions with surrounding vasogenic edema</a:t>
            </a:r>
            <a:endParaRPr lang="en-US" sz="1200" b="0" dirty="0"/>
          </a:p>
          <a:p>
            <a:endParaRPr lang="en-US" dirty="0"/>
          </a:p>
        </p:txBody>
      </p:sp>
      <p:sp>
        <p:nvSpPr>
          <p:cNvPr id="4" name="Slide Number Placeholder 3">
            <a:extLst>
              <a:ext uri="{FF2B5EF4-FFF2-40B4-BE49-F238E27FC236}">
                <a16:creationId xmlns:a16="http://schemas.microsoft.com/office/drawing/2014/main" id="{54AE7B32-A68B-534B-3DA5-C052521BC44D}"/>
              </a:ext>
            </a:extLst>
          </p:cNvPr>
          <p:cNvSpPr>
            <a:spLocks noGrp="1"/>
          </p:cNvSpPr>
          <p:nvPr>
            <p:ph type="sldNum" sz="quarter" idx="5"/>
          </p:nvPr>
        </p:nvSpPr>
        <p:spPr/>
        <p:txBody>
          <a:bodyPr/>
          <a:lstStyle/>
          <a:p>
            <a:fld id="{BABFF224-99F0-4B60-AC39-D20EA25FBB0F}" type="slidenum">
              <a:rPr lang="en-US" smtClean="0"/>
              <a:t>6</a:t>
            </a:fld>
            <a:endParaRPr lang="en-US"/>
          </a:p>
        </p:txBody>
      </p:sp>
    </p:spTree>
    <p:extLst>
      <p:ext uri="{BB962C8B-B14F-4D97-AF65-F5344CB8AC3E}">
        <p14:creationId xmlns:p14="http://schemas.microsoft.com/office/powerpoint/2010/main" val="277567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arabicPeriod"/>
            </a:pPr>
            <a:r>
              <a:rPr lang="en-US" dirty="0"/>
              <a:t>Difficult to distinguish whether neuropsychiatric symptoms are the result of active SLE or other factors such as infection, metabolic abnormalities, severe hypertension, adverse effects of medications, or independent neurologic or psychiatric problems</a:t>
            </a:r>
          </a:p>
          <a:p>
            <a:pPr marL="285750" indent="-285750">
              <a:buAutoNum type="arabicPeriod"/>
            </a:pPr>
            <a:r>
              <a:rPr lang="en-US" u="sng" dirty="0"/>
              <a:t>Graph 1:  </a:t>
            </a:r>
            <a:r>
              <a:rPr lang="en-US" dirty="0"/>
              <a:t>Survival curves of all NPSLE patients and of the age, sex and year of diagnosis matching the general Dutch population. </a:t>
            </a:r>
            <a:r>
              <a:rPr lang="en-US" b="1" dirty="0"/>
              <a:t>Leading cause of death </a:t>
            </a:r>
            <a:r>
              <a:rPr lang="en-US" dirty="0"/>
              <a:t>was infection&gt;NPSLE&gt;SLE&gt;malignancy. Retrospective study</a:t>
            </a:r>
          </a:p>
          <a:p>
            <a:endParaRPr lang="en-US" dirty="0"/>
          </a:p>
        </p:txBody>
      </p:sp>
      <p:sp>
        <p:nvSpPr>
          <p:cNvPr id="4" name="Slide Number Placeholder 3"/>
          <p:cNvSpPr>
            <a:spLocks noGrp="1"/>
          </p:cNvSpPr>
          <p:nvPr>
            <p:ph type="sldNum" sz="quarter" idx="5"/>
          </p:nvPr>
        </p:nvSpPr>
        <p:spPr/>
        <p:txBody>
          <a:bodyPr/>
          <a:lstStyle/>
          <a:p>
            <a:fld id="{BABFF224-99F0-4B60-AC39-D20EA25FBB0F}" type="slidenum">
              <a:rPr lang="en-US" smtClean="0"/>
              <a:t>8</a:t>
            </a:fld>
            <a:endParaRPr lang="en-US"/>
          </a:p>
        </p:txBody>
      </p:sp>
    </p:spTree>
    <p:extLst>
      <p:ext uri="{BB962C8B-B14F-4D97-AF65-F5344CB8AC3E}">
        <p14:creationId xmlns:p14="http://schemas.microsoft.com/office/powerpoint/2010/main" val="117157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Used a pool of 108 NPSLE patients</a:t>
            </a:r>
          </a:p>
          <a:p>
            <a:pPr marL="171450" indent="-171450">
              <a:buFont typeface="Arial"/>
              <a:buChar char="•"/>
            </a:pPr>
            <a:r>
              <a:rPr lang="en-US" dirty="0"/>
              <a:t>The committee </a:t>
            </a:r>
            <a:r>
              <a:rPr lang="en-US" b="1" dirty="0"/>
              <a:t>included 27 clinician investigators </a:t>
            </a:r>
            <a:r>
              <a:rPr lang="en-US" dirty="0"/>
              <a:t>who represented rheumatology (19 members), neurology (3 members), hematology (1 member), psychiatry (1 member), and clinical psychology (3 members).</a:t>
            </a:r>
          </a:p>
          <a:p>
            <a:pPr marL="171450" indent="-171450">
              <a:buFont typeface="Arial"/>
              <a:buChar char="•"/>
            </a:pPr>
            <a:r>
              <a:rPr lang="en-US" dirty="0"/>
              <a:t>Further definitions and exclusion criteria located in the appendix of the paper for table 2</a:t>
            </a:r>
          </a:p>
          <a:p>
            <a:pPr marL="628650" lvl="1" indent="-171450">
              <a:buFont typeface="Courier New"/>
              <a:buChar char="o"/>
            </a:pPr>
            <a:r>
              <a:rPr lang="en-US" dirty="0"/>
              <a:t>39 pages describing each clinical condition, diagnostic criteria, exclusions, associated conditions, and work up</a:t>
            </a:r>
          </a:p>
        </p:txBody>
      </p:sp>
      <p:sp>
        <p:nvSpPr>
          <p:cNvPr id="4" name="Slide Number Placeholder 3"/>
          <p:cNvSpPr>
            <a:spLocks noGrp="1"/>
          </p:cNvSpPr>
          <p:nvPr>
            <p:ph type="sldNum" sz="quarter" idx="5"/>
          </p:nvPr>
        </p:nvSpPr>
        <p:spPr/>
        <p:txBody>
          <a:bodyPr/>
          <a:lstStyle/>
          <a:p>
            <a:fld id="{BABFF224-99F0-4B60-AC39-D20EA25FBB0F}" type="slidenum">
              <a:rPr lang="en-US" smtClean="0"/>
              <a:t>9</a:t>
            </a:fld>
            <a:endParaRPr lang="en-US"/>
          </a:p>
        </p:txBody>
      </p:sp>
    </p:spTree>
    <p:extLst>
      <p:ext uri="{BB962C8B-B14F-4D97-AF65-F5344CB8AC3E}">
        <p14:creationId xmlns:p14="http://schemas.microsoft.com/office/powerpoint/2010/main" val="234034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NPSLE prevalence in the 10 prospective and elicited studies. </a:t>
            </a:r>
          </a:p>
          <a:p>
            <a:pPr marL="628650" lvl="1" indent="-171450">
              <a:buFont typeface="Courier New"/>
              <a:buChar char="o"/>
            </a:pPr>
            <a:r>
              <a:rPr lang="en-US" dirty="0"/>
              <a:t>The diamond and dashed line mark the total prevalence and 95% CI</a:t>
            </a:r>
          </a:p>
          <a:p>
            <a:pPr marL="628650" lvl="1" indent="-171450">
              <a:buFont typeface="Courier New"/>
              <a:buChar char="o"/>
            </a:pPr>
            <a:r>
              <a:rPr lang="en-US" dirty="0"/>
              <a:t>The dotted line represents the total prevalence according to random-effects model.</a:t>
            </a:r>
          </a:p>
          <a:p>
            <a:pPr marL="171450" indent="-171450">
              <a:buFont typeface="Arial"/>
              <a:buChar char="•"/>
            </a:pPr>
            <a:r>
              <a:rPr lang="en-US" dirty="0"/>
              <a:t>The second approach (used in 10/17 studies) combined a </a:t>
            </a:r>
            <a:r>
              <a:rPr lang="en-US" b="1" dirty="0"/>
              <a:t>retrospective chart review with either a prospective follow-up</a:t>
            </a:r>
            <a:r>
              <a:rPr lang="en-US" dirty="0"/>
              <a:t> or additional elicited information (</a:t>
            </a:r>
            <a:r>
              <a:rPr lang="en-US" dirty="0" err="1"/>
              <a:t>eg</a:t>
            </a:r>
            <a:r>
              <a:rPr lang="en-US" dirty="0"/>
              <a:t>, questionnaires about past medical history, additional physical or neuropsychologic evaluation, </a:t>
            </a:r>
            <a:r>
              <a:rPr lang="en-US" dirty="0" err="1"/>
              <a:t>etc</a:t>
            </a:r>
            <a:r>
              <a:rPr lang="en-US" dirty="0"/>
              <a:t>). The latter approach is generally more accurate but still has its limitations, </a:t>
            </a:r>
            <a:r>
              <a:rPr lang="en-US" dirty="0" err="1"/>
              <a:t>eg</a:t>
            </a:r>
            <a:r>
              <a:rPr lang="en-US" dirty="0"/>
              <a:t>, </a:t>
            </a:r>
            <a:r>
              <a:rPr lang="en-US" b="1" dirty="0"/>
              <a:t>recall biases.</a:t>
            </a:r>
            <a:endParaRPr lang="en-US" b="1" dirty="0">
              <a:latin typeface="Aptos" panose="02110004020202020204"/>
              <a:cs typeface="Calibri"/>
            </a:endParaRPr>
          </a:p>
          <a:p>
            <a:pPr lvl="1" indent="-171450">
              <a:buFont typeface="Courier New"/>
              <a:buChar char="o"/>
            </a:pPr>
            <a:r>
              <a:rPr lang="en-US" dirty="0"/>
              <a:t>Examples include headache (23.3% in prospective or elicited studies vs 4.7% in retrospective chart-driven ones), mood disorders (14.9% vs 2.3%), cognitive dysfunction (13.9% vs 1.6%), and anxiety disorder (5.3% vs 0.4%). </a:t>
            </a:r>
            <a:endParaRPr lang="en-US" dirty="0">
              <a:latin typeface="Aptos" panose="02110004020202020204"/>
              <a:cs typeface="Calibri"/>
            </a:endParaRPr>
          </a:p>
          <a:p>
            <a:pPr indent="-457200">
              <a:buFont typeface="Arial"/>
              <a:buChar char="•"/>
            </a:pPr>
            <a:r>
              <a:rPr lang="en-US" dirty="0">
                <a:latin typeface="Aptos" panose="02110004020202020204"/>
                <a:cs typeface="Calibri"/>
              </a:rPr>
              <a:t>High differences in the methods and reporting of the studies</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ABFF224-99F0-4B60-AC39-D20EA25FBB0F}" type="slidenum">
              <a:rPr lang="en-US" smtClean="0"/>
              <a:t>10</a:t>
            </a:fld>
            <a:endParaRPr lang="en-US"/>
          </a:p>
        </p:txBody>
      </p:sp>
    </p:spTree>
    <p:extLst>
      <p:ext uri="{BB962C8B-B14F-4D97-AF65-F5344CB8AC3E}">
        <p14:creationId xmlns:p14="http://schemas.microsoft.com/office/powerpoint/2010/main" val="69889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sng" dirty="0"/>
              <a:t>2017 study on brain histopathology in SLE patients: </a:t>
            </a:r>
            <a:r>
              <a:rPr lang="en-US" dirty="0"/>
              <a:t>there was deposition of complement activation products (C4d and C5b-9) on the endothelial cell surface and frank vasculitis in 31% of cases of NPSLE (3)</a:t>
            </a:r>
          </a:p>
          <a:p>
            <a:pPr marL="1085850" lvl="2" indent="-171450">
              <a:buFont typeface="Arial" panose="020B0604020202020204" pitchFamily="34" charset="0"/>
              <a:buChar char="•"/>
            </a:pPr>
            <a:r>
              <a:rPr lang="en-US" b="0" i="0" dirty="0">
                <a:solidFill>
                  <a:srgbClr val="2A2A2A"/>
                </a:solidFill>
                <a:effectLst/>
                <a:latin typeface="Merriweather" panose="00000500000000000000" pitchFamily="2" charset="0"/>
              </a:rPr>
              <a:t>A MRI was unable to detect most small vessel injury that was visible histopathologically.</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second mechanism is an autoimmune-mediated neuroinflammatory pathway with complement activation, increased permeability of the blood–brain barrier (BBB), intrathecal migration of neuronal autoantibodies, local production of immune complexes and pro-inflammatory cytokines and other inflammatory mediators. The clinical phenotypes associated with this pathway are mostly diffuse NP manifestations such as psychosis, mood disorders, cognitive dysfunction and acute confusional states </a:t>
            </a:r>
          </a:p>
        </p:txBody>
      </p:sp>
      <p:sp>
        <p:nvSpPr>
          <p:cNvPr id="4" name="Slide Number Placeholder 3"/>
          <p:cNvSpPr>
            <a:spLocks noGrp="1"/>
          </p:cNvSpPr>
          <p:nvPr>
            <p:ph type="sldNum" sz="quarter" idx="5"/>
          </p:nvPr>
        </p:nvSpPr>
        <p:spPr/>
        <p:txBody>
          <a:bodyPr/>
          <a:lstStyle/>
          <a:p>
            <a:fld id="{BABFF224-99F0-4B60-AC39-D20EA25FBB0F}" type="slidenum">
              <a:rPr lang="en-US" smtClean="0"/>
              <a:t>11</a:t>
            </a:fld>
            <a:endParaRPr lang="en-US"/>
          </a:p>
        </p:txBody>
      </p:sp>
    </p:spTree>
    <p:extLst>
      <p:ext uri="{BB962C8B-B14F-4D97-AF65-F5344CB8AC3E}">
        <p14:creationId xmlns:p14="http://schemas.microsoft.com/office/powerpoint/2010/main" val="4183640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vascular disease in particular brain regions, such as the amygdala and hippocampus, may yield some of the diffuse manifestations as well, such as memory decline and affective disturbances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vasculopathy is defined as endothelial cell proliferation, thickening of the vessel wall, and narrowing of the vessel lumen without inflammatory infiltrate.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Immune complexes in SLE can stimulate endothelial cells to express vascular cell adhesion molecule 1, which promotes the recruitment of monocytes into the arterial wall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ABFF224-99F0-4B60-AC39-D20EA25FBB0F}" type="slidenum">
              <a:rPr lang="en-US" smtClean="0"/>
              <a:t>12</a:t>
            </a:fld>
            <a:endParaRPr lang="en-US"/>
          </a:p>
        </p:txBody>
      </p:sp>
    </p:spTree>
    <p:extLst>
      <p:ext uri="{BB962C8B-B14F-4D97-AF65-F5344CB8AC3E}">
        <p14:creationId xmlns:p14="http://schemas.microsoft.com/office/powerpoint/2010/main" val="143438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FCCDB6-29FA-4AEE-8595-C1FBE0659C5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8E6FD-360C-4F48-B1C1-93AC8EAEABF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50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FCCDB6-29FA-4AEE-8595-C1FBE0659C5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8E6FD-360C-4F48-B1C1-93AC8EAEABF5}" type="slidenum">
              <a:rPr lang="en-US" smtClean="0"/>
              <a:t>‹#›</a:t>
            </a:fld>
            <a:endParaRPr lang="en-US"/>
          </a:p>
        </p:txBody>
      </p:sp>
    </p:spTree>
    <p:extLst>
      <p:ext uri="{BB962C8B-B14F-4D97-AF65-F5344CB8AC3E}">
        <p14:creationId xmlns:p14="http://schemas.microsoft.com/office/powerpoint/2010/main" val="298895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FCCDB6-29FA-4AEE-8595-C1FBE0659C5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8E6FD-360C-4F48-B1C1-93AC8EAEABF5}" type="slidenum">
              <a:rPr lang="en-US" smtClean="0"/>
              <a:t>‹#›</a:t>
            </a:fld>
            <a:endParaRPr lang="en-US"/>
          </a:p>
        </p:txBody>
      </p:sp>
    </p:spTree>
    <p:extLst>
      <p:ext uri="{BB962C8B-B14F-4D97-AF65-F5344CB8AC3E}">
        <p14:creationId xmlns:p14="http://schemas.microsoft.com/office/powerpoint/2010/main" val="21642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FCCDB6-29FA-4AEE-8595-C1FBE0659C5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8E6FD-360C-4F48-B1C1-93AC8EAEABF5}" type="slidenum">
              <a:rPr lang="en-US" smtClean="0"/>
              <a:t>‹#›</a:t>
            </a:fld>
            <a:endParaRPr lang="en-US"/>
          </a:p>
        </p:txBody>
      </p:sp>
    </p:spTree>
    <p:extLst>
      <p:ext uri="{BB962C8B-B14F-4D97-AF65-F5344CB8AC3E}">
        <p14:creationId xmlns:p14="http://schemas.microsoft.com/office/powerpoint/2010/main" val="325722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CCDB6-29FA-4AEE-8595-C1FBE0659C5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8E6FD-360C-4F48-B1C1-93AC8EAEABF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32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FCCDB6-29FA-4AEE-8595-C1FBE0659C5B}"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8E6FD-360C-4F48-B1C1-93AC8EAEABF5}" type="slidenum">
              <a:rPr lang="en-US" smtClean="0"/>
              <a:t>‹#›</a:t>
            </a:fld>
            <a:endParaRPr lang="en-US"/>
          </a:p>
        </p:txBody>
      </p:sp>
    </p:spTree>
    <p:extLst>
      <p:ext uri="{BB962C8B-B14F-4D97-AF65-F5344CB8AC3E}">
        <p14:creationId xmlns:p14="http://schemas.microsoft.com/office/powerpoint/2010/main" val="143027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FCCDB6-29FA-4AEE-8595-C1FBE0659C5B}"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38E6FD-360C-4F48-B1C1-93AC8EAEABF5}" type="slidenum">
              <a:rPr lang="en-US" smtClean="0"/>
              <a:t>‹#›</a:t>
            </a:fld>
            <a:endParaRPr lang="en-US"/>
          </a:p>
        </p:txBody>
      </p:sp>
    </p:spTree>
    <p:extLst>
      <p:ext uri="{BB962C8B-B14F-4D97-AF65-F5344CB8AC3E}">
        <p14:creationId xmlns:p14="http://schemas.microsoft.com/office/powerpoint/2010/main" val="2302235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FCCDB6-29FA-4AEE-8595-C1FBE0659C5B}"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38E6FD-360C-4F48-B1C1-93AC8EAEABF5}" type="slidenum">
              <a:rPr lang="en-US" smtClean="0"/>
              <a:t>‹#›</a:t>
            </a:fld>
            <a:endParaRPr lang="en-US"/>
          </a:p>
        </p:txBody>
      </p:sp>
    </p:spTree>
    <p:extLst>
      <p:ext uri="{BB962C8B-B14F-4D97-AF65-F5344CB8AC3E}">
        <p14:creationId xmlns:p14="http://schemas.microsoft.com/office/powerpoint/2010/main" val="217482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FCCDB6-29FA-4AEE-8595-C1FBE0659C5B}" type="datetimeFigureOut">
              <a:rPr lang="en-US" smtClean="0"/>
              <a:t>1/14/2025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638E6FD-360C-4F48-B1C1-93AC8EAEABF5}" type="slidenum">
              <a:rPr lang="en-US" smtClean="0"/>
              <a:t>‹#›</a:t>
            </a:fld>
            <a:endParaRPr lang="en-US"/>
          </a:p>
        </p:txBody>
      </p:sp>
    </p:spTree>
    <p:extLst>
      <p:ext uri="{BB962C8B-B14F-4D97-AF65-F5344CB8AC3E}">
        <p14:creationId xmlns:p14="http://schemas.microsoft.com/office/powerpoint/2010/main" val="319213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DFCCDB6-29FA-4AEE-8595-C1FBE0659C5B}" type="datetimeFigureOut">
              <a:rPr lang="en-US" smtClean="0"/>
              <a:t>1/14/2025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638E6FD-360C-4F48-B1C1-93AC8EAEABF5}" type="slidenum">
              <a:rPr lang="en-US" smtClean="0"/>
              <a:t>‹#›</a:t>
            </a:fld>
            <a:endParaRPr lang="en-US"/>
          </a:p>
        </p:txBody>
      </p:sp>
    </p:spTree>
    <p:extLst>
      <p:ext uri="{BB962C8B-B14F-4D97-AF65-F5344CB8AC3E}">
        <p14:creationId xmlns:p14="http://schemas.microsoft.com/office/powerpoint/2010/main" val="283503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CCDB6-29FA-4AEE-8595-C1FBE0659C5B}"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8E6FD-360C-4F48-B1C1-93AC8EAEABF5}" type="slidenum">
              <a:rPr lang="en-US" smtClean="0"/>
              <a:t>‹#›</a:t>
            </a:fld>
            <a:endParaRPr lang="en-US"/>
          </a:p>
        </p:txBody>
      </p:sp>
    </p:spTree>
    <p:extLst>
      <p:ext uri="{BB962C8B-B14F-4D97-AF65-F5344CB8AC3E}">
        <p14:creationId xmlns:p14="http://schemas.microsoft.com/office/powerpoint/2010/main" val="2089932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DFCCDB6-29FA-4AEE-8595-C1FBE0659C5B}" type="datetimeFigureOut">
              <a:rPr lang="en-US" smtClean="0"/>
              <a:t>1/14/2025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638E6FD-360C-4F48-B1C1-93AC8EAEABF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500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28955-336C-21F6-92B1-19B3F5C3738C}"/>
              </a:ext>
            </a:extLst>
          </p:cNvPr>
          <p:cNvSpPr>
            <a:spLocks noGrp="1"/>
          </p:cNvSpPr>
          <p:nvPr>
            <p:ph type="ctrTitle"/>
          </p:nvPr>
        </p:nvSpPr>
        <p:spPr/>
        <p:txBody>
          <a:bodyPr/>
          <a:lstStyle/>
          <a:p>
            <a:pPr algn="ctr"/>
            <a:br>
              <a:rPr lang="en-US" dirty="0"/>
            </a:br>
            <a:r>
              <a:rPr lang="en-US" dirty="0"/>
              <a:t>Neuropsychiatric Lupus</a:t>
            </a:r>
          </a:p>
        </p:txBody>
      </p:sp>
      <p:sp>
        <p:nvSpPr>
          <p:cNvPr id="3" name="Subtitle 2">
            <a:extLst>
              <a:ext uri="{FF2B5EF4-FFF2-40B4-BE49-F238E27FC236}">
                <a16:creationId xmlns:a16="http://schemas.microsoft.com/office/drawing/2014/main" id="{50D9CBD8-86B0-9207-0E71-F528E77E173F}"/>
              </a:ext>
            </a:extLst>
          </p:cNvPr>
          <p:cNvSpPr>
            <a:spLocks noGrp="1"/>
          </p:cNvSpPr>
          <p:nvPr>
            <p:ph type="subTitle" idx="1"/>
          </p:nvPr>
        </p:nvSpPr>
        <p:spPr/>
        <p:txBody>
          <a:bodyPr>
            <a:normAutofit/>
          </a:bodyPr>
          <a:lstStyle/>
          <a:p>
            <a:pPr algn="ctr"/>
            <a:r>
              <a:rPr lang="en-US" dirty="0">
                <a:solidFill>
                  <a:schemeClr val="tx1"/>
                </a:solidFill>
              </a:rPr>
              <a:t>Daniel Carlson</a:t>
            </a:r>
          </a:p>
          <a:p>
            <a:pPr algn="ctr"/>
            <a:r>
              <a:rPr lang="en-US" dirty="0">
                <a:solidFill>
                  <a:schemeClr val="tx1"/>
                </a:solidFill>
              </a:rPr>
              <a:t>PGY4</a:t>
            </a:r>
          </a:p>
        </p:txBody>
      </p:sp>
    </p:spTree>
    <p:extLst>
      <p:ext uri="{BB962C8B-B14F-4D97-AF65-F5344CB8AC3E}">
        <p14:creationId xmlns:p14="http://schemas.microsoft.com/office/powerpoint/2010/main" val="1454551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D5AC-1F83-4976-5AEF-26B1DD7A6749}"/>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Epidemiology</a:t>
            </a:r>
          </a:p>
        </p:txBody>
      </p:sp>
      <p:sp>
        <p:nvSpPr>
          <p:cNvPr id="3" name="TextBox 2">
            <a:extLst>
              <a:ext uri="{FF2B5EF4-FFF2-40B4-BE49-F238E27FC236}">
                <a16:creationId xmlns:a16="http://schemas.microsoft.com/office/drawing/2014/main" id="{BAE5FE4B-53B0-8054-1BD2-74378CCA91EE}"/>
              </a:ext>
            </a:extLst>
          </p:cNvPr>
          <p:cNvSpPr txBox="1"/>
          <p:nvPr/>
        </p:nvSpPr>
        <p:spPr>
          <a:xfrm>
            <a:off x="516306" y="2004001"/>
            <a:ext cx="6098813"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latin typeface="Arial" panose="020B0604020202020204" pitchFamily="34" charset="0"/>
                <a:cs typeface="Arial" panose="020B0604020202020204" pitchFamily="34" charset="0"/>
              </a:rPr>
              <a:t>There is a wide variability of reported incidence of NPSLE owing to the differences in interpretation of classification criteria</a:t>
            </a:r>
          </a:p>
          <a:p>
            <a:pPr marL="285750" indent="-285750">
              <a:buFont typeface="Arial"/>
              <a:buChar char="•"/>
            </a:pPr>
            <a:endParaRPr lang="en-US" sz="2000" dirty="0">
              <a:latin typeface="Arial" panose="020B0604020202020204" pitchFamily="34" charset="0"/>
              <a:cs typeface="Arial" panose="020B0604020202020204" pitchFamily="34" charset="0"/>
            </a:endParaRPr>
          </a:p>
          <a:p>
            <a:pPr marL="285750" indent="-285750">
              <a:buFont typeface="Arial"/>
              <a:buChar char="•"/>
            </a:pPr>
            <a:r>
              <a:rPr lang="en-US" sz="2000" dirty="0">
                <a:latin typeface="Arial" panose="020B0604020202020204" pitchFamily="34" charset="0"/>
                <a:cs typeface="Arial" panose="020B0604020202020204" pitchFamily="34" charset="0"/>
              </a:rPr>
              <a:t>More recent data coming from </a:t>
            </a:r>
            <a:r>
              <a:rPr lang="en-US" sz="2000" dirty="0">
                <a:latin typeface="Arial" panose="020B0604020202020204" pitchFamily="34" charset="0"/>
                <a:ea typeface="+mn-lt"/>
                <a:cs typeface="Arial" panose="020B0604020202020204" pitchFamily="34" charset="0"/>
              </a:rPr>
              <a:t>a sub analysis of 10 prospective studies and a total of 2,049 patients with SLE found the pooled prevalence of NPSLE was 56.3% (95% CI 42.5–74.7%). </a:t>
            </a:r>
          </a:p>
          <a:p>
            <a:pPr marL="285750" indent="-285750">
              <a:buFont typeface="Arial"/>
              <a:buChar char="•"/>
            </a:pPr>
            <a:endParaRPr lang="en-US" sz="2000" dirty="0">
              <a:latin typeface="Arial" panose="020B0604020202020204" pitchFamily="34" charset="0"/>
              <a:ea typeface="+mn-lt"/>
              <a:cs typeface="Arial" panose="020B0604020202020204" pitchFamily="34" charset="0"/>
            </a:endParaRPr>
          </a:p>
          <a:p>
            <a:pPr marL="285750" indent="-285750">
              <a:buFont typeface="Arial"/>
              <a:buChar char="•"/>
            </a:pPr>
            <a:r>
              <a:rPr lang="en-US" sz="2000" dirty="0">
                <a:latin typeface="Arial" panose="020B0604020202020204" pitchFamily="34" charset="0"/>
                <a:ea typeface="+mn-lt"/>
                <a:cs typeface="Arial" panose="020B0604020202020204" pitchFamily="34" charset="0"/>
              </a:rPr>
              <a:t>The frequency of CNS and PNS manifestations was 93.1% and 6.9%, respectively.</a:t>
            </a:r>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6A96A8-D057-E1DD-EDB1-9F3D48B8FCF1}"/>
              </a:ext>
            </a:extLst>
          </p:cNvPr>
          <p:cNvPicPr>
            <a:picLocks noChangeAspect="1"/>
          </p:cNvPicPr>
          <p:nvPr/>
        </p:nvPicPr>
        <p:blipFill>
          <a:blip r:embed="rId3"/>
          <a:stretch>
            <a:fillRect/>
          </a:stretch>
        </p:blipFill>
        <p:spPr>
          <a:xfrm>
            <a:off x="6610349" y="2006881"/>
            <a:ext cx="5356667" cy="3586946"/>
          </a:xfrm>
          <a:prstGeom prst="rect">
            <a:avLst/>
          </a:prstGeom>
        </p:spPr>
      </p:pic>
    </p:spTree>
    <p:extLst>
      <p:ext uri="{BB962C8B-B14F-4D97-AF65-F5344CB8AC3E}">
        <p14:creationId xmlns:p14="http://schemas.microsoft.com/office/powerpoint/2010/main" val="419255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03DA4-CAA4-99D3-421F-3E5F9901C1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1D5AB-C0FB-0B08-E67D-11ED7ECBAD79}"/>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Pathogenesis</a:t>
            </a:r>
            <a:r>
              <a:rPr lang="en-US" dirty="0">
                <a:solidFill>
                  <a:schemeClr val="tx1"/>
                </a:solidFill>
              </a:rPr>
              <a:t> </a:t>
            </a:r>
          </a:p>
        </p:txBody>
      </p:sp>
      <p:sp>
        <p:nvSpPr>
          <p:cNvPr id="4" name="TextBox 3">
            <a:extLst>
              <a:ext uri="{FF2B5EF4-FFF2-40B4-BE49-F238E27FC236}">
                <a16:creationId xmlns:a16="http://schemas.microsoft.com/office/drawing/2014/main" id="{E9743D32-7963-28A6-55AF-8C2DACB04780}"/>
              </a:ext>
            </a:extLst>
          </p:cNvPr>
          <p:cNvSpPr txBox="1"/>
          <p:nvPr/>
        </p:nvSpPr>
        <p:spPr>
          <a:xfrm>
            <a:off x="858889" y="2087217"/>
            <a:ext cx="3846461"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Multiple and interrelated pathophysiological mechanisms, including genetic susceptibility, account for the heterogeneous clinical phenotypic landscape of NPSLE</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No</a:t>
            </a:r>
            <a:r>
              <a:rPr lang="en-US" sz="2000" b="0" i="0" dirty="0">
                <a:effectLst/>
                <a:latin typeface="Arial" panose="020B0604020202020204" pitchFamily="34" charset="0"/>
                <a:cs typeface="Arial" panose="020B0604020202020204" pitchFamily="34" charset="0"/>
              </a:rPr>
              <a:t> single pathogenic mechanism can account for all the varying presentations of NPSLE</a:t>
            </a:r>
            <a:endParaRPr lang="en-US" sz="2000" dirty="0">
              <a:latin typeface="Arial" panose="020B0604020202020204" pitchFamily="34" charset="0"/>
              <a:cs typeface="Arial" panose="020B0604020202020204" pitchFamily="34" charset="0"/>
            </a:endParaRPr>
          </a:p>
        </p:txBody>
      </p:sp>
      <p:pic>
        <p:nvPicPr>
          <p:cNvPr id="7" name="Picture 6" descr="A diagram of a disease&#10;&#10;Description automatically generated">
            <a:extLst>
              <a:ext uri="{FF2B5EF4-FFF2-40B4-BE49-F238E27FC236}">
                <a16:creationId xmlns:a16="http://schemas.microsoft.com/office/drawing/2014/main" id="{C9ABA03D-C9D2-7B42-1991-FB0DE137EDFB}"/>
              </a:ext>
            </a:extLst>
          </p:cNvPr>
          <p:cNvPicPr>
            <a:picLocks noChangeAspect="1"/>
          </p:cNvPicPr>
          <p:nvPr/>
        </p:nvPicPr>
        <p:blipFill>
          <a:blip r:embed="rId3"/>
          <a:stretch>
            <a:fillRect/>
          </a:stretch>
        </p:blipFill>
        <p:spPr>
          <a:xfrm>
            <a:off x="4705350" y="1996560"/>
            <a:ext cx="7332045" cy="4394743"/>
          </a:xfrm>
          <a:prstGeom prst="rect">
            <a:avLst/>
          </a:prstGeom>
        </p:spPr>
      </p:pic>
      <p:sp>
        <p:nvSpPr>
          <p:cNvPr id="3" name="TextBox 2">
            <a:extLst>
              <a:ext uri="{FF2B5EF4-FFF2-40B4-BE49-F238E27FC236}">
                <a16:creationId xmlns:a16="http://schemas.microsoft.com/office/drawing/2014/main" id="{10C11335-5A08-1A6A-9B1E-E3F14D746109}"/>
              </a:ext>
            </a:extLst>
          </p:cNvPr>
          <p:cNvSpPr txBox="1"/>
          <p:nvPr/>
        </p:nvSpPr>
        <p:spPr>
          <a:xfrm>
            <a:off x="4784550" y="3631044"/>
            <a:ext cx="1774613" cy="400110"/>
          </a:xfrm>
          <a:prstGeom prst="rect">
            <a:avLst/>
          </a:prstGeom>
          <a:noFill/>
        </p:spPr>
        <p:txBody>
          <a:bodyPr wrap="square" rtlCol="0">
            <a:spAutoFit/>
          </a:bodyPr>
          <a:lstStyle/>
          <a:p>
            <a:r>
              <a:rPr lang="en-US" sz="2000" dirty="0"/>
              <a:t>Complement</a:t>
            </a:r>
          </a:p>
        </p:txBody>
      </p:sp>
    </p:spTree>
    <p:extLst>
      <p:ext uri="{BB962C8B-B14F-4D97-AF65-F5344CB8AC3E}">
        <p14:creationId xmlns:p14="http://schemas.microsoft.com/office/powerpoint/2010/main" val="99123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3DC9-2456-81AF-6611-0E977D9C623A}"/>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Ischemic Pathway </a:t>
            </a:r>
          </a:p>
        </p:txBody>
      </p:sp>
      <p:pic>
        <p:nvPicPr>
          <p:cNvPr id="3" name="Picture 2" descr="A diagram of a nervous system&#10;&#10;Description automatically generated">
            <a:extLst>
              <a:ext uri="{FF2B5EF4-FFF2-40B4-BE49-F238E27FC236}">
                <a16:creationId xmlns:a16="http://schemas.microsoft.com/office/drawing/2014/main" id="{0C9714EA-9F26-1457-117D-D24F940B16DA}"/>
              </a:ext>
            </a:extLst>
          </p:cNvPr>
          <p:cNvPicPr>
            <a:picLocks noChangeAspect="1"/>
          </p:cNvPicPr>
          <p:nvPr/>
        </p:nvPicPr>
        <p:blipFill>
          <a:blip r:embed="rId3"/>
          <a:stretch>
            <a:fillRect/>
          </a:stretch>
        </p:blipFill>
        <p:spPr>
          <a:xfrm>
            <a:off x="7103609" y="1887992"/>
            <a:ext cx="4156983" cy="4388304"/>
          </a:xfrm>
          <a:prstGeom prst="rect">
            <a:avLst/>
          </a:prstGeom>
        </p:spPr>
      </p:pic>
      <p:sp>
        <p:nvSpPr>
          <p:cNvPr id="4" name="TextBox 3">
            <a:extLst>
              <a:ext uri="{FF2B5EF4-FFF2-40B4-BE49-F238E27FC236}">
                <a16:creationId xmlns:a16="http://schemas.microsoft.com/office/drawing/2014/main" id="{76FA333A-79B9-9024-0C0C-E8CA7F50E03A}"/>
              </a:ext>
            </a:extLst>
          </p:cNvPr>
          <p:cNvSpPr txBox="1"/>
          <p:nvPr/>
        </p:nvSpPr>
        <p:spPr>
          <a:xfrm>
            <a:off x="1002631" y="1945105"/>
            <a:ext cx="598571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latin typeface="Arial" panose="020B0604020202020204" pitchFamily="34" charset="0"/>
                <a:cs typeface="Arial" panose="020B0604020202020204" pitchFamily="34" charset="0"/>
              </a:rPr>
              <a:t>The ischemic pathway is associated with focal NPSLE events, including strokes, seizures, movement disorders and some myelopathies, primarily related to thromboembolic events</a:t>
            </a:r>
          </a:p>
          <a:p>
            <a:pPr marL="285750" indent="-285750">
              <a:buFont typeface="Arial"/>
              <a:buChar char="•"/>
            </a:pPr>
            <a:endParaRPr lang="en-US" sz="2000" dirty="0">
              <a:latin typeface="Arial" panose="020B0604020202020204" pitchFamily="34" charset="0"/>
              <a:cs typeface="Arial" panose="020B0604020202020204" pitchFamily="34" charset="0"/>
            </a:endParaRPr>
          </a:p>
          <a:p>
            <a:pPr marL="285750" indent="-285750">
              <a:buFont typeface="Arial"/>
              <a:buChar char="•"/>
            </a:pPr>
            <a:r>
              <a:rPr lang="en-US" sz="2000" dirty="0">
                <a:latin typeface="Arial" panose="020B0604020202020204" pitchFamily="34" charset="0"/>
                <a:ea typeface="+mn-lt"/>
                <a:cs typeface="Arial" panose="020B0604020202020204" pitchFamily="34" charset="0"/>
              </a:rPr>
              <a:t>Vasculopathy and vasculitis cause endothelial dysfunction by way of immune complex formation and complement activation</a:t>
            </a:r>
          </a:p>
          <a:p>
            <a:pPr marL="285750" indent="-285750">
              <a:buFont typeface="Arial"/>
              <a:buChar char="•"/>
            </a:pPr>
            <a:endParaRPr lang="en-US" sz="2000" dirty="0">
              <a:latin typeface="Arial" panose="020B0604020202020204" pitchFamily="34" charset="0"/>
              <a:ea typeface="+mn-lt"/>
              <a:cs typeface="Arial" panose="020B0604020202020204" pitchFamily="34" charset="0"/>
            </a:endParaRPr>
          </a:p>
          <a:p>
            <a:pPr marL="285750" indent="-285750">
              <a:buFont typeface="Arial"/>
              <a:buChar char="•"/>
            </a:pPr>
            <a:r>
              <a:rPr lang="en-US" sz="2000" dirty="0">
                <a:latin typeface="Arial" panose="020B0604020202020204" pitchFamily="34" charset="0"/>
                <a:cs typeface="Arial" panose="020B0604020202020204" pitchFamily="34" charset="0"/>
              </a:rPr>
              <a:t>Among patients with SLE, those with </a:t>
            </a:r>
            <a:r>
              <a:rPr lang="en-US" sz="2000" dirty="0" err="1">
                <a:latin typeface="Arial" panose="020B0604020202020204" pitchFamily="34" charset="0"/>
                <a:cs typeface="Arial" panose="020B0604020202020204" pitchFamily="34" charset="0"/>
              </a:rPr>
              <a:t>aPL</a:t>
            </a:r>
            <a:r>
              <a:rPr lang="en-US" sz="2000" dirty="0">
                <a:latin typeface="Arial" panose="020B0604020202020204" pitchFamily="34" charset="0"/>
                <a:cs typeface="Arial" panose="020B0604020202020204" pitchFamily="34" charset="0"/>
              </a:rPr>
              <a:t> antibodies are twice as likely as those without them to develop focal NPSLE</a:t>
            </a:r>
          </a:p>
        </p:txBody>
      </p:sp>
    </p:spTree>
    <p:extLst>
      <p:ext uri="{BB962C8B-B14F-4D97-AF65-F5344CB8AC3E}">
        <p14:creationId xmlns:p14="http://schemas.microsoft.com/office/powerpoint/2010/main" val="310246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452F-DC48-610A-A1E8-87565B219C2C}"/>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Blood Brain Barrier</a:t>
            </a:r>
          </a:p>
        </p:txBody>
      </p:sp>
      <p:pic>
        <p:nvPicPr>
          <p:cNvPr id="3" name="Picture 2">
            <a:extLst>
              <a:ext uri="{FF2B5EF4-FFF2-40B4-BE49-F238E27FC236}">
                <a16:creationId xmlns:a16="http://schemas.microsoft.com/office/drawing/2014/main" id="{C3073B21-DA90-C1AB-CDB5-3BFF5DC488E2}"/>
              </a:ext>
            </a:extLst>
          </p:cNvPr>
          <p:cNvPicPr>
            <a:picLocks noChangeAspect="1"/>
          </p:cNvPicPr>
          <p:nvPr/>
        </p:nvPicPr>
        <p:blipFill>
          <a:blip r:embed="rId3"/>
          <a:stretch>
            <a:fillRect/>
          </a:stretch>
        </p:blipFill>
        <p:spPr>
          <a:xfrm>
            <a:off x="4785060" y="1869707"/>
            <a:ext cx="7283046" cy="4374681"/>
          </a:xfrm>
          <a:prstGeom prst="rect">
            <a:avLst/>
          </a:prstGeom>
        </p:spPr>
      </p:pic>
      <p:sp>
        <p:nvSpPr>
          <p:cNvPr id="4" name="TextBox 3">
            <a:extLst>
              <a:ext uri="{FF2B5EF4-FFF2-40B4-BE49-F238E27FC236}">
                <a16:creationId xmlns:a16="http://schemas.microsoft.com/office/drawing/2014/main" id="{90CC9112-40C8-1C10-0D8F-E0D41EF92C82}"/>
              </a:ext>
            </a:extLst>
          </p:cNvPr>
          <p:cNvSpPr txBox="1"/>
          <p:nvPr/>
        </p:nvSpPr>
        <p:spPr>
          <a:xfrm>
            <a:off x="512275" y="2436252"/>
            <a:ext cx="4101801"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Disruption</a:t>
            </a:r>
            <a:r>
              <a:rPr lang="en-US" sz="2000" b="0" i="0" dirty="0">
                <a:effectLst/>
                <a:latin typeface="Arial" panose="020B0604020202020204" pitchFamily="34" charset="0"/>
                <a:cs typeface="Arial" panose="020B0604020202020204" pitchFamily="34" charset="0"/>
              </a:rPr>
              <a:t> of the blood brain barrier has been highlighted as an essential component of pathogenesis in NPSLE</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The barriers of the CNS are continuously redefined as an increasingly complex network</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511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31B6-AD0B-638A-F43D-37EFBE337C92}"/>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Inflammatory Pathway</a:t>
            </a:r>
          </a:p>
        </p:txBody>
      </p:sp>
      <p:pic>
        <p:nvPicPr>
          <p:cNvPr id="3" name="Picture 2">
            <a:extLst>
              <a:ext uri="{FF2B5EF4-FFF2-40B4-BE49-F238E27FC236}">
                <a16:creationId xmlns:a16="http://schemas.microsoft.com/office/drawing/2014/main" id="{6935F285-B239-4E94-8E1D-70C3305F725A}"/>
              </a:ext>
            </a:extLst>
          </p:cNvPr>
          <p:cNvPicPr>
            <a:picLocks noChangeAspect="1"/>
          </p:cNvPicPr>
          <p:nvPr/>
        </p:nvPicPr>
        <p:blipFill>
          <a:blip r:embed="rId3"/>
          <a:stretch>
            <a:fillRect/>
          </a:stretch>
        </p:blipFill>
        <p:spPr>
          <a:xfrm>
            <a:off x="6612475" y="1914713"/>
            <a:ext cx="5306436" cy="4225932"/>
          </a:xfrm>
          <a:prstGeom prst="rect">
            <a:avLst/>
          </a:prstGeom>
        </p:spPr>
      </p:pic>
      <p:sp>
        <p:nvSpPr>
          <p:cNvPr id="4" name="TextBox 3">
            <a:extLst>
              <a:ext uri="{FF2B5EF4-FFF2-40B4-BE49-F238E27FC236}">
                <a16:creationId xmlns:a16="http://schemas.microsoft.com/office/drawing/2014/main" id="{E47169A0-461C-E2B9-E92A-AEC67706AD38}"/>
              </a:ext>
            </a:extLst>
          </p:cNvPr>
          <p:cNvSpPr txBox="1"/>
          <p:nvPr/>
        </p:nvSpPr>
        <p:spPr>
          <a:xfrm>
            <a:off x="370114" y="1915885"/>
            <a:ext cx="6237513"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latin typeface="Arial" panose="020B0604020202020204" pitchFamily="34" charset="0"/>
                <a:cs typeface="Arial" panose="020B0604020202020204" pitchFamily="34" charset="0"/>
              </a:rPr>
              <a:t>The inflammatory pathway is associated with more diffuse NPSLE manifestations, such as psychosis and acute confusion</a:t>
            </a:r>
          </a:p>
          <a:p>
            <a:pPr marL="285750" indent="-285750">
              <a:buFont typeface="Arial"/>
              <a:buChar char="•"/>
            </a:pPr>
            <a:endParaRPr lang="en-US" sz="2000" dirty="0">
              <a:latin typeface="Arial" panose="020B0604020202020204" pitchFamily="34" charset="0"/>
              <a:cs typeface="Arial" panose="020B0604020202020204" pitchFamily="34" charset="0"/>
            </a:endParaRPr>
          </a:p>
          <a:p>
            <a:pPr marL="285750" indent="-285750">
              <a:buFont typeface="Arial"/>
              <a:buChar char="•"/>
            </a:pPr>
            <a:r>
              <a:rPr lang="en-US" sz="2000" dirty="0">
                <a:latin typeface="Arial" panose="020B0604020202020204" pitchFamily="34" charset="0"/>
                <a:cs typeface="Arial" panose="020B0604020202020204" pitchFamily="34" charset="0"/>
              </a:rPr>
              <a:t>Primary injury to brain parenchyma can occur through the action of brain reactive autoantibodies, cytokines, chemokines, and infiltrating cells, often in the setting of a breached blood-brain barrier</a:t>
            </a:r>
          </a:p>
          <a:p>
            <a:pPr marL="285750" indent="-285750">
              <a:buFont typeface="Arial"/>
              <a:buChar char="•"/>
            </a:pPr>
            <a:endParaRPr lang="en-US" sz="2000" dirty="0">
              <a:latin typeface="Arial" panose="020B0604020202020204" pitchFamily="34" charset="0"/>
              <a:cs typeface="Arial" panose="020B0604020202020204" pitchFamily="34" charset="0"/>
            </a:endParaRPr>
          </a:p>
          <a:p>
            <a:pPr marL="285750" indent="-285750">
              <a:buFont typeface="Arial"/>
              <a:buChar char="•"/>
            </a:pPr>
            <a:r>
              <a:rPr lang="en-US" sz="2000" dirty="0">
                <a:latin typeface="Arial" panose="020B0604020202020204" pitchFamily="34" charset="0"/>
                <a:cs typeface="Arial" panose="020B0604020202020204" pitchFamily="34" charset="0"/>
              </a:rPr>
              <a:t>Antibodies can be produced intrathecally or can be passively transferred from the systemic circulation following a breach in the blood brain barrier</a:t>
            </a:r>
          </a:p>
          <a:p>
            <a:pPr marL="285750" indent="-285750">
              <a:buFont typeface="Arial"/>
              <a:buChar char="•"/>
            </a:pPr>
            <a:endParaRPr lang="en-US" dirty="0">
              <a:cs typeface="Calibri"/>
            </a:endParaRPr>
          </a:p>
        </p:txBody>
      </p:sp>
    </p:spTree>
    <p:extLst>
      <p:ext uri="{BB962C8B-B14F-4D97-AF65-F5344CB8AC3E}">
        <p14:creationId xmlns:p14="http://schemas.microsoft.com/office/powerpoint/2010/main" val="301481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CB05B-702B-361C-25B7-F16490CA4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6CE3E2-97FF-6E28-E3E1-766CD7A6487D}"/>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Approach to the Evaluation of NPSLE</a:t>
            </a:r>
          </a:p>
        </p:txBody>
      </p:sp>
      <p:sp>
        <p:nvSpPr>
          <p:cNvPr id="4" name="TextBox 3">
            <a:extLst>
              <a:ext uri="{FF2B5EF4-FFF2-40B4-BE49-F238E27FC236}">
                <a16:creationId xmlns:a16="http://schemas.microsoft.com/office/drawing/2014/main" id="{F0DA350E-8E8F-8C14-E3E8-5C9B8E962DB9}"/>
              </a:ext>
            </a:extLst>
          </p:cNvPr>
          <p:cNvSpPr txBox="1"/>
          <p:nvPr/>
        </p:nvSpPr>
        <p:spPr>
          <a:xfrm>
            <a:off x="110886" y="1737360"/>
            <a:ext cx="6647232"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There is no single diagnostic test to accurately diagnose NPSLE</a:t>
            </a:r>
          </a:p>
          <a:p>
            <a:pPr marL="285750" indent="-285750">
              <a:buFont typeface="Arial" panose="020B0604020202020204" pitchFamily="34" charset="0"/>
              <a:buChar char="•"/>
            </a:pPr>
            <a:endParaRPr lang="en-US" sz="2000"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The evaluation of SLE patients with signs or symptoms suggestive of neuropsychiatric disease is comparable to that in non-SLE patients who present with the same manifestations</a:t>
            </a:r>
          </a:p>
          <a:p>
            <a:pPr marL="285750" indent="-285750">
              <a:buFont typeface="Arial" panose="020B0604020202020204" pitchFamily="34" charset="0"/>
              <a:buChar char="•"/>
            </a:pPr>
            <a:endParaRPr lang="en-US" sz="2000"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Our goal is to exclude secondary causes such as infections, metabolic or endocrine disturbances and adverse drug reactions </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ea typeface="+mn-lt"/>
              <a:cs typeface="Arial" panose="020B0604020202020204" pitchFamily="34" charset="0"/>
            </a:endParaRPr>
          </a:p>
        </p:txBody>
      </p:sp>
      <p:pic>
        <p:nvPicPr>
          <p:cNvPr id="6" name="Picture 5" descr="A diagram of a patient&amp;#39;s therapy&#10;&#10;Description automatically generated">
            <a:extLst>
              <a:ext uri="{FF2B5EF4-FFF2-40B4-BE49-F238E27FC236}">
                <a16:creationId xmlns:a16="http://schemas.microsoft.com/office/drawing/2014/main" id="{76708D81-8054-A54B-785D-AE85A72164F3}"/>
              </a:ext>
            </a:extLst>
          </p:cNvPr>
          <p:cNvPicPr>
            <a:picLocks noChangeAspect="1"/>
          </p:cNvPicPr>
          <p:nvPr/>
        </p:nvPicPr>
        <p:blipFill>
          <a:blip r:embed="rId3"/>
          <a:stretch>
            <a:fillRect/>
          </a:stretch>
        </p:blipFill>
        <p:spPr>
          <a:xfrm>
            <a:off x="6695536" y="1737360"/>
            <a:ext cx="5734046" cy="4681062"/>
          </a:xfrm>
          <a:prstGeom prst="rect">
            <a:avLst/>
          </a:prstGeom>
        </p:spPr>
      </p:pic>
    </p:spTree>
    <p:extLst>
      <p:ext uri="{BB962C8B-B14F-4D97-AF65-F5344CB8AC3E}">
        <p14:creationId xmlns:p14="http://schemas.microsoft.com/office/powerpoint/2010/main" val="384343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9A0A0-64BF-B949-DE73-2D01C42B66E4}"/>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Autoantibodies Associated with NPSLE</a:t>
            </a:r>
          </a:p>
        </p:txBody>
      </p:sp>
      <p:sp>
        <p:nvSpPr>
          <p:cNvPr id="3" name="TextBox 2">
            <a:extLst>
              <a:ext uri="{FF2B5EF4-FFF2-40B4-BE49-F238E27FC236}">
                <a16:creationId xmlns:a16="http://schemas.microsoft.com/office/drawing/2014/main" id="{8D564A5C-9DD0-2F34-AE9A-AA05E3ED6A00}"/>
              </a:ext>
            </a:extLst>
          </p:cNvPr>
          <p:cNvSpPr txBox="1"/>
          <p:nvPr/>
        </p:nvSpPr>
        <p:spPr>
          <a:xfrm>
            <a:off x="174115" y="1770083"/>
            <a:ext cx="10202369" cy="4801314"/>
          </a:xfrm>
          <a:prstGeom prst="rect">
            <a:avLst/>
          </a:prstGeom>
          <a:noFill/>
        </p:spPr>
        <p:txBody>
          <a:bodyPr wrap="square" rtlCol="0">
            <a:spAutoFit/>
          </a:bodyPr>
          <a:lstStyle/>
          <a:p>
            <a:pPr marL="342900" indent="-342900">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Antiphospholipid antibodies</a:t>
            </a:r>
          </a:p>
          <a:p>
            <a:pPr marL="800100" lvl="1" indent="-342900">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Create a </a:t>
            </a:r>
            <a:r>
              <a:rPr lang="en-US" dirty="0">
                <a:latin typeface="Arial" panose="020B0604020202020204" pitchFamily="34" charset="0"/>
                <a:cs typeface="Arial" panose="020B0604020202020204" pitchFamily="34" charset="0"/>
              </a:rPr>
              <a:t>procoagulant state by </a:t>
            </a:r>
            <a:r>
              <a:rPr lang="en-US" dirty="0" err="1">
                <a:latin typeface="Arial" panose="020B0604020202020204" pitchFamily="34" charset="0"/>
                <a:cs typeface="Arial" panose="020B0604020202020204" pitchFamily="34" charset="0"/>
              </a:rPr>
              <a:t>aPL</a:t>
            </a:r>
            <a:r>
              <a:rPr lang="en-US" dirty="0">
                <a:latin typeface="Arial" panose="020B0604020202020204" pitchFamily="34" charset="0"/>
                <a:cs typeface="Arial" panose="020B0604020202020204" pitchFamily="34" charset="0"/>
              </a:rPr>
              <a:t> associated with focal NPSLE causing intravascular thrombosis and cerebral ischemia</a:t>
            </a:r>
            <a:endParaRPr lang="en-US" dirty="0">
              <a:latin typeface="Arial" panose="020B0604020202020204" pitchFamily="34" charset="0"/>
              <a:ea typeface="Calibri" panose="020F0502020204030204" pitchFamily="34" charset="0"/>
              <a:cs typeface="Arial" panose="020B0604020202020204" pitchFamily="34" charset="0"/>
            </a:endParaRPr>
          </a:p>
          <a:p>
            <a:pPr marL="800100" lvl="1" indent="-342900">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C</a:t>
            </a:r>
            <a:r>
              <a:rPr lang="en-US" b="0" i="0" dirty="0">
                <a:effectLst/>
                <a:latin typeface="Arial" panose="020B0604020202020204" pitchFamily="34" charset="0"/>
                <a:ea typeface="Calibri" panose="020F0502020204030204" pitchFamily="34" charset="0"/>
                <a:cs typeface="Arial" panose="020B0604020202020204" pitchFamily="34" charset="0"/>
              </a:rPr>
              <a:t>an bind directly to neuronal cells, leading to neuronal cell damage.</a:t>
            </a:r>
          </a:p>
          <a:p>
            <a:pPr marL="800100" lvl="1" indent="-342900">
              <a:buFont typeface="+mj-lt"/>
              <a:buAutoNum type="arabicPeriod"/>
            </a:pPr>
            <a:r>
              <a:rPr lang="en-US" b="0" i="0" dirty="0">
                <a:effectLst/>
                <a:latin typeface="Arial" panose="020B0604020202020204" pitchFamily="34" charset="0"/>
                <a:ea typeface="Calibri" panose="020F0502020204030204" pitchFamily="34" charset="0"/>
                <a:cs typeface="Arial" panose="020B0604020202020204" pitchFamily="34" charset="0"/>
              </a:rPr>
              <a:t>Have been associated with diffuse cognitive impairment, even in the absence of an ischemic event. </a:t>
            </a:r>
          </a:p>
          <a:p>
            <a:pPr marL="342900" indent="-342900">
              <a:buFont typeface="+mj-lt"/>
              <a:buAutoNum type="arabicPeriod"/>
            </a:pPr>
            <a:r>
              <a:rPr lang="en-US" b="0" i="0" dirty="0">
                <a:effectLst/>
                <a:latin typeface="Arial" panose="020B0604020202020204" pitchFamily="34" charset="0"/>
                <a:ea typeface="Calibri" panose="020F0502020204030204" pitchFamily="34" charset="0"/>
                <a:cs typeface="Arial" panose="020B0604020202020204" pitchFamily="34" charset="0"/>
              </a:rPr>
              <a:t>Anti-ribosomal P antibodies </a:t>
            </a:r>
          </a:p>
          <a:p>
            <a:pPr marL="800100" lvl="1" indent="-342900">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Associated </a:t>
            </a:r>
            <a:r>
              <a:rPr lang="en-US" b="0" i="0" dirty="0">
                <a:effectLst/>
                <a:latin typeface="Arial" panose="020B0604020202020204" pitchFamily="34" charset="0"/>
                <a:ea typeface="Calibri" panose="020F0502020204030204" pitchFamily="34" charset="0"/>
                <a:cs typeface="Arial" panose="020B0604020202020204" pitchFamily="34" charset="0"/>
              </a:rPr>
              <a:t>with the CNS manifestations of psychosis,</a:t>
            </a:r>
          </a:p>
          <a:p>
            <a:pPr lvl="1"/>
            <a:r>
              <a:rPr lang="en-US" dirty="0">
                <a:latin typeface="Arial" panose="020B0604020202020204" pitchFamily="34" charset="0"/>
                <a:ea typeface="Calibri" panose="020F0502020204030204" pitchFamily="34" charset="0"/>
                <a:cs typeface="Arial" panose="020B0604020202020204" pitchFamily="34" charset="0"/>
              </a:rPr>
              <a:t>     </a:t>
            </a:r>
            <a:r>
              <a:rPr lang="en-US" b="0" i="0" dirty="0">
                <a:effectLst/>
                <a:latin typeface="Arial" panose="020B0604020202020204" pitchFamily="34" charset="0"/>
                <a:ea typeface="Calibri" panose="020F0502020204030204" pitchFamily="34" charset="0"/>
                <a:cs typeface="Arial" panose="020B0604020202020204" pitchFamily="34" charset="0"/>
              </a:rPr>
              <a:t> depression, and mood disorders in some studies</a:t>
            </a:r>
          </a:p>
          <a:p>
            <a:pPr marL="800100" lvl="1" indent="-342900">
              <a:buAutoNum type="arabicPeriod" startAt="2"/>
            </a:pPr>
            <a:r>
              <a:rPr lang="en-US" dirty="0">
                <a:latin typeface="Arial" panose="020B0604020202020204" pitchFamily="34" charset="0"/>
                <a:ea typeface="Calibri" panose="020F0502020204030204" pitchFamily="34" charset="0"/>
                <a:cs typeface="Arial" panose="020B0604020202020204" pitchFamily="34" charset="0"/>
              </a:rPr>
              <a:t>2020 meta-analysis (shown to the right) found an</a:t>
            </a:r>
          </a:p>
          <a:p>
            <a:pPr lvl="1"/>
            <a:r>
              <a:rPr lang="en-US">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odds ratio of 3</a:t>
            </a:r>
            <a:r>
              <a:rPr lang="en-US">
                <a:latin typeface="Arial" panose="020B0604020202020204" pitchFamily="34" charset="0"/>
                <a:ea typeface="Calibri" panose="020F0502020204030204" pitchFamily="34" charset="0"/>
                <a:cs typeface="Arial" panose="020B0604020202020204" pitchFamily="34" charset="0"/>
              </a:rPr>
              <a:t>, </a:t>
            </a:r>
            <a:r>
              <a:rPr lang="en-US" b="0" i="0">
                <a:effectLst/>
                <a:latin typeface="Arial" panose="020B0604020202020204" pitchFamily="34" charset="0"/>
                <a:ea typeface="Calibri" panose="020F0502020204030204" pitchFamily="34" charset="0"/>
                <a:cs typeface="Arial" panose="020B0604020202020204" pitchFamily="34" charset="0"/>
              </a:rPr>
              <a:t>especially </a:t>
            </a:r>
            <a:r>
              <a:rPr lang="en-US" b="0" i="0" dirty="0">
                <a:effectLst/>
                <a:latin typeface="Arial" panose="020B0604020202020204" pitchFamily="34" charset="0"/>
                <a:ea typeface="Calibri" panose="020F0502020204030204" pitchFamily="34" charset="0"/>
                <a:cs typeface="Arial" panose="020B0604020202020204" pitchFamily="34" charset="0"/>
              </a:rPr>
              <a:t>for depression and psychosis</a:t>
            </a:r>
          </a:p>
          <a:p>
            <a:pPr lvl="1"/>
            <a:r>
              <a:rPr lang="en-US" dirty="0">
                <a:latin typeface="Arial" panose="020B0604020202020204" pitchFamily="34" charset="0"/>
                <a:ea typeface="Calibri" panose="020F0502020204030204" pitchFamily="34" charset="0"/>
                <a:cs typeface="Arial" panose="020B0604020202020204" pitchFamily="34" charset="0"/>
              </a:rPr>
              <a:t>3. More data and standardization is needed for </a:t>
            </a:r>
          </a:p>
          <a:p>
            <a:pPr lvl="1"/>
            <a:r>
              <a:rPr lang="en-US" b="0" i="0" dirty="0">
                <a:effectLst/>
                <a:latin typeface="Arial" panose="020B0604020202020204" pitchFamily="34" charset="0"/>
                <a:ea typeface="Calibri" panose="020F0502020204030204" pitchFamily="34" charset="0"/>
                <a:cs typeface="Arial" panose="020B0604020202020204" pitchFamily="34" charset="0"/>
              </a:rPr>
              <a:t>     improved clinical utility</a:t>
            </a:r>
          </a:p>
          <a:p>
            <a:r>
              <a:rPr lang="en-US" dirty="0">
                <a:latin typeface="Arial" panose="020B0604020202020204" pitchFamily="34" charset="0"/>
                <a:ea typeface="Calibri" panose="020F0502020204030204" pitchFamily="34" charset="0"/>
                <a:cs typeface="Arial" panose="020B0604020202020204" pitchFamily="34" charset="0"/>
              </a:rPr>
              <a:t>3. </a:t>
            </a:r>
            <a:r>
              <a:rPr lang="en-US" dirty="0">
                <a:latin typeface="Arial" panose="020B0604020202020204" pitchFamily="34" charset="0"/>
                <a:ea typeface="+mn-lt"/>
                <a:cs typeface="Arial" panose="020B0604020202020204" pitchFamily="34" charset="0"/>
              </a:rPr>
              <a:t>A</a:t>
            </a:r>
            <a:r>
              <a:rPr lang="en-US" sz="1800" dirty="0">
                <a:latin typeface="Arial" panose="020B0604020202020204" pitchFamily="34" charset="0"/>
                <a:ea typeface="+mn-lt"/>
                <a:cs typeface="Arial" panose="020B0604020202020204" pitchFamily="34" charset="0"/>
              </a:rPr>
              <a:t>nti-AQP4 antibodies </a:t>
            </a:r>
          </a:p>
          <a:p>
            <a:r>
              <a:rPr lang="en-US" dirty="0">
                <a:latin typeface="Arial" panose="020B0604020202020204" pitchFamily="34" charset="0"/>
                <a:ea typeface="+mn-lt"/>
                <a:cs typeface="Arial" panose="020B0604020202020204" pitchFamily="34" charset="0"/>
              </a:rPr>
              <a:t>        1. L</a:t>
            </a:r>
            <a:r>
              <a:rPr lang="en-US" sz="1800" dirty="0">
                <a:latin typeface="Arial" panose="020B0604020202020204" pitchFamily="34" charset="0"/>
                <a:ea typeface="+mn-lt"/>
                <a:cs typeface="Arial" panose="020B0604020202020204" pitchFamily="34" charset="0"/>
              </a:rPr>
              <a:t>imited to 3% of all patients with NPSLE, they are found</a:t>
            </a:r>
          </a:p>
          <a:p>
            <a:r>
              <a:rPr lang="en-US" dirty="0">
                <a:latin typeface="Arial" panose="020B0604020202020204" pitchFamily="34" charset="0"/>
                <a:ea typeface="+mn-lt"/>
                <a:cs typeface="Arial" panose="020B0604020202020204" pitchFamily="34" charset="0"/>
              </a:rPr>
              <a:t>       </a:t>
            </a:r>
            <a:r>
              <a:rPr lang="en-US" sz="1800" dirty="0">
                <a:latin typeface="Arial" panose="020B0604020202020204" pitchFamily="34" charset="0"/>
                <a:ea typeface="+mn-lt"/>
                <a:cs typeface="Arial" panose="020B0604020202020204" pitchFamily="34" charset="0"/>
              </a:rPr>
              <a:t> in 27% of patients with NPSLE demyelinating syndromes</a:t>
            </a:r>
            <a:endParaRPr lang="en-US" b="0" i="0" dirty="0">
              <a:effectLst/>
              <a:latin typeface="Arial" panose="020B0604020202020204" pitchFamily="34" charset="0"/>
              <a:ea typeface="Calibri" panose="020F0502020204030204" pitchFamily="34" charset="0"/>
              <a:cs typeface="Arial" panose="020B0604020202020204" pitchFamily="34" charset="0"/>
            </a:endParaRPr>
          </a:p>
          <a:p>
            <a:pPr lvl="1"/>
            <a:r>
              <a:rPr lang="en-US" dirty="0"/>
              <a:t> </a:t>
            </a:r>
          </a:p>
        </p:txBody>
      </p:sp>
      <p:pic>
        <p:nvPicPr>
          <p:cNvPr id="5" name="Picture 4">
            <a:extLst>
              <a:ext uri="{FF2B5EF4-FFF2-40B4-BE49-F238E27FC236}">
                <a16:creationId xmlns:a16="http://schemas.microsoft.com/office/drawing/2014/main" id="{3C879E7A-8A4B-C71B-326E-882C29A02F82}"/>
              </a:ext>
            </a:extLst>
          </p:cNvPr>
          <p:cNvPicPr>
            <a:picLocks noChangeAspect="1"/>
          </p:cNvPicPr>
          <p:nvPr/>
        </p:nvPicPr>
        <p:blipFill>
          <a:blip r:embed="rId3"/>
          <a:stretch>
            <a:fillRect/>
          </a:stretch>
        </p:blipFill>
        <p:spPr>
          <a:xfrm>
            <a:off x="6717918" y="3306452"/>
            <a:ext cx="5402521" cy="3012280"/>
          </a:xfrm>
          <a:prstGeom prst="rect">
            <a:avLst/>
          </a:prstGeom>
        </p:spPr>
      </p:pic>
    </p:spTree>
    <p:extLst>
      <p:ext uri="{BB962C8B-B14F-4D97-AF65-F5344CB8AC3E}">
        <p14:creationId xmlns:p14="http://schemas.microsoft.com/office/powerpoint/2010/main" val="1568510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5FB7-C7A4-2469-63AB-0E022BD10774}"/>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CSF</a:t>
            </a:r>
          </a:p>
        </p:txBody>
      </p:sp>
      <p:sp>
        <p:nvSpPr>
          <p:cNvPr id="3" name="TextBox 2">
            <a:extLst>
              <a:ext uri="{FF2B5EF4-FFF2-40B4-BE49-F238E27FC236}">
                <a16:creationId xmlns:a16="http://schemas.microsoft.com/office/drawing/2014/main" id="{05A75E5E-83DF-196B-4466-BB473CD643CD}"/>
              </a:ext>
            </a:extLst>
          </p:cNvPr>
          <p:cNvSpPr txBox="1"/>
          <p:nvPr/>
        </p:nvSpPr>
        <p:spPr>
          <a:xfrm>
            <a:off x="530945" y="2423413"/>
            <a:ext cx="7600166" cy="317009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CSF is most useful for exclusion of an infectious etiology of symptoms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Viral PCR including HSV and JC virus</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P</a:t>
            </a:r>
            <a:r>
              <a:rPr lang="en-US" sz="2000" dirty="0">
                <a:effectLst/>
                <a:latin typeface="Arial" panose="020B0604020202020204" pitchFamily="34" charset="0"/>
                <a:ea typeface="Calibri" panose="020F0502020204030204" pitchFamily="34" charset="0"/>
                <a:cs typeface="Arial" panose="020B0604020202020204" pitchFamily="34" charset="0"/>
              </a:rPr>
              <a:t>leocytosis: 22–36% [usually 20–100 cells/</a:t>
            </a:r>
            <a:r>
              <a:rPr lang="en-US" sz="2000" dirty="0" err="1">
                <a:effectLst/>
                <a:latin typeface="Arial" panose="020B0604020202020204" pitchFamily="34" charset="0"/>
                <a:ea typeface="Calibri" panose="020F0502020204030204" pitchFamily="34" charset="0"/>
                <a:cs typeface="Arial" panose="020B0604020202020204" pitchFamily="34" charset="0"/>
              </a:rPr>
              <a:t>hpf</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marL="285750" indent="-285750">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 Protein: 30–66% [usually 70–110 mg/dL]</a:t>
            </a:r>
          </a:p>
          <a:p>
            <a:pPr marL="285750" indent="-285750">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 Glucose: 8–42% [usually 30–40 mg/dL]</a:t>
            </a:r>
          </a:p>
          <a:p>
            <a:pPr marL="285750" indent="-285750">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DCF139D-1853-0C59-E599-B0CF7A2ECCD9}"/>
              </a:ext>
            </a:extLst>
          </p:cNvPr>
          <p:cNvPicPr>
            <a:picLocks noChangeAspect="1"/>
          </p:cNvPicPr>
          <p:nvPr/>
        </p:nvPicPr>
        <p:blipFill>
          <a:blip r:embed="rId3"/>
          <a:stretch>
            <a:fillRect/>
          </a:stretch>
        </p:blipFill>
        <p:spPr>
          <a:xfrm>
            <a:off x="7860973" y="2509238"/>
            <a:ext cx="3612759" cy="2827377"/>
          </a:xfrm>
          <a:prstGeom prst="rect">
            <a:avLst/>
          </a:prstGeom>
        </p:spPr>
      </p:pic>
    </p:spTree>
    <p:extLst>
      <p:ext uri="{BB962C8B-B14F-4D97-AF65-F5344CB8AC3E}">
        <p14:creationId xmlns:p14="http://schemas.microsoft.com/office/powerpoint/2010/main" val="33605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2FEF-9F4C-0473-48EC-9E24DE1D44B9}"/>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Oligoclonal bands</a:t>
            </a:r>
          </a:p>
        </p:txBody>
      </p:sp>
      <p:pic>
        <p:nvPicPr>
          <p:cNvPr id="4" name="Picture 3" descr="A screenshot of a table&#10;&#10;Description automatically generated">
            <a:extLst>
              <a:ext uri="{FF2B5EF4-FFF2-40B4-BE49-F238E27FC236}">
                <a16:creationId xmlns:a16="http://schemas.microsoft.com/office/drawing/2014/main" id="{B2A3D6B4-A5AA-3F52-D67E-01360D3D1C79}"/>
              </a:ext>
            </a:extLst>
          </p:cNvPr>
          <p:cNvPicPr>
            <a:picLocks noChangeAspect="1"/>
          </p:cNvPicPr>
          <p:nvPr/>
        </p:nvPicPr>
        <p:blipFill>
          <a:blip r:embed="rId3"/>
          <a:stretch>
            <a:fillRect/>
          </a:stretch>
        </p:blipFill>
        <p:spPr>
          <a:xfrm>
            <a:off x="1550400" y="1737360"/>
            <a:ext cx="9489328" cy="4953600"/>
          </a:xfrm>
          <a:prstGeom prst="rect">
            <a:avLst/>
          </a:prstGeom>
        </p:spPr>
      </p:pic>
      <p:sp>
        <p:nvSpPr>
          <p:cNvPr id="5" name="Rectangle 4">
            <a:extLst>
              <a:ext uri="{FF2B5EF4-FFF2-40B4-BE49-F238E27FC236}">
                <a16:creationId xmlns:a16="http://schemas.microsoft.com/office/drawing/2014/main" id="{BCC7ACE0-4C3B-BD61-AF52-DFB0681B0AF7}"/>
              </a:ext>
            </a:extLst>
          </p:cNvPr>
          <p:cNvSpPr/>
          <p:nvPr/>
        </p:nvSpPr>
        <p:spPr>
          <a:xfrm>
            <a:off x="1669064" y="4428001"/>
            <a:ext cx="8871736" cy="2347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846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3CC4E-98E1-C6D5-A555-A4156CA3E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8F291A-C449-D724-86CB-FEA85D0B9BAF}"/>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CSF Cytokine Measurements</a:t>
            </a:r>
          </a:p>
        </p:txBody>
      </p:sp>
      <p:sp>
        <p:nvSpPr>
          <p:cNvPr id="4" name="TextBox 3">
            <a:extLst>
              <a:ext uri="{FF2B5EF4-FFF2-40B4-BE49-F238E27FC236}">
                <a16:creationId xmlns:a16="http://schemas.microsoft.com/office/drawing/2014/main" id="{71AE329B-8299-60EE-6B2E-46303974DAB9}"/>
              </a:ext>
            </a:extLst>
          </p:cNvPr>
          <p:cNvSpPr txBox="1"/>
          <p:nvPr/>
        </p:nvSpPr>
        <p:spPr>
          <a:xfrm>
            <a:off x="1186070" y="2087217"/>
            <a:ext cx="9969610" cy="3939540"/>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IL-6 has been most described in the literature as being abnormal in NPSLE</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Elevated in SLE and normal in corticosteroid–induced psychiatric disease</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 mouse models was found to be associated with the </a:t>
            </a:r>
            <a:r>
              <a:rPr lang="en-US" sz="2000" b="0" i="0" dirty="0">
                <a:effectLst/>
                <a:latin typeface="Arial" panose="020B0604020202020204" pitchFamily="34" charset="0"/>
                <a:cs typeface="Arial" panose="020B0604020202020204" pitchFamily="34" charset="0"/>
              </a:rPr>
              <a:t>development of depression, which was not responsive to traditional therapies for major depressive disorder.</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Implicated in Seizure disorders, headache associated with NPSLE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IL-8</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Elevated levels in the CSF of patients with NPSLE versus patients with non-neuropsychiatric SLE. Possibly correlates with activity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Others being investigated include IL-1, IL-2, IL-10, INF, </a:t>
            </a:r>
            <a:r>
              <a:rPr lang="en-US" sz="2000" b="0" i="0" dirty="0">
                <a:effectLst/>
                <a:latin typeface="Arial" panose="020B0604020202020204" pitchFamily="34" charset="0"/>
                <a:cs typeface="Arial" panose="020B0604020202020204" pitchFamily="34" charset="0"/>
              </a:rPr>
              <a:t>tumor necrosis factor-like weak inducer of apoptosis (TWEAK), IP10, </a:t>
            </a:r>
            <a:r>
              <a:rPr lang="en-US" sz="2000" b="0" i="0" dirty="0" err="1">
                <a:effectLst/>
                <a:latin typeface="Arial" panose="020B0604020202020204" pitchFamily="34" charset="0"/>
                <a:cs typeface="Arial" panose="020B0604020202020204" pitchFamily="34" charset="0"/>
              </a:rPr>
              <a:t>osteopontin</a:t>
            </a:r>
            <a:r>
              <a:rPr lang="en-US" sz="2000" b="0" i="0" dirty="0">
                <a:effectLst/>
                <a:latin typeface="Arial" panose="020B0604020202020204" pitchFamily="34" charset="0"/>
                <a:cs typeface="Arial" panose="020B0604020202020204" pitchFamily="34" charset="0"/>
              </a:rPr>
              <a:t>, MMP-9, and others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More research is needed to further define their clinical utility </a:t>
            </a:r>
          </a:p>
          <a:p>
            <a:endParaRPr lang="en-US" sz="1000" dirty="0"/>
          </a:p>
        </p:txBody>
      </p:sp>
    </p:spTree>
    <p:extLst>
      <p:ext uri="{BB962C8B-B14F-4D97-AF65-F5344CB8AC3E}">
        <p14:creationId xmlns:p14="http://schemas.microsoft.com/office/powerpoint/2010/main" val="100692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E910-0F2B-4F91-4EE8-42D6989A08E0}"/>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HPI</a:t>
            </a:r>
          </a:p>
        </p:txBody>
      </p:sp>
      <p:sp>
        <p:nvSpPr>
          <p:cNvPr id="3" name="TextBox 2">
            <a:extLst>
              <a:ext uri="{FF2B5EF4-FFF2-40B4-BE49-F238E27FC236}">
                <a16:creationId xmlns:a16="http://schemas.microsoft.com/office/drawing/2014/main" id="{82E1CEC6-C86E-603C-0AA6-72DED41A2A45}"/>
              </a:ext>
            </a:extLst>
          </p:cNvPr>
          <p:cNvSpPr txBox="1"/>
          <p:nvPr/>
        </p:nvSpPr>
        <p:spPr>
          <a:xfrm>
            <a:off x="832320" y="2214271"/>
            <a:ext cx="7017120" cy="3416320"/>
          </a:xfrm>
          <a:prstGeom prst="rect">
            <a:avLst/>
          </a:prstGeom>
          <a:noFill/>
        </p:spPr>
        <p:txBody>
          <a:bodyPr wrap="square" rtlCol="0">
            <a:spAutoFit/>
          </a:bodyPr>
          <a:lstStyle/>
          <a:p>
            <a:pPr marL="342900" indent="-342900">
              <a:buFont typeface="Arial" panose="020B0604020202020204" pitchFamily="34" charset="0"/>
              <a:buChar char="•"/>
            </a:pPr>
            <a:r>
              <a:rPr lang="en-US" altLang="en-US" sz="2200" dirty="0">
                <a:solidFill>
                  <a:srgbClr val="000000"/>
                </a:solidFill>
                <a:latin typeface="Arial" panose="020B0604020202020204" pitchFamily="34" charset="0"/>
                <a:cs typeface="Arial" panose="020B0604020202020204" pitchFamily="34" charset="0"/>
              </a:rPr>
              <a:t>Our patient is a 26-year-old female who presented to the hospital with a fever to 39C and a left frontal headache. </a:t>
            </a:r>
          </a:p>
          <a:p>
            <a:pPr marL="342900" indent="-342900">
              <a:buFont typeface="Arial" panose="020B0604020202020204" pitchFamily="34" charset="0"/>
              <a:buChar char="•"/>
            </a:pPr>
            <a:endParaRPr lang="en-US" altLang="en-US" sz="2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2200" dirty="0">
                <a:solidFill>
                  <a:srgbClr val="000000"/>
                </a:solidFill>
                <a:latin typeface="Arial" panose="020B0604020202020204" pitchFamily="34" charset="0"/>
                <a:cs typeface="Arial" panose="020B0604020202020204" pitchFamily="34" charset="0"/>
              </a:rPr>
              <a:t>A few days prior to her hospital presentation she established with rheumatology and was beginning evaluation for arthritis, lymphadenopathy, rash, fatigue and pleurisy and further workup was underway.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57030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4822A-41DC-D94C-B7E8-8162176A0F1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E9F3375-BE24-781B-2D81-27BBE6E183D9}"/>
              </a:ext>
            </a:extLst>
          </p:cNvPr>
          <p:cNvPicPr>
            <a:picLocks noChangeAspect="1"/>
          </p:cNvPicPr>
          <p:nvPr/>
        </p:nvPicPr>
        <p:blipFill>
          <a:blip r:embed="rId3"/>
          <a:stretch>
            <a:fillRect/>
          </a:stretch>
        </p:blipFill>
        <p:spPr>
          <a:xfrm>
            <a:off x="4276800" y="1737360"/>
            <a:ext cx="3921833" cy="5029464"/>
          </a:xfrm>
          <a:prstGeom prst="rect">
            <a:avLst/>
          </a:prstGeom>
        </p:spPr>
      </p:pic>
      <p:sp>
        <p:nvSpPr>
          <p:cNvPr id="4" name="Title 1">
            <a:extLst>
              <a:ext uri="{FF2B5EF4-FFF2-40B4-BE49-F238E27FC236}">
                <a16:creationId xmlns:a16="http://schemas.microsoft.com/office/drawing/2014/main" id="{75A79CA1-627D-F3F3-2AB4-F5C60B152521}"/>
              </a:ext>
            </a:extLst>
          </p:cNvPr>
          <p:cNvSpPr>
            <a:spLocks noGrp="1"/>
          </p:cNvSpPr>
          <p:nvPr>
            <p:ph type="title"/>
          </p:nvPr>
        </p:nvSpPr>
        <p:spPr>
          <a:xfrm>
            <a:off x="1097280" y="286603"/>
            <a:ext cx="10058400" cy="1450757"/>
          </a:xfrm>
        </p:spPr>
        <p:txBody>
          <a:bodyPr>
            <a:normAutofit fontScale="90000"/>
          </a:bodyPr>
          <a:lstStyle/>
          <a:p>
            <a:pPr algn="ctr"/>
            <a:r>
              <a:rPr lang="en-US" dirty="0">
                <a:solidFill>
                  <a:schemeClr val="tx1"/>
                </a:solidFill>
                <a:latin typeface="Arial" panose="020B0604020202020204" pitchFamily="34" charset="0"/>
                <a:cs typeface="Arial" panose="020B0604020202020204" pitchFamily="34" charset="0"/>
              </a:rPr>
              <a:t>CSF Cytokines in NPSLE Compared with other CNS Inflammatory Diseases</a:t>
            </a:r>
          </a:p>
        </p:txBody>
      </p:sp>
    </p:spTree>
    <p:extLst>
      <p:ext uri="{BB962C8B-B14F-4D97-AF65-F5344CB8AC3E}">
        <p14:creationId xmlns:p14="http://schemas.microsoft.com/office/powerpoint/2010/main" val="3512540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6AC1-9D81-07A5-D967-0F0E47252AC8}"/>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Imaging </a:t>
            </a:r>
          </a:p>
        </p:txBody>
      </p:sp>
      <p:sp>
        <p:nvSpPr>
          <p:cNvPr id="3" name="TextBox 2">
            <a:extLst>
              <a:ext uri="{FF2B5EF4-FFF2-40B4-BE49-F238E27FC236}">
                <a16:creationId xmlns:a16="http://schemas.microsoft.com/office/drawing/2014/main" id="{E777BB6F-9E56-89EA-E676-4866CDAB004F}"/>
              </a:ext>
            </a:extLst>
          </p:cNvPr>
          <p:cNvSpPr txBox="1"/>
          <p:nvPr/>
        </p:nvSpPr>
        <p:spPr>
          <a:xfrm>
            <a:off x="1097280" y="1981320"/>
            <a:ext cx="608344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MRI is the most useful tool for detecting intracranial abnormalities and assessing the chronicity and evolution of these abnormalities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average sensitivity of MRI in active NPSLE is 57%  and more commonly positive in focal manifestations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More advanced imaging techniques that can be considered include SPECT, PET/CT, MR spectroscopy, perfusion-weighted MRI, or diffusion-tensor imaging to name a few</a:t>
            </a:r>
          </a:p>
        </p:txBody>
      </p:sp>
      <p:pic>
        <p:nvPicPr>
          <p:cNvPr id="5" name="Picture 4">
            <a:extLst>
              <a:ext uri="{FF2B5EF4-FFF2-40B4-BE49-F238E27FC236}">
                <a16:creationId xmlns:a16="http://schemas.microsoft.com/office/drawing/2014/main" id="{E5C5BC61-9CA4-8B61-5D68-280877B77376}"/>
              </a:ext>
            </a:extLst>
          </p:cNvPr>
          <p:cNvPicPr>
            <a:picLocks noChangeAspect="1"/>
          </p:cNvPicPr>
          <p:nvPr/>
        </p:nvPicPr>
        <p:blipFill>
          <a:blip r:embed="rId3"/>
          <a:stretch>
            <a:fillRect/>
          </a:stretch>
        </p:blipFill>
        <p:spPr>
          <a:xfrm>
            <a:off x="7722399" y="1851222"/>
            <a:ext cx="3372321" cy="4048690"/>
          </a:xfrm>
          <a:prstGeom prst="rect">
            <a:avLst/>
          </a:prstGeom>
        </p:spPr>
      </p:pic>
    </p:spTree>
    <p:extLst>
      <p:ext uri="{BB962C8B-B14F-4D97-AF65-F5344CB8AC3E}">
        <p14:creationId xmlns:p14="http://schemas.microsoft.com/office/powerpoint/2010/main" val="4080964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75260-A585-2F7D-6A53-DAD95EC023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E4C73FD-DE9F-5384-E766-49CCD51BF75D}"/>
              </a:ext>
            </a:extLst>
          </p:cNvPr>
          <p:cNvPicPr>
            <a:picLocks noChangeAspect="1"/>
          </p:cNvPicPr>
          <p:nvPr/>
        </p:nvPicPr>
        <p:blipFill>
          <a:blip r:embed="rId3"/>
          <a:stretch>
            <a:fillRect/>
          </a:stretch>
        </p:blipFill>
        <p:spPr>
          <a:xfrm>
            <a:off x="2132366" y="1918004"/>
            <a:ext cx="7927268" cy="4183864"/>
          </a:xfrm>
          <a:prstGeom prst="rect">
            <a:avLst/>
          </a:prstGeom>
        </p:spPr>
      </p:pic>
      <p:sp>
        <p:nvSpPr>
          <p:cNvPr id="4" name="Title 1">
            <a:extLst>
              <a:ext uri="{FF2B5EF4-FFF2-40B4-BE49-F238E27FC236}">
                <a16:creationId xmlns:a16="http://schemas.microsoft.com/office/drawing/2014/main" id="{50336F6B-B041-E37B-D404-A209EA1C1BB2}"/>
              </a:ext>
            </a:extLst>
          </p:cNvPr>
          <p:cNvSpPr>
            <a:spLocks noGrp="1"/>
          </p:cNvSpPr>
          <p:nvPr>
            <p:ph type="title"/>
          </p:nvPr>
        </p:nvSpPr>
        <p:spPr>
          <a:xfrm>
            <a:off x="1224991" y="270755"/>
            <a:ext cx="10058400" cy="1450757"/>
          </a:xfrm>
        </p:spPr>
        <p:txBody>
          <a:bodyPr/>
          <a:lstStyle/>
          <a:p>
            <a:pPr algn="ctr"/>
            <a:r>
              <a:rPr lang="en-US" dirty="0">
                <a:solidFill>
                  <a:schemeClr val="tx1"/>
                </a:solidFill>
                <a:latin typeface="Arial" panose="020B0604020202020204" pitchFamily="34" charset="0"/>
                <a:cs typeface="Arial" panose="020B0604020202020204" pitchFamily="34" charset="0"/>
              </a:rPr>
              <a:t>Clinical Features and Management of Individual Symptoms</a:t>
            </a:r>
          </a:p>
        </p:txBody>
      </p:sp>
    </p:spTree>
    <p:extLst>
      <p:ext uri="{BB962C8B-B14F-4D97-AF65-F5344CB8AC3E}">
        <p14:creationId xmlns:p14="http://schemas.microsoft.com/office/powerpoint/2010/main" val="3032414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9D55-8D08-B3C1-06E5-5D197CB242CF}"/>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Cerebrovascular Disease</a:t>
            </a:r>
          </a:p>
        </p:txBody>
      </p:sp>
      <p:sp>
        <p:nvSpPr>
          <p:cNvPr id="3" name="TextBox 2">
            <a:extLst>
              <a:ext uri="{FF2B5EF4-FFF2-40B4-BE49-F238E27FC236}">
                <a16:creationId xmlns:a16="http://schemas.microsoft.com/office/drawing/2014/main" id="{1A6A5D06-F1A8-0477-3084-4BA51B0F52D7}"/>
              </a:ext>
            </a:extLst>
          </p:cNvPr>
          <p:cNvSpPr txBox="1"/>
          <p:nvPr/>
        </p:nvSpPr>
        <p:spPr>
          <a:xfrm>
            <a:off x="151915" y="1679760"/>
            <a:ext cx="6744609"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latin typeface="Arial" panose="020B0604020202020204" pitchFamily="34" charset="0"/>
                <a:ea typeface="+mn-lt"/>
                <a:cs typeface="Arial" panose="020B0604020202020204" pitchFamily="34" charset="0"/>
              </a:rPr>
              <a:t>Ischemic stroke and/or TIA comprise over 80% of CVD cases, whereas CNS vasculitis is rare</a:t>
            </a:r>
          </a:p>
          <a:p>
            <a:pPr marL="285750" indent="-285750">
              <a:buFont typeface="Arial"/>
              <a:buChar char="•"/>
            </a:pPr>
            <a:endParaRPr lang="en-US" sz="2000" dirty="0">
              <a:latin typeface="Arial" panose="020B0604020202020204" pitchFamily="34" charset="0"/>
              <a:ea typeface="+mn-lt"/>
              <a:cs typeface="Arial" panose="020B0604020202020204" pitchFamily="34" charset="0"/>
            </a:endParaRPr>
          </a:p>
          <a:p>
            <a:pPr marL="285750" indent="-285750">
              <a:buFont typeface="Arial"/>
              <a:buChar char="•"/>
            </a:pPr>
            <a:r>
              <a:rPr lang="en-US" sz="2000" dirty="0">
                <a:latin typeface="Arial" panose="020B0604020202020204" pitchFamily="34" charset="0"/>
                <a:ea typeface="+mn-lt"/>
                <a:cs typeface="Arial" panose="020B0604020202020204" pitchFamily="34" charset="0"/>
              </a:rPr>
              <a:t>Acute treatment of thromboembolic disease is treated no differently than other strokes</a:t>
            </a:r>
          </a:p>
          <a:p>
            <a:pPr marL="285750" indent="-285750">
              <a:buFont typeface="Arial"/>
              <a:buChar char="•"/>
            </a:pPr>
            <a:endParaRPr lang="en-US" sz="2000" dirty="0">
              <a:latin typeface="Arial" panose="020B0604020202020204" pitchFamily="34" charset="0"/>
              <a:ea typeface="+mn-lt"/>
              <a:cs typeface="Arial" panose="020B0604020202020204" pitchFamily="34" charset="0"/>
            </a:endParaRPr>
          </a:p>
          <a:p>
            <a:pPr marL="285750" indent="-285750">
              <a:buFont typeface="Arial"/>
              <a:buChar char="•"/>
            </a:pPr>
            <a:r>
              <a:rPr lang="en-US" sz="2000" dirty="0">
                <a:latin typeface="Arial" panose="020B0604020202020204" pitchFamily="34" charset="0"/>
                <a:cs typeface="Arial" panose="020B0604020202020204" pitchFamily="34" charset="0"/>
              </a:rPr>
              <a:t>Treatment with warfarin is recommended with an INR goal 2-3 or 3-4 for an arterial thrombus</a:t>
            </a:r>
          </a:p>
          <a:p>
            <a:pPr marL="285750" indent="-285750">
              <a:buFont typeface="Arial"/>
              <a:buChar char="•"/>
            </a:pPr>
            <a:endParaRPr lang="en-US" sz="2000" dirty="0">
              <a:latin typeface="Arial" panose="020B0604020202020204" pitchFamily="34" charset="0"/>
              <a:cs typeface="Arial" panose="020B0604020202020204" pitchFamily="34" charset="0"/>
            </a:endParaRPr>
          </a:p>
          <a:p>
            <a:pPr marL="285750" indent="-285750">
              <a:buFont typeface="Arial"/>
              <a:buChar char="•"/>
            </a:pPr>
            <a:r>
              <a:rPr lang="en-US" sz="2000" dirty="0">
                <a:latin typeface="Arial" panose="020B0604020202020204" pitchFamily="34" charset="0"/>
                <a:cs typeface="Arial" panose="020B0604020202020204" pitchFamily="34" charset="0"/>
              </a:rPr>
              <a:t>EULAR does also state to give consideration to a goal of 2-3 with low dose aspirin</a:t>
            </a:r>
          </a:p>
          <a:p>
            <a:pPr marL="285750" indent="-285750">
              <a:buFont typeface="Arial"/>
              <a:buChar char="•"/>
            </a:pPr>
            <a:endParaRPr lang="en-US" sz="2000" dirty="0">
              <a:latin typeface="Arial" panose="020B0604020202020204" pitchFamily="34" charset="0"/>
              <a:cs typeface="Arial" panose="020B0604020202020204" pitchFamily="34" charset="0"/>
            </a:endParaRPr>
          </a:p>
          <a:p>
            <a:pPr marL="285750" indent="-285750">
              <a:buFont typeface="Arial"/>
              <a:buChar char="•"/>
            </a:pPr>
            <a:r>
              <a:rPr lang="en-US" sz="2000" dirty="0">
                <a:latin typeface="Arial" panose="020B0604020202020204" pitchFamily="34" charset="0"/>
                <a:ea typeface="+mn-lt"/>
                <a:cs typeface="Arial" panose="020B0604020202020204" pitchFamily="34" charset="0"/>
              </a:rPr>
              <a:t>Additional modification of cardiovascular risk factors is recommended including hypertension control, diabetes management, and lipid lowering therapies</a:t>
            </a:r>
          </a:p>
        </p:txBody>
      </p:sp>
      <p:pic>
        <p:nvPicPr>
          <p:cNvPr id="5" name="Picture 4">
            <a:extLst>
              <a:ext uri="{FF2B5EF4-FFF2-40B4-BE49-F238E27FC236}">
                <a16:creationId xmlns:a16="http://schemas.microsoft.com/office/drawing/2014/main" id="{14DE49D1-D2A5-2594-5716-BF7BD38A039B}"/>
              </a:ext>
            </a:extLst>
          </p:cNvPr>
          <p:cNvPicPr>
            <a:picLocks noChangeAspect="1"/>
          </p:cNvPicPr>
          <p:nvPr/>
        </p:nvPicPr>
        <p:blipFill>
          <a:blip r:embed="rId3"/>
          <a:stretch>
            <a:fillRect/>
          </a:stretch>
        </p:blipFill>
        <p:spPr>
          <a:xfrm>
            <a:off x="6896524" y="2682426"/>
            <a:ext cx="5222053" cy="2438215"/>
          </a:xfrm>
          <a:prstGeom prst="rect">
            <a:avLst/>
          </a:prstGeom>
        </p:spPr>
      </p:pic>
    </p:spTree>
    <p:extLst>
      <p:ext uri="{BB962C8B-B14F-4D97-AF65-F5344CB8AC3E}">
        <p14:creationId xmlns:p14="http://schemas.microsoft.com/office/powerpoint/2010/main" val="3497625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30EC1F-5104-D26B-09C1-1B8057A3A442}"/>
              </a:ext>
            </a:extLst>
          </p:cNvPr>
          <p:cNvPicPr>
            <a:picLocks noChangeAspect="1"/>
          </p:cNvPicPr>
          <p:nvPr/>
        </p:nvPicPr>
        <p:blipFill>
          <a:blip r:embed="rId3"/>
          <a:stretch>
            <a:fillRect/>
          </a:stretch>
        </p:blipFill>
        <p:spPr>
          <a:xfrm>
            <a:off x="7354064" y="2193738"/>
            <a:ext cx="4837936" cy="3765584"/>
          </a:xfrm>
          <a:prstGeom prst="rect">
            <a:avLst/>
          </a:prstGeom>
        </p:spPr>
      </p:pic>
      <p:sp>
        <p:nvSpPr>
          <p:cNvPr id="2" name="Title 1">
            <a:extLst>
              <a:ext uri="{FF2B5EF4-FFF2-40B4-BE49-F238E27FC236}">
                <a16:creationId xmlns:a16="http://schemas.microsoft.com/office/drawing/2014/main" id="{2D2A347E-0497-05DB-0103-47270236E12C}"/>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Seizure</a:t>
            </a:r>
          </a:p>
        </p:txBody>
      </p:sp>
      <p:sp>
        <p:nvSpPr>
          <p:cNvPr id="3" name="TextBox 2">
            <a:extLst>
              <a:ext uri="{FF2B5EF4-FFF2-40B4-BE49-F238E27FC236}">
                <a16:creationId xmlns:a16="http://schemas.microsoft.com/office/drawing/2014/main" id="{AEA6B581-69C2-BE4C-01D2-4F3595697335}"/>
              </a:ext>
            </a:extLst>
          </p:cNvPr>
          <p:cNvSpPr txBox="1"/>
          <p:nvPr/>
        </p:nvSpPr>
        <p:spPr>
          <a:xfrm>
            <a:off x="113015" y="1814373"/>
            <a:ext cx="738711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Arial" panose="020B0604020202020204" pitchFamily="34" charset="0"/>
                <a:ea typeface="+mn-lt"/>
                <a:cs typeface="Arial" panose="020B0604020202020204" pitchFamily="34" charset="0"/>
              </a:rPr>
              <a:t>Incidence: </a:t>
            </a:r>
            <a:r>
              <a:rPr lang="en-US" dirty="0">
                <a:latin typeface="Arial" panose="020B0604020202020204" pitchFamily="34" charset="0"/>
                <a:cs typeface="Arial" panose="020B0604020202020204" pitchFamily="34" charset="0"/>
              </a:rPr>
              <a:t>0.3–31.5 per 100,000 individuals</a:t>
            </a:r>
          </a:p>
          <a:p>
            <a:pPr marL="742950" lvl="1" indent="-285750">
              <a:buFont typeface="Arial"/>
              <a:buChar char="•"/>
            </a:pPr>
            <a:r>
              <a:rPr lang="en-US" dirty="0">
                <a:latin typeface="Arial" panose="020B0604020202020204" pitchFamily="34" charset="0"/>
                <a:cs typeface="Arial" panose="020B0604020202020204" pitchFamily="34" charset="0"/>
              </a:rPr>
              <a:t>Highest numbers observed in childbearing years women, predominantly those of African-American, Asian, Hispanic and Aboriginal ancestry</a:t>
            </a:r>
            <a:endParaRPr lang="en-US" dirty="0">
              <a:latin typeface="Arial" panose="020B0604020202020204" pitchFamily="34" charset="0"/>
              <a:ea typeface="+mn-lt"/>
              <a:cs typeface="Arial" panose="020B0604020202020204" pitchFamily="34" charset="0"/>
            </a:endParaRPr>
          </a:p>
          <a:p>
            <a:pPr marL="285750" indent="-285750">
              <a:buFont typeface="Arial"/>
              <a:buChar char="•"/>
            </a:pPr>
            <a:r>
              <a:rPr lang="en-US" dirty="0">
                <a:latin typeface="Arial" panose="020B0604020202020204" pitchFamily="34" charset="0"/>
                <a:ea typeface="+mn-lt"/>
                <a:cs typeface="Arial" panose="020B0604020202020204" pitchFamily="34" charset="0"/>
              </a:rPr>
              <a:t>Typically generalized tonic–</a:t>
            </a:r>
            <a:r>
              <a:rPr lang="en-US" dirty="0" err="1">
                <a:latin typeface="Arial" panose="020B0604020202020204" pitchFamily="34" charset="0"/>
                <a:ea typeface="+mn-lt"/>
                <a:cs typeface="Arial" panose="020B0604020202020204" pitchFamily="34" charset="0"/>
              </a:rPr>
              <a:t>clonic</a:t>
            </a:r>
            <a:r>
              <a:rPr lang="en-US" dirty="0">
                <a:latin typeface="Arial" panose="020B0604020202020204" pitchFamily="34" charset="0"/>
                <a:ea typeface="+mn-lt"/>
                <a:cs typeface="Arial" panose="020B0604020202020204" pitchFamily="34" charset="0"/>
              </a:rPr>
              <a:t> seizures (67–88%) compared with partial (complex) seizures</a:t>
            </a:r>
          </a:p>
          <a:p>
            <a:pPr marL="285750" indent="-285750">
              <a:buFont typeface="Arial"/>
              <a:buChar char="•"/>
            </a:pPr>
            <a:r>
              <a:rPr lang="en-US" dirty="0">
                <a:latin typeface="Arial" panose="020B0604020202020204" pitchFamily="34" charset="0"/>
                <a:ea typeface="+mn-lt"/>
                <a:cs typeface="Arial" panose="020B0604020202020204" pitchFamily="34" charset="0"/>
              </a:rPr>
              <a:t>EEG abnormalities are common (60–70%) in SLE patients with seizure disorder, but typical epileptiform EEG patterns are only present in 24–50% and are predictive of seizure recurrence</a:t>
            </a:r>
          </a:p>
          <a:p>
            <a:pPr marL="285750" indent="-285750">
              <a:buFont typeface="Arial"/>
              <a:buChar char="•"/>
            </a:pPr>
            <a:r>
              <a:rPr lang="en-US" dirty="0">
                <a:latin typeface="Arial" panose="020B0604020202020204" pitchFamily="34" charset="0"/>
                <a:ea typeface="+mn-lt"/>
                <a:cs typeface="Arial" panose="020B0604020202020204" pitchFamily="34" charset="0"/>
              </a:rPr>
              <a:t>Treatment:</a:t>
            </a:r>
          </a:p>
          <a:p>
            <a:pPr marL="742950" lvl="1" indent="-285750">
              <a:buFont typeface="Arial"/>
              <a:buChar char="•"/>
            </a:pPr>
            <a:r>
              <a:rPr lang="en-US" dirty="0">
                <a:latin typeface="Arial" panose="020B0604020202020204" pitchFamily="34" charset="0"/>
                <a:ea typeface="+mn-lt"/>
                <a:cs typeface="Arial" panose="020B0604020202020204" pitchFamily="34" charset="0"/>
              </a:rPr>
              <a:t>Anti-epileptic drug (AED): often not necessary in patients with single or infrequent seizures</a:t>
            </a:r>
          </a:p>
          <a:p>
            <a:pPr marL="1200150" lvl="2" indent="-285750">
              <a:buFont typeface="Arial"/>
              <a:buChar char="•"/>
            </a:pPr>
            <a:r>
              <a:rPr lang="en-US" dirty="0">
                <a:latin typeface="Arial" panose="020B0604020202020204" pitchFamily="34" charset="0"/>
                <a:ea typeface="+mn-lt"/>
                <a:cs typeface="Arial" panose="020B0604020202020204" pitchFamily="34" charset="0"/>
              </a:rPr>
              <a:t>Approximately a quarter of SLE patients will require a second AED to control seizure activity when needed</a:t>
            </a:r>
          </a:p>
          <a:p>
            <a:pPr marL="742950" lvl="1" indent="-285750">
              <a:buFont typeface="Arial"/>
              <a:buChar char="•"/>
            </a:pPr>
            <a:r>
              <a:rPr lang="en-US" dirty="0">
                <a:latin typeface="Arial" panose="020B0604020202020204" pitchFamily="34" charset="0"/>
                <a:ea typeface="+mn-lt"/>
                <a:cs typeface="Arial" panose="020B0604020202020204" pitchFamily="34" charset="0"/>
              </a:rPr>
              <a:t>Steroids alone or in combination with immunosuppression</a:t>
            </a:r>
          </a:p>
          <a:p>
            <a:pPr marL="742950" lvl="1" indent="-285750">
              <a:buFont typeface="Arial"/>
              <a:buChar char="•"/>
            </a:pPr>
            <a:r>
              <a:rPr lang="en-US" dirty="0">
                <a:latin typeface="Arial" panose="020B0604020202020204" pitchFamily="34" charset="0"/>
                <a:ea typeface="+mn-lt"/>
                <a:cs typeface="Arial" panose="020B0604020202020204" pitchFamily="34" charset="0"/>
              </a:rPr>
              <a:t>Anti-coagulation can be considered if </a:t>
            </a:r>
            <a:r>
              <a:rPr lang="en-US" dirty="0" err="1">
                <a:latin typeface="Arial" panose="020B0604020202020204" pitchFamily="34" charset="0"/>
                <a:ea typeface="+mn-lt"/>
                <a:cs typeface="Arial" panose="020B0604020202020204" pitchFamily="34" charset="0"/>
              </a:rPr>
              <a:t>aPL</a:t>
            </a:r>
            <a:r>
              <a:rPr lang="en-US" dirty="0">
                <a:latin typeface="Arial" panose="020B0604020202020204" pitchFamily="34" charset="0"/>
                <a:ea typeface="+mn-lt"/>
                <a:cs typeface="Arial" panose="020B0604020202020204" pitchFamily="34" charset="0"/>
              </a:rPr>
              <a:t> positive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75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8DB1-5343-EBBB-0544-A6A577D45E2C}"/>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Headache</a:t>
            </a:r>
          </a:p>
        </p:txBody>
      </p:sp>
      <p:sp>
        <p:nvSpPr>
          <p:cNvPr id="3" name="TextBox 2">
            <a:extLst>
              <a:ext uri="{FF2B5EF4-FFF2-40B4-BE49-F238E27FC236}">
                <a16:creationId xmlns:a16="http://schemas.microsoft.com/office/drawing/2014/main" id="{2EDB513D-9F36-2B20-1EFB-726554FC09CF}"/>
              </a:ext>
            </a:extLst>
          </p:cNvPr>
          <p:cNvSpPr txBox="1"/>
          <p:nvPr/>
        </p:nvSpPr>
        <p:spPr>
          <a:xfrm>
            <a:off x="-78236" y="1631320"/>
            <a:ext cx="746145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latin typeface="Arial" panose="020B0604020202020204" pitchFamily="34" charset="0"/>
                <a:ea typeface="+mn-lt"/>
                <a:cs typeface="Arial" panose="020B0604020202020204" pitchFamily="34" charset="0"/>
              </a:rPr>
              <a:t>There was a systematic review published in 2004 </a:t>
            </a:r>
            <a:r>
              <a:rPr lang="en-US" sz="2000" b="0" i="0" dirty="0">
                <a:solidFill>
                  <a:srgbClr val="1F1F1F"/>
                </a:solidFill>
                <a:effectLst/>
                <a:latin typeface="Arial" panose="020B0604020202020204" pitchFamily="34" charset="0"/>
                <a:cs typeface="Arial" panose="020B0604020202020204" pitchFamily="34" charset="0"/>
              </a:rPr>
              <a:t>regarding headaches in SLE and found that the prevalence of primary headache in SLE patients was not different from the general population, except for migraines with aura, which might be more frequent among SLE patients</a:t>
            </a:r>
          </a:p>
          <a:p>
            <a:pPr marL="285750" indent="-285750">
              <a:buFont typeface="Arial"/>
              <a:buChar char="•"/>
            </a:pPr>
            <a:endParaRPr lang="en-US" sz="2000" dirty="0">
              <a:latin typeface="Arial" panose="020B0604020202020204" pitchFamily="34" charset="0"/>
              <a:ea typeface="+mn-lt"/>
              <a:cs typeface="Arial" panose="020B0604020202020204" pitchFamily="34" charset="0"/>
            </a:endParaRPr>
          </a:p>
          <a:p>
            <a:pPr marL="285750" indent="-285750">
              <a:buFont typeface="Arial"/>
              <a:buChar char="•"/>
            </a:pPr>
            <a:r>
              <a:rPr lang="en-US" sz="2000" dirty="0">
                <a:latin typeface="Arial" panose="020B0604020202020204" pitchFamily="34" charset="0"/>
                <a:ea typeface="+mn-lt"/>
                <a:cs typeface="Arial" panose="020B0604020202020204" pitchFamily="34" charset="0"/>
              </a:rPr>
              <a:t>Caution is needed to exclude aseptic or septic meningitis, sinus thrombosis, cerebral or subarachnoid hemorrhage, vasculitis, PRES, RCVS </a:t>
            </a:r>
            <a:r>
              <a:rPr lang="en-US" sz="2000">
                <a:latin typeface="Arial" panose="020B0604020202020204" pitchFamily="34" charset="0"/>
                <a:ea typeface="+mn-lt"/>
                <a:cs typeface="Arial" panose="020B0604020202020204" pitchFamily="34" charset="0"/>
              </a:rPr>
              <a:t>and others</a:t>
            </a:r>
            <a:endParaRPr lang="en-US" sz="2000" dirty="0">
              <a:latin typeface="Arial" panose="020B0604020202020204" pitchFamily="34" charset="0"/>
              <a:ea typeface="+mn-lt"/>
              <a:cs typeface="Arial" panose="020B0604020202020204" pitchFamily="34" charset="0"/>
            </a:endParaRPr>
          </a:p>
          <a:p>
            <a:pPr marL="285750" indent="-285750">
              <a:buFont typeface="Arial"/>
              <a:buChar char="•"/>
            </a:pPr>
            <a:endParaRPr lang="en-US" dirty="0">
              <a:ea typeface="+mn-lt"/>
              <a:cs typeface="+mn-lt"/>
            </a:endParaRPr>
          </a:p>
        </p:txBody>
      </p:sp>
      <p:pic>
        <p:nvPicPr>
          <p:cNvPr id="5" name="Picture 4">
            <a:extLst>
              <a:ext uri="{FF2B5EF4-FFF2-40B4-BE49-F238E27FC236}">
                <a16:creationId xmlns:a16="http://schemas.microsoft.com/office/drawing/2014/main" id="{4F4CA202-6A1E-299C-0371-4781722797FB}"/>
              </a:ext>
            </a:extLst>
          </p:cNvPr>
          <p:cNvPicPr>
            <a:picLocks noChangeAspect="1"/>
          </p:cNvPicPr>
          <p:nvPr/>
        </p:nvPicPr>
        <p:blipFill>
          <a:blip r:embed="rId3"/>
          <a:stretch>
            <a:fillRect/>
          </a:stretch>
        </p:blipFill>
        <p:spPr>
          <a:xfrm>
            <a:off x="7842057" y="1209978"/>
            <a:ext cx="4349943" cy="5005887"/>
          </a:xfrm>
          <a:prstGeom prst="rect">
            <a:avLst/>
          </a:prstGeom>
        </p:spPr>
      </p:pic>
      <p:pic>
        <p:nvPicPr>
          <p:cNvPr id="7" name="Picture 6">
            <a:extLst>
              <a:ext uri="{FF2B5EF4-FFF2-40B4-BE49-F238E27FC236}">
                <a16:creationId xmlns:a16="http://schemas.microsoft.com/office/drawing/2014/main" id="{36286668-ADAB-69EE-C804-F7F093BF719A}"/>
              </a:ext>
            </a:extLst>
          </p:cNvPr>
          <p:cNvPicPr>
            <a:picLocks noChangeAspect="1"/>
          </p:cNvPicPr>
          <p:nvPr/>
        </p:nvPicPr>
        <p:blipFill>
          <a:blip r:embed="rId4"/>
          <a:stretch>
            <a:fillRect/>
          </a:stretch>
        </p:blipFill>
        <p:spPr>
          <a:xfrm>
            <a:off x="159873" y="4549790"/>
            <a:ext cx="7615585" cy="1965675"/>
          </a:xfrm>
          <a:prstGeom prst="rect">
            <a:avLst/>
          </a:prstGeom>
        </p:spPr>
      </p:pic>
    </p:spTree>
    <p:extLst>
      <p:ext uri="{BB962C8B-B14F-4D97-AF65-F5344CB8AC3E}">
        <p14:creationId xmlns:p14="http://schemas.microsoft.com/office/powerpoint/2010/main" val="3803422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43D03-B7D9-8603-9DB5-15D7EE17A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B0CE0-E28D-9A0C-F773-C5451A608196}"/>
              </a:ext>
            </a:extLst>
          </p:cNvPr>
          <p:cNvSpPr>
            <a:spLocks noGrp="1"/>
          </p:cNvSpPr>
          <p:nvPr>
            <p:ph type="title"/>
          </p:nvPr>
        </p:nvSpPr>
        <p:spPr/>
        <p:txBody>
          <a:bodyPr/>
          <a:lstStyle/>
          <a:p>
            <a:pPr algn="ctr"/>
            <a:r>
              <a:rPr lang="en-US" dirty="0">
                <a:solidFill>
                  <a:schemeClr val="tx1"/>
                </a:solidFill>
                <a:latin typeface="Arial" panose="020B0604020202020204" pitchFamily="34" charset="0"/>
                <a:ea typeface="Calibri Light"/>
                <a:cs typeface="Arial" panose="020B0604020202020204" pitchFamily="34" charset="0"/>
              </a:rPr>
              <a:t>Psychosis</a:t>
            </a:r>
            <a:endParaRPr lang="en-US"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3750CF-441D-5FEF-E05A-7A13BC13E78A}"/>
              </a:ext>
            </a:extLst>
          </p:cNvPr>
          <p:cNvSpPr txBox="1"/>
          <p:nvPr/>
        </p:nvSpPr>
        <p:spPr>
          <a:xfrm>
            <a:off x="598983" y="1737360"/>
            <a:ext cx="11054994" cy="47089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Psychosis is a rare event in patients with SLE, with an incidence of .5–3.5% </a:t>
            </a:r>
          </a:p>
          <a:p>
            <a:pPr marL="742950" lvl="1" indent="-28575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Most presentations occur at onset or within the first year of diagnosis </a:t>
            </a:r>
          </a:p>
          <a:p>
            <a:pPr marL="742950" lvl="1" indent="-285750">
              <a:buFont typeface="Arial" panose="020B0604020202020204" pitchFamily="34" charset="0"/>
              <a:buChar char="•"/>
            </a:pPr>
            <a:endParaRPr lang="en-US" sz="2000"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Frequently associated with evidence of global SLE disease activity </a:t>
            </a:r>
          </a:p>
          <a:p>
            <a:pPr marL="742950" lvl="1" indent="-28575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In a patient with clinically and serologically active SLE, the onset of psychosis, especially in the absence of a psychiatric history or other identifiable cause, is usually indicative of NPSLE</a:t>
            </a:r>
          </a:p>
          <a:p>
            <a:pPr marL="742950" lvl="1" indent="-28575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Corticosteroid use should be considered a potential contributing factor in the development of psychotic symptoms</a:t>
            </a:r>
          </a:p>
          <a:p>
            <a:pPr marL="742950" lvl="1" indent="-285750">
              <a:buFont typeface="Arial" panose="020B0604020202020204" pitchFamily="34" charset="0"/>
              <a:buChar char="•"/>
            </a:pPr>
            <a:endParaRPr lang="en-US" sz="2000"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The prognosis for NPSLE psychosis is generally favorable, with 70% of cases achieving clinical resolution and responding to treatment within 2–4 weeks</a:t>
            </a:r>
          </a:p>
          <a:p>
            <a:pPr marL="285750" indent="-285750">
              <a:buFont typeface="Arial" panose="020B0604020202020204" pitchFamily="34" charset="0"/>
              <a:buChar char="•"/>
            </a:pPr>
            <a:endParaRPr lang="en-US" sz="2000"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The recurrence of psychosis is infrequent, and a mild chronic psychotic disorder occurs in only 20% of cases following an acute episode of NPSLE psychosis</a:t>
            </a:r>
            <a:endParaRPr lang="en-US" sz="20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296072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43D03-B7D9-8603-9DB5-15D7EE17A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B0CE0-E28D-9A0C-F773-C5451A608196}"/>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Cognitive Impairment</a:t>
            </a:r>
          </a:p>
        </p:txBody>
      </p:sp>
      <p:sp>
        <p:nvSpPr>
          <p:cNvPr id="4" name="TextBox 3">
            <a:extLst>
              <a:ext uri="{FF2B5EF4-FFF2-40B4-BE49-F238E27FC236}">
                <a16:creationId xmlns:a16="http://schemas.microsoft.com/office/drawing/2014/main" id="{E33750CF-441D-5FEF-E05A-7A13BC13E78A}"/>
              </a:ext>
            </a:extLst>
          </p:cNvPr>
          <p:cNvSpPr txBox="1"/>
          <p:nvPr/>
        </p:nvSpPr>
        <p:spPr>
          <a:xfrm>
            <a:off x="179489" y="1634618"/>
            <a:ext cx="11893982"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latin typeface="Arial" panose="020B0604020202020204" pitchFamily="34" charset="0"/>
                <a:ea typeface="+mn-lt"/>
                <a:cs typeface="Arial" panose="020B0604020202020204" pitchFamily="34" charset="0"/>
              </a:rPr>
              <a:t>The prevalence of cognitive impairment when patients underwent comprehensive neuropsychological testing was 38% (95% CI 33–43%). The prevalence in other literature is as high as 80%. </a:t>
            </a:r>
          </a:p>
          <a:p>
            <a:pPr marL="285750" indent="-285750">
              <a:buFont typeface="Arial" panose="020B0604020202020204" pitchFamily="34" charset="0"/>
              <a:buChar char="•"/>
            </a:pPr>
            <a:endParaRPr lang="en-US"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mn-lt"/>
                <a:cs typeface="Arial" panose="020B0604020202020204" pitchFamily="34" charset="0"/>
              </a:rPr>
              <a:t>Cognitive impairment was found to be consistently higher in patients with SLE following the occurrence of other neuropsychiatric events.</a:t>
            </a:r>
          </a:p>
          <a:p>
            <a:pPr marL="285750" indent="-285750">
              <a:buFont typeface="Arial" panose="020B0604020202020204" pitchFamily="34" charset="0"/>
              <a:buChar char="•"/>
            </a:pPr>
            <a:endParaRPr lang="en-US"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mn-lt"/>
                <a:cs typeface="Arial" panose="020B0604020202020204" pitchFamily="34" charset="0"/>
              </a:rPr>
              <a:t>The ACR neuropsychological test battery (ACR-NB) remains the gold standard for diagnosing cognitive impairment in patients with SLE, although its clinical use is limited owing to time constraints</a:t>
            </a:r>
          </a:p>
          <a:p>
            <a:pPr marL="742950" lvl="1" indent="-285750">
              <a:buFont typeface="Courier New" panose="020B0604020202020204" pitchFamily="34" charset="0"/>
              <a:buChar char="o"/>
            </a:pPr>
            <a:r>
              <a:rPr lang="en-US" dirty="0">
                <a:latin typeface="Arial" panose="020B0604020202020204" pitchFamily="34" charset="0"/>
                <a:ea typeface="+mn-lt"/>
                <a:cs typeface="Arial" panose="020B0604020202020204" pitchFamily="34" charset="0"/>
              </a:rPr>
              <a:t>Automated Neuropsychological Assessment Metrics (ANAM) is a low-cost, computer-based cognitive assessment tool that provides a more time-efficient alternative to the ACR-NB</a:t>
            </a:r>
          </a:p>
          <a:p>
            <a:pPr marL="285750" indent="-285750">
              <a:buFont typeface="Arial" panose="020B0604020202020204" pitchFamily="34" charset="0"/>
              <a:buChar char="•"/>
            </a:pPr>
            <a:endParaRPr lang="en-US"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Calibri"/>
                <a:cs typeface="Arial" panose="020B0604020202020204" pitchFamily="34" charset="0"/>
              </a:rPr>
              <a:t>Treatment:</a:t>
            </a:r>
          </a:p>
          <a:p>
            <a:pPr marL="742950" lvl="1"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Psycho-educational group intervention may result in improvement in memory self-efficacy, memory function and ability to perform daily activities</a:t>
            </a:r>
            <a:endParaRPr lang="en-US" dirty="0">
              <a:latin typeface="Arial" panose="020B0604020202020204" pitchFamily="34" charset="0"/>
              <a:ea typeface="Calibri"/>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ea typeface="Calibri"/>
                <a:cs typeface="Arial" panose="020B0604020202020204" pitchFamily="34" charset="0"/>
              </a:rPr>
              <a:t>Memantine: </a:t>
            </a:r>
            <a:r>
              <a:rPr lang="en-US" dirty="0">
                <a:latin typeface="Arial" panose="020B0604020202020204" pitchFamily="34" charset="0"/>
                <a:ea typeface="+mn-lt"/>
                <a:cs typeface="Arial" panose="020B0604020202020204" pitchFamily="34" charset="0"/>
              </a:rPr>
              <a:t>did not result in improvements in cognitive function at 12 weeks</a:t>
            </a:r>
          </a:p>
          <a:p>
            <a:pPr marL="742950" lvl="1" indent="-285750">
              <a:buFont typeface="Arial" panose="020B0604020202020204" pitchFamily="34" charset="0"/>
              <a:buChar char="•"/>
            </a:pPr>
            <a:endParaRPr lang="en-US" dirty="0">
              <a:ea typeface="Calibri"/>
              <a:cs typeface="Calibri"/>
            </a:endParaRPr>
          </a:p>
        </p:txBody>
      </p:sp>
    </p:spTree>
    <p:extLst>
      <p:ext uri="{BB962C8B-B14F-4D97-AF65-F5344CB8AC3E}">
        <p14:creationId xmlns:p14="http://schemas.microsoft.com/office/powerpoint/2010/main" val="1796365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372A-CC60-0C72-E004-91FFE671D794}"/>
              </a:ext>
            </a:extLst>
          </p:cNvPr>
          <p:cNvSpPr>
            <a:spLocks noGrp="1"/>
          </p:cNvSpPr>
          <p:nvPr>
            <p:ph type="title"/>
          </p:nvPr>
        </p:nvSpPr>
        <p:spPr/>
        <p:txBody>
          <a:bodyPr/>
          <a:lstStyle/>
          <a:p>
            <a:pPr algn="ctr"/>
            <a:r>
              <a:rPr lang="en-US" dirty="0"/>
              <a:t>Demyelinating Syndromes</a:t>
            </a:r>
          </a:p>
        </p:txBody>
      </p:sp>
      <p:sp>
        <p:nvSpPr>
          <p:cNvPr id="3" name="TextBox 2">
            <a:extLst>
              <a:ext uri="{FF2B5EF4-FFF2-40B4-BE49-F238E27FC236}">
                <a16:creationId xmlns:a16="http://schemas.microsoft.com/office/drawing/2014/main" id="{6BCD53A3-2F0D-F897-6F3D-1EC09E8BF390}"/>
              </a:ext>
            </a:extLst>
          </p:cNvPr>
          <p:cNvSpPr txBox="1"/>
          <p:nvPr/>
        </p:nvSpPr>
        <p:spPr>
          <a:xfrm>
            <a:off x="215757" y="1860698"/>
            <a:ext cx="8301519" cy="507831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Demyelinating syndrome is seen in up to 3% of patients with NPSLE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27% with NMO antibody</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Optic neuritis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Visual outcome in SLE associated optic neuritis is reported to be poor</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Bilateral optic nerve involvement and extension into the chiasm are rarely seen compared with MS</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Myelitis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Typically, three or more vertebral levels of the spinal cord are involved, usually at the higher thoracic levels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MS usually extends &lt;3 vertebral levels and lesions in NMO primarily the central spinal cord on axial sections </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FB3BFF99-9EF0-ADDE-AAFB-353E29A1CB29}"/>
              </a:ext>
            </a:extLst>
          </p:cNvPr>
          <p:cNvPicPr>
            <a:picLocks noChangeAspect="1"/>
          </p:cNvPicPr>
          <p:nvPr/>
        </p:nvPicPr>
        <p:blipFill>
          <a:blip r:embed="rId3"/>
          <a:stretch>
            <a:fillRect/>
          </a:stretch>
        </p:blipFill>
        <p:spPr>
          <a:xfrm>
            <a:off x="8378447" y="2107230"/>
            <a:ext cx="3813553" cy="3492186"/>
          </a:xfrm>
          <a:prstGeom prst="rect">
            <a:avLst/>
          </a:prstGeom>
        </p:spPr>
      </p:pic>
    </p:spTree>
    <p:extLst>
      <p:ext uri="{BB962C8B-B14F-4D97-AF65-F5344CB8AC3E}">
        <p14:creationId xmlns:p14="http://schemas.microsoft.com/office/powerpoint/2010/main" val="912368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ED0E9-31BA-EB82-8EEA-429C2E7B7F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C7699-5422-827C-91A0-6D6451B7938D}"/>
              </a:ext>
            </a:extLst>
          </p:cNvPr>
          <p:cNvSpPr>
            <a:spLocks noGrp="1"/>
          </p:cNvSpPr>
          <p:nvPr>
            <p:ph type="title"/>
          </p:nvPr>
        </p:nvSpPr>
        <p:spPr/>
        <p:txBody>
          <a:bodyPr>
            <a:normAutofit/>
          </a:bodyPr>
          <a:lstStyle/>
          <a:p>
            <a:pPr algn="ctr"/>
            <a:r>
              <a:rPr lang="en-US" dirty="0">
                <a:solidFill>
                  <a:srgbClr val="000000"/>
                </a:solidFill>
                <a:latin typeface="Arial" panose="020B0604020202020204" pitchFamily="34" charset="0"/>
                <a:cs typeface="Arial" panose="020B0604020202020204" pitchFamily="34" charset="0"/>
              </a:rPr>
              <a:t>2023 EULAR SLE Treatment Guidelines</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9A3EACC-16EB-F90E-877F-7DD42447CE40}"/>
              </a:ext>
            </a:extLst>
          </p:cNvPr>
          <p:cNvPicPr>
            <a:picLocks noChangeAspect="1"/>
          </p:cNvPicPr>
          <p:nvPr/>
        </p:nvPicPr>
        <p:blipFill>
          <a:blip r:embed="rId3"/>
          <a:stretch>
            <a:fillRect/>
          </a:stretch>
        </p:blipFill>
        <p:spPr>
          <a:xfrm>
            <a:off x="5828882" y="2047164"/>
            <a:ext cx="6478318" cy="3565634"/>
          </a:xfrm>
          <a:prstGeom prst="rect">
            <a:avLst/>
          </a:prstGeom>
        </p:spPr>
      </p:pic>
      <p:sp>
        <p:nvSpPr>
          <p:cNvPr id="6" name="TextBox 5">
            <a:extLst>
              <a:ext uri="{FF2B5EF4-FFF2-40B4-BE49-F238E27FC236}">
                <a16:creationId xmlns:a16="http://schemas.microsoft.com/office/drawing/2014/main" id="{1A333743-E96E-2CBB-1126-1C4BEAD54CF2}"/>
              </a:ext>
            </a:extLst>
          </p:cNvPr>
          <p:cNvSpPr txBox="1"/>
          <p:nvPr/>
        </p:nvSpPr>
        <p:spPr>
          <a:xfrm>
            <a:off x="127304" y="1732524"/>
            <a:ext cx="5701578" cy="47089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 active neuropsychiatric disease attributed to SLE, glucocorticoids and immunosuppressive agents for inflammatory manifestations (1b/A) and antiplatelet agents/anticoagulants for atherothrombotic/</a:t>
            </a:r>
            <a:r>
              <a:rPr lang="en-US" sz="2000" dirty="0" err="1">
                <a:latin typeface="Arial" panose="020B0604020202020204" pitchFamily="34" charset="0"/>
                <a:cs typeface="Arial" panose="020B0604020202020204" pitchFamily="34" charset="0"/>
              </a:rPr>
              <a:t>aPL</a:t>
            </a:r>
            <a:r>
              <a:rPr lang="en-US" sz="2000" dirty="0">
                <a:latin typeface="Arial" panose="020B0604020202020204" pitchFamily="34" charset="0"/>
                <a:cs typeface="Arial" panose="020B0604020202020204" pitchFamily="34" charset="0"/>
              </a:rPr>
              <a:t>- related manifestations (2b/C) should be considered.</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For the approved biological drugs, </a:t>
            </a:r>
            <a:r>
              <a:rPr lang="en-US" sz="2000" dirty="0" err="1">
                <a:latin typeface="Arial" panose="020B0604020202020204" pitchFamily="34" charset="0"/>
                <a:cs typeface="Arial" panose="020B0604020202020204" pitchFamily="34" charset="0"/>
              </a:rPr>
              <a:t>anifrolumab</a:t>
            </a:r>
            <a:r>
              <a:rPr lang="en-US" sz="2000" dirty="0">
                <a:latin typeface="Arial" panose="020B0604020202020204" pitchFamily="34" charset="0"/>
                <a:cs typeface="Arial" panose="020B0604020202020204" pitchFamily="34" charset="0"/>
              </a:rPr>
              <a:t> and belimumab, there is a paucity of evidence regarding their efficacy in neuropsychiatric manifestations, because patients with active, severe forms of such manifestations were excluded from the RCTs of both drugs, and under- represented in real- life use of belimumab.</a:t>
            </a:r>
          </a:p>
        </p:txBody>
      </p:sp>
    </p:spTree>
    <p:extLst>
      <p:ext uri="{BB962C8B-B14F-4D97-AF65-F5344CB8AC3E}">
        <p14:creationId xmlns:p14="http://schemas.microsoft.com/office/powerpoint/2010/main" val="363912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6CB7D-341D-782A-2AD5-B1B5D2549762}"/>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Physical Exam</a:t>
            </a:r>
          </a:p>
        </p:txBody>
      </p:sp>
      <p:sp>
        <p:nvSpPr>
          <p:cNvPr id="3" name="TextBox 2">
            <a:extLst>
              <a:ext uri="{FF2B5EF4-FFF2-40B4-BE49-F238E27FC236}">
                <a16:creationId xmlns:a16="http://schemas.microsoft.com/office/drawing/2014/main" id="{533D193A-22C6-7CA8-DE10-FBF2367EEB64}"/>
              </a:ext>
            </a:extLst>
          </p:cNvPr>
          <p:cNvSpPr txBox="1"/>
          <p:nvPr/>
        </p:nvSpPr>
        <p:spPr>
          <a:xfrm>
            <a:off x="342911" y="1737360"/>
            <a:ext cx="8053538" cy="4801314"/>
          </a:xfrm>
          <a:prstGeom prst="rect">
            <a:avLst/>
          </a:prstGeom>
          <a:noFill/>
        </p:spPr>
        <p:txBody>
          <a:bodyPr wrap="square" rtlCol="0">
            <a:spAutoFit/>
          </a:bodyPr>
          <a:lstStyle/>
          <a:p>
            <a:pPr marL="0" indent="0" algn="ctr">
              <a:buClr>
                <a:srgbClr val="000000"/>
              </a:buClr>
            </a:pPr>
            <a:r>
              <a:rPr lang="en-US" altLang="en-US" sz="2800" b="1" dirty="0">
                <a:solidFill>
                  <a:srgbClr val="000000"/>
                </a:solidFill>
                <a:latin typeface="Arial" panose="020B0604020202020204" pitchFamily="34" charset="0"/>
                <a:cs typeface="Arial" panose="020B0604020202020204" pitchFamily="34" charset="0"/>
              </a:rPr>
              <a:t>Exam</a:t>
            </a:r>
          </a:p>
          <a:p>
            <a:pPr marL="571500" indent="-571500">
              <a:buClr>
                <a:srgbClr val="000000"/>
              </a:buClr>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General: </a:t>
            </a:r>
            <a:r>
              <a:rPr lang="en-US" altLang="en-US" sz="2000" b="1" dirty="0">
                <a:solidFill>
                  <a:srgbClr val="000000"/>
                </a:solidFill>
                <a:latin typeface="Arial" panose="020B0604020202020204" pitchFamily="34" charset="0"/>
                <a:cs typeface="Arial" panose="020B0604020202020204" pitchFamily="34" charset="0"/>
              </a:rPr>
              <a:t>Ill appearing and diaphoretic</a:t>
            </a:r>
          </a:p>
          <a:p>
            <a:pPr marL="571500" indent="-571500">
              <a:buClr>
                <a:srgbClr val="000000"/>
              </a:buClr>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Eyes: </a:t>
            </a:r>
            <a:r>
              <a:rPr lang="en-US" altLang="en-US" sz="2000" b="1" dirty="0">
                <a:solidFill>
                  <a:srgbClr val="000000"/>
                </a:solidFill>
                <a:latin typeface="Arial" panose="020B0604020202020204" pitchFamily="34" charset="0"/>
                <a:cs typeface="Arial" panose="020B0604020202020204" pitchFamily="34" charset="0"/>
              </a:rPr>
              <a:t>Injected sclera. </a:t>
            </a:r>
            <a:r>
              <a:rPr lang="en-US" altLang="en-US" sz="2000" dirty="0">
                <a:solidFill>
                  <a:srgbClr val="000000"/>
                </a:solidFill>
                <a:latin typeface="Arial" panose="020B0604020202020204" pitchFamily="34" charset="0"/>
                <a:cs typeface="Arial" panose="020B0604020202020204" pitchFamily="34" charset="0"/>
              </a:rPr>
              <a:t>PERRL</a:t>
            </a:r>
          </a:p>
          <a:p>
            <a:pPr marL="571500" indent="-571500">
              <a:buClr>
                <a:srgbClr val="000000"/>
              </a:buClr>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Lymph nodes: </a:t>
            </a:r>
            <a:r>
              <a:rPr lang="en-US" altLang="en-US" sz="2000" b="1" dirty="0">
                <a:solidFill>
                  <a:srgbClr val="000000"/>
                </a:solidFill>
                <a:latin typeface="Arial" panose="020B0604020202020204" pitchFamily="34" charset="0"/>
                <a:cs typeface="Arial" panose="020B0604020202020204" pitchFamily="34" charset="0"/>
              </a:rPr>
              <a:t>Axillary lymphadenopathy </a:t>
            </a:r>
          </a:p>
          <a:p>
            <a:pPr marL="571500" indent="-571500">
              <a:buClr>
                <a:srgbClr val="000000"/>
              </a:buClr>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CV: </a:t>
            </a:r>
            <a:r>
              <a:rPr lang="en-US" altLang="en-US" sz="2000" b="1" dirty="0">
                <a:solidFill>
                  <a:srgbClr val="000000"/>
                </a:solidFill>
                <a:latin typeface="Arial" panose="020B0604020202020204" pitchFamily="34" charset="0"/>
                <a:cs typeface="Arial" panose="020B0604020202020204" pitchFamily="34" charset="0"/>
              </a:rPr>
              <a:t>Tachycardic. RRR without murmurs</a:t>
            </a:r>
          </a:p>
          <a:p>
            <a:pPr marL="571500" indent="-571500">
              <a:buClr>
                <a:srgbClr val="000000"/>
              </a:buClr>
              <a:buFont typeface="Arial" panose="020B0604020202020204" pitchFamily="34" charset="0"/>
              <a:buChar char="•"/>
            </a:pPr>
            <a:r>
              <a:rPr lang="en-US" altLang="en-US" sz="2000" dirty="0" err="1">
                <a:solidFill>
                  <a:srgbClr val="000000"/>
                </a:solidFill>
                <a:latin typeface="Arial" panose="020B0604020202020204" pitchFamily="34" charset="0"/>
                <a:cs typeface="Arial" panose="020B0604020202020204" pitchFamily="34" charset="0"/>
              </a:rPr>
              <a:t>Pulm</a:t>
            </a:r>
            <a:r>
              <a:rPr lang="en-US" altLang="en-US" sz="2000" dirty="0">
                <a:solidFill>
                  <a:srgbClr val="000000"/>
                </a:solidFill>
                <a:latin typeface="Arial" panose="020B0604020202020204" pitchFamily="34" charset="0"/>
                <a:cs typeface="Arial" panose="020B0604020202020204" pitchFamily="34" charset="0"/>
              </a:rPr>
              <a:t>: Clear to auscultation bilaterally</a:t>
            </a:r>
          </a:p>
          <a:p>
            <a:pPr marL="571500" indent="-571500">
              <a:buClr>
                <a:srgbClr val="000000"/>
              </a:buClr>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MSK: No synovitis on presentation</a:t>
            </a:r>
          </a:p>
          <a:p>
            <a:pPr marL="571500" indent="-571500">
              <a:buClr>
                <a:srgbClr val="000000"/>
              </a:buClr>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Skin: </a:t>
            </a:r>
            <a:r>
              <a:rPr lang="en-US" altLang="en-US" sz="2000" b="1" dirty="0">
                <a:solidFill>
                  <a:srgbClr val="000000"/>
                </a:solidFill>
                <a:latin typeface="Arial" panose="020B0604020202020204" pitchFamily="34" charset="0"/>
                <a:cs typeface="Arial" panose="020B0604020202020204" pitchFamily="34" charset="0"/>
              </a:rPr>
              <a:t>Maculopapular rash on extremities </a:t>
            </a:r>
          </a:p>
          <a:p>
            <a:pPr marL="571500" indent="-571500">
              <a:buClr>
                <a:srgbClr val="000000"/>
              </a:buClr>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Neuro:</a:t>
            </a:r>
          </a:p>
          <a:p>
            <a:pPr marL="1560513" lvl="1" indent="-571500">
              <a:buClr>
                <a:srgbClr val="000000"/>
              </a:buClr>
              <a:buFont typeface="Arial" panose="020B0604020202020204" pitchFamily="34" charset="0"/>
              <a:buChar char="•"/>
            </a:pPr>
            <a:r>
              <a:rPr lang="en-US" altLang="en-US" sz="2000" b="1" dirty="0">
                <a:solidFill>
                  <a:srgbClr val="000000"/>
                </a:solidFill>
                <a:latin typeface="Arial" panose="020B0604020202020204" pitchFamily="34" charset="0"/>
                <a:cs typeface="Arial" panose="020B0604020202020204" pitchFamily="34" charset="0"/>
              </a:rPr>
              <a:t>Impaired smooth pursuit with horizontal and vertical EOM</a:t>
            </a:r>
          </a:p>
          <a:p>
            <a:pPr marL="1560513" lvl="1" indent="-571500">
              <a:buClr>
                <a:srgbClr val="000000"/>
              </a:buClr>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Cranial nerves otherwise normal</a:t>
            </a:r>
          </a:p>
          <a:p>
            <a:pPr marL="1560513" lvl="1" indent="-571500">
              <a:buClr>
                <a:srgbClr val="000000"/>
              </a:buClr>
              <a:buFont typeface="Arial" panose="020B0604020202020204" pitchFamily="34" charset="0"/>
              <a:buChar char="•"/>
            </a:pPr>
            <a:r>
              <a:rPr lang="en-US" altLang="en-US" sz="2000" b="1" dirty="0">
                <a:solidFill>
                  <a:srgbClr val="000000"/>
                </a:solidFill>
                <a:latin typeface="Arial" panose="020B0604020202020204" pitchFamily="34" charset="0"/>
                <a:cs typeface="Arial" panose="020B0604020202020204" pitchFamily="34" charset="0"/>
              </a:rPr>
              <a:t>4+/5 strength in the right hip flexors and knee flexion/extension</a:t>
            </a:r>
          </a:p>
          <a:p>
            <a:endParaRPr lang="en-US" dirty="0"/>
          </a:p>
        </p:txBody>
      </p:sp>
      <p:pic>
        <p:nvPicPr>
          <p:cNvPr id="4" name="Picture 3">
            <a:extLst>
              <a:ext uri="{FF2B5EF4-FFF2-40B4-BE49-F238E27FC236}">
                <a16:creationId xmlns:a16="http://schemas.microsoft.com/office/drawing/2014/main" id="{48C99A15-4146-3FEE-86FA-1A99A311C54E}"/>
              </a:ext>
            </a:extLst>
          </p:cNvPr>
          <p:cNvPicPr>
            <a:picLocks noChangeAspect="1"/>
          </p:cNvPicPr>
          <p:nvPr/>
        </p:nvPicPr>
        <p:blipFill>
          <a:blip r:embed="rId3"/>
          <a:stretch>
            <a:fillRect/>
          </a:stretch>
        </p:blipFill>
        <p:spPr>
          <a:xfrm>
            <a:off x="6232620" y="2121225"/>
            <a:ext cx="5639289" cy="1066892"/>
          </a:xfrm>
          <a:prstGeom prst="rect">
            <a:avLst/>
          </a:prstGeom>
        </p:spPr>
      </p:pic>
    </p:spTree>
    <p:extLst>
      <p:ext uri="{BB962C8B-B14F-4D97-AF65-F5344CB8AC3E}">
        <p14:creationId xmlns:p14="http://schemas.microsoft.com/office/powerpoint/2010/main" val="2137148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FC93-3FD7-8A3F-13F3-DE040E6999BF}"/>
              </a:ext>
            </a:extLst>
          </p:cNvPr>
          <p:cNvSpPr>
            <a:spLocks noGrp="1"/>
          </p:cNvSpPr>
          <p:nvPr>
            <p:ph type="title"/>
          </p:nvPr>
        </p:nvSpPr>
        <p:spPr/>
        <p:txBody>
          <a:bodyPr/>
          <a:lstStyle/>
          <a:p>
            <a:endParaRPr lang="en-US"/>
          </a:p>
        </p:txBody>
      </p:sp>
      <p:pic>
        <p:nvPicPr>
          <p:cNvPr id="4" name="Picture 3" descr="A blue diagram with blue arrows&#10;&#10;Description automatically generated">
            <a:extLst>
              <a:ext uri="{FF2B5EF4-FFF2-40B4-BE49-F238E27FC236}">
                <a16:creationId xmlns:a16="http://schemas.microsoft.com/office/drawing/2014/main" id="{B950F1E3-5473-0408-70C9-39291BE63FDA}"/>
              </a:ext>
            </a:extLst>
          </p:cNvPr>
          <p:cNvPicPr>
            <a:picLocks noChangeAspect="1"/>
          </p:cNvPicPr>
          <p:nvPr/>
        </p:nvPicPr>
        <p:blipFill>
          <a:blip r:embed="rId3"/>
          <a:stretch>
            <a:fillRect/>
          </a:stretch>
        </p:blipFill>
        <p:spPr>
          <a:xfrm>
            <a:off x="2678668" y="190910"/>
            <a:ext cx="6685564" cy="5983983"/>
          </a:xfrm>
          <a:prstGeom prst="rect">
            <a:avLst/>
          </a:prstGeom>
        </p:spPr>
      </p:pic>
    </p:spTree>
    <p:extLst>
      <p:ext uri="{BB962C8B-B14F-4D97-AF65-F5344CB8AC3E}">
        <p14:creationId xmlns:p14="http://schemas.microsoft.com/office/powerpoint/2010/main" val="4060699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6A598-E690-CCFA-F3E9-668C270711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261F98-2DC9-3EF9-6893-3F621C2F8194}"/>
              </a:ext>
            </a:extLst>
          </p:cNvPr>
          <p:cNvSpPr>
            <a:spLocks noGrp="1"/>
          </p:cNvSpPr>
          <p:nvPr>
            <p:ph type="title"/>
          </p:nvPr>
        </p:nvSpPr>
        <p:spPr/>
        <p:txBody>
          <a:bodyPr/>
          <a:lstStyle/>
          <a:p>
            <a:pPr algn="ctr"/>
            <a:r>
              <a:rPr lang="en-US" dirty="0"/>
              <a:t>References</a:t>
            </a:r>
          </a:p>
        </p:txBody>
      </p:sp>
      <p:sp>
        <p:nvSpPr>
          <p:cNvPr id="4" name="TextBox 3">
            <a:extLst>
              <a:ext uri="{FF2B5EF4-FFF2-40B4-BE49-F238E27FC236}">
                <a16:creationId xmlns:a16="http://schemas.microsoft.com/office/drawing/2014/main" id="{F3708BB7-2C96-CAB8-5A60-9C8F2D6D4BC7}"/>
              </a:ext>
            </a:extLst>
          </p:cNvPr>
          <p:cNvSpPr txBox="1"/>
          <p:nvPr/>
        </p:nvSpPr>
        <p:spPr>
          <a:xfrm>
            <a:off x="708960" y="1920895"/>
            <a:ext cx="10774080" cy="3016210"/>
          </a:xfrm>
          <a:prstGeom prst="rect">
            <a:avLst/>
          </a:prstGeom>
          <a:noFill/>
        </p:spPr>
        <p:txBody>
          <a:bodyPr wrap="square" rtlCol="0">
            <a:spAutoFit/>
          </a:bodyPr>
          <a:lstStyle/>
          <a:p>
            <a:pPr marL="342900" indent="-342900">
              <a:buFont typeface="+mj-lt"/>
              <a:buAutoNum type="arabicPeriod"/>
            </a:pPr>
            <a:r>
              <a:rPr lang="en-US" sz="1000" b="0" i="0" dirty="0">
                <a:solidFill>
                  <a:srgbClr val="212121"/>
                </a:solidFill>
                <a:effectLst/>
                <a:latin typeface="Arial" panose="020B0604020202020204" pitchFamily="34" charset="0"/>
                <a:cs typeface="Arial" panose="020B0604020202020204" pitchFamily="34" charset="0"/>
              </a:rPr>
              <a:t>The American College of Rheumatology nomenclature and case definitions for neuropsychiatric lupus syndromes. Arthritis Rheum. 1999 Apr;42(4):599-608. </a:t>
            </a:r>
            <a:r>
              <a:rPr lang="en-US" sz="1000" b="0" i="0" dirty="0" err="1">
                <a:solidFill>
                  <a:srgbClr val="212121"/>
                </a:solidFill>
                <a:effectLst/>
                <a:latin typeface="Arial" panose="020B0604020202020204" pitchFamily="34" charset="0"/>
                <a:cs typeface="Arial" panose="020B0604020202020204" pitchFamily="34" charset="0"/>
              </a:rPr>
              <a:t>doi</a:t>
            </a:r>
            <a:r>
              <a:rPr lang="en-US" sz="1000" b="0" i="0" dirty="0">
                <a:solidFill>
                  <a:srgbClr val="212121"/>
                </a:solidFill>
                <a:effectLst/>
                <a:latin typeface="Arial" panose="020B0604020202020204" pitchFamily="34" charset="0"/>
                <a:cs typeface="Arial" panose="020B0604020202020204" pitchFamily="34" charset="0"/>
              </a:rPr>
              <a:t>: 10.1002/1529-0131(199904)42:4&lt;599::AID-ANR2&gt;3.0.CO;2-F. PMID: 10211873.</a:t>
            </a:r>
          </a:p>
          <a:p>
            <a:pPr marL="342900" indent="-342900">
              <a:buFont typeface="+mj-lt"/>
              <a:buAutoNum type="arabicPeriod"/>
            </a:pPr>
            <a:r>
              <a:rPr lang="en-US" sz="1000" b="0" i="0" dirty="0" err="1">
                <a:solidFill>
                  <a:srgbClr val="212121"/>
                </a:solidFill>
                <a:effectLst/>
                <a:latin typeface="Arial" panose="020B0604020202020204" pitchFamily="34" charset="0"/>
                <a:cs typeface="Arial" panose="020B0604020202020204" pitchFamily="34" charset="0"/>
              </a:rPr>
              <a:t>Bertsias</a:t>
            </a:r>
            <a:r>
              <a:rPr lang="en-US" sz="1000" b="0" i="0" dirty="0">
                <a:solidFill>
                  <a:srgbClr val="212121"/>
                </a:solidFill>
                <a:effectLst/>
                <a:latin typeface="Arial" panose="020B0604020202020204" pitchFamily="34" charset="0"/>
                <a:cs typeface="Arial" panose="020B0604020202020204" pitchFamily="34" charset="0"/>
              </a:rPr>
              <a:t> GK, Ioannidis JP, </a:t>
            </a:r>
            <a:r>
              <a:rPr lang="en-US" sz="1000" b="0" i="0" dirty="0" err="1">
                <a:solidFill>
                  <a:srgbClr val="212121"/>
                </a:solidFill>
                <a:effectLst/>
                <a:latin typeface="Arial" panose="020B0604020202020204" pitchFamily="34" charset="0"/>
                <a:cs typeface="Arial" panose="020B0604020202020204" pitchFamily="34" charset="0"/>
              </a:rPr>
              <a:t>Aringer</a:t>
            </a:r>
            <a:r>
              <a:rPr lang="en-US" sz="1000" b="0" i="0" dirty="0">
                <a:solidFill>
                  <a:srgbClr val="212121"/>
                </a:solidFill>
                <a:effectLst/>
                <a:latin typeface="Arial" panose="020B0604020202020204" pitchFamily="34" charset="0"/>
                <a:cs typeface="Arial" panose="020B0604020202020204" pitchFamily="34" charset="0"/>
              </a:rPr>
              <a:t> M, </a:t>
            </a:r>
            <a:r>
              <a:rPr lang="en-US" sz="1000" b="0" i="0" dirty="0" err="1">
                <a:solidFill>
                  <a:srgbClr val="212121"/>
                </a:solidFill>
                <a:effectLst/>
                <a:latin typeface="Arial" panose="020B0604020202020204" pitchFamily="34" charset="0"/>
                <a:cs typeface="Arial" panose="020B0604020202020204" pitchFamily="34" charset="0"/>
              </a:rPr>
              <a:t>Bollen</a:t>
            </a:r>
            <a:r>
              <a:rPr lang="en-US" sz="1000" b="0" i="0" dirty="0">
                <a:solidFill>
                  <a:srgbClr val="212121"/>
                </a:solidFill>
                <a:effectLst/>
                <a:latin typeface="Arial" panose="020B0604020202020204" pitchFamily="34" charset="0"/>
                <a:cs typeface="Arial" panose="020B0604020202020204" pitchFamily="34" charset="0"/>
              </a:rPr>
              <a:t> E, </a:t>
            </a:r>
            <a:r>
              <a:rPr lang="en-US" sz="1000" b="0" i="0" dirty="0" err="1">
                <a:solidFill>
                  <a:srgbClr val="212121"/>
                </a:solidFill>
                <a:effectLst/>
                <a:latin typeface="Arial" panose="020B0604020202020204" pitchFamily="34" charset="0"/>
                <a:cs typeface="Arial" panose="020B0604020202020204" pitchFamily="34" charset="0"/>
              </a:rPr>
              <a:t>Bombardieri</a:t>
            </a:r>
            <a:r>
              <a:rPr lang="en-US" sz="1000" b="0" i="0" dirty="0">
                <a:solidFill>
                  <a:srgbClr val="212121"/>
                </a:solidFill>
                <a:effectLst/>
                <a:latin typeface="Arial" panose="020B0604020202020204" pitchFamily="34" charset="0"/>
                <a:cs typeface="Arial" panose="020B0604020202020204" pitchFamily="34" charset="0"/>
              </a:rPr>
              <a:t> S, Bruce IN, </a:t>
            </a:r>
            <a:r>
              <a:rPr lang="en-US" sz="1000" b="0" i="0" dirty="0" err="1">
                <a:solidFill>
                  <a:srgbClr val="212121"/>
                </a:solidFill>
                <a:effectLst/>
                <a:latin typeface="Arial" panose="020B0604020202020204" pitchFamily="34" charset="0"/>
                <a:cs typeface="Arial" panose="020B0604020202020204" pitchFamily="34" charset="0"/>
              </a:rPr>
              <a:t>Cervera</a:t>
            </a:r>
            <a:r>
              <a:rPr lang="en-US" sz="1000" b="0" i="0" dirty="0">
                <a:solidFill>
                  <a:srgbClr val="212121"/>
                </a:solidFill>
                <a:effectLst/>
                <a:latin typeface="Arial" panose="020B0604020202020204" pitchFamily="34" charset="0"/>
                <a:cs typeface="Arial" panose="020B0604020202020204" pitchFamily="34" charset="0"/>
              </a:rPr>
              <a:t> R, </a:t>
            </a:r>
            <a:r>
              <a:rPr lang="en-US" sz="1000" b="0" i="0" dirty="0" err="1">
                <a:solidFill>
                  <a:srgbClr val="212121"/>
                </a:solidFill>
                <a:effectLst/>
                <a:latin typeface="Arial" panose="020B0604020202020204" pitchFamily="34" charset="0"/>
                <a:cs typeface="Arial" panose="020B0604020202020204" pitchFamily="34" charset="0"/>
              </a:rPr>
              <a:t>Dalakas</a:t>
            </a:r>
            <a:r>
              <a:rPr lang="en-US" sz="1000" b="0" i="0" dirty="0">
                <a:solidFill>
                  <a:srgbClr val="212121"/>
                </a:solidFill>
                <a:effectLst/>
                <a:latin typeface="Arial" panose="020B0604020202020204" pitchFamily="34" charset="0"/>
                <a:cs typeface="Arial" panose="020B0604020202020204" pitchFamily="34" charset="0"/>
              </a:rPr>
              <a:t> M, Doria A, </a:t>
            </a:r>
            <a:r>
              <a:rPr lang="en-US" sz="1000" b="0" i="0" dirty="0" err="1">
                <a:solidFill>
                  <a:srgbClr val="212121"/>
                </a:solidFill>
                <a:effectLst/>
                <a:latin typeface="Arial" panose="020B0604020202020204" pitchFamily="34" charset="0"/>
                <a:cs typeface="Arial" panose="020B0604020202020204" pitchFamily="34" charset="0"/>
              </a:rPr>
              <a:t>Hanly</a:t>
            </a:r>
            <a:r>
              <a:rPr lang="en-US" sz="1000" b="0" i="0" dirty="0">
                <a:solidFill>
                  <a:srgbClr val="212121"/>
                </a:solidFill>
                <a:effectLst/>
                <a:latin typeface="Arial" panose="020B0604020202020204" pitchFamily="34" charset="0"/>
                <a:cs typeface="Arial" panose="020B0604020202020204" pitchFamily="34" charset="0"/>
              </a:rPr>
              <a:t> JG, Huizinga TW, Isenberg D, </a:t>
            </a:r>
            <a:r>
              <a:rPr lang="en-US" sz="1000" b="0" i="0" dirty="0" err="1">
                <a:solidFill>
                  <a:srgbClr val="212121"/>
                </a:solidFill>
                <a:effectLst/>
                <a:latin typeface="Arial" panose="020B0604020202020204" pitchFamily="34" charset="0"/>
                <a:cs typeface="Arial" panose="020B0604020202020204" pitchFamily="34" charset="0"/>
              </a:rPr>
              <a:t>Kallenberg</a:t>
            </a:r>
            <a:r>
              <a:rPr lang="en-US" sz="1000" b="0" i="0" dirty="0">
                <a:solidFill>
                  <a:srgbClr val="212121"/>
                </a:solidFill>
                <a:effectLst/>
                <a:latin typeface="Arial" panose="020B0604020202020204" pitchFamily="34" charset="0"/>
                <a:cs typeface="Arial" panose="020B0604020202020204" pitchFamily="34" charset="0"/>
              </a:rPr>
              <a:t> C, </a:t>
            </a:r>
            <a:r>
              <a:rPr lang="en-US" sz="1000" b="0" i="0" dirty="0" err="1">
                <a:solidFill>
                  <a:srgbClr val="212121"/>
                </a:solidFill>
                <a:effectLst/>
                <a:latin typeface="Arial" panose="020B0604020202020204" pitchFamily="34" charset="0"/>
                <a:cs typeface="Arial" panose="020B0604020202020204" pitchFamily="34" charset="0"/>
              </a:rPr>
              <a:t>Piette</a:t>
            </a:r>
            <a:r>
              <a:rPr lang="en-US" sz="1000" b="0" i="0" dirty="0">
                <a:solidFill>
                  <a:srgbClr val="212121"/>
                </a:solidFill>
                <a:effectLst/>
                <a:latin typeface="Arial" panose="020B0604020202020204" pitchFamily="34" charset="0"/>
                <a:cs typeface="Arial" panose="020B0604020202020204" pitchFamily="34" charset="0"/>
              </a:rPr>
              <a:t> JC, Schneider M, Scolding N, Smolen J, </a:t>
            </a:r>
            <a:r>
              <a:rPr lang="en-US" sz="1000" b="0" i="0" dirty="0" err="1">
                <a:solidFill>
                  <a:srgbClr val="212121"/>
                </a:solidFill>
                <a:effectLst/>
                <a:latin typeface="Arial" panose="020B0604020202020204" pitchFamily="34" charset="0"/>
                <a:cs typeface="Arial" panose="020B0604020202020204" pitchFamily="34" charset="0"/>
              </a:rPr>
              <a:t>Stara</a:t>
            </a:r>
            <a:r>
              <a:rPr lang="en-US" sz="1000" b="0" i="0" dirty="0">
                <a:solidFill>
                  <a:srgbClr val="212121"/>
                </a:solidFill>
                <a:effectLst/>
                <a:latin typeface="Arial" panose="020B0604020202020204" pitchFamily="34" charset="0"/>
                <a:cs typeface="Arial" panose="020B0604020202020204" pitchFamily="34" charset="0"/>
              </a:rPr>
              <a:t> A, </a:t>
            </a:r>
            <a:r>
              <a:rPr lang="en-US" sz="1000" b="0" i="0" dirty="0" err="1">
                <a:solidFill>
                  <a:srgbClr val="212121"/>
                </a:solidFill>
                <a:effectLst/>
                <a:latin typeface="Arial" panose="020B0604020202020204" pitchFamily="34" charset="0"/>
                <a:cs typeface="Arial" panose="020B0604020202020204" pitchFamily="34" charset="0"/>
              </a:rPr>
              <a:t>Tassiulas</a:t>
            </a:r>
            <a:r>
              <a:rPr lang="en-US" sz="1000" b="0" i="0" dirty="0">
                <a:solidFill>
                  <a:srgbClr val="212121"/>
                </a:solidFill>
                <a:effectLst/>
                <a:latin typeface="Arial" panose="020B0604020202020204" pitchFamily="34" charset="0"/>
                <a:cs typeface="Arial" panose="020B0604020202020204" pitchFamily="34" charset="0"/>
              </a:rPr>
              <a:t> I, </a:t>
            </a:r>
            <a:r>
              <a:rPr lang="en-US" sz="1000" b="0" i="0" dirty="0" err="1">
                <a:solidFill>
                  <a:srgbClr val="212121"/>
                </a:solidFill>
                <a:effectLst/>
                <a:latin typeface="Arial" panose="020B0604020202020204" pitchFamily="34" charset="0"/>
                <a:cs typeface="Arial" panose="020B0604020202020204" pitchFamily="34" charset="0"/>
              </a:rPr>
              <a:t>Tektonidou</a:t>
            </a:r>
            <a:r>
              <a:rPr lang="en-US" sz="1000" b="0" i="0" dirty="0">
                <a:solidFill>
                  <a:srgbClr val="212121"/>
                </a:solidFill>
                <a:effectLst/>
                <a:latin typeface="Arial" panose="020B0604020202020204" pitchFamily="34" charset="0"/>
                <a:cs typeface="Arial" panose="020B0604020202020204" pitchFamily="34" charset="0"/>
              </a:rPr>
              <a:t> M, </a:t>
            </a:r>
            <a:r>
              <a:rPr lang="en-US" sz="1000" b="0" i="0" dirty="0" err="1">
                <a:solidFill>
                  <a:srgbClr val="212121"/>
                </a:solidFill>
                <a:effectLst/>
                <a:latin typeface="Arial" panose="020B0604020202020204" pitchFamily="34" charset="0"/>
                <a:cs typeface="Arial" panose="020B0604020202020204" pitchFamily="34" charset="0"/>
              </a:rPr>
              <a:t>Tincani</a:t>
            </a:r>
            <a:r>
              <a:rPr lang="en-US" sz="1000" b="0" i="0" dirty="0">
                <a:solidFill>
                  <a:srgbClr val="212121"/>
                </a:solidFill>
                <a:effectLst/>
                <a:latin typeface="Arial" panose="020B0604020202020204" pitchFamily="34" charset="0"/>
                <a:cs typeface="Arial" panose="020B0604020202020204" pitchFamily="34" charset="0"/>
              </a:rPr>
              <a:t> A, van </a:t>
            </a:r>
            <a:r>
              <a:rPr lang="en-US" sz="1000" b="0" i="0" dirty="0" err="1">
                <a:solidFill>
                  <a:srgbClr val="212121"/>
                </a:solidFill>
                <a:effectLst/>
                <a:latin typeface="Arial" panose="020B0604020202020204" pitchFamily="34" charset="0"/>
                <a:cs typeface="Arial" panose="020B0604020202020204" pitchFamily="34" charset="0"/>
              </a:rPr>
              <a:t>Buchem</a:t>
            </a:r>
            <a:r>
              <a:rPr lang="en-US" sz="1000" b="0" i="0" dirty="0">
                <a:solidFill>
                  <a:srgbClr val="212121"/>
                </a:solidFill>
                <a:effectLst/>
                <a:latin typeface="Arial" panose="020B0604020202020204" pitchFamily="34" charset="0"/>
                <a:cs typeface="Arial" panose="020B0604020202020204" pitchFamily="34" charset="0"/>
              </a:rPr>
              <a:t> MA, van Vollenhoven R, Ward M, Gordon C, </a:t>
            </a:r>
            <a:r>
              <a:rPr lang="en-US" sz="1000" b="0" i="0" dirty="0" err="1">
                <a:solidFill>
                  <a:srgbClr val="212121"/>
                </a:solidFill>
                <a:effectLst/>
                <a:latin typeface="Arial" panose="020B0604020202020204" pitchFamily="34" charset="0"/>
                <a:cs typeface="Arial" panose="020B0604020202020204" pitchFamily="34" charset="0"/>
              </a:rPr>
              <a:t>Boumpas</a:t>
            </a:r>
            <a:r>
              <a:rPr lang="en-US" sz="1000" b="0" i="0" dirty="0">
                <a:solidFill>
                  <a:srgbClr val="212121"/>
                </a:solidFill>
                <a:effectLst/>
                <a:latin typeface="Arial" panose="020B0604020202020204" pitchFamily="34" charset="0"/>
                <a:cs typeface="Arial" panose="020B0604020202020204" pitchFamily="34" charset="0"/>
              </a:rPr>
              <a:t> DT. EULAR recommendations for the management of systemic lupus erythematosus with neuropsychiatric manifestations: report of a task force of the EULAR standing committee for clinical affairs. Ann Rheum Dis. 2010 Dec;69(12):2074-82. </a:t>
            </a:r>
            <a:r>
              <a:rPr lang="en-US" sz="1000" b="0" i="0" dirty="0" err="1">
                <a:solidFill>
                  <a:srgbClr val="212121"/>
                </a:solidFill>
                <a:effectLst/>
                <a:latin typeface="Arial" panose="020B0604020202020204" pitchFamily="34" charset="0"/>
                <a:cs typeface="Arial" panose="020B0604020202020204" pitchFamily="34" charset="0"/>
              </a:rPr>
              <a:t>doi</a:t>
            </a:r>
            <a:r>
              <a:rPr lang="en-US" sz="1000" b="0" i="0" dirty="0">
                <a:solidFill>
                  <a:srgbClr val="212121"/>
                </a:solidFill>
                <a:effectLst/>
                <a:latin typeface="Arial" panose="020B0604020202020204" pitchFamily="34" charset="0"/>
                <a:cs typeface="Arial" panose="020B0604020202020204" pitchFamily="34" charset="0"/>
              </a:rPr>
              <a:t>: 10.1136/ard.2010.130476. </a:t>
            </a:r>
            <a:r>
              <a:rPr lang="en-US" sz="1000" b="0" i="0" dirty="0" err="1">
                <a:solidFill>
                  <a:srgbClr val="212121"/>
                </a:solidFill>
                <a:effectLst/>
                <a:latin typeface="Arial" panose="020B0604020202020204" pitchFamily="34" charset="0"/>
                <a:cs typeface="Arial" panose="020B0604020202020204" pitchFamily="34" charset="0"/>
              </a:rPr>
              <a:t>Epub</a:t>
            </a:r>
            <a:r>
              <a:rPr lang="en-US" sz="1000" b="0" i="0" dirty="0">
                <a:solidFill>
                  <a:srgbClr val="212121"/>
                </a:solidFill>
                <a:effectLst/>
                <a:latin typeface="Arial" panose="020B0604020202020204" pitchFamily="34" charset="0"/>
                <a:cs typeface="Arial" panose="020B0604020202020204" pitchFamily="34" charset="0"/>
              </a:rPr>
              <a:t> 2010 Aug 19. PMID: 20724309.</a:t>
            </a:r>
          </a:p>
          <a:p>
            <a:pPr marL="342900" indent="-342900">
              <a:buFont typeface="+mj-lt"/>
              <a:buAutoNum type="arabicPeriod"/>
            </a:pPr>
            <a:r>
              <a:rPr lang="en-US" sz="1000" b="0" i="0" dirty="0" err="1">
                <a:solidFill>
                  <a:srgbClr val="212121"/>
                </a:solidFill>
                <a:effectLst/>
                <a:latin typeface="Arial" panose="020B0604020202020204" pitchFamily="34" charset="0"/>
                <a:cs typeface="Arial" panose="020B0604020202020204" pitchFamily="34" charset="0"/>
              </a:rPr>
              <a:t>Govoni</a:t>
            </a:r>
            <a:r>
              <a:rPr lang="en-US" sz="1000" b="0" i="0" dirty="0">
                <a:solidFill>
                  <a:srgbClr val="212121"/>
                </a:solidFill>
                <a:effectLst/>
                <a:latin typeface="Arial" panose="020B0604020202020204" pitchFamily="34" charset="0"/>
                <a:cs typeface="Arial" panose="020B0604020202020204" pitchFamily="34" charset="0"/>
              </a:rPr>
              <a:t> M, </a:t>
            </a:r>
            <a:r>
              <a:rPr lang="en-US" sz="1000" b="0" i="0" dirty="0" err="1">
                <a:solidFill>
                  <a:srgbClr val="212121"/>
                </a:solidFill>
                <a:effectLst/>
                <a:latin typeface="Arial" panose="020B0604020202020204" pitchFamily="34" charset="0"/>
                <a:cs typeface="Arial" panose="020B0604020202020204" pitchFamily="34" charset="0"/>
              </a:rPr>
              <a:t>Hanly</a:t>
            </a:r>
            <a:r>
              <a:rPr lang="en-US" sz="1000" b="0" i="0" dirty="0">
                <a:solidFill>
                  <a:srgbClr val="212121"/>
                </a:solidFill>
                <a:effectLst/>
                <a:latin typeface="Arial" panose="020B0604020202020204" pitchFamily="34" charset="0"/>
                <a:cs typeface="Arial" panose="020B0604020202020204" pitchFamily="34" charset="0"/>
              </a:rPr>
              <a:t> JG. The management of neuropsychiatric lupus in the 21st century: still so many unmet needs? Rheumatology (Oxford). 2020 Dec 5;59(Suppl5):v52-v62. </a:t>
            </a:r>
            <a:r>
              <a:rPr lang="en-US" sz="1000" b="0" i="0" dirty="0" err="1">
                <a:solidFill>
                  <a:srgbClr val="212121"/>
                </a:solidFill>
                <a:effectLst/>
                <a:latin typeface="Arial" panose="020B0604020202020204" pitchFamily="34" charset="0"/>
                <a:cs typeface="Arial" panose="020B0604020202020204" pitchFamily="34" charset="0"/>
              </a:rPr>
              <a:t>doi</a:t>
            </a:r>
            <a:r>
              <a:rPr lang="en-US" sz="1000" b="0" i="0" dirty="0">
                <a:solidFill>
                  <a:srgbClr val="212121"/>
                </a:solidFill>
                <a:effectLst/>
                <a:latin typeface="Arial" panose="020B0604020202020204" pitchFamily="34" charset="0"/>
                <a:cs typeface="Arial" panose="020B0604020202020204" pitchFamily="34" charset="0"/>
              </a:rPr>
              <a:t>: 10.1093/rheumatology/keaa404. PMID: 33280014; PMCID: PMC7719041.</a:t>
            </a:r>
          </a:p>
          <a:p>
            <a:pPr marL="342900" indent="-342900">
              <a:buFont typeface="+mj-lt"/>
              <a:buAutoNum type="arabicPeriod"/>
            </a:pPr>
            <a:r>
              <a:rPr lang="en-US" sz="1000" b="0" i="0" dirty="0">
                <a:solidFill>
                  <a:srgbClr val="212121"/>
                </a:solidFill>
                <a:effectLst/>
                <a:latin typeface="Arial" panose="020B0604020202020204" pitchFamily="34" charset="0"/>
                <a:cs typeface="Arial" panose="020B0604020202020204" pitchFamily="34" charset="0"/>
              </a:rPr>
              <a:t>Narváez J, Ríos-Rodriguez V, de la Fuente D, Estrada P, López-Vives L, Gómez-Vaquero C, </a:t>
            </a:r>
            <a:r>
              <a:rPr lang="en-US" sz="1000" b="0" i="0" dirty="0" err="1">
                <a:solidFill>
                  <a:srgbClr val="212121"/>
                </a:solidFill>
                <a:effectLst/>
                <a:latin typeface="Arial" panose="020B0604020202020204" pitchFamily="34" charset="0"/>
                <a:cs typeface="Arial" panose="020B0604020202020204" pitchFamily="34" charset="0"/>
              </a:rPr>
              <a:t>Nolla</a:t>
            </a:r>
            <a:r>
              <a:rPr lang="en-US" sz="1000" b="0" i="0" dirty="0">
                <a:solidFill>
                  <a:srgbClr val="212121"/>
                </a:solidFill>
                <a:effectLst/>
                <a:latin typeface="Arial" panose="020B0604020202020204" pitchFamily="34" charset="0"/>
                <a:cs typeface="Arial" panose="020B0604020202020204" pitchFamily="34" charset="0"/>
              </a:rPr>
              <a:t> JM. Rituximab therapy in refractory neuropsychiatric lupus: current clinical evidence. Semin Arthritis Rheum. 2011 Dec;41(3):364-72. </a:t>
            </a:r>
            <a:r>
              <a:rPr lang="en-US" sz="1000" b="0" i="0" dirty="0" err="1">
                <a:solidFill>
                  <a:srgbClr val="212121"/>
                </a:solidFill>
                <a:effectLst/>
                <a:latin typeface="Arial" panose="020B0604020202020204" pitchFamily="34" charset="0"/>
                <a:cs typeface="Arial" panose="020B0604020202020204" pitchFamily="34" charset="0"/>
              </a:rPr>
              <a:t>doi</a:t>
            </a:r>
            <a:r>
              <a:rPr lang="en-US" sz="1000" b="0" i="0" dirty="0">
                <a:solidFill>
                  <a:srgbClr val="212121"/>
                </a:solidFill>
                <a:effectLst/>
                <a:latin typeface="Arial" panose="020B0604020202020204" pitchFamily="34" charset="0"/>
                <a:cs typeface="Arial" panose="020B0604020202020204" pitchFamily="34" charset="0"/>
              </a:rPr>
              <a:t>: 10.1016/j.semarthrit.2011.06.004. </a:t>
            </a:r>
            <a:r>
              <a:rPr lang="en-US" sz="1000" b="0" i="0" dirty="0" err="1">
                <a:solidFill>
                  <a:srgbClr val="212121"/>
                </a:solidFill>
                <a:effectLst/>
                <a:latin typeface="Arial" panose="020B0604020202020204" pitchFamily="34" charset="0"/>
                <a:cs typeface="Arial" panose="020B0604020202020204" pitchFamily="34" charset="0"/>
              </a:rPr>
              <a:t>Epub</a:t>
            </a:r>
            <a:r>
              <a:rPr lang="en-US" sz="1000" b="0" i="0" dirty="0">
                <a:solidFill>
                  <a:srgbClr val="212121"/>
                </a:solidFill>
                <a:effectLst/>
                <a:latin typeface="Arial" panose="020B0604020202020204" pitchFamily="34" charset="0"/>
                <a:cs typeface="Arial" panose="020B0604020202020204" pitchFamily="34" charset="0"/>
              </a:rPr>
              <a:t> 2011 Aug 27. PMID: 21875742.</a:t>
            </a:r>
            <a:endParaRPr lang="en-US" sz="1000" dirty="0">
              <a:solidFill>
                <a:srgbClr val="212121"/>
              </a:solidFill>
              <a:latin typeface="Arial" panose="020B0604020202020204" pitchFamily="34" charset="0"/>
              <a:cs typeface="Arial" panose="020B0604020202020204" pitchFamily="34" charset="0"/>
            </a:endParaRPr>
          </a:p>
          <a:p>
            <a:pPr marL="342900" indent="-342900">
              <a:buFont typeface="+mj-lt"/>
              <a:buAutoNum type="arabicPeriod"/>
            </a:pPr>
            <a:r>
              <a:rPr lang="en-US" sz="1000" b="0" i="0" dirty="0">
                <a:solidFill>
                  <a:srgbClr val="212121"/>
                </a:solidFill>
                <a:effectLst/>
                <a:latin typeface="Arial" panose="020B0604020202020204" pitchFamily="34" charset="0"/>
                <a:cs typeface="Arial" panose="020B0604020202020204" pitchFamily="34" charset="0"/>
              </a:rPr>
              <a:t>Ota Y, Srinivasan A, </a:t>
            </a:r>
            <a:r>
              <a:rPr lang="en-US" sz="1000" b="0" i="0" dirty="0" err="1">
                <a:solidFill>
                  <a:srgbClr val="212121"/>
                </a:solidFill>
                <a:effectLst/>
                <a:latin typeface="Arial" panose="020B0604020202020204" pitchFamily="34" charset="0"/>
                <a:cs typeface="Arial" panose="020B0604020202020204" pitchFamily="34" charset="0"/>
              </a:rPr>
              <a:t>Capizzano</a:t>
            </a:r>
            <a:r>
              <a:rPr lang="en-US" sz="1000" b="0" i="0" dirty="0">
                <a:solidFill>
                  <a:srgbClr val="212121"/>
                </a:solidFill>
                <a:effectLst/>
                <a:latin typeface="Arial" panose="020B0604020202020204" pitchFamily="34" charset="0"/>
                <a:cs typeface="Arial" panose="020B0604020202020204" pitchFamily="34" charset="0"/>
              </a:rPr>
              <a:t> AA, </a:t>
            </a:r>
            <a:r>
              <a:rPr lang="en-US" sz="1000" b="0" i="0" dirty="0" err="1">
                <a:solidFill>
                  <a:srgbClr val="212121"/>
                </a:solidFill>
                <a:effectLst/>
                <a:latin typeface="Arial" panose="020B0604020202020204" pitchFamily="34" charset="0"/>
                <a:cs typeface="Arial" panose="020B0604020202020204" pitchFamily="34" charset="0"/>
              </a:rPr>
              <a:t>Bapuraj</a:t>
            </a:r>
            <a:r>
              <a:rPr lang="en-US" sz="1000" b="0" i="0" dirty="0">
                <a:solidFill>
                  <a:srgbClr val="212121"/>
                </a:solidFill>
                <a:effectLst/>
                <a:latin typeface="Arial" panose="020B0604020202020204" pitchFamily="34" charset="0"/>
                <a:cs typeface="Arial" panose="020B0604020202020204" pitchFamily="34" charset="0"/>
              </a:rPr>
              <a:t> JR, Kim J, </a:t>
            </a:r>
            <a:r>
              <a:rPr lang="en-US" sz="1000" b="0" i="0" dirty="0" err="1">
                <a:solidFill>
                  <a:srgbClr val="212121"/>
                </a:solidFill>
                <a:effectLst/>
                <a:latin typeface="Arial" panose="020B0604020202020204" pitchFamily="34" charset="0"/>
                <a:cs typeface="Arial" panose="020B0604020202020204" pitchFamily="34" charset="0"/>
              </a:rPr>
              <a:t>Kurokawa</a:t>
            </a:r>
            <a:r>
              <a:rPr lang="en-US" sz="1000" b="0" i="0" dirty="0">
                <a:solidFill>
                  <a:srgbClr val="212121"/>
                </a:solidFill>
                <a:effectLst/>
                <a:latin typeface="Arial" panose="020B0604020202020204" pitchFamily="34" charset="0"/>
                <a:cs typeface="Arial" panose="020B0604020202020204" pitchFamily="34" charset="0"/>
              </a:rPr>
              <a:t> R, Baba A, </a:t>
            </a:r>
            <a:r>
              <a:rPr lang="en-US" sz="1000" b="0" i="0" dirty="0" err="1">
                <a:solidFill>
                  <a:srgbClr val="212121"/>
                </a:solidFill>
                <a:effectLst/>
                <a:latin typeface="Arial" panose="020B0604020202020204" pitchFamily="34" charset="0"/>
                <a:cs typeface="Arial" panose="020B0604020202020204" pitchFamily="34" charset="0"/>
              </a:rPr>
              <a:t>Moritani</a:t>
            </a:r>
            <a:r>
              <a:rPr lang="en-US" sz="1000" b="0" i="0" dirty="0">
                <a:solidFill>
                  <a:srgbClr val="212121"/>
                </a:solidFill>
                <a:effectLst/>
                <a:latin typeface="Arial" panose="020B0604020202020204" pitchFamily="34" charset="0"/>
                <a:cs typeface="Arial" panose="020B0604020202020204" pitchFamily="34" charset="0"/>
              </a:rPr>
              <a:t> T. Central Nervous System Systemic Lupus Erythematosus: Pathophysiologic, Clinical, and Imaging Features. </a:t>
            </a:r>
            <a:r>
              <a:rPr lang="en-US" sz="1000" b="0" i="0" dirty="0" err="1">
                <a:solidFill>
                  <a:srgbClr val="212121"/>
                </a:solidFill>
                <a:effectLst/>
                <a:latin typeface="Arial" panose="020B0604020202020204" pitchFamily="34" charset="0"/>
                <a:cs typeface="Arial" panose="020B0604020202020204" pitchFamily="34" charset="0"/>
              </a:rPr>
              <a:t>Radiographics</a:t>
            </a:r>
            <a:r>
              <a:rPr lang="en-US" sz="1000" b="0" i="0" dirty="0">
                <a:solidFill>
                  <a:srgbClr val="212121"/>
                </a:solidFill>
                <a:effectLst/>
                <a:latin typeface="Arial" panose="020B0604020202020204" pitchFamily="34" charset="0"/>
                <a:cs typeface="Arial" panose="020B0604020202020204" pitchFamily="34" charset="0"/>
              </a:rPr>
              <a:t>. 2022 Jan-Feb;42(1):212-232. </a:t>
            </a:r>
            <a:r>
              <a:rPr lang="en-US" sz="1000" b="0" i="0" dirty="0" err="1">
                <a:solidFill>
                  <a:srgbClr val="212121"/>
                </a:solidFill>
                <a:effectLst/>
                <a:latin typeface="Arial" panose="020B0604020202020204" pitchFamily="34" charset="0"/>
                <a:cs typeface="Arial" panose="020B0604020202020204" pitchFamily="34" charset="0"/>
              </a:rPr>
              <a:t>doi</a:t>
            </a:r>
            <a:r>
              <a:rPr lang="en-US" sz="1000" b="0" i="0" dirty="0">
                <a:solidFill>
                  <a:srgbClr val="212121"/>
                </a:solidFill>
                <a:effectLst/>
                <a:latin typeface="Arial" panose="020B0604020202020204" pitchFamily="34" charset="0"/>
                <a:cs typeface="Arial" panose="020B0604020202020204" pitchFamily="34" charset="0"/>
              </a:rPr>
              <a:t>: 10.1148/rg.210045. PMID: 34990324.</a:t>
            </a:r>
          </a:p>
          <a:p>
            <a:pPr marL="342900" indent="-342900">
              <a:buFont typeface="+mj-lt"/>
              <a:buAutoNum type="arabicPeriod"/>
            </a:pPr>
            <a:r>
              <a:rPr lang="en-US" sz="1000" b="0" i="0" dirty="0">
                <a:solidFill>
                  <a:srgbClr val="1B1B1B"/>
                </a:solidFill>
                <a:effectLst/>
                <a:latin typeface="Arial" panose="020B0604020202020204" pitchFamily="34" charset="0"/>
                <a:cs typeface="Arial" panose="020B0604020202020204" pitchFamily="34" charset="0"/>
              </a:rPr>
              <a:t>Faria R, Gonçalves J, Dias R. Neuropsychiatric Systemic Lupus Erythematosus Involvement: Towards a Tailored Approach to Our Patients? Rambam Maimonides Med J. 2017 Jan 30;8(1):e0001. </a:t>
            </a:r>
            <a:r>
              <a:rPr lang="en-US" sz="1000" b="0" i="0" dirty="0" err="1">
                <a:solidFill>
                  <a:srgbClr val="1B1B1B"/>
                </a:solidFill>
                <a:effectLst/>
                <a:latin typeface="Arial" panose="020B0604020202020204" pitchFamily="34" charset="0"/>
                <a:cs typeface="Arial" panose="020B0604020202020204" pitchFamily="34" charset="0"/>
              </a:rPr>
              <a:t>doi</a:t>
            </a:r>
            <a:r>
              <a:rPr lang="en-US" sz="1000" b="0" i="0" dirty="0">
                <a:solidFill>
                  <a:srgbClr val="1B1B1B"/>
                </a:solidFill>
                <a:effectLst/>
                <a:latin typeface="Arial" panose="020B0604020202020204" pitchFamily="34" charset="0"/>
                <a:cs typeface="Arial" panose="020B0604020202020204" pitchFamily="34" charset="0"/>
              </a:rPr>
              <a:t>: 10.5041/RMMJ.10276. PMID: 28178431; PMCID: PMC5298362.</a:t>
            </a:r>
          </a:p>
          <a:p>
            <a:pPr marL="342900" indent="-342900">
              <a:buFont typeface="+mj-lt"/>
              <a:buAutoNum type="arabicPeriod"/>
            </a:pPr>
            <a:r>
              <a:rPr lang="en-US" sz="1000" b="0" i="0" dirty="0">
                <a:solidFill>
                  <a:srgbClr val="212121"/>
                </a:solidFill>
                <a:effectLst/>
                <a:latin typeface="Arial" panose="020B0604020202020204" pitchFamily="34" charset="0"/>
                <a:cs typeface="Arial" panose="020B0604020202020204" pitchFamily="34" charset="0"/>
              </a:rPr>
              <a:t>Carta S, Ferraro D, Ferrari S, </a:t>
            </a:r>
            <a:r>
              <a:rPr lang="en-US" sz="1000" b="0" i="0" dirty="0" err="1">
                <a:solidFill>
                  <a:srgbClr val="212121"/>
                </a:solidFill>
                <a:effectLst/>
                <a:latin typeface="Arial" panose="020B0604020202020204" pitchFamily="34" charset="0"/>
                <a:cs typeface="Arial" panose="020B0604020202020204" pitchFamily="34" charset="0"/>
              </a:rPr>
              <a:t>Briani</a:t>
            </a:r>
            <a:r>
              <a:rPr lang="en-US" sz="1000" b="0" i="0" dirty="0">
                <a:solidFill>
                  <a:srgbClr val="212121"/>
                </a:solidFill>
                <a:effectLst/>
                <a:latin typeface="Arial" panose="020B0604020202020204" pitchFamily="34" charset="0"/>
                <a:cs typeface="Arial" panose="020B0604020202020204" pitchFamily="34" charset="0"/>
              </a:rPr>
              <a:t> C, </a:t>
            </a:r>
            <a:r>
              <a:rPr lang="en-US" sz="1000" b="0" i="0" dirty="0" err="1">
                <a:solidFill>
                  <a:srgbClr val="212121"/>
                </a:solidFill>
                <a:effectLst/>
                <a:latin typeface="Arial" panose="020B0604020202020204" pitchFamily="34" charset="0"/>
                <a:cs typeface="Arial" panose="020B0604020202020204" pitchFamily="34" charset="0"/>
              </a:rPr>
              <a:t>Mariotto</a:t>
            </a:r>
            <a:r>
              <a:rPr lang="en-US" sz="1000" b="0" i="0" dirty="0">
                <a:solidFill>
                  <a:srgbClr val="212121"/>
                </a:solidFill>
                <a:effectLst/>
                <a:latin typeface="Arial" panose="020B0604020202020204" pitchFamily="34" charset="0"/>
                <a:cs typeface="Arial" panose="020B0604020202020204" pitchFamily="34" charset="0"/>
              </a:rPr>
              <a:t> S. Oligoclonal bands: clinical utility and interpretation cues. Crit Rev Clin Lab Sci. 2022 Sep;59(6):391-404. </a:t>
            </a:r>
            <a:r>
              <a:rPr lang="en-US" sz="1000" b="0" i="0" dirty="0" err="1">
                <a:solidFill>
                  <a:srgbClr val="212121"/>
                </a:solidFill>
                <a:effectLst/>
                <a:latin typeface="Arial" panose="020B0604020202020204" pitchFamily="34" charset="0"/>
                <a:cs typeface="Arial" panose="020B0604020202020204" pitchFamily="34" charset="0"/>
              </a:rPr>
              <a:t>doi</a:t>
            </a:r>
            <a:r>
              <a:rPr lang="en-US" sz="1000" b="0" i="0" dirty="0">
                <a:solidFill>
                  <a:srgbClr val="212121"/>
                </a:solidFill>
                <a:effectLst/>
                <a:latin typeface="Arial" panose="020B0604020202020204" pitchFamily="34" charset="0"/>
                <a:cs typeface="Arial" panose="020B0604020202020204" pitchFamily="34" charset="0"/>
              </a:rPr>
              <a:t>: 10.1080/10408363.2022.2039591. </a:t>
            </a:r>
            <a:r>
              <a:rPr lang="en-US" sz="1000" b="0" i="0" dirty="0" err="1">
                <a:solidFill>
                  <a:srgbClr val="212121"/>
                </a:solidFill>
                <a:effectLst/>
                <a:latin typeface="Arial" panose="020B0604020202020204" pitchFamily="34" charset="0"/>
                <a:cs typeface="Arial" panose="020B0604020202020204" pitchFamily="34" charset="0"/>
              </a:rPr>
              <a:t>Epub</a:t>
            </a:r>
            <a:r>
              <a:rPr lang="en-US" sz="1000" b="0" i="0" dirty="0">
                <a:solidFill>
                  <a:srgbClr val="212121"/>
                </a:solidFill>
                <a:effectLst/>
                <a:latin typeface="Arial" panose="020B0604020202020204" pitchFamily="34" charset="0"/>
                <a:cs typeface="Arial" panose="020B0604020202020204" pitchFamily="34" charset="0"/>
              </a:rPr>
              <a:t> 2022 Mar 11. PMID: 35277112.</a:t>
            </a:r>
            <a:endParaRPr lang="en-US" sz="1000" b="0" i="0" dirty="0">
              <a:solidFill>
                <a:srgbClr val="212121"/>
              </a:solidFill>
              <a:latin typeface="Arial" panose="020B0604020202020204" pitchFamily="34" charset="0"/>
              <a:cs typeface="Arial" panose="020B0604020202020204" pitchFamily="34" charset="0"/>
            </a:endParaRPr>
          </a:p>
          <a:p>
            <a:pPr marL="342900" indent="-342900">
              <a:buFont typeface="+mj-lt"/>
              <a:buAutoNum type="arabicPeriod"/>
            </a:pPr>
            <a:r>
              <a:rPr lang="en-US" sz="1000" b="0" i="0" dirty="0" err="1">
                <a:solidFill>
                  <a:srgbClr val="212121"/>
                </a:solidFill>
                <a:effectLst/>
                <a:latin typeface="Arial" panose="020B0604020202020204" pitchFamily="34" charset="0"/>
                <a:cs typeface="Arial" panose="020B0604020202020204" pitchFamily="34" charset="0"/>
              </a:rPr>
              <a:t>Vivaldo</a:t>
            </a:r>
            <a:r>
              <a:rPr lang="en-US" sz="1000" b="0" i="0" dirty="0">
                <a:solidFill>
                  <a:srgbClr val="212121"/>
                </a:solidFill>
                <a:effectLst/>
                <a:latin typeface="Arial" panose="020B0604020202020204" pitchFamily="34" charset="0"/>
                <a:cs typeface="Arial" panose="020B0604020202020204" pitchFamily="34" charset="0"/>
              </a:rPr>
              <a:t> JF, de Amorim JC, Julio PR, de Oliveira RJ, Appenzeller S. Definition of NPSLE: Does the ACR Nomenclature Still Hold? Front Med (Lausanne). 2018 May 31;5:138. </a:t>
            </a:r>
            <a:r>
              <a:rPr lang="en-US" sz="1000" b="0" i="0" dirty="0" err="1">
                <a:solidFill>
                  <a:srgbClr val="212121"/>
                </a:solidFill>
                <a:effectLst/>
                <a:latin typeface="Arial" panose="020B0604020202020204" pitchFamily="34" charset="0"/>
                <a:cs typeface="Arial" panose="020B0604020202020204" pitchFamily="34" charset="0"/>
              </a:rPr>
              <a:t>doi</a:t>
            </a:r>
            <a:r>
              <a:rPr lang="en-US" sz="1000" b="0" i="0" dirty="0">
                <a:solidFill>
                  <a:srgbClr val="212121"/>
                </a:solidFill>
                <a:effectLst/>
                <a:latin typeface="Arial" panose="020B0604020202020204" pitchFamily="34" charset="0"/>
                <a:cs typeface="Arial" panose="020B0604020202020204" pitchFamily="34" charset="0"/>
              </a:rPr>
              <a:t>: 10.3389/fmed.2018.00138. PMID: 29904630; PMCID: PMC5991071.</a:t>
            </a:r>
            <a:endParaRPr lang="en-US" sz="1000" dirty="0">
              <a:effectLst/>
              <a:latin typeface="Arial" panose="020B0604020202020204" pitchFamily="34" charset="0"/>
              <a:cs typeface="Arial" panose="020B0604020202020204" pitchFamily="34" charset="0"/>
            </a:endParaRPr>
          </a:p>
          <a:p>
            <a:pPr marL="342900" indent="-342900">
              <a:buFont typeface="+mj-lt"/>
              <a:buAutoNum type="arabicPeriod"/>
            </a:pPr>
            <a:endParaRPr lang="en-US" sz="1000" dirty="0"/>
          </a:p>
        </p:txBody>
      </p:sp>
    </p:spTree>
    <p:extLst>
      <p:ext uri="{BB962C8B-B14F-4D97-AF65-F5344CB8AC3E}">
        <p14:creationId xmlns:p14="http://schemas.microsoft.com/office/powerpoint/2010/main" val="1542753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6655-3F86-21EB-7058-625B00584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C0F01-5D0E-D787-2C85-08065427176C}"/>
              </a:ext>
            </a:extLst>
          </p:cNvPr>
          <p:cNvSpPr>
            <a:spLocks noGrp="1"/>
          </p:cNvSpPr>
          <p:nvPr>
            <p:ph type="title"/>
          </p:nvPr>
        </p:nvSpPr>
        <p:spPr/>
        <p:txBody>
          <a:bodyPr/>
          <a:lstStyle/>
          <a:p>
            <a:pPr algn="ctr"/>
            <a:r>
              <a:rPr lang="en-US" dirty="0"/>
              <a:t>References</a:t>
            </a:r>
          </a:p>
        </p:txBody>
      </p:sp>
      <p:sp>
        <p:nvSpPr>
          <p:cNvPr id="4" name="TextBox 3">
            <a:extLst>
              <a:ext uri="{FF2B5EF4-FFF2-40B4-BE49-F238E27FC236}">
                <a16:creationId xmlns:a16="http://schemas.microsoft.com/office/drawing/2014/main" id="{508C5F45-61D2-7153-BF5E-DC6915D10F63}"/>
              </a:ext>
            </a:extLst>
          </p:cNvPr>
          <p:cNvSpPr txBox="1"/>
          <p:nvPr/>
        </p:nvSpPr>
        <p:spPr>
          <a:xfrm>
            <a:off x="155129" y="1807070"/>
            <a:ext cx="11796168" cy="3477875"/>
          </a:xfrm>
          <a:prstGeom prst="rect">
            <a:avLst/>
          </a:prstGeom>
          <a:noFill/>
        </p:spPr>
        <p:txBody>
          <a:bodyPr wrap="square" lIns="91440" tIns="45720" rIns="91440" bIns="45720" rtlCol="0" anchor="t">
            <a:spAutoFit/>
          </a:bodyPr>
          <a:lstStyle/>
          <a:p>
            <a:pPr marL="342900" indent="-342900">
              <a:buFont typeface="+mj-lt"/>
              <a:buAutoNum type="arabicPeriod" startAt="13"/>
            </a:pPr>
            <a:r>
              <a:rPr lang="en-US" sz="1000" i="0" dirty="0">
                <a:solidFill>
                  <a:srgbClr val="212121"/>
                </a:solidFill>
                <a:effectLst/>
                <a:latin typeface="Arial" panose="020B0604020202020204" pitchFamily="34" charset="0"/>
                <a:cs typeface="Arial" panose="020B0604020202020204" pitchFamily="34" charset="0"/>
              </a:rPr>
              <a:t>Sarwar S, Mohamed AS, Rogers S, </a:t>
            </a:r>
            <a:r>
              <a:rPr lang="en-US" sz="1000" i="0" dirty="0" err="1">
                <a:solidFill>
                  <a:srgbClr val="212121"/>
                </a:solidFill>
                <a:effectLst/>
                <a:latin typeface="Arial" panose="020B0604020202020204" pitchFamily="34" charset="0"/>
                <a:cs typeface="Arial" panose="020B0604020202020204" pitchFamily="34" charset="0"/>
              </a:rPr>
              <a:t>Sarmast</a:t>
            </a:r>
            <a:r>
              <a:rPr lang="en-US" sz="1000" i="0" dirty="0">
                <a:solidFill>
                  <a:srgbClr val="212121"/>
                </a:solidFill>
                <a:effectLst/>
                <a:latin typeface="Arial" panose="020B0604020202020204" pitchFamily="34" charset="0"/>
                <a:cs typeface="Arial" panose="020B0604020202020204" pitchFamily="34" charset="0"/>
              </a:rPr>
              <a:t> ST, Kataria S, Mohamed KH, Khalid MZ, </a:t>
            </a:r>
            <a:r>
              <a:rPr lang="en-US" sz="1000" i="0" dirty="0" err="1">
                <a:solidFill>
                  <a:srgbClr val="212121"/>
                </a:solidFill>
                <a:effectLst/>
                <a:latin typeface="Arial" panose="020B0604020202020204" pitchFamily="34" charset="0"/>
                <a:cs typeface="Arial" panose="020B0604020202020204" pitchFamily="34" charset="0"/>
              </a:rPr>
              <a:t>Saeeduddin</a:t>
            </a:r>
            <a:r>
              <a:rPr lang="en-US" sz="1000" i="0" dirty="0">
                <a:solidFill>
                  <a:srgbClr val="212121"/>
                </a:solidFill>
                <a:effectLst/>
                <a:latin typeface="Arial" panose="020B0604020202020204" pitchFamily="34" charset="0"/>
                <a:cs typeface="Arial" panose="020B0604020202020204" pitchFamily="34" charset="0"/>
              </a:rPr>
              <a:t> MO, Shiza ST, Ahmad S, Awais A, Singh R. Neuropsychiatric Systemic Lupus Erythematosus: A 2021 Update on Diagnosis, Management, and Current Challenges. </a:t>
            </a:r>
            <a:r>
              <a:rPr lang="en-US" sz="1000" i="0" dirty="0" err="1">
                <a:solidFill>
                  <a:srgbClr val="212121"/>
                </a:solidFill>
                <a:effectLst/>
                <a:latin typeface="Arial" panose="020B0604020202020204" pitchFamily="34" charset="0"/>
                <a:cs typeface="Arial" panose="020B0604020202020204" pitchFamily="34" charset="0"/>
              </a:rPr>
              <a:t>Cureus</a:t>
            </a:r>
            <a:r>
              <a:rPr lang="en-US" sz="1000" i="0" dirty="0">
                <a:solidFill>
                  <a:srgbClr val="212121"/>
                </a:solidFill>
                <a:effectLst/>
                <a:latin typeface="Arial" panose="020B0604020202020204" pitchFamily="34" charset="0"/>
                <a:cs typeface="Arial" panose="020B0604020202020204" pitchFamily="34" charset="0"/>
              </a:rPr>
              <a:t>. 2021 Sep 14;13(9):e17969. </a:t>
            </a:r>
            <a:r>
              <a:rPr lang="en-US" sz="1000" i="0" dirty="0" err="1">
                <a:solidFill>
                  <a:srgbClr val="212121"/>
                </a:solidFill>
                <a:effectLst/>
                <a:latin typeface="Arial" panose="020B0604020202020204" pitchFamily="34" charset="0"/>
                <a:cs typeface="Arial" panose="020B0604020202020204" pitchFamily="34" charset="0"/>
              </a:rPr>
              <a:t>doi</a:t>
            </a:r>
            <a:r>
              <a:rPr lang="en-US" sz="1000" i="0" dirty="0">
                <a:solidFill>
                  <a:srgbClr val="212121"/>
                </a:solidFill>
                <a:effectLst/>
                <a:latin typeface="Arial" panose="020B0604020202020204" pitchFamily="34" charset="0"/>
                <a:cs typeface="Arial" panose="020B0604020202020204" pitchFamily="34" charset="0"/>
              </a:rPr>
              <a:t>: 10.7759/cureus.17969. PMID: 34667659; PMCID: PMC8516357.</a:t>
            </a:r>
          </a:p>
          <a:p>
            <a:pPr marL="342900" indent="-342900">
              <a:buFont typeface="+mj-lt"/>
              <a:buAutoNum type="arabicPeriod" startAt="13"/>
            </a:pPr>
            <a:r>
              <a:rPr lang="en-US" sz="1000" dirty="0">
                <a:effectLst/>
                <a:latin typeface="Arial" panose="020B0604020202020204" pitchFamily="34" charset="0"/>
                <a:cs typeface="Arial" panose="020B0604020202020204" pitchFamily="34" charset="0"/>
              </a:rPr>
              <a:t>Wallace, Daniel J., and </a:t>
            </a:r>
            <a:r>
              <a:rPr lang="en-US" sz="1000" dirty="0" err="1">
                <a:effectLst/>
                <a:latin typeface="Arial" panose="020B0604020202020204" pitchFamily="34" charset="0"/>
                <a:cs typeface="Arial" panose="020B0604020202020204" pitchFamily="34" charset="0"/>
              </a:rPr>
              <a:t>Bevra</a:t>
            </a:r>
            <a:r>
              <a:rPr lang="en-US" sz="1000" dirty="0">
                <a:effectLst/>
                <a:latin typeface="Arial" panose="020B0604020202020204" pitchFamily="34" charset="0"/>
                <a:cs typeface="Arial" panose="020B0604020202020204" pitchFamily="34" charset="0"/>
              </a:rPr>
              <a:t> Hahn. </a:t>
            </a:r>
            <a:r>
              <a:rPr lang="en-US" sz="1000" i="1" dirty="0">
                <a:effectLst/>
                <a:latin typeface="Arial" panose="020B0604020202020204" pitchFamily="34" charset="0"/>
                <a:cs typeface="Arial" panose="020B0604020202020204" pitchFamily="34" charset="0"/>
              </a:rPr>
              <a:t>Dubois’ Lupus Erythematosus and Related Syndromes</a:t>
            </a:r>
            <a:r>
              <a:rPr lang="en-US" sz="1000" dirty="0">
                <a:effectLst/>
                <a:latin typeface="Arial" panose="020B0604020202020204" pitchFamily="34" charset="0"/>
                <a:cs typeface="Arial" panose="020B0604020202020204" pitchFamily="34" charset="0"/>
              </a:rPr>
              <a:t>. Elsevier, 2024. </a:t>
            </a:r>
          </a:p>
          <a:p>
            <a:pPr marL="342900" indent="-342900">
              <a:buFont typeface="+mj-lt"/>
              <a:buAutoNum type="arabicPeriod" startAt="13"/>
            </a:pPr>
            <a:r>
              <a:rPr lang="en-US" sz="1000" dirty="0">
                <a:solidFill>
                  <a:srgbClr val="222222"/>
                </a:solidFill>
                <a:latin typeface="Arial" panose="020B0604020202020204" pitchFamily="34" charset="0"/>
                <a:ea typeface="+mn-lt"/>
                <a:cs typeface="Arial" panose="020B0604020202020204" pitchFamily="34" charset="0"/>
              </a:rPr>
              <a:t>Unterman, A. et al. Neuropsychiatric syndromes in systemic lupus erythematosus: a meta-analysis. </a:t>
            </a:r>
            <a:r>
              <a:rPr lang="en-US" sz="1000" i="1" dirty="0">
                <a:solidFill>
                  <a:srgbClr val="222222"/>
                </a:solidFill>
                <a:latin typeface="Arial" panose="020B0604020202020204" pitchFamily="34" charset="0"/>
                <a:ea typeface="+mn-lt"/>
                <a:cs typeface="Arial" panose="020B0604020202020204" pitchFamily="34" charset="0"/>
              </a:rPr>
              <a:t>Semin. Arthritis Rheum.</a:t>
            </a:r>
            <a:r>
              <a:rPr lang="en-US" sz="1000" dirty="0">
                <a:solidFill>
                  <a:srgbClr val="222222"/>
                </a:solidFill>
                <a:latin typeface="Arial" panose="020B0604020202020204" pitchFamily="34" charset="0"/>
                <a:ea typeface="+mn-lt"/>
                <a:cs typeface="Arial" panose="020B0604020202020204" pitchFamily="34" charset="0"/>
              </a:rPr>
              <a:t> 41, 1–11 (2011).</a:t>
            </a:r>
          </a:p>
          <a:p>
            <a:pPr marL="342900" indent="-342900">
              <a:buFont typeface="+mj-lt"/>
              <a:buAutoNum type="arabicPeriod" startAt="13"/>
            </a:pPr>
            <a:r>
              <a:rPr lang="en-US" sz="1000" dirty="0" err="1">
                <a:solidFill>
                  <a:srgbClr val="212121"/>
                </a:solidFill>
                <a:latin typeface="Arial" panose="020B0604020202020204" pitchFamily="34" charset="0"/>
                <a:ea typeface="+mn-lt"/>
                <a:cs typeface="Arial" panose="020B0604020202020204" pitchFamily="34" charset="0"/>
              </a:rPr>
              <a:t>Zirkzee</a:t>
            </a:r>
            <a:r>
              <a:rPr lang="en-US" sz="1000" dirty="0">
                <a:solidFill>
                  <a:srgbClr val="212121"/>
                </a:solidFill>
                <a:latin typeface="Arial" panose="020B0604020202020204" pitchFamily="34" charset="0"/>
                <a:ea typeface="+mn-lt"/>
                <a:cs typeface="Arial" panose="020B0604020202020204" pitchFamily="34" charset="0"/>
              </a:rPr>
              <a:t> EJ, Huizinga TW, Bollen EL, van </a:t>
            </a:r>
            <a:r>
              <a:rPr lang="en-US" sz="1000" dirty="0" err="1">
                <a:solidFill>
                  <a:srgbClr val="212121"/>
                </a:solidFill>
                <a:latin typeface="Arial" panose="020B0604020202020204" pitchFamily="34" charset="0"/>
                <a:ea typeface="+mn-lt"/>
                <a:cs typeface="Arial" panose="020B0604020202020204" pitchFamily="34" charset="0"/>
              </a:rPr>
              <a:t>Buchem</a:t>
            </a:r>
            <a:r>
              <a:rPr lang="en-US" sz="1000" dirty="0">
                <a:solidFill>
                  <a:srgbClr val="212121"/>
                </a:solidFill>
                <a:latin typeface="Arial" panose="020B0604020202020204" pitchFamily="34" charset="0"/>
                <a:ea typeface="+mn-lt"/>
                <a:cs typeface="Arial" panose="020B0604020202020204" pitchFamily="34" charset="0"/>
              </a:rPr>
              <a:t> MA, </a:t>
            </a:r>
            <a:r>
              <a:rPr lang="en-US" sz="1000" dirty="0" err="1">
                <a:solidFill>
                  <a:srgbClr val="212121"/>
                </a:solidFill>
                <a:latin typeface="Arial" panose="020B0604020202020204" pitchFamily="34" charset="0"/>
                <a:ea typeface="+mn-lt"/>
                <a:cs typeface="Arial" panose="020B0604020202020204" pitchFamily="34" charset="0"/>
              </a:rPr>
              <a:t>Middelkoop</a:t>
            </a:r>
            <a:r>
              <a:rPr lang="en-US" sz="1000" dirty="0">
                <a:solidFill>
                  <a:srgbClr val="212121"/>
                </a:solidFill>
                <a:latin typeface="Arial" panose="020B0604020202020204" pitchFamily="34" charset="0"/>
                <a:ea typeface="+mn-lt"/>
                <a:cs typeface="Arial" panose="020B0604020202020204" pitchFamily="34" charset="0"/>
              </a:rPr>
              <a:t> HA, van der Wee NJ, le Cessie S, Steup-Beekman GM. Mortality in neuropsychiatric systemic lupus erythematosus (NPSLE). Lupus. 2014;23(1):31-8. </a:t>
            </a:r>
            <a:r>
              <a:rPr lang="en-US" sz="1000" dirty="0" err="1">
                <a:solidFill>
                  <a:srgbClr val="212121"/>
                </a:solidFill>
                <a:latin typeface="Arial" panose="020B0604020202020204" pitchFamily="34" charset="0"/>
                <a:ea typeface="+mn-lt"/>
                <a:cs typeface="Arial" panose="020B0604020202020204" pitchFamily="34" charset="0"/>
              </a:rPr>
              <a:t>doi</a:t>
            </a:r>
            <a:r>
              <a:rPr lang="en-US" sz="1000" dirty="0">
                <a:solidFill>
                  <a:srgbClr val="212121"/>
                </a:solidFill>
                <a:latin typeface="Arial" panose="020B0604020202020204" pitchFamily="34" charset="0"/>
                <a:ea typeface="+mn-lt"/>
                <a:cs typeface="Arial" panose="020B0604020202020204" pitchFamily="34" charset="0"/>
              </a:rPr>
              <a:t>: 10.1177/0961203313512540. </a:t>
            </a:r>
            <a:r>
              <a:rPr lang="en-US" sz="1000" dirty="0" err="1">
                <a:solidFill>
                  <a:srgbClr val="212121"/>
                </a:solidFill>
                <a:latin typeface="Arial" panose="020B0604020202020204" pitchFamily="34" charset="0"/>
                <a:ea typeface="+mn-lt"/>
                <a:cs typeface="Arial" panose="020B0604020202020204" pitchFamily="34" charset="0"/>
              </a:rPr>
              <a:t>Epub</a:t>
            </a:r>
            <a:r>
              <a:rPr lang="en-US" sz="1000" dirty="0">
                <a:solidFill>
                  <a:srgbClr val="212121"/>
                </a:solidFill>
                <a:latin typeface="Arial" panose="020B0604020202020204" pitchFamily="34" charset="0"/>
                <a:ea typeface="+mn-lt"/>
                <a:cs typeface="Arial" panose="020B0604020202020204" pitchFamily="34" charset="0"/>
              </a:rPr>
              <a:t> 2013 Nov 15. PMID: 24243776.</a:t>
            </a:r>
          </a:p>
          <a:p>
            <a:pPr marL="342900" indent="-342900">
              <a:buFont typeface="+mj-lt"/>
              <a:buAutoNum type="arabicPeriod" startAt="13"/>
            </a:pPr>
            <a:r>
              <a:rPr lang="en-US" sz="1000" i="0" dirty="0">
                <a:solidFill>
                  <a:srgbClr val="1B1B1B"/>
                </a:solidFill>
                <a:effectLst/>
                <a:latin typeface="Arial" panose="020B0604020202020204" pitchFamily="34" charset="0"/>
                <a:cs typeface="Arial" panose="020B0604020202020204" pitchFamily="34" charset="0"/>
              </a:rPr>
              <a:t>Sato S, Temmoku J, Fujita Y, Yashiro-</a:t>
            </a:r>
            <a:r>
              <a:rPr lang="en-US" sz="1000" i="0" dirty="0" err="1">
                <a:solidFill>
                  <a:srgbClr val="1B1B1B"/>
                </a:solidFill>
                <a:effectLst/>
                <a:latin typeface="Arial" panose="020B0604020202020204" pitchFamily="34" charset="0"/>
                <a:cs typeface="Arial" panose="020B0604020202020204" pitchFamily="34" charset="0"/>
              </a:rPr>
              <a:t>Furuya</a:t>
            </a:r>
            <a:r>
              <a:rPr lang="en-US" sz="1000" i="0" dirty="0">
                <a:solidFill>
                  <a:srgbClr val="1B1B1B"/>
                </a:solidFill>
                <a:effectLst/>
                <a:latin typeface="Arial" panose="020B0604020202020204" pitchFamily="34" charset="0"/>
                <a:cs typeface="Arial" panose="020B0604020202020204" pitchFamily="34" charset="0"/>
              </a:rPr>
              <a:t> M, Matsuoka N, Asano T, Kobayashi H, Watanabe H, Migita K. Autoantibodies associated with neuropsychiatric systemic lupus erythematosus: the quest for symptom-specific biomarkers. Fukushima J Med Sci. 2020 Apr 22;66(1):1-9. </a:t>
            </a:r>
            <a:r>
              <a:rPr lang="en-US" sz="1000" i="0" dirty="0" err="1">
                <a:solidFill>
                  <a:srgbClr val="1B1B1B"/>
                </a:solidFill>
                <a:effectLst/>
                <a:latin typeface="Arial" panose="020B0604020202020204" pitchFamily="34" charset="0"/>
                <a:cs typeface="Arial" panose="020B0604020202020204" pitchFamily="34" charset="0"/>
              </a:rPr>
              <a:t>doi</a:t>
            </a:r>
            <a:r>
              <a:rPr lang="en-US" sz="1000" i="0" dirty="0">
                <a:solidFill>
                  <a:srgbClr val="1B1B1B"/>
                </a:solidFill>
                <a:effectLst/>
                <a:latin typeface="Arial" panose="020B0604020202020204" pitchFamily="34" charset="0"/>
                <a:cs typeface="Arial" panose="020B0604020202020204" pitchFamily="34" charset="0"/>
              </a:rPr>
              <a:t>: 10.5387/fms.2020-02. </a:t>
            </a:r>
            <a:r>
              <a:rPr lang="en-US" sz="1000" i="0" dirty="0" err="1">
                <a:solidFill>
                  <a:srgbClr val="1B1B1B"/>
                </a:solidFill>
                <a:effectLst/>
                <a:latin typeface="Arial" panose="020B0604020202020204" pitchFamily="34" charset="0"/>
                <a:cs typeface="Arial" panose="020B0604020202020204" pitchFamily="34" charset="0"/>
              </a:rPr>
              <a:t>Epub</a:t>
            </a:r>
            <a:r>
              <a:rPr lang="en-US" sz="1000" i="0" dirty="0">
                <a:solidFill>
                  <a:srgbClr val="1B1B1B"/>
                </a:solidFill>
                <a:effectLst/>
                <a:latin typeface="Arial" panose="020B0604020202020204" pitchFamily="34" charset="0"/>
                <a:cs typeface="Arial" panose="020B0604020202020204" pitchFamily="34" charset="0"/>
              </a:rPr>
              <a:t> 2020 Mar 13. PMID: 32173681; PMCID: PMC7269884.</a:t>
            </a:r>
          </a:p>
          <a:p>
            <a:pPr marL="342900" indent="-342900">
              <a:buFont typeface="+mj-lt"/>
              <a:buAutoNum type="arabicPeriod" startAt="13"/>
            </a:pPr>
            <a:r>
              <a:rPr lang="en-US" sz="1000" i="0" dirty="0">
                <a:solidFill>
                  <a:srgbClr val="212121"/>
                </a:solidFill>
                <a:effectLst/>
                <a:latin typeface="Arial" panose="020B0604020202020204" pitchFamily="34" charset="0"/>
                <a:cs typeface="Arial" panose="020B0604020202020204" pitchFamily="34" charset="0"/>
              </a:rPr>
              <a:t>Choi MY, FitzPatrick RD, Buhler K, Mahler M, </a:t>
            </a:r>
            <a:r>
              <a:rPr lang="en-US" sz="1000" i="0" dirty="0" err="1">
                <a:solidFill>
                  <a:srgbClr val="212121"/>
                </a:solidFill>
                <a:effectLst/>
                <a:latin typeface="Arial" panose="020B0604020202020204" pitchFamily="34" charset="0"/>
                <a:cs typeface="Arial" panose="020B0604020202020204" pitchFamily="34" charset="0"/>
              </a:rPr>
              <a:t>Fritzler</a:t>
            </a:r>
            <a:r>
              <a:rPr lang="en-US" sz="1000" i="0" dirty="0">
                <a:solidFill>
                  <a:srgbClr val="212121"/>
                </a:solidFill>
                <a:effectLst/>
                <a:latin typeface="Arial" panose="020B0604020202020204" pitchFamily="34" charset="0"/>
                <a:cs typeface="Arial" panose="020B0604020202020204" pitchFamily="34" charset="0"/>
              </a:rPr>
              <a:t> MJ. A review and meta-analysis of anti-ribosomal P autoantibodies in systemic lupus erythematosus. </a:t>
            </a:r>
            <a:r>
              <a:rPr lang="en-US" sz="1000" i="0" dirty="0" err="1">
                <a:solidFill>
                  <a:srgbClr val="212121"/>
                </a:solidFill>
                <a:effectLst/>
                <a:latin typeface="Arial" panose="020B0604020202020204" pitchFamily="34" charset="0"/>
                <a:cs typeface="Arial" panose="020B0604020202020204" pitchFamily="34" charset="0"/>
              </a:rPr>
              <a:t>Autoimmun</a:t>
            </a:r>
            <a:r>
              <a:rPr lang="en-US" sz="1000" i="0" dirty="0">
                <a:solidFill>
                  <a:srgbClr val="212121"/>
                </a:solidFill>
                <a:effectLst/>
                <a:latin typeface="Arial" panose="020B0604020202020204" pitchFamily="34" charset="0"/>
                <a:cs typeface="Arial" panose="020B0604020202020204" pitchFamily="34" charset="0"/>
              </a:rPr>
              <a:t> Rev. 2020 Mar;19(3):102463. </a:t>
            </a:r>
            <a:r>
              <a:rPr lang="en-US" sz="1000" i="0" dirty="0" err="1">
                <a:solidFill>
                  <a:srgbClr val="212121"/>
                </a:solidFill>
                <a:effectLst/>
                <a:latin typeface="Arial" panose="020B0604020202020204" pitchFamily="34" charset="0"/>
                <a:cs typeface="Arial" panose="020B0604020202020204" pitchFamily="34" charset="0"/>
              </a:rPr>
              <a:t>doi</a:t>
            </a:r>
            <a:r>
              <a:rPr lang="en-US" sz="1000" i="0" dirty="0">
                <a:solidFill>
                  <a:srgbClr val="212121"/>
                </a:solidFill>
                <a:effectLst/>
                <a:latin typeface="Arial" panose="020B0604020202020204" pitchFamily="34" charset="0"/>
                <a:cs typeface="Arial" panose="020B0604020202020204" pitchFamily="34" charset="0"/>
              </a:rPr>
              <a:t>: 10.1016/j.autrev.2020.102463. </a:t>
            </a:r>
            <a:r>
              <a:rPr lang="en-US" sz="1000" i="0" dirty="0" err="1">
                <a:solidFill>
                  <a:srgbClr val="212121"/>
                </a:solidFill>
                <a:effectLst/>
                <a:latin typeface="Arial" panose="020B0604020202020204" pitchFamily="34" charset="0"/>
                <a:cs typeface="Arial" panose="020B0604020202020204" pitchFamily="34" charset="0"/>
              </a:rPr>
              <a:t>Epub</a:t>
            </a:r>
            <a:r>
              <a:rPr lang="en-US" sz="1000" i="0" dirty="0">
                <a:solidFill>
                  <a:srgbClr val="212121"/>
                </a:solidFill>
                <a:effectLst/>
                <a:latin typeface="Arial" panose="020B0604020202020204" pitchFamily="34" charset="0"/>
                <a:cs typeface="Arial" panose="020B0604020202020204" pitchFamily="34" charset="0"/>
              </a:rPr>
              <a:t> 2020 Jan 9. PMID: 31927088.</a:t>
            </a:r>
          </a:p>
          <a:p>
            <a:pPr marL="342900" indent="-342900">
              <a:buFont typeface="+mj-lt"/>
              <a:buAutoNum type="arabicPeriod" startAt="13"/>
            </a:pPr>
            <a:r>
              <a:rPr lang="en-US" sz="1000" dirty="0" err="1">
                <a:solidFill>
                  <a:srgbClr val="212121"/>
                </a:solidFill>
                <a:latin typeface="Arial" panose="020B0604020202020204" pitchFamily="34" charset="0"/>
                <a:cs typeface="Arial" panose="020B0604020202020204" pitchFamily="34" charset="0"/>
              </a:rPr>
              <a:t>Conceicao</a:t>
            </a:r>
            <a:r>
              <a:rPr lang="en-US" sz="1000" dirty="0">
                <a:solidFill>
                  <a:srgbClr val="212121"/>
                </a:solidFill>
                <a:latin typeface="Arial" panose="020B0604020202020204" pitchFamily="34" charset="0"/>
                <a:cs typeface="Arial" panose="020B0604020202020204" pitchFamily="34" charset="0"/>
              </a:rPr>
              <a:t> CTM, </a:t>
            </a:r>
            <a:r>
              <a:rPr lang="en-US" sz="1000" dirty="0" err="1">
                <a:solidFill>
                  <a:srgbClr val="212121"/>
                </a:solidFill>
                <a:latin typeface="Arial" panose="020B0604020202020204" pitchFamily="34" charset="0"/>
                <a:cs typeface="Arial" panose="020B0604020202020204" pitchFamily="34" charset="0"/>
              </a:rPr>
              <a:t>Meinao</a:t>
            </a:r>
            <a:r>
              <a:rPr lang="en-US" sz="1000" dirty="0">
                <a:solidFill>
                  <a:srgbClr val="212121"/>
                </a:solidFill>
                <a:latin typeface="Arial" panose="020B0604020202020204" pitchFamily="34" charset="0"/>
                <a:cs typeface="Arial" panose="020B0604020202020204" pitchFamily="34" charset="0"/>
              </a:rPr>
              <a:t> IM, </a:t>
            </a:r>
            <a:r>
              <a:rPr lang="en-US" sz="1000" dirty="0" err="1">
                <a:solidFill>
                  <a:srgbClr val="212121"/>
                </a:solidFill>
                <a:latin typeface="Arial" panose="020B0604020202020204" pitchFamily="34" charset="0"/>
                <a:cs typeface="Arial" panose="020B0604020202020204" pitchFamily="34" charset="0"/>
              </a:rPr>
              <a:t>Bombana</a:t>
            </a:r>
            <a:r>
              <a:rPr lang="en-US" sz="1000" dirty="0">
                <a:solidFill>
                  <a:srgbClr val="212121"/>
                </a:solidFill>
                <a:latin typeface="Arial" panose="020B0604020202020204" pitchFamily="34" charset="0"/>
                <a:cs typeface="Arial" panose="020B0604020202020204" pitchFamily="34" charset="0"/>
              </a:rPr>
              <a:t> JA, Sato EI. Psychoanalytic psychotherapy improves quality of life, depression, anxiety and coping in patients with systemic lupus erythematosus: a controlled randomized clinical trial. Adv </a:t>
            </a:r>
            <a:r>
              <a:rPr lang="en-US" sz="1000" dirty="0" err="1">
                <a:solidFill>
                  <a:srgbClr val="212121"/>
                </a:solidFill>
                <a:latin typeface="Arial" panose="020B0604020202020204" pitchFamily="34" charset="0"/>
                <a:cs typeface="Arial" panose="020B0604020202020204" pitchFamily="34" charset="0"/>
              </a:rPr>
              <a:t>Rheumatol</a:t>
            </a:r>
            <a:r>
              <a:rPr lang="en-US" sz="1000" dirty="0">
                <a:solidFill>
                  <a:srgbClr val="212121"/>
                </a:solidFill>
                <a:latin typeface="Arial" panose="020B0604020202020204" pitchFamily="34" charset="0"/>
                <a:cs typeface="Arial" panose="020B0604020202020204" pitchFamily="34" charset="0"/>
              </a:rPr>
              <a:t> 2019;59:4</a:t>
            </a:r>
          </a:p>
          <a:p>
            <a:pPr marL="342900" indent="-342900">
              <a:buFont typeface="+mj-lt"/>
              <a:buAutoNum type="arabicPeriod" startAt="13"/>
            </a:pPr>
            <a:r>
              <a:rPr lang="en-US" sz="1000" dirty="0">
                <a:solidFill>
                  <a:srgbClr val="212121"/>
                </a:solidFill>
                <a:latin typeface="Arial" panose="020B0604020202020204" pitchFamily="34" charset="0"/>
                <a:cs typeface="Arial" panose="020B0604020202020204" pitchFamily="34" charset="0"/>
              </a:rPr>
              <a:t>Seizures in systemic lupus erythematosus: A scoping review Rodriguez-Hernandez, Adrian et al. Seizure - European Journal of Epilepsy, Volume 86, 161 – 167</a:t>
            </a:r>
          </a:p>
          <a:p>
            <a:pPr marL="342900" indent="-342900">
              <a:buFont typeface="+mj-lt"/>
              <a:buAutoNum type="arabicPeriod" startAt="13"/>
            </a:pPr>
            <a:r>
              <a:rPr lang="en-US" sz="1000" dirty="0">
                <a:solidFill>
                  <a:srgbClr val="212121"/>
                </a:solidFill>
                <a:latin typeface="Arial" panose="020B0604020202020204" pitchFamily="34" charset="0"/>
                <a:cs typeface="Arial" panose="020B0604020202020204" pitchFamily="34" charset="0"/>
              </a:rPr>
              <a:t>Yoshio T, Okamoto H, </a:t>
            </a:r>
            <a:r>
              <a:rPr lang="en-US" sz="1000" dirty="0" err="1">
                <a:solidFill>
                  <a:srgbClr val="212121"/>
                </a:solidFill>
                <a:latin typeface="Arial" panose="020B0604020202020204" pitchFamily="34" charset="0"/>
                <a:cs typeface="Arial" panose="020B0604020202020204" pitchFamily="34" charset="0"/>
              </a:rPr>
              <a:t>Kurasawa</a:t>
            </a:r>
            <a:r>
              <a:rPr lang="en-US" sz="1000" dirty="0">
                <a:solidFill>
                  <a:srgbClr val="212121"/>
                </a:solidFill>
                <a:latin typeface="Arial" panose="020B0604020202020204" pitchFamily="34" charset="0"/>
                <a:cs typeface="Arial" panose="020B0604020202020204" pitchFamily="34" charset="0"/>
              </a:rPr>
              <a:t> K, Dei Y, </a:t>
            </a:r>
            <a:r>
              <a:rPr lang="en-US" sz="1000" dirty="0" err="1">
                <a:solidFill>
                  <a:srgbClr val="212121"/>
                </a:solidFill>
                <a:latin typeface="Arial" panose="020B0604020202020204" pitchFamily="34" charset="0"/>
                <a:cs typeface="Arial" panose="020B0604020202020204" pitchFamily="34" charset="0"/>
              </a:rPr>
              <a:t>Hirohata</a:t>
            </a:r>
            <a:r>
              <a:rPr lang="en-US" sz="1000" dirty="0">
                <a:solidFill>
                  <a:srgbClr val="212121"/>
                </a:solidFill>
                <a:latin typeface="Arial" panose="020B0604020202020204" pitchFamily="34" charset="0"/>
                <a:cs typeface="Arial" panose="020B0604020202020204" pitchFamily="34" charset="0"/>
              </a:rPr>
              <a:t> S, </a:t>
            </a:r>
            <a:r>
              <a:rPr lang="en-US" sz="1000" dirty="0" err="1">
                <a:solidFill>
                  <a:srgbClr val="212121"/>
                </a:solidFill>
                <a:latin typeface="Arial" panose="020B0604020202020204" pitchFamily="34" charset="0"/>
                <a:cs typeface="Arial" panose="020B0604020202020204" pitchFamily="34" charset="0"/>
              </a:rPr>
              <a:t>Minota</a:t>
            </a:r>
            <a:r>
              <a:rPr lang="en-US" sz="1000" dirty="0">
                <a:solidFill>
                  <a:srgbClr val="212121"/>
                </a:solidFill>
                <a:latin typeface="Arial" panose="020B0604020202020204" pitchFamily="34" charset="0"/>
                <a:cs typeface="Arial" panose="020B0604020202020204" pitchFamily="34" charset="0"/>
              </a:rPr>
              <a:t> S. IL-6, IL-8, IP-10, MCP-1 and G-CSF are significantly increased in cerebrospinal fluid but not in sera of patients with central neuropsychiatric lupus erythematosus. Lupus. 2016 Aug;25(9):997-1003. </a:t>
            </a:r>
            <a:r>
              <a:rPr lang="en-US" sz="1000" dirty="0" err="1">
                <a:solidFill>
                  <a:srgbClr val="212121"/>
                </a:solidFill>
                <a:latin typeface="Arial" panose="020B0604020202020204" pitchFamily="34" charset="0"/>
                <a:cs typeface="Arial" panose="020B0604020202020204" pitchFamily="34" charset="0"/>
              </a:rPr>
              <a:t>doi</a:t>
            </a:r>
            <a:r>
              <a:rPr lang="en-US" sz="1000" dirty="0">
                <a:solidFill>
                  <a:srgbClr val="212121"/>
                </a:solidFill>
                <a:latin typeface="Arial" panose="020B0604020202020204" pitchFamily="34" charset="0"/>
                <a:cs typeface="Arial" panose="020B0604020202020204" pitchFamily="34" charset="0"/>
              </a:rPr>
              <a:t>: 10.1177/0961203316629556. </a:t>
            </a:r>
            <a:r>
              <a:rPr lang="en-US" sz="1000" dirty="0" err="1">
                <a:solidFill>
                  <a:srgbClr val="212121"/>
                </a:solidFill>
                <a:latin typeface="Arial" panose="020B0604020202020204" pitchFamily="34" charset="0"/>
                <a:cs typeface="Arial" panose="020B0604020202020204" pitchFamily="34" charset="0"/>
              </a:rPr>
              <a:t>Epub</a:t>
            </a:r>
            <a:r>
              <a:rPr lang="en-US" sz="1000" dirty="0">
                <a:solidFill>
                  <a:srgbClr val="212121"/>
                </a:solidFill>
                <a:latin typeface="Arial" panose="020B0604020202020204" pitchFamily="34" charset="0"/>
                <a:cs typeface="Arial" panose="020B0604020202020204" pitchFamily="34" charset="0"/>
              </a:rPr>
              <a:t> 2016 Feb 3. PMID: 26846690.</a:t>
            </a:r>
          </a:p>
          <a:p>
            <a:pPr marL="342900" indent="-342900">
              <a:buFont typeface="+mj-lt"/>
              <a:buAutoNum type="arabicPeriod" startAt="13"/>
            </a:pPr>
            <a:r>
              <a:rPr lang="en-US" sz="1000" dirty="0">
                <a:solidFill>
                  <a:srgbClr val="212121"/>
                </a:solidFill>
                <a:latin typeface="Arial" panose="020B0604020202020204" pitchFamily="34" charset="0"/>
                <a:cs typeface="Arial" panose="020B0604020202020204" pitchFamily="34" charset="0"/>
              </a:rPr>
              <a:t>Ichinose K, Arima K, </a:t>
            </a:r>
            <a:r>
              <a:rPr lang="en-US" sz="1000" dirty="0" err="1">
                <a:solidFill>
                  <a:srgbClr val="212121"/>
                </a:solidFill>
                <a:latin typeface="Arial" panose="020B0604020202020204" pitchFamily="34" charset="0"/>
                <a:cs typeface="Arial" panose="020B0604020202020204" pitchFamily="34" charset="0"/>
              </a:rPr>
              <a:t>Ushigusa</a:t>
            </a:r>
            <a:r>
              <a:rPr lang="en-US" sz="1000" dirty="0">
                <a:solidFill>
                  <a:srgbClr val="212121"/>
                </a:solidFill>
                <a:latin typeface="Arial" panose="020B0604020202020204" pitchFamily="34" charset="0"/>
                <a:cs typeface="Arial" panose="020B0604020202020204" pitchFamily="34" charset="0"/>
              </a:rPr>
              <a:t> T, Nishino A, Nakashima Y, Suzuki T, </a:t>
            </a:r>
            <a:r>
              <a:rPr lang="en-US" sz="1000" dirty="0" err="1">
                <a:solidFill>
                  <a:srgbClr val="212121"/>
                </a:solidFill>
                <a:latin typeface="Arial" panose="020B0604020202020204" pitchFamily="34" charset="0"/>
                <a:cs typeface="Arial" panose="020B0604020202020204" pitchFamily="34" charset="0"/>
              </a:rPr>
              <a:t>Horai</a:t>
            </a:r>
            <a:r>
              <a:rPr lang="en-US" sz="1000" dirty="0">
                <a:solidFill>
                  <a:srgbClr val="212121"/>
                </a:solidFill>
                <a:latin typeface="Arial" panose="020B0604020202020204" pitchFamily="34" charset="0"/>
                <a:cs typeface="Arial" panose="020B0604020202020204" pitchFamily="34" charset="0"/>
              </a:rPr>
              <a:t> Y, Nakajima H, </a:t>
            </a:r>
            <a:r>
              <a:rPr lang="en-US" sz="1000" dirty="0" err="1">
                <a:solidFill>
                  <a:srgbClr val="212121"/>
                </a:solidFill>
                <a:latin typeface="Arial" panose="020B0604020202020204" pitchFamily="34" charset="0"/>
                <a:cs typeface="Arial" panose="020B0604020202020204" pitchFamily="34" charset="0"/>
              </a:rPr>
              <a:t>Kawashiri</a:t>
            </a:r>
            <a:r>
              <a:rPr lang="en-US" sz="1000" dirty="0">
                <a:solidFill>
                  <a:srgbClr val="212121"/>
                </a:solidFill>
                <a:latin typeface="Arial" panose="020B0604020202020204" pitchFamily="34" charset="0"/>
                <a:cs typeface="Arial" panose="020B0604020202020204" pitchFamily="34" charset="0"/>
              </a:rPr>
              <a:t> SY, Iwamoto N, Tamai M, Nakamura H, </a:t>
            </a:r>
            <a:r>
              <a:rPr lang="en-US" sz="1000" dirty="0" err="1">
                <a:solidFill>
                  <a:srgbClr val="212121"/>
                </a:solidFill>
                <a:latin typeface="Arial" panose="020B0604020202020204" pitchFamily="34" charset="0"/>
                <a:cs typeface="Arial" panose="020B0604020202020204" pitchFamily="34" charset="0"/>
              </a:rPr>
              <a:t>Origuchi</a:t>
            </a:r>
            <a:r>
              <a:rPr lang="en-US" sz="1000" dirty="0">
                <a:solidFill>
                  <a:srgbClr val="212121"/>
                </a:solidFill>
                <a:latin typeface="Arial" panose="020B0604020202020204" pitchFamily="34" charset="0"/>
                <a:cs typeface="Arial" panose="020B0604020202020204" pitchFamily="34" charset="0"/>
              </a:rPr>
              <a:t> T, </a:t>
            </a:r>
            <a:r>
              <a:rPr lang="en-US" sz="1000" dirty="0" err="1">
                <a:solidFill>
                  <a:srgbClr val="212121"/>
                </a:solidFill>
                <a:latin typeface="Arial" panose="020B0604020202020204" pitchFamily="34" charset="0"/>
                <a:cs typeface="Arial" panose="020B0604020202020204" pitchFamily="34" charset="0"/>
              </a:rPr>
              <a:t>Motomura</a:t>
            </a:r>
            <a:r>
              <a:rPr lang="en-US" sz="1000" dirty="0">
                <a:solidFill>
                  <a:srgbClr val="212121"/>
                </a:solidFill>
                <a:latin typeface="Arial" panose="020B0604020202020204" pitchFamily="34" charset="0"/>
                <a:cs typeface="Arial" panose="020B0604020202020204" pitchFamily="34" charset="0"/>
              </a:rPr>
              <a:t> M, Kawakami A. Distinguishing the cerebrospinal fluid cytokine profile in neuropsychiatric systemic lupus erythematosus from other autoimmune neurological diseases. Clin Immunol. 2015 Apr;157(2):114-20. </a:t>
            </a:r>
            <a:r>
              <a:rPr lang="en-US" sz="1000" dirty="0" err="1">
                <a:solidFill>
                  <a:srgbClr val="212121"/>
                </a:solidFill>
                <a:latin typeface="Arial" panose="020B0604020202020204" pitchFamily="34" charset="0"/>
                <a:cs typeface="Arial" panose="020B0604020202020204" pitchFamily="34" charset="0"/>
              </a:rPr>
              <a:t>doi</a:t>
            </a:r>
            <a:r>
              <a:rPr lang="en-US" sz="1000" dirty="0">
                <a:solidFill>
                  <a:srgbClr val="212121"/>
                </a:solidFill>
                <a:latin typeface="Arial" panose="020B0604020202020204" pitchFamily="34" charset="0"/>
                <a:cs typeface="Arial" panose="020B0604020202020204" pitchFamily="34" charset="0"/>
              </a:rPr>
              <a:t>: 10.1016/j.clim.2015.01.010. </a:t>
            </a:r>
            <a:r>
              <a:rPr lang="en-US" sz="1000" dirty="0" err="1">
                <a:solidFill>
                  <a:srgbClr val="212121"/>
                </a:solidFill>
                <a:latin typeface="Arial" panose="020B0604020202020204" pitchFamily="34" charset="0"/>
                <a:cs typeface="Arial" panose="020B0604020202020204" pitchFamily="34" charset="0"/>
              </a:rPr>
              <a:t>Epub</a:t>
            </a:r>
            <a:r>
              <a:rPr lang="en-US" sz="1000" dirty="0">
                <a:solidFill>
                  <a:srgbClr val="212121"/>
                </a:solidFill>
                <a:latin typeface="Arial" panose="020B0604020202020204" pitchFamily="34" charset="0"/>
                <a:cs typeface="Arial" panose="020B0604020202020204" pitchFamily="34" charset="0"/>
              </a:rPr>
              <a:t> 2015 Feb 3. PMID: 25656641.</a:t>
            </a:r>
          </a:p>
          <a:p>
            <a:pPr marL="342900" indent="-342900">
              <a:buFont typeface="+mj-lt"/>
              <a:buAutoNum type="arabicPeriod" startAt="13"/>
            </a:pPr>
            <a:r>
              <a:rPr lang="en-US" sz="1000" dirty="0">
                <a:solidFill>
                  <a:srgbClr val="212121"/>
                </a:solidFill>
                <a:latin typeface="Arial" panose="020B0604020202020204" pitchFamily="34" charset="0"/>
                <a:cs typeface="Arial" panose="020B0604020202020204" pitchFamily="34" charset="0"/>
              </a:rPr>
              <a:t>Feld J, Tayer-</a:t>
            </a:r>
            <a:r>
              <a:rPr lang="en-US" sz="1000" dirty="0" err="1">
                <a:solidFill>
                  <a:srgbClr val="212121"/>
                </a:solidFill>
                <a:latin typeface="Arial" panose="020B0604020202020204" pitchFamily="34" charset="0"/>
                <a:cs typeface="Arial" panose="020B0604020202020204" pitchFamily="34" charset="0"/>
              </a:rPr>
              <a:t>Shifman</a:t>
            </a:r>
            <a:r>
              <a:rPr lang="en-US" sz="1000" dirty="0">
                <a:solidFill>
                  <a:srgbClr val="212121"/>
                </a:solidFill>
                <a:latin typeface="Arial" panose="020B0604020202020204" pitchFamily="34" charset="0"/>
                <a:cs typeface="Arial" panose="020B0604020202020204" pitchFamily="34" charset="0"/>
              </a:rPr>
              <a:t> OE, Su J, Anderson M, Touma Z. Primary headache in SLE -systematic review and meta-analysis. Semin Arthritis Rheum. 2024 Oct 28;69:152566. </a:t>
            </a:r>
            <a:r>
              <a:rPr lang="en-US" sz="1000" dirty="0" err="1">
                <a:solidFill>
                  <a:srgbClr val="212121"/>
                </a:solidFill>
                <a:latin typeface="Arial" panose="020B0604020202020204" pitchFamily="34" charset="0"/>
                <a:cs typeface="Arial" panose="020B0604020202020204" pitchFamily="34" charset="0"/>
              </a:rPr>
              <a:t>doi</a:t>
            </a:r>
            <a:r>
              <a:rPr lang="en-US" sz="1000" dirty="0">
                <a:solidFill>
                  <a:srgbClr val="212121"/>
                </a:solidFill>
                <a:latin typeface="Arial" panose="020B0604020202020204" pitchFamily="34" charset="0"/>
                <a:cs typeface="Arial" panose="020B0604020202020204" pitchFamily="34" charset="0"/>
              </a:rPr>
              <a:t>: 10.1016/j.semarthrit.2024.152566. </a:t>
            </a:r>
            <a:r>
              <a:rPr lang="en-US" sz="1000" dirty="0" err="1">
                <a:solidFill>
                  <a:srgbClr val="212121"/>
                </a:solidFill>
                <a:latin typeface="Arial" panose="020B0604020202020204" pitchFamily="34" charset="0"/>
                <a:cs typeface="Arial" panose="020B0604020202020204" pitchFamily="34" charset="0"/>
              </a:rPr>
              <a:t>Epub</a:t>
            </a:r>
            <a:r>
              <a:rPr lang="en-US" sz="1000" dirty="0">
                <a:solidFill>
                  <a:srgbClr val="212121"/>
                </a:solidFill>
                <a:latin typeface="Arial" panose="020B0604020202020204" pitchFamily="34" charset="0"/>
                <a:cs typeface="Arial" panose="020B0604020202020204" pitchFamily="34" charset="0"/>
              </a:rPr>
              <a:t> ahead of print. PMID: 39476557.</a:t>
            </a:r>
          </a:p>
          <a:p>
            <a:pPr marL="342900" indent="-342900">
              <a:buFont typeface="+mj-lt"/>
              <a:buAutoNum type="arabicPeriod" startAt="13"/>
            </a:pPr>
            <a:endParaRPr lang="en-US" sz="1000" dirty="0">
              <a:solidFill>
                <a:srgbClr val="212121"/>
              </a:solidFill>
              <a:latin typeface="Arial" panose="020B0604020202020204" pitchFamily="34" charset="0"/>
              <a:cs typeface="Arial" panose="020B0604020202020204" pitchFamily="34" charset="0"/>
            </a:endParaRPr>
          </a:p>
          <a:p>
            <a:pPr marL="342900" indent="-342900">
              <a:buFont typeface="+mj-lt"/>
              <a:buAutoNum type="arabicPeriod" startAt="13"/>
            </a:pPr>
            <a:endParaRPr lang="en-US" sz="1000" dirty="0">
              <a:cs typeface="Calibri" panose="020F0502020204030204"/>
            </a:endParaRPr>
          </a:p>
        </p:txBody>
      </p:sp>
    </p:spTree>
    <p:extLst>
      <p:ext uri="{BB962C8B-B14F-4D97-AF65-F5344CB8AC3E}">
        <p14:creationId xmlns:p14="http://schemas.microsoft.com/office/powerpoint/2010/main" val="214303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7BF7F-4826-0B50-7EC8-71CD4B08C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7F9D5-826F-7E1B-2D04-5B0702DD6E7E}"/>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Labs</a:t>
            </a:r>
          </a:p>
        </p:txBody>
      </p:sp>
      <p:pic>
        <p:nvPicPr>
          <p:cNvPr id="3" name="Picture 2">
            <a:extLst>
              <a:ext uri="{FF2B5EF4-FFF2-40B4-BE49-F238E27FC236}">
                <a16:creationId xmlns:a16="http://schemas.microsoft.com/office/drawing/2014/main" id="{24FB1988-745D-D915-AFC3-E7A38D80FD8D}"/>
              </a:ext>
            </a:extLst>
          </p:cNvPr>
          <p:cNvPicPr>
            <a:picLocks noChangeAspect="1"/>
          </p:cNvPicPr>
          <p:nvPr/>
        </p:nvPicPr>
        <p:blipFill>
          <a:blip r:embed="rId3"/>
          <a:stretch>
            <a:fillRect/>
          </a:stretch>
        </p:blipFill>
        <p:spPr>
          <a:xfrm>
            <a:off x="1127428" y="2653445"/>
            <a:ext cx="5173950" cy="2367457"/>
          </a:xfrm>
          <a:prstGeom prst="rect">
            <a:avLst/>
          </a:prstGeom>
        </p:spPr>
      </p:pic>
      <p:pic>
        <p:nvPicPr>
          <p:cNvPr id="4" name="Picture 3">
            <a:extLst>
              <a:ext uri="{FF2B5EF4-FFF2-40B4-BE49-F238E27FC236}">
                <a16:creationId xmlns:a16="http://schemas.microsoft.com/office/drawing/2014/main" id="{18AFE937-B07B-696A-EAF2-E60BE037C481}"/>
              </a:ext>
            </a:extLst>
          </p:cNvPr>
          <p:cNvPicPr>
            <a:picLocks noChangeAspect="1"/>
          </p:cNvPicPr>
          <p:nvPr/>
        </p:nvPicPr>
        <p:blipFill>
          <a:blip r:embed="rId4"/>
          <a:stretch>
            <a:fillRect/>
          </a:stretch>
        </p:blipFill>
        <p:spPr>
          <a:xfrm>
            <a:off x="6605997" y="2653446"/>
            <a:ext cx="4274698" cy="2367457"/>
          </a:xfrm>
          <a:prstGeom prst="rect">
            <a:avLst/>
          </a:prstGeom>
        </p:spPr>
      </p:pic>
    </p:spTree>
    <p:extLst>
      <p:ext uri="{BB962C8B-B14F-4D97-AF65-F5344CB8AC3E}">
        <p14:creationId xmlns:p14="http://schemas.microsoft.com/office/powerpoint/2010/main" val="354281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93561-272E-D576-072A-B394CC611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F3D893-2130-59CF-C5E3-8153743007A6}"/>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Labs</a:t>
            </a:r>
          </a:p>
        </p:txBody>
      </p:sp>
      <p:pic>
        <p:nvPicPr>
          <p:cNvPr id="3" name="Picture 2">
            <a:extLst>
              <a:ext uri="{FF2B5EF4-FFF2-40B4-BE49-F238E27FC236}">
                <a16:creationId xmlns:a16="http://schemas.microsoft.com/office/drawing/2014/main" id="{62E52B12-3663-0069-F2F5-984974EB4C0B}"/>
              </a:ext>
            </a:extLst>
          </p:cNvPr>
          <p:cNvPicPr>
            <a:picLocks noChangeAspect="1"/>
          </p:cNvPicPr>
          <p:nvPr/>
        </p:nvPicPr>
        <p:blipFill>
          <a:blip r:embed="rId3"/>
          <a:stretch>
            <a:fillRect/>
          </a:stretch>
        </p:blipFill>
        <p:spPr>
          <a:xfrm>
            <a:off x="1291055" y="1737360"/>
            <a:ext cx="4030058" cy="4303356"/>
          </a:xfrm>
          <a:prstGeom prst="rect">
            <a:avLst/>
          </a:prstGeom>
        </p:spPr>
      </p:pic>
      <p:pic>
        <p:nvPicPr>
          <p:cNvPr id="5" name="Picture 4">
            <a:extLst>
              <a:ext uri="{FF2B5EF4-FFF2-40B4-BE49-F238E27FC236}">
                <a16:creationId xmlns:a16="http://schemas.microsoft.com/office/drawing/2014/main" id="{A64CB281-57F4-FF4B-27A7-9405FE12BB72}"/>
              </a:ext>
            </a:extLst>
          </p:cNvPr>
          <p:cNvPicPr>
            <a:picLocks noChangeAspect="1"/>
          </p:cNvPicPr>
          <p:nvPr/>
        </p:nvPicPr>
        <p:blipFill>
          <a:blip r:embed="rId4"/>
          <a:stretch>
            <a:fillRect/>
          </a:stretch>
        </p:blipFill>
        <p:spPr>
          <a:xfrm>
            <a:off x="6026713" y="1737360"/>
            <a:ext cx="3754420" cy="2012679"/>
          </a:xfrm>
          <a:prstGeom prst="rect">
            <a:avLst/>
          </a:prstGeom>
        </p:spPr>
      </p:pic>
      <p:pic>
        <p:nvPicPr>
          <p:cNvPr id="8" name="Picture 7">
            <a:extLst>
              <a:ext uri="{FF2B5EF4-FFF2-40B4-BE49-F238E27FC236}">
                <a16:creationId xmlns:a16="http://schemas.microsoft.com/office/drawing/2014/main" id="{15439623-F256-2437-978C-38BAD6460830}"/>
              </a:ext>
            </a:extLst>
          </p:cNvPr>
          <p:cNvPicPr>
            <a:picLocks noChangeAspect="1"/>
          </p:cNvPicPr>
          <p:nvPr/>
        </p:nvPicPr>
        <p:blipFill>
          <a:blip r:embed="rId5"/>
          <a:stretch>
            <a:fillRect/>
          </a:stretch>
        </p:blipFill>
        <p:spPr>
          <a:xfrm>
            <a:off x="6026713" y="3750038"/>
            <a:ext cx="3304487" cy="2539325"/>
          </a:xfrm>
          <a:prstGeom prst="rect">
            <a:avLst/>
          </a:prstGeom>
        </p:spPr>
      </p:pic>
    </p:spTree>
    <p:extLst>
      <p:ext uri="{BB962C8B-B14F-4D97-AF65-F5344CB8AC3E}">
        <p14:creationId xmlns:p14="http://schemas.microsoft.com/office/powerpoint/2010/main" val="323272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11F5B-D022-A1D8-6D89-986344C8D3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8E37B-9DBD-0670-F3FD-AD0E0837FDF9}"/>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Imaging</a:t>
            </a:r>
          </a:p>
        </p:txBody>
      </p:sp>
      <p:pic>
        <p:nvPicPr>
          <p:cNvPr id="5" name="Picture 4">
            <a:extLst>
              <a:ext uri="{FF2B5EF4-FFF2-40B4-BE49-F238E27FC236}">
                <a16:creationId xmlns:a16="http://schemas.microsoft.com/office/drawing/2014/main" id="{ECDBFEEA-831D-E8E0-1030-CF5373EC9E80}"/>
              </a:ext>
            </a:extLst>
          </p:cNvPr>
          <p:cNvPicPr>
            <a:picLocks noChangeAspect="1"/>
          </p:cNvPicPr>
          <p:nvPr/>
        </p:nvPicPr>
        <p:blipFill>
          <a:blip r:embed="rId3"/>
          <a:stretch>
            <a:fillRect/>
          </a:stretch>
        </p:blipFill>
        <p:spPr>
          <a:xfrm>
            <a:off x="1714286" y="1857372"/>
            <a:ext cx="3844114" cy="4349919"/>
          </a:xfrm>
          <a:prstGeom prst="rect">
            <a:avLst/>
          </a:prstGeom>
        </p:spPr>
      </p:pic>
      <p:sp>
        <p:nvSpPr>
          <p:cNvPr id="8" name="Oval 7">
            <a:extLst>
              <a:ext uri="{FF2B5EF4-FFF2-40B4-BE49-F238E27FC236}">
                <a16:creationId xmlns:a16="http://schemas.microsoft.com/office/drawing/2014/main" id="{F0FB03B5-AC66-17D7-9B11-1D8F87A4A5FE}"/>
              </a:ext>
            </a:extLst>
          </p:cNvPr>
          <p:cNvSpPr/>
          <p:nvPr/>
        </p:nvSpPr>
        <p:spPr>
          <a:xfrm>
            <a:off x="4248001" y="3181033"/>
            <a:ext cx="493758" cy="4959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748526A-00E3-171A-E987-183E4D0C5325}"/>
              </a:ext>
            </a:extLst>
          </p:cNvPr>
          <p:cNvPicPr>
            <a:picLocks noChangeAspect="1"/>
          </p:cNvPicPr>
          <p:nvPr/>
        </p:nvPicPr>
        <p:blipFill>
          <a:blip r:embed="rId4"/>
          <a:stretch>
            <a:fillRect/>
          </a:stretch>
        </p:blipFill>
        <p:spPr>
          <a:xfrm>
            <a:off x="7306894" y="1857372"/>
            <a:ext cx="3615241" cy="4346825"/>
          </a:xfrm>
          <a:prstGeom prst="rect">
            <a:avLst/>
          </a:prstGeom>
        </p:spPr>
      </p:pic>
    </p:spTree>
    <p:extLst>
      <p:ext uri="{BB962C8B-B14F-4D97-AF65-F5344CB8AC3E}">
        <p14:creationId xmlns:p14="http://schemas.microsoft.com/office/powerpoint/2010/main" val="35832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84DC-3EB5-77E7-E0D7-ACB655A6176D}"/>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Case Continued </a:t>
            </a:r>
          </a:p>
        </p:txBody>
      </p:sp>
      <p:sp>
        <p:nvSpPr>
          <p:cNvPr id="5" name="TextBox 4">
            <a:extLst>
              <a:ext uri="{FF2B5EF4-FFF2-40B4-BE49-F238E27FC236}">
                <a16:creationId xmlns:a16="http://schemas.microsoft.com/office/drawing/2014/main" id="{D71E80CE-9661-B45E-551D-539D68905C93}"/>
              </a:ext>
            </a:extLst>
          </p:cNvPr>
          <p:cNvSpPr txBox="1"/>
          <p:nvPr/>
        </p:nvSpPr>
        <p:spPr>
          <a:xfrm>
            <a:off x="1097279" y="2358940"/>
            <a:ext cx="9638453" cy="2523768"/>
          </a:xfrm>
          <a:prstGeom prst="rect">
            <a:avLst/>
          </a:prstGeom>
          <a:noFill/>
        </p:spPr>
        <p:txBody>
          <a:bodyPr wrap="square" rtlCol="0">
            <a:spAutoFit/>
          </a:bodyPr>
          <a:lstStyle/>
          <a:p>
            <a:pPr>
              <a:buClr>
                <a:srgbClr val="000000"/>
              </a:buClr>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She was initially treated with IV antibiotics until infection was ruled out</a:t>
            </a:r>
          </a:p>
          <a:p>
            <a:pPr>
              <a:buClr>
                <a:srgbClr val="000000"/>
              </a:buClr>
              <a:buFont typeface="Arial" panose="020B0604020202020204" pitchFamily="34" charset="0"/>
              <a:buChar char="•"/>
            </a:pPr>
            <a:endParaRPr lang="en-US" altLang="en-US" sz="2000" dirty="0">
              <a:solidFill>
                <a:srgbClr val="000000"/>
              </a:solidFill>
              <a:latin typeface="Arial" panose="020B0604020202020204" pitchFamily="34" charset="0"/>
              <a:cs typeface="Arial" panose="020B0604020202020204" pitchFamily="34" charset="0"/>
            </a:endParaRPr>
          </a:p>
          <a:p>
            <a:pPr>
              <a:buClr>
                <a:srgbClr val="000000"/>
              </a:buClr>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Started on 250mg of IV methylprednisolone every 6 hours for 5 days</a:t>
            </a:r>
          </a:p>
          <a:p>
            <a:pPr>
              <a:buClr>
                <a:srgbClr val="000000"/>
              </a:buClr>
              <a:buFont typeface="Arial" panose="020B0604020202020204" pitchFamily="34" charset="0"/>
              <a:buChar char="•"/>
            </a:pPr>
            <a:endParaRPr lang="en-US" altLang="en-US" sz="2000" dirty="0">
              <a:solidFill>
                <a:srgbClr val="000000"/>
              </a:solidFill>
              <a:latin typeface="Arial" panose="020B0604020202020204" pitchFamily="34" charset="0"/>
              <a:cs typeface="Arial" panose="020B0604020202020204" pitchFamily="34" charset="0"/>
            </a:endParaRPr>
          </a:p>
          <a:p>
            <a:pPr>
              <a:buClr>
                <a:srgbClr val="000000"/>
              </a:buClr>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Transitioned to prednisone 1mg/kg with taper</a:t>
            </a:r>
          </a:p>
          <a:p>
            <a:pPr>
              <a:buClr>
                <a:srgbClr val="000000"/>
              </a:buClr>
              <a:buFont typeface="Arial" panose="020B0604020202020204" pitchFamily="34" charset="0"/>
              <a:buChar char="•"/>
            </a:pPr>
            <a:endParaRPr lang="en-US" altLang="en-US" sz="2000" dirty="0">
              <a:solidFill>
                <a:srgbClr val="000000"/>
              </a:solidFill>
              <a:latin typeface="Arial" panose="020B0604020202020204" pitchFamily="34" charset="0"/>
              <a:cs typeface="Arial" panose="020B0604020202020204" pitchFamily="34" charset="0"/>
            </a:endParaRPr>
          </a:p>
          <a:p>
            <a:pPr>
              <a:buClr>
                <a:srgbClr val="000000"/>
              </a:buClr>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Started hydroxychloroquine and MMF on discharge for neuropsychiatric lupus</a:t>
            </a:r>
          </a:p>
          <a:p>
            <a:endParaRPr lang="en-US" dirty="0"/>
          </a:p>
        </p:txBody>
      </p:sp>
    </p:spTree>
    <p:extLst>
      <p:ext uri="{BB962C8B-B14F-4D97-AF65-F5344CB8AC3E}">
        <p14:creationId xmlns:p14="http://schemas.microsoft.com/office/powerpoint/2010/main" val="288508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F441C-9893-D2A6-7B19-0DDEF45E4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3F744-E022-4E32-D58E-CCA690D1B24B}"/>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Background</a:t>
            </a:r>
          </a:p>
        </p:txBody>
      </p:sp>
      <p:sp>
        <p:nvSpPr>
          <p:cNvPr id="4" name="TextBox 3">
            <a:extLst>
              <a:ext uri="{FF2B5EF4-FFF2-40B4-BE49-F238E27FC236}">
                <a16:creationId xmlns:a16="http://schemas.microsoft.com/office/drawing/2014/main" id="{F6076A1B-4D2A-DFC8-11C9-C4A956BF9B38}"/>
              </a:ext>
            </a:extLst>
          </p:cNvPr>
          <p:cNvSpPr txBox="1"/>
          <p:nvPr/>
        </p:nvSpPr>
        <p:spPr>
          <a:xfrm>
            <a:off x="526319" y="1842668"/>
            <a:ext cx="6533699" cy="440120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Neuropsychiatric lupus (NPSLE) consists of a broad range of neurologic and psychiatric manifestations that can involve any aspect of the CNS or peripheral nervous system.</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Accurate attribution of neuropsychiatric manifestations remains challenging</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No </a:t>
            </a:r>
            <a:r>
              <a:rPr lang="en-US" sz="2000" b="0" i="0" dirty="0">
                <a:effectLst/>
                <a:latin typeface="Arial" panose="020B0604020202020204" pitchFamily="34" charset="0"/>
                <a:cs typeface="Arial" panose="020B0604020202020204" pitchFamily="34" charset="0"/>
              </a:rPr>
              <a:t>laboratory or imaging study is sensitive or specific enough to confirm the diagnosis of neuropsychiatric SLE on its own</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Treatment options, especially for severe cases of NPSLE, remain an understudied field</a:t>
            </a:r>
          </a:p>
        </p:txBody>
      </p:sp>
      <p:pic>
        <p:nvPicPr>
          <p:cNvPr id="5" name="Picture 4" descr="A graph of a number of patients&#10;&#10;Description automatically generated">
            <a:extLst>
              <a:ext uri="{FF2B5EF4-FFF2-40B4-BE49-F238E27FC236}">
                <a16:creationId xmlns:a16="http://schemas.microsoft.com/office/drawing/2014/main" id="{7BE9ECB9-957C-9A87-8479-1F3C489CC4B0}"/>
              </a:ext>
            </a:extLst>
          </p:cNvPr>
          <p:cNvPicPr>
            <a:picLocks noChangeAspect="1"/>
          </p:cNvPicPr>
          <p:nvPr/>
        </p:nvPicPr>
        <p:blipFill>
          <a:blip r:embed="rId3"/>
          <a:stretch>
            <a:fillRect/>
          </a:stretch>
        </p:blipFill>
        <p:spPr>
          <a:xfrm>
            <a:off x="6922851" y="1892756"/>
            <a:ext cx="4613475" cy="3657968"/>
          </a:xfrm>
          <a:prstGeom prst="rect">
            <a:avLst/>
          </a:prstGeom>
        </p:spPr>
      </p:pic>
    </p:spTree>
    <p:extLst>
      <p:ext uri="{BB962C8B-B14F-4D97-AF65-F5344CB8AC3E}">
        <p14:creationId xmlns:p14="http://schemas.microsoft.com/office/powerpoint/2010/main" val="2849910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0758F-E479-6BC7-3E6B-D8ABA4F810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5D17D-B589-087B-A175-720A228FCDDD}"/>
              </a:ext>
            </a:extLst>
          </p:cNvPr>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1999 Nomenclature and Definitions</a:t>
            </a:r>
          </a:p>
        </p:txBody>
      </p:sp>
      <p:sp>
        <p:nvSpPr>
          <p:cNvPr id="4" name="TextBox 3">
            <a:extLst>
              <a:ext uri="{FF2B5EF4-FFF2-40B4-BE49-F238E27FC236}">
                <a16:creationId xmlns:a16="http://schemas.microsoft.com/office/drawing/2014/main" id="{8CA80236-8A74-8599-748E-9AE8CCEA3761}"/>
              </a:ext>
            </a:extLst>
          </p:cNvPr>
          <p:cNvSpPr txBox="1"/>
          <p:nvPr/>
        </p:nvSpPr>
        <p:spPr>
          <a:xfrm>
            <a:off x="1236870" y="2087217"/>
            <a:ext cx="5703680" cy="403187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 1999 the ACR formed a committee to develop a standardized nomenclature system</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This committee was represented by rheumatology, neurology, psychiatry, neuropsychiatry and hematology</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Combined the multitude of prior terms used under NPSLE. Previously terms such as neuro lupus, lupus cerebritis, CNS lupus and others were used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91C551F7-9EF6-3ACF-9728-497104B443A9}"/>
              </a:ext>
            </a:extLst>
          </p:cNvPr>
          <p:cNvPicPr>
            <a:picLocks noChangeAspect="1"/>
          </p:cNvPicPr>
          <p:nvPr/>
        </p:nvPicPr>
        <p:blipFill>
          <a:blip r:embed="rId3"/>
          <a:stretch>
            <a:fillRect/>
          </a:stretch>
        </p:blipFill>
        <p:spPr>
          <a:xfrm>
            <a:off x="7032367" y="1841231"/>
            <a:ext cx="4528611" cy="4441035"/>
          </a:xfrm>
          <a:prstGeom prst="rect">
            <a:avLst/>
          </a:prstGeom>
        </p:spPr>
      </p:pic>
    </p:spTree>
    <p:extLst>
      <p:ext uri="{BB962C8B-B14F-4D97-AF65-F5344CB8AC3E}">
        <p14:creationId xmlns:p14="http://schemas.microsoft.com/office/powerpoint/2010/main" val="3245877606"/>
      </p:ext>
    </p:extLst>
  </p:cSld>
  <p:clrMapOvr>
    <a:masterClrMapping/>
  </p:clrMapOvr>
</p:sld>
</file>

<file path=ppt/theme/theme1.xml><?xml version="1.0" encoding="utf-8"?>
<a:theme xmlns:a="http://schemas.openxmlformats.org/drawingml/2006/main" name="Retrospect">
  <a:themeElements>
    <a:clrScheme name="Custom 5">
      <a:dk1>
        <a:srgbClr val="000000"/>
      </a:dk1>
      <a:lt1>
        <a:sysClr val="window" lastClr="FFFFFF"/>
      </a:lt1>
      <a:dk2>
        <a:srgbClr val="637052"/>
      </a:dk2>
      <a:lt2>
        <a:srgbClr val="CCDDEA"/>
      </a:lt2>
      <a:accent1>
        <a:srgbClr val="BB8A11"/>
      </a:accent1>
      <a:accent2>
        <a:srgbClr val="00000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TM02900769[[fn=Retrospect]]</Template>
  <TotalTime>3357</TotalTime>
  <Words>5722</Words>
  <Application>Microsoft Office PowerPoint</Application>
  <PresentationFormat>Widescreen</PresentationFormat>
  <Paragraphs>363</Paragraphs>
  <Slides>32</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Aptos</vt:lpstr>
      <vt:lpstr>Arial</vt:lpstr>
      <vt:lpstr>Calibri</vt:lpstr>
      <vt:lpstr>Calibri Light</vt:lpstr>
      <vt:lpstr>Cambria</vt:lpstr>
      <vt:lpstr>Courier New</vt:lpstr>
      <vt:lpstr>Courier New,monospace</vt:lpstr>
      <vt:lpstr>ElsevierGulliver</vt:lpstr>
      <vt:lpstr>Georgia</vt:lpstr>
      <vt:lpstr>Merriweather</vt:lpstr>
      <vt:lpstr>Times New Roman</vt:lpstr>
      <vt:lpstr>Wingdings</vt:lpstr>
      <vt:lpstr>Retrospect</vt:lpstr>
      <vt:lpstr> Neuropsychiatric Lupus</vt:lpstr>
      <vt:lpstr>HPI</vt:lpstr>
      <vt:lpstr>Physical Exam</vt:lpstr>
      <vt:lpstr>Labs</vt:lpstr>
      <vt:lpstr>Labs</vt:lpstr>
      <vt:lpstr>Imaging</vt:lpstr>
      <vt:lpstr>Case Continued </vt:lpstr>
      <vt:lpstr>Background</vt:lpstr>
      <vt:lpstr>1999 Nomenclature and Definitions</vt:lpstr>
      <vt:lpstr>Epidemiology</vt:lpstr>
      <vt:lpstr>Pathogenesis </vt:lpstr>
      <vt:lpstr>Ischemic Pathway </vt:lpstr>
      <vt:lpstr>Blood Brain Barrier</vt:lpstr>
      <vt:lpstr>Inflammatory Pathway</vt:lpstr>
      <vt:lpstr>Approach to the Evaluation of NPSLE</vt:lpstr>
      <vt:lpstr>Autoantibodies Associated with NPSLE</vt:lpstr>
      <vt:lpstr>CSF</vt:lpstr>
      <vt:lpstr>Oligoclonal bands</vt:lpstr>
      <vt:lpstr>CSF Cytokine Measurements</vt:lpstr>
      <vt:lpstr>CSF Cytokines in NPSLE Compared with other CNS Inflammatory Diseases</vt:lpstr>
      <vt:lpstr>Imaging </vt:lpstr>
      <vt:lpstr>Clinical Features and Management of Individual Symptoms</vt:lpstr>
      <vt:lpstr>Cerebrovascular Disease</vt:lpstr>
      <vt:lpstr>Seizure</vt:lpstr>
      <vt:lpstr>Headache</vt:lpstr>
      <vt:lpstr>Psychosis</vt:lpstr>
      <vt:lpstr>Cognitive Impairment</vt:lpstr>
      <vt:lpstr>Demyelinating Syndromes</vt:lpstr>
      <vt:lpstr>2023 EULAR SLE Treatment Guidelines</vt:lpstr>
      <vt:lpstr>PowerPoint Presentation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Carlson</dc:creator>
  <cp:lastModifiedBy>Daniel Carlson</cp:lastModifiedBy>
  <cp:revision>954</cp:revision>
  <dcterms:created xsi:type="dcterms:W3CDTF">2024-10-31T19:40:11Z</dcterms:created>
  <dcterms:modified xsi:type="dcterms:W3CDTF">2025-01-15T01:25:30Z</dcterms:modified>
</cp:coreProperties>
</file>