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363" r:id="rId2"/>
    <p:sldId id="744" r:id="rId3"/>
    <p:sldId id="921" r:id="rId4"/>
    <p:sldId id="901" r:id="rId5"/>
    <p:sldId id="928" r:id="rId6"/>
    <p:sldId id="749" r:id="rId7"/>
    <p:sldId id="932" r:id="rId8"/>
    <p:sldId id="929" r:id="rId9"/>
    <p:sldId id="922" r:id="rId10"/>
    <p:sldId id="860" r:id="rId11"/>
    <p:sldId id="602" r:id="rId12"/>
    <p:sldId id="923" r:id="rId13"/>
    <p:sldId id="859" r:id="rId14"/>
    <p:sldId id="937" r:id="rId15"/>
    <p:sldId id="926" r:id="rId16"/>
    <p:sldId id="940" r:id="rId17"/>
    <p:sldId id="955" r:id="rId18"/>
    <p:sldId id="956" r:id="rId19"/>
    <p:sldId id="927" r:id="rId20"/>
    <p:sldId id="930" r:id="rId21"/>
    <p:sldId id="865" r:id="rId22"/>
    <p:sldId id="841" r:id="rId23"/>
    <p:sldId id="935" r:id="rId24"/>
    <p:sldId id="875" r:id="rId25"/>
    <p:sldId id="910" r:id="rId26"/>
    <p:sldId id="945" r:id="rId27"/>
    <p:sldId id="947" r:id="rId28"/>
    <p:sldId id="949" r:id="rId29"/>
    <p:sldId id="946" r:id="rId30"/>
    <p:sldId id="950" r:id="rId31"/>
    <p:sldId id="951" r:id="rId32"/>
    <p:sldId id="948" r:id="rId33"/>
    <p:sldId id="952" r:id="rId34"/>
    <p:sldId id="953" r:id="rId35"/>
    <p:sldId id="919" r:id="rId36"/>
    <p:sldId id="883" r:id="rId3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382026-0418-C542-8FF6-0EB7F64CAE72}">
          <p14:sldIdLst>
            <p14:sldId id="363"/>
            <p14:sldId id="744"/>
            <p14:sldId id="921"/>
            <p14:sldId id="901"/>
            <p14:sldId id="928"/>
            <p14:sldId id="749"/>
            <p14:sldId id="932"/>
            <p14:sldId id="929"/>
            <p14:sldId id="922"/>
            <p14:sldId id="860"/>
            <p14:sldId id="602"/>
            <p14:sldId id="923"/>
            <p14:sldId id="859"/>
            <p14:sldId id="937"/>
            <p14:sldId id="926"/>
            <p14:sldId id="940"/>
            <p14:sldId id="955"/>
            <p14:sldId id="956"/>
            <p14:sldId id="927"/>
            <p14:sldId id="930"/>
            <p14:sldId id="865"/>
            <p14:sldId id="841"/>
            <p14:sldId id="935"/>
            <p14:sldId id="875"/>
            <p14:sldId id="910"/>
            <p14:sldId id="945"/>
            <p14:sldId id="947"/>
            <p14:sldId id="949"/>
            <p14:sldId id="946"/>
            <p14:sldId id="950"/>
            <p14:sldId id="951"/>
            <p14:sldId id="948"/>
            <p14:sldId id="952"/>
            <p14:sldId id="953"/>
            <p14:sldId id="919"/>
            <p14:sldId id="883"/>
          </p14:sldIdLst>
        </p14:section>
      </p14:sectionLst>
    </p:ext>
    <p:ext uri="{EFAFB233-063F-42B5-8137-9DF3F51BA10A}">
      <p15:sldGuideLst xmlns:p15="http://schemas.microsoft.com/office/powerpoint/2012/main">
        <p15:guide id="1" orient="horz" pos="2160">
          <p15:clr>
            <a:srgbClr val="A4A3A4"/>
          </p15:clr>
        </p15:guide>
        <p15:guide id="2" orient="horz" pos="960">
          <p15:clr>
            <a:srgbClr val="A4A3A4"/>
          </p15:clr>
        </p15:guide>
        <p15:guide id="3" orient="horz" pos="3696">
          <p15:clr>
            <a:srgbClr val="A4A3A4"/>
          </p15:clr>
        </p15:guide>
        <p15:guide id="4" orient="horz" pos="192">
          <p15:clr>
            <a:srgbClr val="A4A3A4"/>
          </p15:clr>
        </p15:guide>
        <p15:guide id="5" pos="3839">
          <p15:clr>
            <a:srgbClr val="A4A3A4"/>
          </p15:clr>
        </p15:guide>
        <p15:guide id="6" pos="12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tonia Valenzuela" initials="" lastIdx="15" clrIdx="0"/>
  <p:cmAuthor id="1" name="David Fiorentino" initials="" lastIdx="1" clrIdx="1"/>
  <p:cmAuthor id="2" name="Lori Chung" initials="LC" lastIdx="8" clrIdx="2"/>
  <p:cmAuthor id="3" name="Antonia Maria Valenzuela Vergara" initials="" lastIdx="0" clrIdx="3"/>
  <p:cmAuthor id="4" name="Sara Faghihi Kashani" initials="SFK" lastIdx="1" clrIdx="4">
    <p:extLst>
      <p:ext uri="{19B8F6BF-5375-455C-9EA6-DF929625EA0E}">
        <p15:presenceInfo xmlns:p15="http://schemas.microsoft.com/office/powerpoint/2012/main" userId="Sara Faghihi Kash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00"/>
    <a:srgbClr val="CC0000"/>
    <a:srgbClr val="860000"/>
    <a:srgbClr val="FF0000"/>
    <a:srgbClr val="2447F4"/>
    <a:srgbClr val="FF1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4" autoAdjust="0"/>
    <p:restoredTop sz="88358" autoAdjust="0"/>
  </p:normalViewPr>
  <p:slideViewPr>
    <p:cSldViewPr>
      <p:cViewPr varScale="1">
        <p:scale>
          <a:sx n="102" d="100"/>
          <a:sy n="102" d="100"/>
        </p:scale>
        <p:origin x="1632" y="176"/>
      </p:cViewPr>
      <p:guideLst>
        <p:guide orient="horz" pos="2160"/>
        <p:guide orient="horz" pos="960"/>
        <p:guide orient="horz" pos="3696"/>
        <p:guide orient="horz" pos="192"/>
        <p:guide pos="3839"/>
        <p:guide pos="1216"/>
      </p:guideLst>
    </p:cSldViewPr>
  </p:slideViewPr>
  <p:notesTextViewPr>
    <p:cViewPr>
      <p:scale>
        <a:sx n="1" d="1"/>
        <a:sy n="1" d="1"/>
      </p:scale>
      <p:origin x="0" y="0"/>
    </p:cViewPr>
  </p:notesTextViewPr>
  <p:sorterViewPr>
    <p:cViewPr>
      <p:scale>
        <a:sx n="100" d="100"/>
        <a:sy n="100" d="100"/>
      </p:scale>
      <p:origin x="0" y="-18074"/>
    </p:cViewPr>
  </p:sorterViewPr>
  <p:notesViewPr>
    <p:cSldViewPr>
      <p:cViewPr varScale="1">
        <p:scale>
          <a:sx n="86" d="100"/>
          <a:sy n="86" d="100"/>
        </p:scale>
        <p:origin x="-22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B15A48-5722-4215-B970-A3C6496B751C}" type="datetimeFigureOut">
              <a:rPr lang="en-US" smtClean="0"/>
              <a:t>1/31/24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6EF883-02D2-4428-9BB1-FF3684189CAB}" type="slidenum">
              <a:rPr lang="en-US" smtClean="0"/>
              <a:t>‹#›</a:t>
            </a:fld>
            <a:endParaRPr lang="en-US"/>
          </a:p>
        </p:txBody>
      </p:sp>
    </p:spTree>
    <p:extLst>
      <p:ext uri="{BB962C8B-B14F-4D97-AF65-F5344CB8AC3E}">
        <p14:creationId xmlns:p14="http://schemas.microsoft.com/office/powerpoint/2010/main" val="18199712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7:02:36.62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07:10:41.189"/>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01:34:54.195"/>
    </inkml:context>
    <inkml:brush xml:id="br0">
      <inkml:brushProperty name="width" value="0.07056" units="cm"/>
      <inkml:brushProperty name="height" value="0.07056" units="cm"/>
      <inkml:brushProperty name="color" value="#C00000"/>
    </inkml:brush>
  </inkml:definitions>
  <inkml:trace contextRef="#ctx0" brushRef="#br0">979 365 24575,'-16'-6'0,"-4"-4"0,-1-2 0,2 4 0,2 2 0,5 2 0,-3-3 0,-4-2 0,-4 3 0,-1 0 0,-3-2 0,7 2 0,2 0 0,2 0 0,4-4 0,1 4 0,-1-4 0,-5-4 0,5-2 0,0 2 0,-2-2 0,1-6 0,0 2 0,-9 0 0,5 0 0,3 3 0,-1 0 0,1 5 0,-3 1 0,0-1 0,0 2 0,0 3 0,5 4 0,-3 1 0,-2 1 0,-3-2 0,1 3 0,-4-2 0,0 4 0,-6-2 0,-4 4 0,3-2 0,0 1 0,4 3 0,6 0 0,3 0 0,2 3 0,3-1 0,4 0 0,-3 1 0,-1-1 0,-4 4 0,4-1 0,4 0 0,-2-2 0,4-1 0,-4 2 0,6-2 0,2 4 0,-2 2 0,4 2 0,0 5 0,0 2 0,-2 6 0,2-4 0,0-2 0,2-3 0,-2-6 0,4-2 0,1 4 0,7-2 0,0 6 0,4 4 0,1-5 0,-8 2 0,2-4 0,1 0 0,2 0 0,-6-8 0,2 2 0,-2 0 0,9 0 0,1 2 0,2 1 0,-3-5 0,-7-4 0,-6 0 0,1-4 0,-1 2 0,-2 0 0,3 0 0,-2 1 0,1 0 0,2 1 0,-6-4 0,5-1 0,0 5 0,2 1 0,4 5 0,1 1 0,4 5 0,-2-3 0,-2 6 0,5 5 0,1-1 0,4 10 0,-4-5 0,2-4 0,-6-2 0,-1-3 0,-1-3 0,-3-5 0,-1 2 0,3 1 0,-2-1 0,0 2 0,0 1 0,4 0 0,-1-1 0,-1-2 0,-1-3 0,1-3 0,-3 1 0,0-1 0,5 1 0,0-1 0,-6 2 0,0-3 0,2 5 0,9 3 0,5 2 0,-1-3 0,-8-3 0,-5-7 0,-7 0 0,-1 0 0,-1 2 0,0 0 0,0 8 0,3-1 0,-1-6 0,-2 3 0,1-4 0,-1-3 0,3 1 0,-3-2 0,3 6 0,2 4 0,6 0 0,1 5 0,0-5 0,-2-4 0,-3-2 0,-2-3 0,0-1 0,2-2 0,6 0 0,-3-5 0,6 5 0,-4-3 0,-1-1 0,1-1 0,-1 3 0,-5 1 0,0 1 0,-1 0 0,-2 0 0,3-3 0,3 1 0,-1 2 0,-2-1 0,-1-2 0,-1 3 0,-1-2 0,-3 2 0,5 0 0,-2 0 0,-1 0 0,4-3 0,6 3 0,7-1 0,4 1 0,0-2 0,-3-3 0,-8-1 0,-1 2 0,-3-7 0,4 2 0,0-5 0,5-5 0,5-1 0,-1-1 0,-5 4 0,-7 6 0,-3 5 0,-4 1 0,1 4 0,-3-4 0,0-3 0,3-2 0,3-4 0,2-2 0,-5 1 0,1 3 0,2 1 0,-1 3 0,3-4 0,1 1 0,2-1 0,1-4 0,0 3 0,-1-4 0,-2 4 0,-4 3 0,0 0 0,-5 3 0,0 1 0,0-5 0,0 0 0,-5-3 0,5 2 0,-5-2 0,2 2 0,-6-2 0,1 2 0,-2-2 0,-4 1 0,0 0 0,0-3 0,2 4 0,-2 0 0,6 1 0,2 0 0,-2 0 0,1 3 0,0 1 0,0-7 0,-2 5 0,5-1 0,0 3 0,4-2 0,-2 2 0,-1 3 0,3 2 0,-1-2 0,1 2 0,0 1 0,0 1 0,0-5 0,0 3 0,0-2 0,0-2 0,0-1 0,0 1 0,0-1 0,0 4 0,0-2 0,-2-1 0,-1 0 0,2-4 0,-9-2 0,3-5 0,-6-1 0,1 1 0,3 6 0,4 5 0,2 3 0,0 0 0,0-3 0,-2 4 0,4 2 0,-2-3 0,1 3 0,2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01:34:54.196"/>
    </inkml:context>
    <inkml:brush xml:id="br0">
      <inkml:brushProperty name="width" value="0.07056" units="cm"/>
      <inkml:brushProperty name="height" value="0.07056" units="cm"/>
      <inkml:brushProperty name="color" value="#C00000"/>
    </inkml:brush>
  </inkml:definitions>
  <inkml:trace contextRef="#ctx0" brushRef="#br0">897 11 24575,'-12'17'0,"-11"1"0,-6 5 0,-1 2 0,4-2 0,14-11 0,4-3 0,0-1 0,2-2 0,0 5 0,-2 5 0,-4 0 0,0 3 0,-4 2 0,4-5 0,1 1 0,1-6 0,-3-2 0,2 0 0,-1-3 0,-5 2 0,0-7 0,5 1 0,4-2 0,-1-2 0,3 1 0,-5-2 0,-6-2 0,-1 4 0,-2-4 0,-2 2 0,-1 0 0,-5 3 0,-2 0 0,-3 9 0,1 2 0,-5 4 0,-4 8 0,4 0 0,4-1 0,10-5 0,6 0 0,5-3 0,4-2 0,-1 2 0,1-2 0,-1 8 0,-3 3 0,4 6 0,-3 5 0,1-1 0,2 2 0,-3 0 0,3 4 0,1-2 0,5 1 0,-2-2 0,4-10 0,-2 0 0,4-8 0,-2 6 0,3-3 0,-2-1 0,4 2 0,-4-2 0,2 0 0,0 3 0,2-3 0,0 3 0,-2 0 0,1-2 0,-1-2 0,-1-2 0,-2 0 0,0-5 0,2-1 0,-2 0 0,0-5 0,0-3 0,3 1 0,-2 1 0,-1 7 0,5 5 0,1 2 0,0 4 0,2-5 0,-2-1 0,0-3 0,-3-11 0,2 2 0,1 3 0,-3-4 0,6 5 0,-4-6 0,-2 4 0,3 2 0,3-1 0,4 7 0,-1-1 0,0 1 0,-1-1 0,1 1 0,-1-2 0,0 2 0,1-1 0,4 3 0,-3 0 0,-3 0 0,-3-3 0,-2 1 0,1-7 0,-6-2 0,5-6 0,-2 0 0,14 0 0,12 4 0,13 3 0,7-3 0,-14 1 0,-10-5 0,-13 0 0,-3 0 0,8-5 0,13-3 0,5-1 0,0-2 0,-5 8 0,-3-1 0,-2-1 0,-2 5 0,-6-1 0,-6-2 0,-5 3 0,5 0 0,2 0 0,7 3 0,5-2 0,6 2 0,12 0 0,3 2 0,-14 0 0,-10-2 0,-10 1 0,1 2 0,3 5 0,3 6 0,3 0 0,-4-3 0,-3 1 0,-1-1 0,3-3 0,-1 0 0,-3-4 0,7 1 0,-1-2 0,5 0 0,6-3 0,-3 2 0,3-2 0,4 0 0,1-3 0,-1 0 0,-5 0 0,-11-3 0,-5 0 0,-1-3 0,-1 0 0,0-5 0,4 5 0,-6 0 0,2 1 0,1 2 0,4-5 0,-2 2 0,1 3 0,-1-2 0,1-1 0,4 2 0,8-4 0,4 3 0,3-2 0,-8 2 0,-10-1 0,-7 1 0,-2 4 0,-2 1 0,-3-3 0,2 1 0,1-2 0,3-3 0,2-5 0,3-5 0,-1-4 0,2 2 0,-7 1 0,1 2 0,-3 2 0,-2-1 0,-2 1 0,1-1 0,3 1 0,-4-1 0,2 1 0,0 0 0,0-2 0,2 0 0,-2 0 0,0 4 0,-1 0 0,-2-1 0,0-1 0,0-6 0,0-7 0,-7-9 0,1-1 0,-3-7 0,3 2 0,0 4 0,-2 7 0,5 3 0,1 5 0,2 5 0,0 1 0,-1-2 0,-2 2 0,3-1 0,0 2 0,0 0 0,0 8 0,0-1 0,3 1 0,-2 2 0,-1 0 0,0-4 0,5 0 0,-3 0 0,-1-11 0,-1-7 0,0-3 0,-3 4 0,-2 8 0,5 7 0,0 7 0,-1-4 0,-5-5 0,-3-10 0,-11-6 0,-4-2 0,4 9 0,7 6 0,2 6 0,-1 8 0,-10-3 0,-7-3 0,-2 1 0,-4-1 0,-4 6 0,5-6 0,5 4 0,6-3 0,6 7 0,5-2 0,-1 1 0,1-3 0,1 1 0,-6 1 0,0-2 0,-3 0 0,-1-2 0,-7 2 0,2-3 0,3 2 0,8-1 0,7 5 0,5 1 0,1-3 0,2 1 0,0-3 0,-1-8 0,1 1 0,-3-11 0,-2 3 0,2 1 0,-2 3 0,4 2 0,-4 2 0,4 3 0,-4-3 0,2 2 0,1-2 0,1-3 0,-4-1 0,-1 0 0,0 5 0,0 1 0,0 4 0,6 2 0,-3 2 0,1-2 0,0-4 0,-4-3 0,-3-1 0,1 1 0,-1 3 0,-2-3 0,2 5 0,0 1 0,1 2 0,4 2 0,-3 2 0,-8 0 0,-8-5 0,-8 2 0,-3-1 0,7-1 0,11 1 0,2 4 0,11 0 0,3-2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01:34:54.197"/>
    </inkml:context>
    <inkml:brush xml:id="br0">
      <inkml:brushProperty name="width" value="0.07056" units="cm"/>
      <inkml:brushProperty name="height" value="0.07056" units="cm"/>
      <inkml:brushProperty name="color" value="#C00000"/>
    </inkml:brush>
  </inkml:definitions>
  <inkml:trace contextRef="#ctx0" brushRef="#br0">857 9 24575,'-21'-2'0,"-12"2"0,-13-1 0,-6-2 0,-4 3 0,13-2 0,11 4 0,9-2 0,9 3 0,0 0 0,2 0 0,-2 3 0,-1 0 0,4-1 0,-1 2 0,1 0 0,2-1 0,-2 3 0,-2-1 0,3 1 0,-1 3 0,3-1 0,-1 1 0,3-1 0,1 1 0,2-4 0,-1 4 0,-1 5 0,0-1 0,5 1 0,-3 1 0,0 1 0,2 2 0,-4-1 0,5 0 0,0 0 0,0 9 0,0 1 0,3 3 0,0 6 0,0-5 0,0-10 0,2-2 0,0-10 0,-4-3 0,2 1 0,-1-4 0,4 5 0,2-1 0,5 3 0,1 5 0,-1-1 0,0 2 0,-3-1 0,5-1 0,-4-2 0,-3-2 0,-2-7 0,-3 3 0,0-6 0,-3 0 0,0 0 0,0 3 0,0-1 0,0 0 0,0-1 0,0-1 0,0 0 0,-3 4 0,-6 0 0,1 4 0,-6 4 0,0-2 0,2-6 0,3 0 0,1-3 0,-1-2 0,1 1 0,0-2 0,-1 4 0,-3 0 0,1-2 0,-3 0 0,-1 0 0,1 1 0,-2 3 0,4-3 0,0 1 0,1-2 0,-1 0 0,3-1 0,-4 2 0,7 1 0,0-2 0,-3 1 0,-1 4 0,-6 0 0,0 1 0,-1 3 0,3-1 0,-1 1 0,3 2 0,1-1 0,0 4 0,3 1 0,1-1 0,-3 0 0,6 0 0,-4 1 0,4 4 0,-3-1 0,0 13 0,1 6 0,-4 6 0,6-6 0,1-6 0,0-11 0,3 0 0,-2-4 0,4-2 0,-2 1 0,0-2 0,0 1 0,3-2 0,-2 5 0,1-2 0,1-1 0,-3-3 0,4 2 0,-1 1 0,4 1 0,-1 4 0,-2-2 0,3 1 0,-1 4 0,0 2 0,0 1 0,3 1 0,4 1 0,2 5 0,2 0 0,-3-5 0,-5-7 0,-1-6 0,-4-2 0,-1-3 0,2 1 0,-3-1 0,1 10 0,-2-4 0,2 0 0,-1 1 0,-1-2 0,-1 0 0,3 0 0,-3 1 0,2 2 0,-2-1 0,0-1 0,0 1 0,0 1 0,1-2 0,3 1 0,-4 4 0,3 1 0,1 7 0,2 1 0,-3-2 0,4-4 0,-4-9 0,1-4 0,1 3 0,6 4 0,6 3 0,1 3 0,10 10 0,10 4 0,11 7 0,4-2 0,-13-13 0,-17-12 0,-9-17 0,-10-3 0,4-3 0,3-1 0,0-1 0,1 3 0,-1-1 0,3-3 0,2-2 0,4-7 0,0 1 0,4-3 0,-3 5 0,2 0 0,-3 1 0,-3-1 0,-2-2 0,-4 1 0,-5 7 0,-4 2 0,0 1 0,2-2 0,1 0 0,-1-1 0,9-1 0,4-6 0,0-4 0,-4-3 0,3 8 0,-4-2 0,0 2 0,4-5 0,-4 5 0,2-5 0,12 1 0,-3-1 0,2 0 0,-1 0 0,3-1 0,3 0 0,9-6 0,-2 3 0,3-2 0,-6 3 0,-5 0 0,-6 4 0,-3 1 0,1 3 0,10-5 0,9-5 0,6 2 0,1 0 0,-7 6 0,-11 2 0,-6 7 0,-5 1 0,-2 1 0,1 0 0,1 1 0,4 2 0,-2-1 0,1-2 0,-2 3 0,-1-2 0,4-1 0,-1 1 0,2-2 0,-3 2 0,2-2 0,-4 1 0,-1-1 0,5 3 0,1-4 0,3-1 0,2 2 0,3-3 0,-4 0 0,1 1 0,-2-4 0,0 0 0,-3 0 0,2-4 0,-3 5 0,-2 0 0,-4-3 0,-6-1 0,-4 4 0,-5 0 0,2 1 0,-3 2 0,0-3 0,2-8 0,-4-5 0,2-1 0,0 2 0,-3 1 0,2 1 0,1 4 0,-3 4 0,1-1 0,1-2 0,-4-12 0,-1-11 0,-6-9 0,-1-5 0,3 5 0,5 10 0,0 13 0,4 8 0,-1 6 0,-1-2 0,2 2 0,-4-1 0,-3-3 0,-4-6 0,-5-1 0,0 0 0,0 8 0,2 1 0,3-1 0,-5-1 0,-6 1 0,-11-3 0,3 1 0,2 3 0,7 0 0,8 5 0,2 1 0,1 2 0,7 0 0,4 3 0,-2-1 0,-1 1 0,1-5 0,-5-3 0,-3-7 0,-3-2 0,2 0 0,-1 5 0,7-2 0,-1 5 0,1 1 0,4 5 0,1-3 0,-7-2 0,1-9 0,-4-4 0,0-2 0,-2-2 0,0 3 0,-1 2 0,3 8 0,3 3 0,6 6 0,-4 3 0,1-5 0,-4-6 0,-7-1 0,-4-6 0,-2 1 0,4 0 0,4 6 0,3 5 0,3 0 0,0 0 0,-4 1 0,-8-3 0,-2-1 0,-4-2 0,-7 1 0,0 0 0,2 1 0,7 1 0,10 5 0,5 2 0,-3 1 0,-3-5 0,-7 5 0,2-1 0,1-1 0,2 2 0,-1-5 0,10 5 0,1-1 0,2-2 0,4-2 0,0 2 0,4-6 0,-4 3 0,1-5 0,-1 5 0,5-2 0,-5-1 0,3 0 0,1-7 0,-2-7 0,3-5 0,-2-7 0,-6 1 0,3 8 0,-2 9 0,2 8 0,-3 3 0,1 4 0,2-4 0,-10-9 0,-4-8 0,-8-7 0,-1 1 0,6 11 0,5 1 0,1 9 0,5-3 0,-2 5 0,-1-5 0,3 5 0,-5-5 0,2 4 0,-5-3 0,0-2 0,-1 4 0,2-2 0,6 4 0,-2-4 0,2 3 0,0-3 0,-3-2 0,1 1 0,0-1 0,1 0 0,-2-4 0,-1 2 0,3 2 0,-1 3 0,4 3 0,4 1 0,-1 2 0,2-2 0,-4-2 0,-1-3 0,2-2 0,-6 1 0,-2 4 0,5 1 0,0 2 0,1 1 0,-1 3 0,-8-3 0,-8-1 0,-1 2 0,3 1 0,6-2 0,8 3 0,6 0 0,-1-2 0,1 2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01:34:54.198"/>
    </inkml:context>
    <inkml:brush xml:id="br0">
      <inkml:brushProperty name="width" value="0.025" units="cm"/>
      <inkml:brushProperty name="height" value="0.025" units="cm"/>
      <inkml:brushProperty name="color" value="#F6630D"/>
    </inkml:brush>
  </inkml:definitions>
  <inkml:trace contextRef="#ctx0" brushRef="#br0">0 1 24575,'8'2'0,"2"4"0,1-3 0,-2 3 0,-7-5 0,0 3 0,2-3 0,1-1 0,-2 5 0,-3-5 0,4 3 0,1 0 0,0 1 0,-4-2 0,1-2 0,2 2 0,1 7 0,1-2 0,5 6 0,-2 2 0,5-1 0,-5-5 0,-1-1 0,0-3 0,-4 1 0,-1-2 0,2 1 0,-4-2 0,3 2 0,0-1 0,-1 4 0,3-2 0,-1-3 0,0 0 0,-4 0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66F1D-FB1D-4D6D-8D12-F026BDE099AF}" type="datetimeFigureOut">
              <a:rPr lang="en-US" smtClean="0"/>
              <a:t>1/31/24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85950C-98D0-4266-B261-142268DCF8D3}" type="slidenum">
              <a:rPr lang="en-US" smtClean="0"/>
              <a:t>‹#›</a:t>
            </a:fld>
            <a:endParaRPr lang="en-US"/>
          </a:p>
        </p:txBody>
      </p:sp>
    </p:spTree>
    <p:extLst>
      <p:ext uri="{BB962C8B-B14F-4D97-AF65-F5344CB8AC3E}">
        <p14:creationId xmlns:p14="http://schemas.microsoft.com/office/powerpoint/2010/main" val="239780648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latin typeface="+mn-lt"/>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66DC0991-684C-E040-862B-722C631FDE6E}" type="slidenum">
              <a:rPr lang="en-US" smtClean="0"/>
              <a:t>1</a:t>
            </a:fld>
            <a:endParaRPr lang="en-US"/>
          </a:p>
        </p:txBody>
      </p:sp>
    </p:spTree>
    <p:extLst>
      <p:ext uri="{BB962C8B-B14F-4D97-AF65-F5344CB8AC3E}">
        <p14:creationId xmlns:p14="http://schemas.microsoft.com/office/powerpoint/2010/main" val="144821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11</a:t>
            </a:fld>
            <a:endParaRPr lang="en-US"/>
          </a:p>
        </p:txBody>
      </p:sp>
    </p:spTree>
    <p:extLst>
      <p:ext uri="{BB962C8B-B14F-4D97-AF65-F5344CB8AC3E}">
        <p14:creationId xmlns:p14="http://schemas.microsoft.com/office/powerpoint/2010/main" val="246530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-dimer = 1.2</a:t>
            </a:r>
          </a:p>
          <a:p>
            <a:r>
              <a:rPr lang="en-US" dirty="0"/>
              <a:t>TSH </a:t>
            </a:r>
            <a:r>
              <a:rPr lang="en-US" dirty="0" err="1"/>
              <a:t>wnl</a:t>
            </a:r>
            <a:endParaRPr lang="en-US" dirty="0"/>
          </a:p>
          <a:p>
            <a:r>
              <a:rPr lang="en-US" dirty="0"/>
              <a:t>SPEP </a:t>
            </a:r>
            <a:r>
              <a:rPr lang="en-US" dirty="0" err="1"/>
              <a:t>wnl</a:t>
            </a:r>
            <a:endParaRPr lang="en-US" dirty="0"/>
          </a:p>
          <a:p>
            <a:r>
              <a:rPr lang="en-US" dirty="0"/>
              <a:t>UPEP </a:t>
            </a:r>
            <a:r>
              <a:rPr lang="en-US" dirty="0" err="1"/>
              <a:t>wnl</a:t>
            </a:r>
            <a:endParaRPr lang="en-US" dirty="0"/>
          </a:p>
          <a:p>
            <a:r>
              <a:rPr lang="en-US" dirty="0"/>
              <a:t>UDS negative</a:t>
            </a: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13</a:t>
            </a:fld>
            <a:endParaRPr lang="en-US"/>
          </a:p>
        </p:txBody>
      </p:sp>
    </p:spTree>
    <p:extLst>
      <p:ext uri="{BB962C8B-B14F-4D97-AF65-F5344CB8AC3E}">
        <p14:creationId xmlns:p14="http://schemas.microsoft.com/office/powerpoint/2010/main" val="246586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Granulocytes are seen by the </a:t>
            </a:r>
            <a:r>
              <a:rPr lang="en-US" sz="1600" dirty="0" err="1">
                <a:latin typeface="Arial" panose="020B0604020202020204" pitchFamily="34" charset="0"/>
                <a:cs typeface="Arial" panose="020B0604020202020204" pitchFamily="34" charset="0"/>
              </a:rPr>
              <a:t>cytospin</a:t>
            </a:r>
            <a:r>
              <a:rPr lang="en-US" sz="1600" dirty="0">
                <a:latin typeface="Arial" panose="020B0604020202020204" pitchFamily="34" charset="0"/>
                <a:cs typeface="Arial" panose="020B0604020202020204" pitchFamily="34" charset="0"/>
              </a:rPr>
              <a:t> slide &amp; flow cytometry without a concurrent increase in peripheral blood cells – </a:t>
            </a:r>
            <a:r>
              <a:rPr lang="en-US" sz="1600" i="1" dirty="0">
                <a:latin typeface="Arial" panose="020B0604020202020204" pitchFamily="34" charset="0"/>
                <a:cs typeface="Arial" panose="020B0604020202020204" pitchFamily="34" charset="0"/>
              </a:rPr>
              <a:t>correlation with concurrent infectious disease testing is suggested</a:t>
            </a: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15</a:t>
            </a:fld>
            <a:endParaRPr lang="en-US"/>
          </a:p>
        </p:txBody>
      </p:sp>
    </p:spTree>
    <p:extLst>
      <p:ext uri="{BB962C8B-B14F-4D97-AF65-F5344CB8AC3E}">
        <p14:creationId xmlns:p14="http://schemas.microsoft.com/office/powerpoint/2010/main" val="66948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Multifocal nodular rim-enhancing lesions with restricted diffusion in the bilateral internal capsules, right caudate head, &amp; left pons. </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Expansion of the left cerebral peduncle &amp; left half of the pons. </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faint signal abnormality within the right medullary olive suggests hypertrophic olivary degeneration. </a:t>
            </a: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16</a:t>
            </a:fld>
            <a:endParaRPr lang="en-US"/>
          </a:p>
        </p:txBody>
      </p:sp>
    </p:spTree>
    <p:extLst>
      <p:ext uri="{BB962C8B-B14F-4D97-AF65-F5344CB8AC3E}">
        <p14:creationId xmlns:p14="http://schemas.microsoft.com/office/powerpoint/2010/main" val="81794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1D9E-78E5-3854-9B7D-ADF05E4DE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67C4D-D6F2-60BF-7709-C65A396E89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3DD1B-26D3-6E75-EF88-3A63B34F435E}"/>
              </a:ext>
            </a:extLst>
          </p:cNvPr>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Multifocal nodular rim-enhancing lesions with restricted diffusion in the bilateral internal capsules, right caudate head, &amp; left pons. </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Expansion of the left cerebral peduncle &amp; left half of the pons. </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faint signal abnormality within the right medullary olive suggests hypertrophic olivary degeneration. </a:t>
            </a:r>
          </a:p>
          <a:p>
            <a:endParaRPr lang="en-US" dirty="0"/>
          </a:p>
        </p:txBody>
      </p:sp>
      <p:sp>
        <p:nvSpPr>
          <p:cNvPr id="4" name="Slide Number Placeholder 3">
            <a:extLst>
              <a:ext uri="{FF2B5EF4-FFF2-40B4-BE49-F238E27FC236}">
                <a16:creationId xmlns:a16="http://schemas.microsoft.com/office/drawing/2014/main" id="{CE7CFDAD-DC4B-7126-EE78-A947E108645B}"/>
              </a:ext>
            </a:extLst>
          </p:cNvPr>
          <p:cNvSpPr>
            <a:spLocks noGrp="1"/>
          </p:cNvSpPr>
          <p:nvPr>
            <p:ph type="sldNum" sz="quarter" idx="5"/>
          </p:nvPr>
        </p:nvSpPr>
        <p:spPr/>
        <p:txBody>
          <a:bodyPr/>
          <a:lstStyle/>
          <a:p>
            <a:fld id="{F985950C-98D0-4266-B261-142268DCF8D3}" type="slidenum">
              <a:rPr lang="en-US" smtClean="0"/>
              <a:t>17</a:t>
            </a:fld>
            <a:endParaRPr lang="en-US"/>
          </a:p>
        </p:txBody>
      </p:sp>
    </p:spTree>
    <p:extLst>
      <p:ext uri="{BB962C8B-B14F-4D97-AF65-F5344CB8AC3E}">
        <p14:creationId xmlns:p14="http://schemas.microsoft.com/office/powerpoint/2010/main" val="288826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C4273-1F0F-CD28-9E8E-102CFE317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82B91-7A91-BF92-4E43-3C4A5A8BE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5327D-6CBF-A3E3-9B1E-E472CA722BF4}"/>
              </a:ext>
            </a:extLst>
          </p:cNvPr>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Multifocal nodular rim-enhancing lesions with restricted diffusion in the bilateral internal capsules, right caudate head, &amp; left pons. </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Expansion of the left cerebral peduncle &amp; left half of the pons. </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faint signal abnormality within the right medullary olive suggests hypertrophic olivary degeneration. </a:t>
            </a:r>
          </a:p>
          <a:p>
            <a:endParaRPr lang="en-US" dirty="0"/>
          </a:p>
        </p:txBody>
      </p:sp>
      <p:sp>
        <p:nvSpPr>
          <p:cNvPr id="4" name="Slide Number Placeholder 3">
            <a:extLst>
              <a:ext uri="{FF2B5EF4-FFF2-40B4-BE49-F238E27FC236}">
                <a16:creationId xmlns:a16="http://schemas.microsoft.com/office/drawing/2014/main" id="{43C4CFB4-7175-7FC8-1838-C7730FF33284}"/>
              </a:ext>
            </a:extLst>
          </p:cNvPr>
          <p:cNvSpPr>
            <a:spLocks noGrp="1"/>
          </p:cNvSpPr>
          <p:nvPr>
            <p:ph type="sldNum" sz="quarter" idx="5"/>
          </p:nvPr>
        </p:nvSpPr>
        <p:spPr/>
        <p:txBody>
          <a:bodyPr/>
          <a:lstStyle/>
          <a:p>
            <a:fld id="{F985950C-98D0-4266-B261-142268DCF8D3}" type="slidenum">
              <a:rPr lang="en-US" smtClean="0"/>
              <a:t>18</a:t>
            </a:fld>
            <a:endParaRPr lang="en-US"/>
          </a:p>
        </p:txBody>
      </p:sp>
    </p:spTree>
    <p:extLst>
      <p:ext uri="{BB962C8B-B14F-4D97-AF65-F5344CB8AC3E}">
        <p14:creationId xmlns:p14="http://schemas.microsoft.com/office/powerpoint/2010/main" val="246040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Meningitis/Encephalitis panel includes: E.coli K1 strain, H. influenza, Listeria, N. </a:t>
            </a:r>
            <a:r>
              <a:rPr lang="en-US" dirty="0" err="1"/>
              <a:t>miningitidis</a:t>
            </a:r>
            <a:r>
              <a:rPr lang="en-US" dirty="0"/>
              <a:t>, S. agalactiae, S. pneumonia, CMV, enterovirus, HSV 1 and 2, HHV-6, human </a:t>
            </a:r>
            <a:r>
              <a:rPr lang="en-US" dirty="0" err="1"/>
              <a:t>parechovirus</a:t>
            </a:r>
            <a:r>
              <a:rPr lang="en-US" dirty="0"/>
              <a:t>, C. </a:t>
            </a:r>
            <a:r>
              <a:rPr lang="en-US" dirty="0" err="1"/>
              <a:t>gatti</a:t>
            </a:r>
            <a:r>
              <a:rPr lang="en-US" dirty="0"/>
              <a:t>/neoformans, VZV</a:t>
            </a:r>
          </a:p>
          <a:p>
            <a:endParaRPr lang="en-US" dirty="0"/>
          </a:p>
          <a:p>
            <a:r>
              <a:rPr lang="en-US" dirty="0"/>
              <a:t>ANA by IFA negative</a:t>
            </a:r>
          </a:p>
        </p:txBody>
      </p:sp>
      <p:sp>
        <p:nvSpPr>
          <p:cNvPr id="4" name="Slide Number Placeholder 3"/>
          <p:cNvSpPr>
            <a:spLocks noGrp="1"/>
          </p:cNvSpPr>
          <p:nvPr>
            <p:ph type="sldNum" sz="quarter" idx="5"/>
          </p:nvPr>
        </p:nvSpPr>
        <p:spPr/>
        <p:txBody>
          <a:bodyPr/>
          <a:lstStyle/>
          <a:p>
            <a:fld id="{F985950C-98D0-4266-B261-142268DCF8D3}" type="slidenum">
              <a:rPr lang="en-US" smtClean="0"/>
              <a:t>19</a:t>
            </a:fld>
            <a:endParaRPr lang="en-US"/>
          </a:p>
        </p:txBody>
      </p:sp>
    </p:spTree>
    <p:extLst>
      <p:ext uri="{BB962C8B-B14F-4D97-AF65-F5344CB8AC3E}">
        <p14:creationId xmlns:p14="http://schemas.microsoft.com/office/powerpoint/2010/main" val="1438961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21</a:t>
            </a:fld>
            <a:endParaRPr lang="en-US"/>
          </a:p>
        </p:txBody>
      </p:sp>
    </p:spTree>
    <p:extLst>
      <p:ext uri="{BB962C8B-B14F-4D97-AF65-F5344CB8AC3E}">
        <p14:creationId xmlns:p14="http://schemas.microsoft.com/office/powerpoint/2010/main" val="109700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22</a:t>
            </a:fld>
            <a:endParaRPr lang="en-US"/>
          </a:p>
        </p:txBody>
      </p:sp>
    </p:spTree>
    <p:extLst>
      <p:ext uri="{BB962C8B-B14F-4D97-AF65-F5344CB8AC3E}">
        <p14:creationId xmlns:p14="http://schemas.microsoft.com/office/powerpoint/2010/main" val="2139417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24</a:t>
            </a:fld>
            <a:endParaRPr lang="en-US"/>
          </a:p>
        </p:txBody>
      </p:sp>
    </p:spTree>
    <p:extLst>
      <p:ext uri="{BB962C8B-B14F-4D97-AF65-F5344CB8AC3E}">
        <p14:creationId xmlns:p14="http://schemas.microsoft.com/office/powerpoint/2010/main" val="403692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a:t>
            </a:fld>
            <a:endParaRPr lang="en-US"/>
          </a:p>
        </p:txBody>
      </p:sp>
    </p:spTree>
    <p:extLst>
      <p:ext uri="{BB962C8B-B14F-4D97-AF65-F5344CB8AC3E}">
        <p14:creationId xmlns:p14="http://schemas.microsoft.com/office/powerpoint/2010/main" val="419676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of </a:t>
            </a:r>
            <a:r>
              <a:rPr lang="en-US" dirty="0" err="1"/>
              <a:t>Behcets</a:t>
            </a:r>
            <a:r>
              <a:rPr lang="en-US" dirty="0"/>
              <a:t> spectrum disorder</a:t>
            </a: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25</a:t>
            </a:fld>
            <a:endParaRPr lang="en-US"/>
          </a:p>
        </p:txBody>
      </p:sp>
    </p:spTree>
    <p:extLst>
      <p:ext uri="{BB962C8B-B14F-4D97-AF65-F5344CB8AC3E}">
        <p14:creationId xmlns:p14="http://schemas.microsoft.com/office/powerpoint/2010/main" val="4203444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of </a:t>
            </a:r>
            <a:r>
              <a:rPr lang="en-US" dirty="0" err="1"/>
              <a:t>Behcets</a:t>
            </a:r>
            <a:r>
              <a:rPr lang="en-US" dirty="0"/>
              <a:t> spectrum disorder</a:t>
            </a: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26</a:t>
            </a:fld>
            <a:endParaRPr lang="en-US"/>
          </a:p>
        </p:txBody>
      </p:sp>
    </p:spTree>
    <p:extLst>
      <p:ext uri="{BB962C8B-B14F-4D97-AF65-F5344CB8AC3E}">
        <p14:creationId xmlns:p14="http://schemas.microsoft.com/office/powerpoint/2010/main" val="2451927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28</a:t>
            </a:fld>
            <a:endParaRPr lang="en-US"/>
          </a:p>
        </p:txBody>
      </p:sp>
    </p:spTree>
    <p:extLst>
      <p:ext uri="{BB962C8B-B14F-4D97-AF65-F5344CB8AC3E}">
        <p14:creationId xmlns:p14="http://schemas.microsoft.com/office/powerpoint/2010/main" val="2322075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4"/>
                </a:solidFill>
                <a:effectLst/>
                <a:latin typeface="Google Sans"/>
              </a:rPr>
              <a:t>Approximately 75% of patients with nervous system involvement have parenchymal nervous system lesions and the rest have vascular lesions, mainly </a:t>
            </a:r>
            <a:r>
              <a:rPr lang="en-US" b="0" i="0" u="none" strike="noStrike" dirty="0" err="1">
                <a:solidFill>
                  <a:srgbClr val="202124"/>
                </a:solidFill>
                <a:effectLst/>
                <a:latin typeface="Google Sans"/>
              </a:rPr>
              <a:t>dural</a:t>
            </a:r>
            <a:r>
              <a:rPr lang="en-US" b="0" i="0" u="none" strike="noStrike" dirty="0">
                <a:solidFill>
                  <a:srgbClr val="202124"/>
                </a:solidFill>
                <a:effectLst/>
                <a:latin typeface="Google Sans"/>
              </a:rPr>
              <a:t> sinus thrombosis, and much less frequently arterial occlusions and aneurysms</a:t>
            </a:r>
          </a:p>
          <a:p>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Signs of pyramidal tract dysfunction include </a:t>
            </a:r>
            <a:r>
              <a:rPr lang="en-US" b="0" i="0" u="none" strike="noStrike" dirty="0">
                <a:solidFill>
                  <a:srgbClr val="040C28"/>
                </a:solidFill>
                <a:effectLst/>
                <a:latin typeface="Google Sans"/>
              </a:rPr>
              <a:t>spasticity, weakness, slowing of rapid alternating movements, hyperreflexia, and a Babinski sign</a:t>
            </a:r>
            <a:r>
              <a:rPr lang="en-US" b="0" i="0" u="none" strike="noStrike" dirty="0">
                <a:solidFill>
                  <a:srgbClr val="202124"/>
                </a:solidFill>
                <a:effectLst/>
                <a:latin typeface="Google Sans"/>
              </a:rPr>
              <a:t>.</a:t>
            </a: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30</a:t>
            </a:fld>
            <a:endParaRPr lang="en-US"/>
          </a:p>
        </p:txBody>
      </p:sp>
    </p:spTree>
    <p:extLst>
      <p:ext uri="{BB962C8B-B14F-4D97-AF65-F5344CB8AC3E}">
        <p14:creationId xmlns:p14="http://schemas.microsoft.com/office/powerpoint/2010/main" val="1294119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31</a:t>
            </a:fld>
            <a:endParaRPr lang="en-US"/>
          </a:p>
        </p:txBody>
      </p:sp>
    </p:spTree>
    <p:extLst>
      <p:ext uri="{BB962C8B-B14F-4D97-AF65-F5344CB8AC3E}">
        <p14:creationId xmlns:p14="http://schemas.microsoft.com/office/powerpoint/2010/main" val="656329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32</a:t>
            </a:fld>
            <a:endParaRPr lang="en-US"/>
          </a:p>
        </p:txBody>
      </p:sp>
    </p:spTree>
    <p:extLst>
      <p:ext uri="{BB962C8B-B14F-4D97-AF65-F5344CB8AC3E}">
        <p14:creationId xmlns:p14="http://schemas.microsoft.com/office/powerpoint/2010/main" val="3443627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34</a:t>
            </a:fld>
            <a:endParaRPr lang="en-US"/>
          </a:p>
        </p:txBody>
      </p:sp>
    </p:spTree>
    <p:extLst>
      <p:ext uri="{BB962C8B-B14F-4D97-AF65-F5344CB8AC3E}">
        <p14:creationId xmlns:p14="http://schemas.microsoft.com/office/powerpoint/2010/main" val="4062430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35</a:t>
            </a:fld>
            <a:endParaRPr lang="en-US"/>
          </a:p>
        </p:txBody>
      </p:sp>
    </p:spTree>
    <p:extLst>
      <p:ext uri="{BB962C8B-B14F-4D97-AF65-F5344CB8AC3E}">
        <p14:creationId xmlns:p14="http://schemas.microsoft.com/office/powerpoint/2010/main" val="283661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US" b="0" i="0" u="none" strike="noStrike" dirty="0">
                <a:solidFill>
                  <a:srgbClr val="2A2A2A"/>
                </a:solidFill>
                <a:effectLst/>
                <a:latin typeface="proxima_nova_rgregular"/>
              </a:rPr>
              <a:t>Weber-Christian disease is an eponym for a form of panniculitis, idiopathic nodular panniculitis, which is characterized by subcutaneous nodules, inflammatory cells in the fat lobules, and systemic symptoms.</a:t>
            </a:r>
          </a:p>
        </p:txBody>
      </p:sp>
      <p:sp>
        <p:nvSpPr>
          <p:cNvPr id="4" name="Slide Number Placeholder 3"/>
          <p:cNvSpPr>
            <a:spLocks noGrp="1"/>
          </p:cNvSpPr>
          <p:nvPr>
            <p:ph type="sldNum" sz="quarter" idx="5"/>
          </p:nvPr>
        </p:nvSpPr>
        <p:spPr/>
        <p:txBody>
          <a:bodyPr/>
          <a:lstStyle/>
          <a:p>
            <a:fld id="{F985950C-98D0-4266-B261-142268DCF8D3}" type="slidenum">
              <a:rPr lang="en-US" smtClean="0"/>
              <a:t>4</a:t>
            </a:fld>
            <a:endParaRPr lang="en-US"/>
          </a:p>
        </p:txBody>
      </p:sp>
    </p:spTree>
    <p:extLst>
      <p:ext uri="{BB962C8B-B14F-4D97-AF65-F5344CB8AC3E}">
        <p14:creationId xmlns:p14="http://schemas.microsoft.com/office/powerpoint/2010/main" val="127083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A2A2A"/>
                </a:solidFill>
                <a:effectLst/>
                <a:latin typeface="proxima_nova_rgregular"/>
              </a:rPr>
              <a:t>Weber-Christian disease is an eponym for a form of panniculitis, idiopathic nodular panniculitis, which is characterized by subcutaneous nodules, inflammatory cells in the fat lobules, and systemic symptoms.</a:t>
            </a:r>
          </a:p>
        </p:txBody>
      </p:sp>
      <p:sp>
        <p:nvSpPr>
          <p:cNvPr id="4" name="Slide Number Placeholder 3"/>
          <p:cNvSpPr>
            <a:spLocks noGrp="1"/>
          </p:cNvSpPr>
          <p:nvPr>
            <p:ph type="sldNum" sz="quarter" idx="5"/>
          </p:nvPr>
        </p:nvSpPr>
        <p:spPr/>
        <p:txBody>
          <a:bodyPr/>
          <a:lstStyle/>
          <a:p>
            <a:fld id="{F985950C-98D0-4266-B261-142268DCF8D3}" type="slidenum">
              <a:rPr lang="en-US" smtClean="0"/>
              <a:t>5</a:t>
            </a:fld>
            <a:endParaRPr lang="en-US"/>
          </a:p>
        </p:txBody>
      </p:sp>
    </p:spTree>
    <p:extLst>
      <p:ext uri="{BB962C8B-B14F-4D97-AF65-F5344CB8AC3E}">
        <p14:creationId xmlns:p14="http://schemas.microsoft.com/office/powerpoint/2010/main" val="470263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6</a:t>
            </a:fld>
            <a:endParaRPr lang="en-US"/>
          </a:p>
        </p:txBody>
      </p:sp>
    </p:spTree>
    <p:extLst>
      <p:ext uri="{BB962C8B-B14F-4D97-AF65-F5344CB8AC3E}">
        <p14:creationId xmlns:p14="http://schemas.microsoft.com/office/powerpoint/2010/main" val="264466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7</a:t>
            </a:fld>
            <a:endParaRPr lang="en-US"/>
          </a:p>
        </p:txBody>
      </p:sp>
    </p:spTree>
    <p:extLst>
      <p:ext uri="{BB962C8B-B14F-4D97-AF65-F5344CB8AC3E}">
        <p14:creationId xmlns:p14="http://schemas.microsoft.com/office/powerpoint/2010/main" val="163331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8</a:t>
            </a:fld>
            <a:endParaRPr lang="en-US"/>
          </a:p>
        </p:txBody>
      </p:sp>
    </p:spTree>
    <p:extLst>
      <p:ext uri="{BB962C8B-B14F-4D97-AF65-F5344CB8AC3E}">
        <p14:creationId xmlns:p14="http://schemas.microsoft.com/office/powerpoint/2010/main" val="258174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2011 skin left wrist, punch biopsy: Multiple-step sections show a bisected punch biopsy of the skin. The surface epidermis is unremarkable with basket weave stratum corneum. The superficial and reticular dermis show a perivascular lymphocytic infiltrate. There is also a </a:t>
            </a:r>
            <a:r>
              <a:rPr lang="en-US" dirty="0" err="1"/>
              <a:t>periadenxal</a:t>
            </a:r>
            <a:r>
              <a:rPr lang="en-US" dirty="0"/>
              <a:t> infiltrate present. However, the main pathology is in the deep fat where one sees a diffuse septal and lobular neutrophilic panniculitis. No organisms on gram stain. The common cause of neutrophilic panniculitis is infectious. The findings should be correlated with culture results. However, other differential dx includes weber-Christian disease. It can also be seen in pancreatitis. </a:t>
            </a:r>
          </a:p>
          <a:p>
            <a:endParaRPr lang="en-US" dirty="0"/>
          </a:p>
          <a:p>
            <a:r>
              <a:rPr lang="en-US" dirty="0"/>
              <a:t>2012 skin biopsy: Multiple step-leveled section show skin with an unremarkable epidermis. The fibrous </a:t>
            </a:r>
            <a:r>
              <a:rPr lang="en-US" dirty="0" err="1"/>
              <a:t>septae</a:t>
            </a:r>
            <a:r>
              <a:rPr lang="en-US" dirty="0"/>
              <a:t> of the panniculitis are expanding and contained mixed inflammatory infiltrates consisting of predominately neutrophils with some lymphocytes and histiocytes. A mixed inflammatory infiltrate composed of predominantly of lymphocytes and histiocytes surrounds the superficial adnexal structures. While are extravasated RECs in the </a:t>
            </a:r>
            <a:r>
              <a:rPr lang="en-US" dirty="0" err="1"/>
              <a:t>septae</a:t>
            </a:r>
            <a:r>
              <a:rPr lang="en-US" dirty="0"/>
              <a:t>, there is no obvious vasculitis. The inflammatory infiltrate appears to extend into the fatty lobules, but it is predominately a septal process. No organisms. No giant cells. Findings could be </a:t>
            </a:r>
            <a:r>
              <a:rPr lang="en-US" dirty="0" err="1"/>
              <a:t>compatable</a:t>
            </a:r>
            <a:r>
              <a:rPr lang="en-US" dirty="0"/>
              <a:t> with early erythema nodosum or infective panniculitis. </a:t>
            </a:r>
          </a:p>
        </p:txBody>
      </p:sp>
      <p:sp>
        <p:nvSpPr>
          <p:cNvPr id="4" name="Slide Number Placeholder 3"/>
          <p:cNvSpPr>
            <a:spLocks noGrp="1"/>
          </p:cNvSpPr>
          <p:nvPr>
            <p:ph type="sldNum" sz="quarter" idx="5"/>
          </p:nvPr>
        </p:nvSpPr>
        <p:spPr/>
        <p:txBody>
          <a:bodyPr/>
          <a:lstStyle/>
          <a:p>
            <a:fld id="{F985950C-98D0-4266-B261-142268DCF8D3}" type="slidenum">
              <a:rPr lang="en-US" smtClean="0"/>
              <a:t>9</a:t>
            </a:fld>
            <a:endParaRPr lang="en-US"/>
          </a:p>
        </p:txBody>
      </p:sp>
    </p:spTree>
    <p:extLst>
      <p:ext uri="{BB962C8B-B14F-4D97-AF65-F5344CB8AC3E}">
        <p14:creationId xmlns:p14="http://schemas.microsoft.com/office/powerpoint/2010/main" val="1767096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10</a:t>
            </a:fld>
            <a:endParaRPr lang="en-US"/>
          </a:p>
        </p:txBody>
      </p:sp>
    </p:spTree>
    <p:extLst>
      <p:ext uri="{BB962C8B-B14F-4D97-AF65-F5344CB8AC3E}">
        <p14:creationId xmlns:p14="http://schemas.microsoft.com/office/powerpoint/2010/main" val="4242434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7" name="Rectangle 6"/>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6" name="Group 4"/>
          <p:cNvGrpSpPr>
            <a:grpSpLocks noChangeAspect="1"/>
          </p:cNvGrpSpPr>
          <p:nvPr userDrawn="1"/>
        </p:nvGrpSpPr>
        <p:grpSpPr bwMode="auto">
          <a:xfrm>
            <a:off x="4875530" y="2175827"/>
            <a:ext cx="2560194" cy="2560861"/>
            <a:chOff x="11" y="3648"/>
            <a:chExt cx="571" cy="672"/>
          </a:xfrm>
        </p:grpSpPr>
        <p:sp>
          <p:nvSpPr>
            <p:cNvPr id="17"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10000"/>
                  </a:srgbClr>
                </a:gs>
                <a:gs pos="100000">
                  <a:srgbClr val="D90033">
                    <a:shade val="100000"/>
                    <a:satMod val="115000"/>
                    <a:lumMod val="100000"/>
                    <a:alpha val="15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24"/>
            <p:cNvSpPr>
              <a:spLocks noChangeArrowheads="1"/>
            </p:cNvSpPr>
            <p:nvPr userDrawn="1"/>
          </p:nvSpPr>
          <p:spPr bwMode="auto">
            <a:xfrm>
              <a:off x="164" y="4100"/>
              <a:ext cx="18" cy="45"/>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5"/>
            <p:cNvSpPr>
              <a:spLocks noChangeArrowheads="1"/>
            </p:cNvSpPr>
            <p:nvPr userDrawn="1"/>
          </p:nvSpPr>
          <p:spPr bwMode="auto">
            <a:xfrm>
              <a:off x="131" y="4042"/>
              <a:ext cx="18" cy="45"/>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6"/>
            <p:cNvSpPr>
              <a:spLocks noChangeArrowheads="1"/>
            </p:cNvSpPr>
            <p:nvPr userDrawn="1"/>
          </p:nvSpPr>
          <p:spPr bwMode="auto">
            <a:xfrm>
              <a:off x="191" y="4007"/>
              <a:ext cx="17" cy="45"/>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7"/>
            <p:cNvSpPr>
              <a:spLocks noChangeArrowheads="1"/>
            </p:cNvSpPr>
            <p:nvPr userDrawn="1"/>
          </p:nvSpPr>
          <p:spPr bwMode="auto">
            <a:xfrm>
              <a:off x="222" y="4069"/>
              <a:ext cx="18" cy="44"/>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8"/>
            <p:cNvSpPr>
              <a:spLocks noChangeArrowheads="1"/>
            </p:cNvSpPr>
            <p:nvPr userDrawn="1"/>
          </p:nvSpPr>
          <p:spPr bwMode="auto">
            <a:xfrm>
              <a:off x="195" y="4127"/>
              <a:ext cx="44" cy="17"/>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9"/>
            <p:cNvSpPr>
              <a:spLocks noChangeArrowheads="1"/>
            </p:cNvSpPr>
            <p:nvPr userDrawn="1"/>
          </p:nvSpPr>
          <p:spPr bwMode="auto">
            <a:xfrm>
              <a:off x="164" y="4069"/>
              <a:ext cx="44" cy="18"/>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0"/>
            <p:cNvSpPr>
              <a:spLocks noChangeArrowheads="1"/>
            </p:cNvSpPr>
            <p:nvPr userDrawn="1"/>
          </p:nvSpPr>
          <p:spPr bwMode="auto">
            <a:xfrm>
              <a:off x="132" y="4007"/>
              <a:ext cx="44" cy="18"/>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1"/>
            <p:cNvSpPr>
              <a:spLocks noChangeArrowheads="1"/>
            </p:cNvSpPr>
            <p:nvPr userDrawn="1"/>
          </p:nvSpPr>
          <p:spPr bwMode="auto">
            <a:xfrm>
              <a:off x="162" y="4040"/>
              <a:ext cx="14" cy="14"/>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2"/>
            <p:cNvSpPr>
              <a:spLocks noChangeArrowheads="1"/>
            </p:cNvSpPr>
            <p:nvPr userDrawn="1"/>
          </p:nvSpPr>
          <p:spPr bwMode="auto">
            <a:xfrm>
              <a:off x="195" y="4100"/>
              <a:ext cx="14" cy="14"/>
            </a:xfrm>
            <a:prstGeom prst="rect">
              <a:avLst/>
            </a:prstGeom>
            <a:solidFill>
              <a:srgbClr val="D90033">
                <a:alpha val="1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hasCustomPrompt="1"/>
          </p:nvPr>
        </p:nvSpPr>
        <p:spPr>
          <a:xfrm>
            <a:off x="1828324" y="685800"/>
            <a:ext cx="8532178" cy="2895600"/>
          </a:xfrm>
        </p:spPr>
        <p:txBody>
          <a:bodyPr anchor="t">
            <a:normAutofit/>
          </a:bodyPr>
          <a:lstStyle>
            <a:lvl1pPr algn="ctr">
              <a:lnSpc>
                <a:spcPts val="5999"/>
              </a:lnSpc>
              <a:buNone/>
              <a:defRPr sz="5900" b="1" cap="small" baseline="0"/>
            </a:lvl1pPr>
            <a:extLst/>
          </a:lstStyle>
          <a:p>
            <a:r>
              <a:rPr kumimoji="0" lang="en-US" dirty="0"/>
              <a:t>Required Field: Presentation title</a:t>
            </a:r>
          </a:p>
        </p:txBody>
      </p:sp>
      <p:sp>
        <p:nvSpPr>
          <p:cNvPr id="3" name="Text Placeholder 2"/>
          <p:cNvSpPr>
            <a:spLocks noGrp="1"/>
          </p:cNvSpPr>
          <p:nvPr>
            <p:ph type="body" idx="1" hasCustomPrompt="1"/>
          </p:nvPr>
        </p:nvSpPr>
        <p:spPr>
          <a:xfrm>
            <a:off x="1828324" y="3611350"/>
            <a:ext cx="8532178" cy="1798849"/>
          </a:xfrm>
        </p:spPr>
        <p:txBody>
          <a:bodyPr anchor="t">
            <a:normAutofit/>
          </a:bodyPr>
          <a:lstStyle>
            <a:lvl1pPr marL="24380" indent="0" algn="ctr">
              <a:lnSpc>
                <a:spcPts val="3066"/>
              </a:lnSpc>
              <a:spcBef>
                <a:spcPts val="0"/>
              </a:spcBef>
              <a:buNone/>
              <a:defRPr sz="3700" baseline="0">
                <a:solidFill>
                  <a:schemeClr val="tx2">
                    <a:shade val="30000"/>
                    <a:satMod val="150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extLst/>
          </a:lstStyle>
          <a:p>
            <a:pPr lvl="0" eaLnBrk="1" latinLnBrk="0" hangingPunct="1"/>
            <a:r>
              <a:rPr kumimoji="0" lang="en-US" dirty="0"/>
              <a:t>Required Field: Name, Department</a:t>
            </a:r>
          </a:p>
        </p:txBody>
      </p:sp>
      <p:sp>
        <p:nvSpPr>
          <p:cNvPr id="14" name="Text Placeholder 2"/>
          <p:cNvSpPr>
            <a:spLocks noGrp="1"/>
          </p:cNvSpPr>
          <p:nvPr>
            <p:ph type="body" idx="13" hasCustomPrompt="1"/>
          </p:nvPr>
        </p:nvSpPr>
        <p:spPr>
          <a:xfrm>
            <a:off x="8151812" y="5529793"/>
            <a:ext cx="3849508" cy="558800"/>
          </a:xfrm>
        </p:spPr>
        <p:txBody>
          <a:bodyPr anchor="ctr">
            <a:noAutofit/>
          </a:bodyPr>
          <a:lstStyle>
            <a:lvl1pPr marL="24380" indent="0" algn="ctr">
              <a:lnSpc>
                <a:spcPts val="3066"/>
              </a:lnSpc>
              <a:spcBef>
                <a:spcPts val="0"/>
              </a:spcBef>
              <a:buNone/>
              <a:defRPr sz="2400">
                <a:solidFill>
                  <a:schemeClr val="tx2">
                    <a:shade val="30000"/>
                    <a:satMod val="150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extLst/>
          </a:lstStyle>
          <a:p>
            <a:pPr lvl="0" eaLnBrk="1" latinLnBrk="0" hangingPunct="1"/>
            <a:r>
              <a:rPr kumimoji="0" lang="en-US" dirty="0"/>
              <a:t>Required Field: Date</a:t>
            </a:r>
          </a:p>
        </p:txBody>
      </p:sp>
      <p:sp>
        <p:nvSpPr>
          <p:cNvPr id="22" name="Slide Number Placeholder 4"/>
          <p:cNvSpPr txBox="1">
            <a:spLocks/>
          </p:cNvSpPr>
          <p:nvPr userDrawn="1"/>
        </p:nvSpPr>
        <p:spPr>
          <a:xfrm>
            <a:off x="3250353" y="6553200"/>
            <a:ext cx="609441" cy="228600"/>
          </a:xfrm>
          <a:prstGeom prst="rect">
            <a:avLst/>
          </a:prstGeom>
        </p:spPr>
        <p:txBody>
          <a:bodyPr lIns="121899" tIns="60949" rIns="121899" bIns="60949" anchor="b"/>
          <a:lstStyle>
            <a:defPPr>
              <a:defRPr lang="en-US"/>
            </a:defPPr>
            <a:lvl1pPr marL="0" algn="l"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2">
                  <a:shade val="50000"/>
                </a:schemeClr>
              </a:solidFill>
            </a:endParaRPr>
          </a:p>
        </p:txBody>
      </p:sp>
      <p:sp>
        <p:nvSpPr>
          <p:cNvPr id="4" name="Date Placeholder 3"/>
          <p:cNvSpPr>
            <a:spLocks noGrp="1"/>
          </p:cNvSpPr>
          <p:nvPr>
            <p:ph type="dt" sz="half" idx="15"/>
          </p:nvPr>
        </p:nvSpPr>
        <p:spPr>
          <a:xfrm>
            <a:off x="9193953" y="6324600"/>
            <a:ext cx="2844059" cy="212725"/>
          </a:xfrm>
        </p:spPr>
        <p:txBody>
          <a:bodyPr/>
          <a:lstStyle/>
          <a:p>
            <a:fld id="{405310CE-F960-46E0-ACEC-73C1012878E3}" type="datetime1">
              <a:rPr lang="en-US" smtClean="0"/>
              <a:t>1/31/24</a:t>
            </a:fld>
            <a:endParaRPr lang="en-US" dirty="0"/>
          </a:p>
        </p:txBody>
      </p:sp>
      <p:sp>
        <p:nvSpPr>
          <p:cNvPr id="5" name="Footer Placeholder 4"/>
          <p:cNvSpPr>
            <a:spLocks noGrp="1"/>
          </p:cNvSpPr>
          <p:nvPr>
            <p:ph type="ftr" sz="quarter" idx="16"/>
          </p:nvPr>
        </p:nvSpPr>
        <p:spPr>
          <a:xfrm>
            <a:off x="8178217" y="6553200"/>
            <a:ext cx="3859795" cy="212725"/>
          </a:xfrm>
        </p:spPr>
        <p:txBody>
          <a:bodyPr/>
          <a:lstStyle>
            <a:lvl1pPr>
              <a:defRPr/>
            </a:lvl1pPr>
          </a:lstStyle>
          <a:p>
            <a:r>
              <a:rPr lang="en-US" dirty="0"/>
              <a:t>Footer</a:t>
            </a:r>
          </a:p>
        </p:txBody>
      </p:sp>
      <p:sp>
        <p:nvSpPr>
          <p:cNvPr id="6" name="Slide Number Placeholder 5"/>
          <p:cNvSpPr>
            <a:spLocks noGrp="1"/>
          </p:cNvSpPr>
          <p:nvPr>
            <p:ph type="sldNum" sz="quarter" idx="17"/>
          </p:nvPr>
        </p:nvSpPr>
        <p:spPr>
          <a:xfrm>
            <a:off x="406294" y="6416675"/>
            <a:ext cx="581001" cy="365125"/>
          </a:xfrm>
        </p:spPr>
        <p:txBody>
          <a:bodyPr/>
          <a:lstStyle/>
          <a:p>
            <a:fld id="{FB6A712C-932C-4237-89D7-235183607C9F}" type="slidenum">
              <a:rPr lang="en-US" smtClean="0"/>
              <a:pPr/>
              <a:t>‹#›</a:t>
            </a:fld>
            <a:endParaRPr lang="en-US" dirty="0"/>
          </a:p>
        </p:txBody>
      </p:sp>
      <p:grpSp>
        <p:nvGrpSpPr>
          <p:cNvPr id="8" name="Group 4"/>
          <p:cNvGrpSpPr>
            <a:grpSpLocks noChangeAspect="1"/>
          </p:cNvGrpSpPr>
          <p:nvPr userDrawn="1"/>
        </p:nvGrpSpPr>
        <p:grpSpPr bwMode="auto">
          <a:xfrm>
            <a:off x="4253393" y="5461001"/>
            <a:ext cx="3669344" cy="927100"/>
            <a:chOff x="2010" y="2580"/>
            <a:chExt cx="1734" cy="438"/>
          </a:xfrm>
        </p:grpSpPr>
        <p:sp>
          <p:nvSpPr>
            <p:cNvPr id="11" name="AutoShape 3"/>
            <p:cNvSpPr>
              <a:spLocks noChangeAspect="1" noChangeArrowheads="1" noTextEdit="1"/>
            </p:cNvSpPr>
            <p:nvPr userDrawn="1"/>
          </p:nvSpPr>
          <p:spPr bwMode="auto">
            <a:xfrm>
              <a:off x="2010" y="2580"/>
              <a:ext cx="1734" cy="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205"/>
            <p:cNvGrpSpPr>
              <a:grpSpLocks/>
            </p:cNvGrpSpPr>
            <p:nvPr userDrawn="1"/>
          </p:nvGrpSpPr>
          <p:grpSpPr bwMode="auto">
            <a:xfrm>
              <a:off x="2015" y="2587"/>
              <a:ext cx="1726" cy="430"/>
              <a:chOff x="2015" y="2587"/>
              <a:chExt cx="1726" cy="430"/>
            </a:xfrm>
          </p:grpSpPr>
          <p:sp>
            <p:nvSpPr>
              <p:cNvPr id="318" name="Freeform 6"/>
              <p:cNvSpPr>
                <a:spLocks/>
              </p:cNvSpPr>
              <p:nvPr userDrawn="1"/>
            </p:nvSpPr>
            <p:spPr bwMode="auto">
              <a:xfrm>
                <a:off x="2566" y="2631"/>
                <a:ext cx="70" cy="114"/>
              </a:xfrm>
              <a:custGeom>
                <a:avLst/>
                <a:gdLst>
                  <a:gd name="T0" fmla="*/ 8 w 141"/>
                  <a:gd name="T1" fmla="*/ 172 h 227"/>
                  <a:gd name="T2" fmla="*/ 22 w 141"/>
                  <a:gd name="T3" fmla="*/ 198 h 227"/>
                  <a:gd name="T4" fmla="*/ 46 w 141"/>
                  <a:gd name="T5" fmla="*/ 214 h 227"/>
                  <a:gd name="T6" fmla="*/ 78 w 141"/>
                  <a:gd name="T7" fmla="*/ 216 h 227"/>
                  <a:gd name="T8" fmla="*/ 101 w 141"/>
                  <a:gd name="T9" fmla="*/ 201 h 227"/>
                  <a:gd name="T10" fmla="*/ 109 w 141"/>
                  <a:gd name="T11" fmla="*/ 176 h 227"/>
                  <a:gd name="T12" fmla="*/ 102 w 141"/>
                  <a:gd name="T13" fmla="*/ 153 h 227"/>
                  <a:gd name="T14" fmla="*/ 83 w 141"/>
                  <a:gd name="T15" fmla="*/ 137 h 227"/>
                  <a:gd name="T16" fmla="*/ 59 w 141"/>
                  <a:gd name="T17" fmla="*/ 124 h 227"/>
                  <a:gd name="T18" fmla="*/ 33 w 141"/>
                  <a:gd name="T19" fmla="*/ 111 h 227"/>
                  <a:gd name="T20" fmla="*/ 15 w 141"/>
                  <a:gd name="T21" fmla="*/ 91 h 227"/>
                  <a:gd name="T22" fmla="*/ 7 w 141"/>
                  <a:gd name="T23" fmla="*/ 62 h 227"/>
                  <a:gd name="T24" fmla="*/ 15 w 141"/>
                  <a:gd name="T25" fmla="*/ 31 h 227"/>
                  <a:gd name="T26" fmla="*/ 35 w 141"/>
                  <a:gd name="T27" fmla="*/ 11 h 227"/>
                  <a:gd name="T28" fmla="*/ 64 w 141"/>
                  <a:gd name="T29" fmla="*/ 1 h 227"/>
                  <a:gd name="T30" fmla="*/ 102 w 141"/>
                  <a:gd name="T31" fmla="*/ 2 h 227"/>
                  <a:gd name="T32" fmla="*/ 129 w 141"/>
                  <a:gd name="T33" fmla="*/ 45 h 227"/>
                  <a:gd name="T34" fmla="*/ 115 w 141"/>
                  <a:gd name="T35" fmla="*/ 30 h 227"/>
                  <a:gd name="T36" fmla="*/ 93 w 141"/>
                  <a:gd name="T37" fmla="*/ 12 h 227"/>
                  <a:gd name="T38" fmla="*/ 62 w 141"/>
                  <a:gd name="T39" fmla="*/ 12 h 227"/>
                  <a:gd name="T40" fmla="*/ 42 w 141"/>
                  <a:gd name="T41" fmla="*/ 26 h 227"/>
                  <a:gd name="T42" fmla="*/ 35 w 141"/>
                  <a:gd name="T43" fmla="*/ 50 h 227"/>
                  <a:gd name="T44" fmla="*/ 43 w 141"/>
                  <a:gd name="T45" fmla="*/ 74 h 227"/>
                  <a:gd name="T46" fmla="*/ 63 w 141"/>
                  <a:gd name="T47" fmla="*/ 90 h 227"/>
                  <a:gd name="T48" fmla="*/ 88 w 141"/>
                  <a:gd name="T49" fmla="*/ 101 h 227"/>
                  <a:gd name="T50" fmla="*/ 113 w 141"/>
                  <a:gd name="T51" fmla="*/ 115 h 227"/>
                  <a:gd name="T52" fmla="*/ 133 w 141"/>
                  <a:gd name="T53" fmla="*/ 135 h 227"/>
                  <a:gd name="T54" fmla="*/ 141 w 141"/>
                  <a:gd name="T55" fmla="*/ 164 h 227"/>
                  <a:gd name="T56" fmla="*/ 132 w 141"/>
                  <a:gd name="T57" fmla="*/ 195 h 227"/>
                  <a:gd name="T58" fmla="*/ 109 w 141"/>
                  <a:gd name="T59" fmla="*/ 216 h 227"/>
                  <a:gd name="T60" fmla="*/ 78 w 141"/>
                  <a:gd name="T61" fmla="*/ 226 h 227"/>
                  <a:gd name="T62" fmla="*/ 42 w 141"/>
                  <a:gd name="T63" fmla="*/ 226 h 227"/>
                  <a:gd name="T64" fmla="*/ 7 w 141"/>
                  <a:gd name="T65" fmla="*/ 21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227">
                    <a:moveTo>
                      <a:pt x="0" y="172"/>
                    </a:moveTo>
                    <a:lnTo>
                      <a:pt x="8" y="172"/>
                    </a:lnTo>
                    <a:lnTo>
                      <a:pt x="14" y="185"/>
                    </a:lnTo>
                    <a:lnTo>
                      <a:pt x="22" y="198"/>
                    </a:lnTo>
                    <a:lnTo>
                      <a:pt x="32" y="208"/>
                    </a:lnTo>
                    <a:lnTo>
                      <a:pt x="46" y="214"/>
                    </a:lnTo>
                    <a:lnTo>
                      <a:pt x="62" y="218"/>
                    </a:lnTo>
                    <a:lnTo>
                      <a:pt x="78" y="216"/>
                    </a:lnTo>
                    <a:lnTo>
                      <a:pt x="90" y="210"/>
                    </a:lnTo>
                    <a:lnTo>
                      <a:pt x="101" y="201"/>
                    </a:lnTo>
                    <a:lnTo>
                      <a:pt x="107" y="189"/>
                    </a:lnTo>
                    <a:lnTo>
                      <a:pt x="109" y="176"/>
                    </a:lnTo>
                    <a:lnTo>
                      <a:pt x="107" y="163"/>
                    </a:lnTo>
                    <a:lnTo>
                      <a:pt x="102" y="153"/>
                    </a:lnTo>
                    <a:lnTo>
                      <a:pt x="93" y="144"/>
                    </a:lnTo>
                    <a:lnTo>
                      <a:pt x="83" y="137"/>
                    </a:lnTo>
                    <a:lnTo>
                      <a:pt x="71" y="131"/>
                    </a:lnTo>
                    <a:lnTo>
                      <a:pt x="59" y="124"/>
                    </a:lnTo>
                    <a:lnTo>
                      <a:pt x="46" y="118"/>
                    </a:lnTo>
                    <a:lnTo>
                      <a:pt x="33" y="111"/>
                    </a:lnTo>
                    <a:lnTo>
                      <a:pt x="23" y="102"/>
                    </a:lnTo>
                    <a:lnTo>
                      <a:pt x="15" y="91"/>
                    </a:lnTo>
                    <a:lnTo>
                      <a:pt x="9" y="78"/>
                    </a:lnTo>
                    <a:lnTo>
                      <a:pt x="7" y="62"/>
                    </a:lnTo>
                    <a:lnTo>
                      <a:pt x="9" y="45"/>
                    </a:lnTo>
                    <a:lnTo>
                      <a:pt x="15" y="31"/>
                    </a:lnTo>
                    <a:lnTo>
                      <a:pt x="23" y="20"/>
                    </a:lnTo>
                    <a:lnTo>
                      <a:pt x="35" y="11"/>
                    </a:lnTo>
                    <a:lnTo>
                      <a:pt x="48" y="5"/>
                    </a:lnTo>
                    <a:lnTo>
                      <a:pt x="64" y="1"/>
                    </a:lnTo>
                    <a:lnTo>
                      <a:pt x="81" y="0"/>
                    </a:lnTo>
                    <a:lnTo>
                      <a:pt x="102" y="2"/>
                    </a:lnTo>
                    <a:lnTo>
                      <a:pt x="123" y="5"/>
                    </a:lnTo>
                    <a:lnTo>
                      <a:pt x="129" y="45"/>
                    </a:lnTo>
                    <a:lnTo>
                      <a:pt x="121" y="45"/>
                    </a:lnTo>
                    <a:lnTo>
                      <a:pt x="115" y="30"/>
                    </a:lnTo>
                    <a:lnTo>
                      <a:pt x="106" y="19"/>
                    </a:lnTo>
                    <a:lnTo>
                      <a:pt x="93" y="12"/>
                    </a:lnTo>
                    <a:lnTo>
                      <a:pt x="77" y="10"/>
                    </a:lnTo>
                    <a:lnTo>
                      <a:pt x="62" y="12"/>
                    </a:lnTo>
                    <a:lnTo>
                      <a:pt x="50" y="18"/>
                    </a:lnTo>
                    <a:lnTo>
                      <a:pt x="42" y="26"/>
                    </a:lnTo>
                    <a:lnTo>
                      <a:pt x="37" y="37"/>
                    </a:lnTo>
                    <a:lnTo>
                      <a:pt x="35" y="50"/>
                    </a:lnTo>
                    <a:lnTo>
                      <a:pt x="37" y="63"/>
                    </a:lnTo>
                    <a:lnTo>
                      <a:pt x="43" y="74"/>
                    </a:lnTo>
                    <a:lnTo>
                      <a:pt x="51" y="82"/>
                    </a:lnTo>
                    <a:lnTo>
                      <a:pt x="63" y="90"/>
                    </a:lnTo>
                    <a:lnTo>
                      <a:pt x="74" y="96"/>
                    </a:lnTo>
                    <a:lnTo>
                      <a:pt x="88" y="101"/>
                    </a:lnTo>
                    <a:lnTo>
                      <a:pt x="101" y="109"/>
                    </a:lnTo>
                    <a:lnTo>
                      <a:pt x="113" y="115"/>
                    </a:lnTo>
                    <a:lnTo>
                      <a:pt x="125" y="124"/>
                    </a:lnTo>
                    <a:lnTo>
                      <a:pt x="133" y="135"/>
                    </a:lnTo>
                    <a:lnTo>
                      <a:pt x="139" y="147"/>
                    </a:lnTo>
                    <a:lnTo>
                      <a:pt x="141" y="164"/>
                    </a:lnTo>
                    <a:lnTo>
                      <a:pt x="139" y="180"/>
                    </a:lnTo>
                    <a:lnTo>
                      <a:pt x="132" y="195"/>
                    </a:lnTo>
                    <a:lnTo>
                      <a:pt x="122" y="206"/>
                    </a:lnTo>
                    <a:lnTo>
                      <a:pt x="109" y="216"/>
                    </a:lnTo>
                    <a:lnTo>
                      <a:pt x="93" y="222"/>
                    </a:lnTo>
                    <a:lnTo>
                      <a:pt x="78" y="226"/>
                    </a:lnTo>
                    <a:lnTo>
                      <a:pt x="60" y="227"/>
                    </a:lnTo>
                    <a:lnTo>
                      <a:pt x="42" y="226"/>
                    </a:lnTo>
                    <a:lnTo>
                      <a:pt x="24" y="223"/>
                    </a:lnTo>
                    <a:lnTo>
                      <a:pt x="7" y="217"/>
                    </a:lnTo>
                    <a:lnTo>
                      <a:pt x="0" y="1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7"/>
              <p:cNvSpPr>
                <a:spLocks/>
              </p:cNvSpPr>
              <p:nvPr userDrawn="1"/>
            </p:nvSpPr>
            <p:spPr bwMode="auto">
              <a:xfrm>
                <a:off x="2675" y="2629"/>
                <a:ext cx="110" cy="114"/>
              </a:xfrm>
              <a:custGeom>
                <a:avLst/>
                <a:gdLst>
                  <a:gd name="T0" fmla="*/ 217 w 220"/>
                  <a:gd name="T1" fmla="*/ 51 h 228"/>
                  <a:gd name="T2" fmla="*/ 207 w 220"/>
                  <a:gd name="T3" fmla="*/ 51 h 228"/>
                  <a:gd name="T4" fmla="*/ 206 w 220"/>
                  <a:gd name="T5" fmla="*/ 42 h 228"/>
                  <a:gd name="T6" fmla="*/ 205 w 220"/>
                  <a:gd name="T7" fmla="*/ 36 h 228"/>
                  <a:gd name="T8" fmla="*/ 203 w 220"/>
                  <a:gd name="T9" fmla="*/ 30 h 228"/>
                  <a:gd name="T10" fmla="*/ 199 w 220"/>
                  <a:gd name="T11" fmla="*/ 26 h 228"/>
                  <a:gd name="T12" fmla="*/ 191 w 220"/>
                  <a:gd name="T13" fmla="*/ 24 h 228"/>
                  <a:gd name="T14" fmla="*/ 179 w 220"/>
                  <a:gd name="T15" fmla="*/ 23 h 228"/>
                  <a:gd name="T16" fmla="*/ 128 w 220"/>
                  <a:gd name="T17" fmla="*/ 23 h 228"/>
                  <a:gd name="T18" fmla="*/ 128 w 220"/>
                  <a:gd name="T19" fmla="*/ 197 h 228"/>
                  <a:gd name="T20" fmla="*/ 129 w 220"/>
                  <a:gd name="T21" fmla="*/ 208 h 228"/>
                  <a:gd name="T22" fmla="*/ 133 w 220"/>
                  <a:gd name="T23" fmla="*/ 214 h 228"/>
                  <a:gd name="T24" fmla="*/ 139 w 220"/>
                  <a:gd name="T25" fmla="*/ 218 h 228"/>
                  <a:gd name="T26" fmla="*/ 149 w 220"/>
                  <a:gd name="T27" fmla="*/ 219 h 228"/>
                  <a:gd name="T28" fmla="*/ 158 w 220"/>
                  <a:gd name="T29" fmla="*/ 219 h 228"/>
                  <a:gd name="T30" fmla="*/ 158 w 220"/>
                  <a:gd name="T31" fmla="*/ 228 h 228"/>
                  <a:gd name="T32" fmla="*/ 135 w 220"/>
                  <a:gd name="T33" fmla="*/ 228 h 228"/>
                  <a:gd name="T34" fmla="*/ 112 w 220"/>
                  <a:gd name="T35" fmla="*/ 227 h 228"/>
                  <a:gd name="T36" fmla="*/ 61 w 220"/>
                  <a:gd name="T37" fmla="*/ 228 h 228"/>
                  <a:gd name="T38" fmla="*/ 61 w 220"/>
                  <a:gd name="T39" fmla="*/ 219 h 228"/>
                  <a:gd name="T40" fmla="*/ 72 w 220"/>
                  <a:gd name="T41" fmla="*/ 219 h 228"/>
                  <a:gd name="T42" fmla="*/ 80 w 220"/>
                  <a:gd name="T43" fmla="*/ 218 h 228"/>
                  <a:gd name="T44" fmla="*/ 88 w 220"/>
                  <a:gd name="T45" fmla="*/ 214 h 228"/>
                  <a:gd name="T46" fmla="*/ 92 w 220"/>
                  <a:gd name="T47" fmla="*/ 208 h 228"/>
                  <a:gd name="T48" fmla="*/ 93 w 220"/>
                  <a:gd name="T49" fmla="*/ 197 h 228"/>
                  <a:gd name="T50" fmla="*/ 93 w 220"/>
                  <a:gd name="T51" fmla="*/ 23 h 228"/>
                  <a:gd name="T52" fmla="*/ 48 w 220"/>
                  <a:gd name="T53" fmla="*/ 23 h 228"/>
                  <a:gd name="T54" fmla="*/ 35 w 220"/>
                  <a:gd name="T55" fmla="*/ 24 h 228"/>
                  <a:gd name="T56" fmla="*/ 26 w 220"/>
                  <a:gd name="T57" fmla="*/ 26 h 228"/>
                  <a:gd name="T58" fmla="*/ 19 w 220"/>
                  <a:gd name="T59" fmla="*/ 29 h 228"/>
                  <a:gd name="T60" fmla="*/ 15 w 220"/>
                  <a:gd name="T61" fmla="*/ 34 h 228"/>
                  <a:gd name="T62" fmla="*/ 12 w 220"/>
                  <a:gd name="T63" fmla="*/ 41 h 228"/>
                  <a:gd name="T64" fmla="*/ 10 w 220"/>
                  <a:gd name="T65" fmla="*/ 51 h 228"/>
                  <a:gd name="T66" fmla="*/ 0 w 220"/>
                  <a:gd name="T67" fmla="*/ 51 h 228"/>
                  <a:gd name="T68" fmla="*/ 5 w 220"/>
                  <a:gd name="T69" fmla="*/ 0 h 228"/>
                  <a:gd name="T70" fmla="*/ 12 w 220"/>
                  <a:gd name="T71" fmla="*/ 0 h 228"/>
                  <a:gd name="T72" fmla="*/ 15 w 220"/>
                  <a:gd name="T73" fmla="*/ 6 h 228"/>
                  <a:gd name="T74" fmla="*/ 20 w 220"/>
                  <a:gd name="T75" fmla="*/ 8 h 228"/>
                  <a:gd name="T76" fmla="*/ 27 w 220"/>
                  <a:gd name="T77" fmla="*/ 9 h 228"/>
                  <a:gd name="T78" fmla="*/ 33 w 220"/>
                  <a:gd name="T79" fmla="*/ 10 h 228"/>
                  <a:gd name="T80" fmla="*/ 190 w 220"/>
                  <a:gd name="T81" fmla="*/ 10 h 228"/>
                  <a:gd name="T82" fmla="*/ 201 w 220"/>
                  <a:gd name="T83" fmla="*/ 9 h 228"/>
                  <a:gd name="T84" fmla="*/ 208 w 220"/>
                  <a:gd name="T85" fmla="*/ 6 h 228"/>
                  <a:gd name="T86" fmla="*/ 213 w 220"/>
                  <a:gd name="T87" fmla="*/ 0 h 228"/>
                  <a:gd name="T88" fmla="*/ 220 w 220"/>
                  <a:gd name="T89" fmla="*/ 0 h 228"/>
                  <a:gd name="T90" fmla="*/ 217 w 220"/>
                  <a:gd name="T91" fmla="*/ 5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0" h="228">
                    <a:moveTo>
                      <a:pt x="217" y="51"/>
                    </a:moveTo>
                    <a:lnTo>
                      <a:pt x="207" y="51"/>
                    </a:lnTo>
                    <a:lnTo>
                      <a:pt x="206" y="42"/>
                    </a:lnTo>
                    <a:lnTo>
                      <a:pt x="205" y="36"/>
                    </a:lnTo>
                    <a:lnTo>
                      <a:pt x="203" y="30"/>
                    </a:lnTo>
                    <a:lnTo>
                      <a:pt x="199" y="26"/>
                    </a:lnTo>
                    <a:lnTo>
                      <a:pt x="191" y="24"/>
                    </a:lnTo>
                    <a:lnTo>
                      <a:pt x="179" y="23"/>
                    </a:lnTo>
                    <a:lnTo>
                      <a:pt x="128" y="23"/>
                    </a:lnTo>
                    <a:lnTo>
                      <a:pt x="128" y="197"/>
                    </a:lnTo>
                    <a:lnTo>
                      <a:pt x="129" y="208"/>
                    </a:lnTo>
                    <a:lnTo>
                      <a:pt x="133" y="214"/>
                    </a:lnTo>
                    <a:lnTo>
                      <a:pt x="139" y="218"/>
                    </a:lnTo>
                    <a:lnTo>
                      <a:pt x="149" y="219"/>
                    </a:lnTo>
                    <a:lnTo>
                      <a:pt x="158" y="219"/>
                    </a:lnTo>
                    <a:lnTo>
                      <a:pt x="158" y="228"/>
                    </a:lnTo>
                    <a:lnTo>
                      <a:pt x="135" y="228"/>
                    </a:lnTo>
                    <a:lnTo>
                      <a:pt x="112" y="227"/>
                    </a:lnTo>
                    <a:lnTo>
                      <a:pt x="61" y="228"/>
                    </a:lnTo>
                    <a:lnTo>
                      <a:pt x="61" y="219"/>
                    </a:lnTo>
                    <a:lnTo>
                      <a:pt x="72" y="219"/>
                    </a:lnTo>
                    <a:lnTo>
                      <a:pt x="80" y="218"/>
                    </a:lnTo>
                    <a:lnTo>
                      <a:pt x="88" y="214"/>
                    </a:lnTo>
                    <a:lnTo>
                      <a:pt x="92" y="208"/>
                    </a:lnTo>
                    <a:lnTo>
                      <a:pt x="93" y="197"/>
                    </a:lnTo>
                    <a:lnTo>
                      <a:pt x="93" y="23"/>
                    </a:lnTo>
                    <a:lnTo>
                      <a:pt x="48" y="23"/>
                    </a:lnTo>
                    <a:lnTo>
                      <a:pt x="35" y="24"/>
                    </a:lnTo>
                    <a:lnTo>
                      <a:pt x="26" y="26"/>
                    </a:lnTo>
                    <a:lnTo>
                      <a:pt x="19" y="29"/>
                    </a:lnTo>
                    <a:lnTo>
                      <a:pt x="15" y="34"/>
                    </a:lnTo>
                    <a:lnTo>
                      <a:pt x="12" y="41"/>
                    </a:lnTo>
                    <a:lnTo>
                      <a:pt x="10" y="51"/>
                    </a:lnTo>
                    <a:lnTo>
                      <a:pt x="0" y="51"/>
                    </a:lnTo>
                    <a:lnTo>
                      <a:pt x="5" y="0"/>
                    </a:lnTo>
                    <a:lnTo>
                      <a:pt x="12" y="0"/>
                    </a:lnTo>
                    <a:lnTo>
                      <a:pt x="15" y="6"/>
                    </a:lnTo>
                    <a:lnTo>
                      <a:pt x="20" y="8"/>
                    </a:lnTo>
                    <a:lnTo>
                      <a:pt x="27" y="9"/>
                    </a:lnTo>
                    <a:lnTo>
                      <a:pt x="33" y="10"/>
                    </a:lnTo>
                    <a:lnTo>
                      <a:pt x="190" y="10"/>
                    </a:lnTo>
                    <a:lnTo>
                      <a:pt x="201" y="9"/>
                    </a:lnTo>
                    <a:lnTo>
                      <a:pt x="208" y="6"/>
                    </a:lnTo>
                    <a:lnTo>
                      <a:pt x="213" y="0"/>
                    </a:lnTo>
                    <a:lnTo>
                      <a:pt x="220" y="0"/>
                    </a:lnTo>
                    <a:lnTo>
                      <a:pt x="217"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8"/>
              <p:cNvSpPr>
                <a:spLocks noEditPoints="1"/>
              </p:cNvSpPr>
              <p:nvPr userDrawn="1"/>
            </p:nvSpPr>
            <p:spPr bwMode="auto">
              <a:xfrm>
                <a:off x="2812" y="2629"/>
                <a:ext cx="118" cy="114"/>
              </a:xfrm>
              <a:custGeom>
                <a:avLst/>
                <a:gdLst>
                  <a:gd name="T0" fmla="*/ 190 w 236"/>
                  <a:gd name="T1" fmla="*/ 166 h 228"/>
                  <a:gd name="T2" fmla="*/ 193 w 236"/>
                  <a:gd name="T3" fmla="*/ 174 h 228"/>
                  <a:gd name="T4" fmla="*/ 197 w 236"/>
                  <a:gd name="T5" fmla="*/ 185 h 228"/>
                  <a:gd name="T6" fmla="*/ 201 w 236"/>
                  <a:gd name="T7" fmla="*/ 195 h 228"/>
                  <a:gd name="T8" fmla="*/ 206 w 236"/>
                  <a:gd name="T9" fmla="*/ 205 h 228"/>
                  <a:gd name="T10" fmla="*/ 210 w 236"/>
                  <a:gd name="T11" fmla="*/ 211 h 228"/>
                  <a:gd name="T12" fmla="*/ 216 w 236"/>
                  <a:gd name="T13" fmla="*/ 216 h 228"/>
                  <a:gd name="T14" fmla="*/ 226 w 236"/>
                  <a:gd name="T15" fmla="*/ 218 h 228"/>
                  <a:gd name="T16" fmla="*/ 236 w 236"/>
                  <a:gd name="T17" fmla="*/ 219 h 228"/>
                  <a:gd name="T18" fmla="*/ 236 w 236"/>
                  <a:gd name="T19" fmla="*/ 228 h 228"/>
                  <a:gd name="T20" fmla="*/ 196 w 236"/>
                  <a:gd name="T21" fmla="*/ 227 h 228"/>
                  <a:gd name="T22" fmla="*/ 146 w 236"/>
                  <a:gd name="T23" fmla="*/ 228 h 228"/>
                  <a:gd name="T24" fmla="*/ 146 w 236"/>
                  <a:gd name="T25" fmla="*/ 219 h 228"/>
                  <a:gd name="T26" fmla="*/ 152 w 236"/>
                  <a:gd name="T27" fmla="*/ 219 h 228"/>
                  <a:gd name="T28" fmla="*/ 159 w 236"/>
                  <a:gd name="T29" fmla="*/ 219 h 228"/>
                  <a:gd name="T30" fmla="*/ 165 w 236"/>
                  <a:gd name="T31" fmla="*/ 217 h 228"/>
                  <a:gd name="T32" fmla="*/ 170 w 236"/>
                  <a:gd name="T33" fmla="*/ 214 h 228"/>
                  <a:gd name="T34" fmla="*/ 171 w 236"/>
                  <a:gd name="T35" fmla="*/ 209 h 228"/>
                  <a:gd name="T36" fmla="*/ 171 w 236"/>
                  <a:gd name="T37" fmla="*/ 205 h 228"/>
                  <a:gd name="T38" fmla="*/ 169 w 236"/>
                  <a:gd name="T39" fmla="*/ 197 h 228"/>
                  <a:gd name="T40" fmla="*/ 166 w 236"/>
                  <a:gd name="T41" fmla="*/ 191 h 228"/>
                  <a:gd name="T42" fmla="*/ 149 w 236"/>
                  <a:gd name="T43" fmla="*/ 146 h 228"/>
                  <a:gd name="T44" fmla="*/ 68 w 236"/>
                  <a:gd name="T45" fmla="*/ 146 h 228"/>
                  <a:gd name="T46" fmla="*/ 61 w 236"/>
                  <a:gd name="T47" fmla="*/ 168 h 228"/>
                  <a:gd name="T48" fmla="*/ 55 w 236"/>
                  <a:gd name="T49" fmla="*/ 181 h 228"/>
                  <a:gd name="T50" fmla="*/ 52 w 236"/>
                  <a:gd name="T51" fmla="*/ 194 h 228"/>
                  <a:gd name="T52" fmla="*/ 51 w 236"/>
                  <a:gd name="T53" fmla="*/ 205 h 228"/>
                  <a:gd name="T54" fmla="*/ 52 w 236"/>
                  <a:gd name="T55" fmla="*/ 212 h 228"/>
                  <a:gd name="T56" fmla="*/ 55 w 236"/>
                  <a:gd name="T57" fmla="*/ 216 h 228"/>
                  <a:gd name="T58" fmla="*/ 61 w 236"/>
                  <a:gd name="T59" fmla="*/ 218 h 228"/>
                  <a:gd name="T60" fmla="*/ 67 w 236"/>
                  <a:gd name="T61" fmla="*/ 219 h 228"/>
                  <a:gd name="T62" fmla="*/ 74 w 236"/>
                  <a:gd name="T63" fmla="*/ 219 h 228"/>
                  <a:gd name="T64" fmla="*/ 83 w 236"/>
                  <a:gd name="T65" fmla="*/ 219 h 228"/>
                  <a:gd name="T66" fmla="*/ 83 w 236"/>
                  <a:gd name="T67" fmla="*/ 228 h 228"/>
                  <a:gd name="T68" fmla="*/ 42 w 236"/>
                  <a:gd name="T69" fmla="*/ 227 h 228"/>
                  <a:gd name="T70" fmla="*/ 0 w 236"/>
                  <a:gd name="T71" fmla="*/ 228 h 228"/>
                  <a:gd name="T72" fmla="*/ 0 w 236"/>
                  <a:gd name="T73" fmla="*/ 219 h 228"/>
                  <a:gd name="T74" fmla="*/ 12 w 236"/>
                  <a:gd name="T75" fmla="*/ 217 h 228"/>
                  <a:gd name="T76" fmla="*/ 21 w 236"/>
                  <a:gd name="T77" fmla="*/ 214 h 228"/>
                  <a:gd name="T78" fmla="*/ 27 w 236"/>
                  <a:gd name="T79" fmla="*/ 208 h 228"/>
                  <a:gd name="T80" fmla="*/ 33 w 236"/>
                  <a:gd name="T81" fmla="*/ 197 h 228"/>
                  <a:gd name="T82" fmla="*/ 41 w 236"/>
                  <a:gd name="T83" fmla="*/ 180 h 228"/>
                  <a:gd name="T84" fmla="*/ 47 w 236"/>
                  <a:gd name="T85" fmla="*/ 163 h 228"/>
                  <a:gd name="T86" fmla="*/ 91 w 236"/>
                  <a:gd name="T87" fmla="*/ 51 h 228"/>
                  <a:gd name="T88" fmla="*/ 94 w 236"/>
                  <a:gd name="T89" fmla="*/ 42 h 228"/>
                  <a:gd name="T90" fmla="*/ 97 w 236"/>
                  <a:gd name="T91" fmla="*/ 33 h 228"/>
                  <a:gd name="T92" fmla="*/ 98 w 236"/>
                  <a:gd name="T93" fmla="*/ 23 h 228"/>
                  <a:gd name="T94" fmla="*/ 98 w 236"/>
                  <a:gd name="T95" fmla="*/ 18 h 228"/>
                  <a:gd name="T96" fmla="*/ 98 w 236"/>
                  <a:gd name="T97" fmla="*/ 14 h 228"/>
                  <a:gd name="T98" fmla="*/ 106 w 236"/>
                  <a:gd name="T99" fmla="*/ 11 h 228"/>
                  <a:gd name="T100" fmla="*/ 112 w 236"/>
                  <a:gd name="T101" fmla="*/ 7 h 228"/>
                  <a:gd name="T102" fmla="*/ 118 w 236"/>
                  <a:gd name="T103" fmla="*/ 0 h 228"/>
                  <a:gd name="T104" fmla="*/ 124 w 236"/>
                  <a:gd name="T105" fmla="*/ 0 h 228"/>
                  <a:gd name="T106" fmla="*/ 190 w 236"/>
                  <a:gd name="T107" fmla="*/ 166 h 228"/>
                  <a:gd name="T108" fmla="*/ 72 w 236"/>
                  <a:gd name="T109" fmla="*/ 134 h 228"/>
                  <a:gd name="T110" fmla="*/ 144 w 236"/>
                  <a:gd name="T111" fmla="*/ 134 h 228"/>
                  <a:gd name="T112" fmla="*/ 107 w 236"/>
                  <a:gd name="T113" fmla="*/ 41 h 228"/>
                  <a:gd name="T114" fmla="*/ 106 w 236"/>
                  <a:gd name="T115" fmla="*/ 41 h 228"/>
                  <a:gd name="T116" fmla="*/ 72 w 236"/>
                  <a:gd name="T117" fmla="*/ 13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228">
                    <a:moveTo>
                      <a:pt x="190" y="166"/>
                    </a:moveTo>
                    <a:lnTo>
                      <a:pt x="193" y="174"/>
                    </a:lnTo>
                    <a:lnTo>
                      <a:pt x="197" y="185"/>
                    </a:lnTo>
                    <a:lnTo>
                      <a:pt x="201" y="195"/>
                    </a:lnTo>
                    <a:lnTo>
                      <a:pt x="206" y="205"/>
                    </a:lnTo>
                    <a:lnTo>
                      <a:pt x="210" y="211"/>
                    </a:lnTo>
                    <a:lnTo>
                      <a:pt x="216" y="216"/>
                    </a:lnTo>
                    <a:lnTo>
                      <a:pt x="226" y="218"/>
                    </a:lnTo>
                    <a:lnTo>
                      <a:pt x="236" y="219"/>
                    </a:lnTo>
                    <a:lnTo>
                      <a:pt x="236" y="228"/>
                    </a:lnTo>
                    <a:lnTo>
                      <a:pt x="196" y="227"/>
                    </a:lnTo>
                    <a:lnTo>
                      <a:pt x="146" y="228"/>
                    </a:lnTo>
                    <a:lnTo>
                      <a:pt x="146" y="219"/>
                    </a:lnTo>
                    <a:lnTo>
                      <a:pt x="152" y="219"/>
                    </a:lnTo>
                    <a:lnTo>
                      <a:pt x="159" y="219"/>
                    </a:lnTo>
                    <a:lnTo>
                      <a:pt x="165" y="217"/>
                    </a:lnTo>
                    <a:lnTo>
                      <a:pt x="170" y="214"/>
                    </a:lnTo>
                    <a:lnTo>
                      <a:pt x="171" y="209"/>
                    </a:lnTo>
                    <a:lnTo>
                      <a:pt x="171" y="205"/>
                    </a:lnTo>
                    <a:lnTo>
                      <a:pt x="169" y="197"/>
                    </a:lnTo>
                    <a:lnTo>
                      <a:pt x="166" y="191"/>
                    </a:lnTo>
                    <a:lnTo>
                      <a:pt x="149" y="146"/>
                    </a:lnTo>
                    <a:lnTo>
                      <a:pt x="68" y="146"/>
                    </a:lnTo>
                    <a:lnTo>
                      <a:pt x="61" y="168"/>
                    </a:lnTo>
                    <a:lnTo>
                      <a:pt x="55" y="181"/>
                    </a:lnTo>
                    <a:lnTo>
                      <a:pt x="52" y="194"/>
                    </a:lnTo>
                    <a:lnTo>
                      <a:pt x="51" y="205"/>
                    </a:lnTo>
                    <a:lnTo>
                      <a:pt x="52" y="212"/>
                    </a:lnTo>
                    <a:lnTo>
                      <a:pt x="55" y="216"/>
                    </a:lnTo>
                    <a:lnTo>
                      <a:pt x="61" y="218"/>
                    </a:lnTo>
                    <a:lnTo>
                      <a:pt x="67" y="219"/>
                    </a:lnTo>
                    <a:lnTo>
                      <a:pt x="74" y="219"/>
                    </a:lnTo>
                    <a:lnTo>
                      <a:pt x="83" y="219"/>
                    </a:lnTo>
                    <a:lnTo>
                      <a:pt x="83" y="228"/>
                    </a:lnTo>
                    <a:lnTo>
                      <a:pt x="42" y="227"/>
                    </a:lnTo>
                    <a:lnTo>
                      <a:pt x="0" y="228"/>
                    </a:lnTo>
                    <a:lnTo>
                      <a:pt x="0" y="219"/>
                    </a:lnTo>
                    <a:lnTo>
                      <a:pt x="12" y="217"/>
                    </a:lnTo>
                    <a:lnTo>
                      <a:pt x="21" y="214"/>
                    </a:lnTo>
                    <a:lnTo>
                      <a:pt x="27" y="208"/>
                    </a:lnTo>
                    <a:lnTo>
                      <a:pt x="33" y="197"/>
                    </a:lnTo>
                    <a:lnTo>
                      <a:pt x="41" y="180"/>
                    </a:lnTo>
                    <a:lnTo>
                      <a:pt x="47" y="163"/>
                    </a:lnTo>
                    <a:lnTo>
                      <a:pt x="91" y="51"/>
                    </a:lnTo>
                    <a:lnTo>
                      <a:pt x="94" y="42"/>
                    </a:lnTo>
                    <a:lnTo>
                      <a:pt x="97" y="33"/>
                    </a:lnTo>
                    <a:lnTo>
                      <a:pt x="98" y="23"/>
                    </a:lnTo>
                    <a:lnTo>
                      <a:pt x="98" y="18"/>
                    </a:lnTo>
                    <a:lnTo>
                      <a:pt x="98" y="14"/>
                    </a:lnTo>
                    <a:lnTo>
                      <a:pt x="106" y="11"/>
                    </a:lnTo>
                    <a:lnTo>
                      <a:pt x="112" y="7"/>
                    </a:lnTo>
                    <a:lnTo>
                      <a:pt x="118" y="0"/>
                    </a:lnTo>
                    <a:lnTo>
                      <a:pt x="124" y="0"/>
                    </a:lnTo>
                    <a:lnTo>
                      <a:pt x="190" y="166"/>
                    </a:lnTo>
                    <a:close/>
                    <a:moveTo>
                      <a:pt x="72" y="134"/>
                    </a:moveTo>
                    <a:lnTo>
                      <a:pt x="144" y="134"/>
                    </a:lnTo>
                    <a:lnTo>
                      <a:pt x="107" y="41"/>
                    </a:lnTo>
                    <a:lnTo>
                      <a:pt x="106" y="41"/>
                    </a:lnTo>
                    <a:lnTo>
                      <a:pt x="72" y="13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9"/>
              <p:cNvSpPr>
                <a:spLocks/>
              </p:cNvSpPr>
              <p:nvPr userDrawn="1"/>
            </p:nvSpPr>
            <p:spPr bwMode="auto">
              <a:xfrm>
                <a:off x="2971" y="2634"/>
                <a:ext cx="138" cy="111"/>
              </a:xfrm>
              <a:custGeom>
                <a:avLst/>
                <a:gdLst>
                  <a:gd name="T0" fmla="*/ 244 w 276"/>
                  <a:gd name="T1" fmla="*/ 221 h 221"/>
                  <a:gd name="T2" fmla="*/ 237 w 276"/>
                  <a:gd name="T3" fmla="*/ 221 h 221"/>
                  <a:gd name="T4" fmla="*/ 56 w 276"/>
                  <a:gd name="T5" fmla="*/ 41 h 221"/>
                  <a:gd name="T6" fmla="*/ 56 w 276"/>
                  <a:gd name="T7" fmla="*/ 158 h 221"/>
                  <a:gd name="T8" fmla="*/ 56 w 276"/>
                  <a:gd name="T9" fmla="*/ 177 h 221"/>
                  <a:gd name="T10" fmla="*/ 58 w 276"/>
                  <a:gd name="T11" fmla="*/ 191 h 221"/>
                  <a:gd name="T12" fmla="*/ 62 w 276"/>
                  <a:gd name="T13" fmla="*/ 200 h 221"/>
                  <a:gd name="T14" fmla="*/ 69 w 276"/>
                  <a:gd name="T15" fmla="*/ 206 h 221"/>
                  <a:gd name="T16" fmla="*/ 81 w 276"/>
                  <a:gd name="T17" fmla="*/ 208 h 221"/>
                  <a:gd name="T18" fmla="*/ 97 w 276"/>
                  <a:gd name="T19" fmla="*/ 209 h 221"/>
                  <a:gd name="T20" fmla="*/ 97 w 276"/>
                  <a:gd name="T21" fmla="*/ 218 h 221"/>
                  <a:gd name="T22" fmla="*/ 51 w 276"/>
                  <a:gd name="T23" fmla="*/ 217 h 221"/>
                  <a:gd name="T24" fmla="*/ 5 w 276"/>
                  <a:gd name="T25" fmla="*/ 218 h 221"/>
                  <a:gd name="T26" fmla="*/ 5 w 276"/>
                  <a:gd name="T27" fmla="*/ 209 h 221"/>
                  <a:gd name="T28" fmla="*/ 14 w 276"/>
                  <a:gd name="T29" fmla="*/ 209 h 221"/>
                  <a:gd name="T30" fmla="*/ 21 w 276"/>
                  <a:gd name="T31" fmla="*/ 208 h 221"/>
                  <a:gd name="T32" fmla="*/ 28 w 276"/>
                  <a:gd name="T33" fmla="*/ 206 h 221"/>
                  <a:gd name="T34" fmla="*/ 34 w 276"/>
                  <a:gd name="T35" fmla="*/ 202 h 221"/>
                  <a:gd name="T36" fmla="*/ 38 w 276"/>
                  <a:gd name="T37" fmla="*/ 195 h 221"/>
                  <a:gd name="T38" fmla="*/ 41 w 276"/>
                  <a:gd name="T39" fmla="*/ 184 h 221"/>
                  <a:gd name="T40" fmla="*/ 42 w 276"/>
                  <a:gd name="T41" fmla="*/ 170 h 221"/>
                  <a:gd name="T42" fmla="*/ 42 w 276"/>
                  <a:gd name="T43" fmla="*/ 44 h 221"/>
                  <a:gd name="T44" fmla="*/ 40 w 276"/>
                  <a:gd name="T45" fmla="*/ 30 h 221"/>
                  <a:gd name="T46" fmla="*/ 36 w 276"/>
                  <a:gd name="T47" fmla="*/ 20 h 221"/>
                  <a:gd name="T48" fmla="*/ 27 w 276"/>
                  <a:gd name="T49" fmla="*/ 13 h 221"/>
                  <a:gd name="T50" fmla="*/ 16 w 276"/>
                  <a:gd name="T51" fmla="*/ 9 h 221"/>
                  <a:gd name="T52" fmla="*/ 0 w 276"/>
                  <a:gd name="T53" fmla="*/ 7 h 221"/>
                  <a:gd name="T54" fmla="*/ 0 w 276"/>
                  <a:gd name="T55" fmla="*/ 0 h 221"/>
                  <a:gd name="T56" fmla="*/ 32 w 276"/>
                  <a:gd name="T57" fmla="*/ 0 h 221"/>
                  <a:gd name="T58" fmla="*/ 60 w 276"/>
                  <a:gd name="T59" fmla="*/ 0 h 221"/>
                  <a:gd name="T60" fmla="*/ 70 w 276"/>
                  <a:gd name="T61" fmla="*/ 13 h 221"/>
                  <a:gd name="T62" fmla="*/ 84 w 276"/>
                  <a:gd name="T63" fmla="*/ 27 h 221"/>
                  <a:gd name="T64" fmla="*/ 102 w 276"/>
                  <a:gd name="T65" fmla="*/ 44 h 221"/>
                  <a:gd name="T66" fmla="*/ 123 w 276"/>
                  <a:gd name="T67" fmla="*/ 64 h 221"/>
                  <a:gd name="T68" fmla="*/ 145 w 276"/>
                  <a:gd name="T69" fmla="*/ 87 h 221"/>
                  <a:gd name="T70" fmla="*/ 167 w 276"/>
                  <a:gd name="T71" fmla="*/ 109 h 221"/>
                  <a:gd name="T72" fmla="*/ 190 w 276"/>
                  <a:gd name="T73" fmla="*/ 131 h 221"/>
                  <a:gd name="T74" fmla="*/ 211 w 276"/>
                  <a:gd name="T75" fmla="*/ 152 h 221"/>
                  <a:gd name="T76" fmla="*/ 230 w 276"/>
                  <a:gd name="T77" fmla="*/ 170 h 221"/>
                  <a:gd name="T78" fmla="*/ 230 w 276"/>
                  <a:gd name="T79" fmla="*/ 46 h 221"/>
                  <a:gd name="T80" fmla="*/ 230 w 276"/>
                  <a:gd name="T81" fmla="*/ 32 h 221"/>
                  <a:gd name="T82" fmla="*/ 227 w 276"/>
                  <a:gd name="T83" fmla="*/ 23 h 221"/>
                  <a:gd name="T84" fmla="*/ 223 w 276"/>
                  <a:gd name="T85" fmla="*/ 16 h 221"/>
                  <a:gd name="T86" fmla="*/ 214 w 276"/>
                  <a:gd name="T87" fmla="*/ 11 h 221"/>
                  <a:gd name="T88" fmla="*/ 204 w 276"/>
                  <a:gd name="T89" fmla="*/ 8 h 221"/>
                  <a:gd name="T90" fmla="*/ 188 w 276"/>
                  <a:gd name="T91" fmla="*/ 7 h 221"/>
                  <a:gd name="T92" fmla="*/ 188 w 276"/>
                  <a:gd name="T93" fmla="*/ 0 h 221"/>
                  <a:gd name="T94" fmla="*/ 237 w 276"/>
                  <a:gd name="T95" fmla="*/ 0 h 221"/>
                  <a:gd name="T96" fmla="*/ 276 w 276"/>
                  <a:gd name="T97" fmla="*/ 0 h 221"/>
                  <a:gd name="T98" fmla="*/ 276 w 276"/>
                  <a:gd name="T99" fmla="*/ 7 h 221"/>
                  <a:gd name="T100" fmla="*/ 267 w 276"/>
                  <a:gd name="T101" fmla="*/ 8 h 221"/>
                  <a:gd name="T102" fmla="*/ 259 w 276"/>
                  <a:gd name="T103" fmla="*/ 9 h 221"/>
                  <a:gd name="T104" fmla="*/ 252 w 276"/>
                  <a:gd name="T105" fmla="*/ 13 h 221"/>
                  <a:gd name="T106" fmla="*/ 248 w 276"/>
                  <a:gd name="T107" fmla="*/ 18 h 221"/>
                  <a:gd name="T108" fmla="*/ 245 w 276"/>
                  <a:gd name="T109" fmla="*/ 27 h 221"/>
                  <a:gd name="T110" fmla="*/ 244 w 276"/>
                  <a:gd name="T111" fmla="*/ 40 h 221"/>
                  <a:gd name="T112" fmla="*/ 244 w 276"/>
                  <a:gd name="T11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6" h="221">
                    <a:moveTo>
                      <a:pt x="244" y="221"/>
                    </a:moveTo>
                    <a:lnTo>
                      <a:pt x="237" y="221"/>
                    </a:lnTo>
                    <a:lnTo>
                      <a:pt x="56" y="41"/>
                    </a:lnTo>
                    <a:lnTo>
                      <a:pt x="56" y="158"/>
                    </a:lnTo>
                    <a:lnTo>
                      <a:pt x="56" y="177"/>
                    </a:lnTo>
                    <a:lnTo>
                      <a:pt x="58" y="191"/>
                    </a:lnTo>
                    <a:lnTo>
                      <a:pt x="62" y="200"/>
                    </a:lnTo>
                    <a:lnTo>
                      <a:pt x="69" y="206"/>
                    </a:lnTo>
                    <a:lnTo>
                      <a:pt x="81" y="208"/>
                    </a:lnTo>
                    <a:lnTo>
                      <a:pt x="97" y="209"/>
                    </a:lnTo>
                    <a:lnTo>
                      <a:pt x="97" y="218"/>
                    </a:lnTo>
                    <a:lnTo>
                      <a:pt x="51" y="217"/>
                    </a:lnTo>
                    <a:lnTo>
                      <a:pt x="5" y="218"/>
                    </a:lnTo>
                    <a:lnTo>
                      <a:pt x="5" y="209"/>
                    </a:lnTo>
                    <a:lnTo>
                      <a:pt x="14" y="209"/>
                    </a:lnTo>
                    <a:lnTo>
                      <a:pt x="21" y="208"/>
                    </a:lnTo>
                    <a:lnTo>
                      <a:pt x="28" y="206"/>
                    </a:lnTo>
                    <a:lnTo>
                      <a:pt x="34" y="202"/>
                    </a:lnTo>
                    <a:lnTo>
                      <a:pt x="38" y="195"/>
                    </a:lnTo>
                    <a:lnTo>
                      <a:pt x="41" y="184"/>
                    </a:lnTo>
                    <a:lnTo>
                      <a:pt x="42" y="170"/>
                    </a:lnTo>
                    <a:lnTo>
                      <a:pt x="42" y="44"/>
                    </a:lnTo>
                    <a:lnTo>
                      <a:pt x="40" y="30"/>
                    </a:lnTo>
                    <a:lnTo>
                      <a:pt x="36" y="20"/>
                    </a:lnTo>
                    <a:lnTo>
                      <a:pt x="27" y="13"/>
                    </a:lnTo>
                    <a:lnTo>
                      <a:pt x="16" y="9"/>
                    </a:lnTo>
                    <a:lnTo>
                      <a:pt x="0" y="7"/>
                    </a:lnTo>
                    <a:lnTo>
                      <a:pt x="0" y="0"/>
                    </a:lnTo>
                    <a:lnTo>
                      <a:pt x="32" y="0"/>
                    </a:lnTo>
                    <a:lnTo>
                      <a:pt x="60" y="0"/>
                    </a:lnTo>
                    <a:lnTo>
                      <a:pt x="70" y="13"/>
                    </a:lnTo>
                    <a:lnTo>
                      <a:pt x="84" y="27"/>
                    </a:lnTo>
                    <a:lnTo>
                      <a:pt x="102" y="44"/>
                    </a:lnTo>
                    <a:lnTo>
                      <a:pt x="123" y="64"/>
                    </a:lnTo>
                    <a:lnTo>
                      <a:pt x="145" y="87"/>
                    </a:lnTo>
                    <a:lnTo>
                      <a:pt x="167" y="109"/>
                    </a:lnTo>
                    <a:lnTo>
                      <a:pt x="190" y="131"/>
                    </a:lnTo>
                    <a:lnTo>
                      <a:pt x="211" y="152"/>
                    </a:lnTo>
                    <a:lnTo>
                      <a:pt x="230" y="170"/>
                    </a:lnTo>
                    <a:lnTo>
                      <a:pt x="230" y="46"/>
                    </a:lnTo>
                    <a:lnTo>
                      <a:pt x="230" y="32"/>
                    </a:lnTo>
                    <a:lnTo>
                      <a:pt x="227" y="23"/>
                    </a:lnTo>
                    <a:lnTo>
                      <a:pt x="223" y="16"/>
                    </a:lnTo>
                    <a:lnTo>
                      <a:pt x="214" y="11"/>
                    </a:lnTo>
                    <a:lnTo>
                      <a:pt x="204" y="8"/>
                    </a:lnTo>
                    <a:lnTo>
                      <a:pt x="188" y="7"/>
                    </a:lnTo>
                    <a:lnTo>
                      <a:pt x="188" y="0"/>
                    </a:lnTo>
                    <a:lnTo>
                      <a:pt x="237" y="0"/>
                    </a:lnTo>
                    <a:lnTo>
                      <a:pt x="276" y="0"/>
                    </a:lnTo>
                    <a:lnTo>
                      <a:pt x="276" y="7"/>
                    </a:lnTo>
                    <a:lnTo>
                      <a:pt x="267" y="8"/>
                    </a:lnTo>
                    <a:lnTo>
                      <a:pt x="259" y="9"/>
                    </a:lnTo>
                    <a:lnTo>
                      <a:pt x="252" y="13"/>
                    </a:lnTo>
                    <a:lnTo>
                      <a:pt x="248" y="18"/>
                    </a:lnTo>
                    <a:lnTo>
                      <a:pt x="245" y="27"/>
                    </a:lnTo>
                    <a:lnTo>
                      <a:pt x="244" y="40"/>
                    </a:lnTo>
                    <a:lnTo>
                      <a:pt x="244" y="2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0"/>
              <p:cNvSpPr>
                <a:spLocks/>
              </p:cNvSpPr>
              <p:nvPr userDrawn="1"/>
            </p:nvSpPr>
            <p:spPr bwMode="auto">
              <a:xfrm>
                <a:off x="3155" y="2634"/>
                <a:ext cx="85" cy="109"/>
              </a:xfrm>
              <a:custGeom>
                <a:avLst/>
                <a:gdLst>
                  <a:gd name="T0" fmla="*/ 66 w 170"/>
                  <a:gd name="T1" fmla="*/ 187 h 218"/>
                  <a:gd name="T2" fmla="*/ 68 w 170"/>
                  <a:gd name="T3" fmla="*/ 198 h 218"/>
                  <a:gd name="T4" fmla="*/ 72 w 170"/>
                  <a:gd name="T5" fmla="*/ 204 h 218"/>
                  <a:gd name="T6" fmla="*/ 79 w 170"/>
                  <a:gd name="T7" fmla="*/ 208 h 218"/>
                  <a:gd name="T8" fmla="*/ 87 w 170"/>
                  <a:gd name="T9" fmla="*/ 209 h 218"/>
                  <a:gd name="T10" fmla="*/ 98 w 170"/>
                  <a:gd name="T11" fmla="*/ 209 h 218"/>
                  <a:gd name="T12" fmla="*/ 98 w 170"/>
                  <a:gd name="T13" fmla="*/ 218 h 218"/>
                  <a:gd name="T14" fmla="*/ 72 w 170"/>
                  <a:gd name="T15" fmla="*/ 218 h 218"/>
                  <a:gd name="T16" fmla="*/ 48 w 170"/>
                  <a:gd name="T17" fmla="*/ 217 h 218"/>
                  <a:gd name="T18" fmla="*/ 25 w 170"/>
                  <a:gd name="T19" fmla="*/ 218 h 218"/>
                  <a:gd name="T20" fmla="*/ 0 w 170"/>
                  <a:gd name="T21" fmla="*/ 218 h 218"/>
                  <a:gd name="T22" fmla="*/ 0 w 170"/>
                  <a:gd name="T23" fmla="*/ 209 h 218"/>
                  <a:gd name="T24" fmla="*/ 15 w 170"/>
                  <a:gd name="T25" fmla="*/ 209 h 218"/>
                  <a:gd name="T26" fmla="*/ 24 w 170"/>
                  <a:gd name="T27" fmla="*/ 206 h 218"/>
                  <a:gd name="T28" fmla="*/ 29 w 170"/>
                  <a:gd name="T29" fmla="*/ 200 h 218"/>
                  <a:gd name="T30" fmla="*/ 33 w 170"/>
                  <a:gd name="T31" fmla="*/ 190 h 218"/>
                  <a:gd name="T32" fmla="*/ 33 w 170"/>
                  <a:gd name="T33" fmla="*/ 175 h 218"/>
                  <a:gd name="T34" fmla="*/ 33 w 170"/>
                  <a:gd name="T35" fmla="*/ 36 h 218"/>
                  <a:gd name="T36" fmla="*/ 31 w 170"/>
                  <a:gd name="T37" fmla="*/ 23 h 218"/>
                  <a:gd name="T38" fmla="*/ 29 w 170"/>
                  <a:gd name="T39" fmla="*/ 15 h 218"/>
                  <a:gd name="T40" fmla="*/ 23 w 170"/>
                  <a:gd name="T41" fmla="*/ 10 h 218"/>
                  <a:gd name="T42" fmla="*/ 14 w 170"/>
                  <a:gd name="T43" fmla="*/ 8 h 218"/>
                  <a:gd name="T44" fmla="*/ 0 w 170"/>
                  <a:gd name="T45" fmla="*/ 7 h 218"/>
                  <a:gd name="T46" fmla="*/ 0 w 170"/>
                  <a:gd name="T47" fmla="*/ 0 h 218"/>
                  <a:gd name="T48" fmla="*/ 75 w 170"/>
                  <a:gd name="T49" fmla="*/ 0 h 218"/>
                  <a:gd name="T50" fmla="*/ 122 w 170"/>
                  <a:gd name="T51" fmla="*/ 0 h 218"/>
                  <a:gd name="T52" fmla="*/ 168 w 170"/>
                  <a:gd name="T53" fmla="*/ 0 h 218"/>
                  <a:gd name="T54" fmla="*/ 170 w 170"/>
                  <a:gd name="T55" fmla="*/ 44 h 218"/>
                  <a:gd name="T56" fmla="*/ 163 w 170"/>
                  <a:gd name="T57" fmla="*/ 45 h 218"/>
                  <a:gd name="T58" fmla="*/ 160 w 170"/>
                  <a:gd name="T59" fmla="*/ 31 h 218"/>
                  <a:gd name="T60" fmla="*/ 152 w 170"/>
                  <a:gd name="T61" fmla="*/ 21 h 218"/>
                  <a:gd name="T62" fmla="*/ 142 w 170"/>
                  <a:gd name="T63" fmla="*/ 15 h 218"/>
                  <a:gd name="T64" fmla="*/ 127 w 170"/>
                  <a:gd name="T65" fmla="*/ 10 h 218"/>
                  <a:gd name="T66" fmla="*/ 107 w 170"/>
                  <a:gd name="T67" fmla="*/ 9 h 218"/>
                  <a:gd name="T68" fmla="*/ 66 w 170"/>
                  <a:gd name="T69" fmla="*/ 9 h 218"/>
                  <a:gd name="T70" fmla="*/ 66 w 170"/>
                  <a:gd name="T71" fmla="*/ 98 h 218"/>
                  <a:gd name="T72" fmla="*/ 107 w 170"/>
                  <a:gd name="T73" fmla="*/ 98 h 218"/>
                  <a:gd name="T74" fmla="*/ 121 w 170"/>
                  <a:gd name="T75" fmla="*/ 97 h 218"/>
                  <a:gd name="T76" fmla="*/ 130 w 170"/>
                  <a:gd name="T77" fmla="*/ 95 h 218"/>
                  <a:gd name="T78" fmla="*/ 137 w 170"/>
                  <a:gd name="T79" fmla="*/ 91 h 218"/>
                  <a:gd name="T80" fmla="*/ 140 w 170"/>
                  <a:gd name="T81" fmla="*/ 84 h 218"/>
                  <a:gd name="T82" fmla="*/ 142 w 170"/>
                  <a:gd name="T83" fmla="*/ 72 h 218"/>
                  <a:gd name="T84" fmla="*/ 150 w 170"/>
                  <a:gd name="T85" fmla="*/ 72 h 218"/>
                  <a:gd name="T86" fmla="*/ 149 w 170"/>
                  <a:gd name="T87" fmla="*/ 82 h 218"/>
                  <a:gd name="T88" fmla="*/ 149 w 170"/>
                  <a:gd name="T89" fmla="*/ 94 h 218"/>
                  <a:gd name="T90" fmla="*/ 149 w 170"/>
                  <a:gd name="T91" fmla="*/ 107 h 218"/>
                  <a:gd name="T92" fmla="*/ 149 w 170"/>
                  <a:gd name="T93" fmla="*/ 117 h 218"/>
                  <a:gd name="T94" fmla="*/ 149 w 170"/>
                  <a:gd name="T95" fmla="*/ 130 h 218"/>
                  <a:gd name="T96" fmla="*/ 150 w 170"/>
                  <a:gd name="T97" fmla="*/ 139 h 218"/>
                  <a:gd name="T98" fmla="*/ 143 w 170"/>
                  <a:gd name="T99" fmla="*/ 139 h 218"/>
                  <a:gd name="T100" fmla="*/ 142 w 170"/>
                  <a:gd name="T101" fmla="*/ 130 h 218"/>
                  <a:gd name="T102" fmla="*/ 140 w 170"/>
                  <a:gd name="T103" fmla="*/ 123 h 218"/>
                  <a:gd name="T104" fmla="*/ 135 w 170"/>
                  <a:gd name="T105" fmla="*/ 117 h 218"/>
                  <a:gd name="T106" fmla="*/ 130 w 170"/>
                  <a:gd name="T107" fmla="*/ 114 h 218"/>
                  <a:gd name="T108" fmla="*/ 122 w 170"/>
                  <a:gd name="T109" fmla="*/ 112 h 218"/>
                  <a:gd name="T110" fmla="*/ 108 w 170"/>
                  <a:gd name="T111" fmla="*/ 111 h 218"/>
                  <a:gd name="T112" fmla="*/ 66 w 170"/>
                  <a:gd name="T113" fmla="*/ 111 h 218"/>
                  <a:gd name="T114" fmla="*/ 66 w 170"/>
                  <a:gd name="T115" fmla="*/ 1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218">
                    <a:moveTo>
                      <a:pt x="66" y="187"/>
                    </a:moveTo>
                    <a:lnTo>
                      <a:pt x="68" y="198"/>
                    </a:lnTo>
                    <a:lnTo>
                      <a:pt x="72" y="204"/>
                    </a:lnTo>
                    <a:lnTo>
                      <a:pt x="79" y="208"/>
                    </a:lnTo>
                    <a:lnTo>
                      <a:pt x="87" y="209"/>
                    </a:lnTo>
                    <a:lnTo>
                      <a:pt x="98" y="209"/>
                    </a:lnTo>
                    <a:lnTo>
                      <a:pt x="98" y="218"/>
                    </a:lnTo>
                    <a:lnTo>
                      <a:pt x="72" y="218"/>
                    </a:lnTo>
                    <a:lnTo>
                      <a:pt x="48" y="217"/>
                    </a:lnTo>
                    <a:lnTo>
                      <a:pt x="25" y="218"/>
                    </a:lnTo>
                    <a:lnTo>
                      <a:pt x="0" y="218"/>
                    </a:lnTo>
                    <a:lnTo>
                      <a:pt x="0" y="209"/>
                    </a:lnTo>
                    <a:lnTo>
                      <a:pt x="15" y="209"/>
                    </a:lnTo>
                    <a:lnTo>
                      <a:pt x="24" y="206"/>
                    </a:lnTo>
                    <a:lnTo>
                      <a:pt x="29" y="200"/>
                    </a:lnTo>
                    <a:lnTo>
                      <a:pt x="33" y="190"/>
                    </a:lnTo>
                    <a:lnTo>
                      <a:pt x="33" y="175"/>
                    </a:lnTo>
                    <a:lnTo>
                      <a:pt x="33" y="36"/>
                    </a:lnTo>
                    <a:lnTo>
                      <a:pt x="31" y="23"/>
                    </a:lnTo>
                    <a:lnTo>
                      <a:pt x="29" y="15"/>
                    </a:lnTo>
                    <a:lnTo>
                      <a:pt x="23" y="10"/>
                    </a:lnTo>
                    <a:lnTo>
                      <a:pt x="14" y="8"/>
                    </a:lnTo>
                    <a:lnTo>
                      <a:pt x="0" y="7"/>
                    </a:lnTo>
                    <a:lnTo>
                      <a:pt x="0" y="0"/>
                    </a:lnTo>
                    <a:lnTo>
                      <a:pt x="75" y="0"/>
                    </a:lnTo>
                    <a:lnTo>
                      <a:pt x="122" y="0"/>
                    </a:lnTo>
                    <a:lnTo>
                      <a:pt x="168" y="0"/>
                    </a:lnTo>
                    <a:lnTo>
                      <a:pt x="170" y="44"/>
                    </a:lnTo>
                    <a:lnTo>
                      <a:pt x="163" y="45"/>
                    </a:lnTo>
                    <a:lnTo>
                      <a:pt x="160" y="31"/>
                    </a:lnTo>
                    <a:lnTo>
                      <a:pt x="152" y="21"/>
                    </a:lnTo>
                    <a:lnTo>
                      <a:pt x="142" y="15"/>
                    </a:lnTo>
                    <a:lnTo>
                      <a:pt x="127" y="10"/>
                    </a:lnTo>
                    <a:lnTo>
                      <a:pt x="107" y="9"/>
                    </a:lnTo>
                    <a:lnTo>
                      <a:pt x="66" y="9"/>
                    </a:lnTo>
                    <a:lnTo>
                      <a:pt x="66" y="98"/>
                    </a:lnTo>
                    <a:lnTo>
                      <a:pt x="107" y="98"/>
                    </a:lnTo>
                    <a:lnTo>
                      <a:pt x="121" y="97"/>
                    </a:lnTo>
                    <a:lnTo>
                      <a:pt x="130" y="95"/>
                    </a:lnTo>
                    <a:lnTo>
                      <a:pt x="137" y="91"/>
                    </a:lnTo>
                    <a:lnTo>
                      <a:pt x="140" y="84"/>
                    </a:lnTo>
                    <a:lnTo>
                      <a:pt x="142" y="72"/>
                    </a:lnTo>
                    <a:lnTo>
                      <a:pt x="150" y="72"/>
                    </a:lnTo>
                    <a:lnTo>
                      <a:pt x="149" y="82"/>
                    </a:lnTo>
                    <a:lnTo>
                      <a:pt x="149" y="94"/>
                    </a:lnTo>
                    <a:lnTo>
                      <a:pt x="149" y="107"/>
                    </a:lnTo>
                    <a:lnTo>
                      <a:pt x="149" y="117"/>
                    </a:lnTo>
                    <a:lnTo>
                      <a:pt x="149" y="130"/>
                    </a:lnTo>
                    <a:lnTo>
                      <a:pt x="150" y="139"/>
                    </a:lnTo>
                    <a:lnTo>
                      <a:pt x="143" y="139"/>
                    </a:lnTo>
                    <a:lnTo>
                      <a:pt x="142" y="130"/>
                    </a:lnTo>
                    <a:lnTo>
                      <a:pt x="140" y="123"/>
                    </a:lnTo>
                    <a:lnTo>
                      <a:pt x="135" y="117"/>
                    </a:lnTo>
                    <a:lnTo>
                      <a:pt x="130" y="114"/>
                    </a:lnTo>
                    <a:lnTo>
                      <a:pt x="122" y="112"/>
                    </a:lnTo>
                    <a:lnTo>
                      <a:pt x="108" y="111"/>
                    </a:lnTo>
                    <a:lnTo>
                      <a:pt x="66" y="111"/>
                    </a:lnTo>
                    <a:lnTo>
                      <a:pt x="66" y="18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1"/>
              <p:cNvSpPr>
                <a:spLocks noEditPoints="1"/>
              </p:cNvSpPr>
              <p:nvPr userDrawn="1"/>
            </p:nvSpPr>
            <p:spPr bwMode="auto">
              <a:xfrm>
                <a:off x="3290" y="2631"/>
                <a:ext cx="123" cy="114"/>
              </a:xfrm>
              <a:custGeom>
                <a:avLst/>
                <a:gdLst>
                  <a:gd name="T0" fmla="*/ 152 w 247"/>
                  <a:gd name="T1" fmla="*/ 3 h 227"/>
                  <a:gd name="T2" fmla="*/ 202 w 247"/>
                  <a:gd name="T3" fmla="*/ 26 h 227"/>
                  <a:gd name="T4" fmla="*/ 235 w 247"/>
                  <a:gd name="T5" fmla="*/ 64 h 227"/>
                  <a:gd name="T6" fmla="*/ 247 w 247"/>
                  <a:gd name="T7" fmla="*/ 113 h 227"/>
                  <a:gd name="T8" fmla="*/ 239 w 247"/>
                  <a:gd name="T9" fmla="*/ 155 h 227"/>
                  <a:gd name="T10" fmla="*/ 213 w 247"/>
                  <a:gd name="T11" fmla="*/ 191 h 227"/>
                  <a:gd name="T12" fmla="*/ 174 w 247"/>
                  <a:gd name="T13" fmla="*/ 218 h 227"/>
                  <a:gd name="T14" fmla="*/ 123 w 247"/>
                  <a:gd name="T15" fmla="*/ 227 h 227"/>
                  <a:gd name="T16" fmla="*/ 68 w 247"/>
                  <a:gd name="T17" fmla="*/ 216 h 227"/>
                  <a:gd name="T18" fmla="*/ 26 w 247"/>
                  <a:gd name="T19" fmla="*/ 184 h 227"/>
                  <a:gd name="T20" fmla="*/ 3 w 247"/>
                  <a:gd name="T21" fmla="*/ 140 h 227"/>
                  <a:gd name="T22" fmla="*/ 2 w 247"/>
                  <a:gd name="T23" fmla="*/ 94 h 227"/>
                  <a:gd name="T24" fmla="*/ 19 w 247"/>
                  <a:gd name="T25" fmla="*/ 53 h 227"/>
                  <a:gd name="T26" fmla="*/ 52 w 247"/>
                  <a:gd name="T27" fmla="*/ 21 h 227"/>
                  <a:gd name="T28" fmla="*/ 97 w 247"/>
                  <a:gd name="T29" fmla="*/ 3 h 227"/>
                  <a:gd name="T30" fmla="*/ 127 w 247"/>
                  <a:gd name="T31" fmla="*/ 218 h 227"/>
                  <a:gd name="T32" fmla="*/ 166 w 247"/>
                  <a:gd name="T33" fmla="*/ 208 h 227"/>
                  <a:gd name="T34" fmla="*/ 193 w 247"/>
                  <a:gd name="T35" fmla="*/ 183 h 227"/>
                  <a:gd name="T36" fmla="*/ 208 w 247"/>
                  <a:gd name="T37" fmla="*/ 144 h 227"/>
                  <a:gd name="T38" fmla="*/ 208 w 247"/>
                  <a:gd name="T39" fmla="*/ 106 h 227"/>
                  <a:gd name="T40" fmla="*/ 200 w 247"/>
                  <a:gd name="T41" fmla="*/ 71 h 227"/>
                  <a:gd name="T42" fmla="*/ 182 w 247"/>
                  <a:gd name="T43" fmla="*/ 41 h 227"/>
                  <a:gd name="T44" fmla="*/ 156 w 247"/>
                  <a:gd name="T45" fmla="*/ 19 h 227"/>
                  <a:gd name="T46" fmla="*/ 120 w 247"/>
                  <a:gd name="T47" fmla="*/ 10 h 227"/>
                  <a:gd name="T48" fmla="*/ 82 w 247"/>
                  <a:gd name="T49" fmla="*/ 19 h 227"/>
                  <a:gd name="T50" fmla="*/ 55 w 247"/>
                  <a:gd name="T51" fmla="*/ 45 h 227"/>
                  <a:gd name="T52" fmla="*/ 40 w 247"/>
                  <a:gd name="T53" fmla="*/ 82 h 227"/>
                  <a:gd name="T54" fmla="*/ 39 w 247"/>
                  <a:gd name="T55" fmla="*/ 122 h 227"/>
                  <a:gd name="T56" fmla="*/ 48 w 247"/>
                  <a:gd name="T57" fmla="*/ 156 h 227"/>
                  <a:gd name="T58" fmla="*/ 66 w 247"/>
                  <a:gd name="T59" fmla="*/ 186 h 227"/>
                  <a:gd name="T60" fmla="*/ 92 w 247"/>
                  <a:gd name="T61" fmla="*/ 209 h 227"/>
                  <a:gd name="T62" fmla="*/ 127 w 247"/>
                  <a:gd name="T63" fmla="*/ 2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7" h="227">
                    <a:moveTo>
                      <a:pt x="124" y="0"/>
                    </a:moveTo>
                    <a:lnTo>
                      <a:pt x="152" y="3"/>
                    </a:lnTo>
                    <a:lnTo>
                      <a:pt x="179" y="11"/>
                    </a:lnTo>
                    <a:lnTo>
                      <a:pt x="202" y="26"/>
                    </a:lnTo>
                    <a:lnTo>
                      <a:pt x="221" y="43"/>
                    </a:lnTo>
                    <a:lnTo>
                      <a:pt x="235" y="64"/>
                    </a:lnTo>
                    <a:lnTo>
                      <a:pt x="244" y="88"/>
                    </a:lnTo>
                    <a:lnTo>
                      <a:pt x="247" y="113"/>
                    </a:lnTo>
                    <a:lnTo>
                      <a:pt x="245" y="134"/>
                    </a:lnTo>
                    <a:lnTo>
                      <a:pt x="239" y="155"/>
                    </a:lnTo>
                    <a:lnTo>
                      <a:pt x="228" y="174"/>
                    </a:lnTo>
                    <a:lnTo>
                      <a:pt x="213" y="191"/>
                    </a:lnTo>
                    <a:lnTo>
                      <a:pt x="195" y="206"/>
                    </a:lnTo>
                    <a:lnTo>
                      <a:pt x="174" y="218"/>
                    </a:lnTo>
                    <a:lnTo>
                      <a:pt x="150" y="225"/>
                    </a:lnTo>
                    <a:lnTo>
                      <a:pt x="123" y="227"/>
                    </a:lnTo>
                    <a:lnTo>
                      <a:pt x="95" y="224"/>
                    </a:lnTo>
                    <a:lnTo>
                      <a:pt x="68" y="216"/>
                    </a:lnTo>
                    <a:lnTo>
                      <a:pt x="46" y="202"/>
                    </a:lnTo>
                    <a:lnTo>
                      <a:pt x="26" y="184"/>
                    </a:lnTo>
                    <a:lnTo>
                      <a:pt x="13" y="163"/>
                    </a:lnTo>
                    <a:lnTo>
                      <a:pt x="3" y="140"/>
                    </a:lnTo>
                    <a:lnTo>
                      <a:pt x="0" y="115"/>
                    </a:lnTo>
                    <a:lnTo>
                      <a:pt x="2" y="94"/>
                    </a:lnTo>
                    <a:lnTo>
                      <a:pt x="8" y="73"/>
                    </a:lnTo>
                    <a:lnTo>
                      <a:pt x="19" y="53"/>
                    </a:lnTo>
                    <a:lnTo>
                      <a:pt x="34" y="36"/>
                    </a:lnTo>
                    <a:lnTo>
                      <a:pt x="52" y="21"/>
                    </a:lnTo>
                    <a:lnTo>
                      <a:pt x="73" y="10"/>
                    </a:lnTo>
                    <a:lnTo>
                      <a:pt x="97" y="3"/>
                    </a:lnTo>
                    <a:lnTo>
                      <a:pt x="124" y="0"/>
                    </a:lnTo>
                    <a:close/>
                    <a:moveTo>
                      <a:pt x="127" y="218"/>
                    </a:moveTo>
                    <a:lnTo>
                      <a:pt x="148" y="216"/>
                    </a:lnTo>
                    <a:lnTo>
                      <a:pt x="166" y="208"/>
                    </a:lnTo>
                    <a:lnTo>
                      <a:pt x="181" y="198"/>
                    </a:lnTo>
                    <a:lnTo>
                      <a:pt x="193" y="183"/>
                    </a:lnTo>
                    <a:lnTo>
                      <a:pt x="202" y="165"/>
                    </a:lnTo>
                    <a:lnTo>
                      <a:pt x="208" y="144"/>
                    </a:lnTo>
                    <a:lnTo>
                      <a:pt x="209" y="121"/>
                    </a:lnTo>
                    <a:lnTo>
                      <a:pt x="208" y="106"/>
                    </a:lnTo>
                    <a:lnTo>
                      <a:pt x="205" y="89"/>
                    </a:lnTo>
                    <a:lnTo>
                      <a:pt x="200" y="71"/>
                    </a:lnTo>
                    <a:lnTo>
                      <a:pt x="191" y="55"/>
                    </a:lnTo>
                    <a:lnTo>
                      <a:pt x="182" y="41"/>
                    </a:lnTo>
                    <a:lnTo>
                      <a:pt x="169" y="28"/>
                    </a:lnTo>
                    <a:lnTo>
                      <a:pt x="156" y="19"/>
                    </a:lnTo>
                    <a:lnTo>
                      <a:pt x="139" y="12"/>
                    </a:lnTo>
                    <a:lnTo>
                      <a:pt x="120" y="10"/>
                    </a:lnTo>
                    <a:lnTo>
                      <a:pt x="100" y="12"/>
                    </a:lnTo>
                    <a:lnTo>
                      <a:pt x="82" y="19"/>
                    </a:lnTo>
                    <a:lnTo>
                      <a:pt x="66" y="30"/>
                    </a:lnTo>
                    <a:lnTo>
                      <a:pt x="55" y="45"/>
                    </a:lnTo>
                    <a:lnTo>
                      <a:pt x="45" y="63"/>
                    </a:lnTo>
                    <a:lnTo>
                      <a:pt x="40" y="82"/>
                    </a:lnTo>
                    <a:lnTo>
                      <a:pt x="38" y="106"/>
                    </a:lnTo>
                    <a:lnTo>
                      <a:pt x="39" y="122"/>
                    </a:lnTo>
                    <a:lnTo>
                      <a:pt x="42" y="139"/>
                    </a:lnTo>
                    <a:lnTo>
                      <a:pt x="48" y="156"/>
                    </a:lnTo>
                    <a:lnTo>
                      <a:pt x="56" y="172"/>
                    </a:lnTo>
                    <a:lnTo>
                      <a:pt x="66" y="186"/>
                    </a:lnTo>
                    <a:lnTo>
                      <a:pt x="78" y="199"/>
                    </a:lnTo>
                    <a:lnTo>
                      <a:pt x="92" y="209"/>
                    </a:lnTo>
                    <a:lnTo>
                      <a:pt x="108" y="216"/>
                    </a:lnTo>
                    <a:lnTo>
                      <a:pt x="127" y="2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
              <p:cNvSpPr>
                <a:spLocks noEditPoints="1"/>
              </p:cNvSpPr>
              <p:nvPr userDrawn="1"/>
            </p:nvSpPr>
            <p:spPr bwMode="auto">
              <a:xfrm>
                <a:off x="3464" y="2634"/>
                <a:ext cx="116" cy="109"/>
              </a:xfrm>
              <a:custGeom>
                <a:avLst/>
                <a:gdLst>
                  <a:gd name="T0" fmla="*/ 65 w 231"/>
                  <a:gd name="T1" fmla="*/ 187 h 218"/>
                  <a:gd name="T2" fmla="*/ 71 w 231"/>
                  <a:gd name="T3" fmla="*/ 204 h 218"/>
                  <a:gd name="T4" fmla="*/ 86 w 231"/>
                  <a:gd name="T5" fmla="*/ 209 h 218"/>
                  <a:gd name="T6" fmla="*/ 97 w 231"/>
                  <a:gd name="T7" fmla="*/ 218 h 218"/>
                  <a:gd name="T8" fmla="*/ 50 w 231"/>
                  <a:gd name="T9" fmla="*/ 217 h 218"/>
                  <a:gd name="T10" fmla="*/ 0 w 231"/>
                  <a:gd name="T11" fmla="*/ 209 h 218"/>
                  <a:gd name="T12" fmla="*/ 19 w 231"/>
                  <a:gd name="T13" fmla="*/ 207 h 218"/>
                  <a:gd name="T14" fmla="*/ 29 w 231"/>
                  <a:gd name="T15" fmla="*/ 198 h 218"/>
                  <a:gd name="T16" fmla="*/ 31 w 231"/>
                  <a:gd name="T17" fmla="*/ 30 h 218"/>
                  <a:gd name="T18" fmla="*/ 25 w 231"/>
                  <a:gd name="T19" fmla="*/ 13 h 218"/>
                  <a:gd name="T20" fmla="*/ 10 w 231"/>
                  <a:gd name="T21" fmla="*/ 8 h 218"/>
                  <a:gd name="T22" fmla="*/ 0 w 231"/>
                  <a:gd name="T23" fmla="*/ 0 h 218"/>
                  <a:gd name="T24" fmla="*/ 52 w 231"/>
                  <a:gd name="T25" fmla="*/ 0 h 218"/>
                  <a:gd name="T26" fmla="*/ 80 w 231"/>
                  <a:gd name="T27" fmla="*/ 0 h 218"/>
                  <a:gd name="T28" fmla="*/ 121 w 231"/>
                  <a:gd name="T29" fmla="*/ 1 h 218"/>
                  <a:gd name="T30" fmla="*/ 152 w 231"/>
                  <a:gd name="T31" fmla="*/ 11 h 218"/>
                  <a:gd name="T32" fmla="*/ 170 w 231"/>
                  <a:gd name="T33" fmla="*/ 27 h 218"/>
                  <a:gd name="T34" fmla="*/ 178 w 231"/>
                  <a:gd name="T35" fmla="*/ 46 h 218"/>
                  <a:gd name="T36" fmla="*/ 175 w 231"/>
                  <a:gd name="T37" fmla="*/ 70 h 218"/>
                  <a:gd name="T38" fmla="*/ 159 w 231"/>
                  <a:gd name="T39" fmla="*/ 94 h 218"/>
                  <a:gd name="T40" fmla="*/ 129 w 231"/>
                  <a:gd name="T41" fmla="*/ 109 h 218"/>
                  <a:gd name="T42" fmla="*/ 161 w 231"/>
                  <a:gd name="T43" fmla="*/ 151 h 218"/>
                  <a:gd name="T44" fmla="*/ 183 w 231"/>
                  <a:gd name="T45" fmla="*/ 180 h 218"/>
                  <a:gd name="T46" fmla="*/ 201 w 231"/>
                  <a:gd name="T47" fmla="*/ 198 h 218"/>
                  <a:gd name="T48" fmla="*/ 220 w 231"/>
                  <a:gd name="T49" fmla="*/ 208 h 218"/>
                  <a:gd name="T50" fmla="*/ 231 w 231"/>
                  <a:gd name="T51" fmla="*/ 218 h 218"/>
                  <a:gd name="T52" fmla="*/ 176 w 231"/>
                  <a:gd name="T53" fmla="*/ 218 h 218"/>
                  <a:gd name="T54" fmla="*/ 133 w 231"/>
                  <a:gd name="T55" fmla="*/ 168 h 218"/>
                  <a:gd name="T56" fmla="*/ 97 w 231"/>
                  <a:gd name="T57" fmla="*/ 114 h 218"/>
                  <a:gd name="T58" fmla="*/ 86 w 231"/>
                  <a:gd name="T59" fmla="*/ 9 h 218"/>
                  <a:gd name="T60" fmla="*/ 65 w 231"/>
                  <a:gd name="T61" fmla="*/ 11 h 218"/>
                  <a:gd name="T62" fmla="*/ 73 w 231"/>
                  <a:gd name="T63" fmla="*/ 105 h 218"/>
                  <a:gd name="T64" fmla="*/ 100 w 231"/>
                  <a:gd name="T65" fmla="*/ 104 h 218"/>
                  <a:gd name="T66" fmla="*/ 125 w 231"/>
                  <a:gd name="T67" fmla="*/ 93 h 218"/>
                  <a:gd name="T68" fmla="*/ 139 w 231"/>
                  <a:gd name="T69" fmla="*/ 76 h 218"/>
                  <a:gd name="T70" fmla="*/ 143 w 231"/>
                  <a:gd name="T71" fmla="*/ 57 h 218"/>
                  <a:gd name="T72" fmla="*/ 137 w 231"/>
                  <a:gd name="T73" fmla="*/ 32 h 218"/>
                  <a:gd name="T74" fmla="*/ 119 w 231"/>
                  <a:gd name="T75" fmla="*/ 16 h 218"/>
                  <a:gd name="T76" fmla="*/ 86 w 231"/>
                  <a:gd name="T77" fmla="*/ 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 h="218">
                    <a:moveTo>
                      <a:pt x="65" y="114"/>
                    </a:moveTo>
                    <a:lnTo>
                      <a:pt x="65" y="187"/>
                    </a:lnTo>
                    <a:lnTo>
                      <a:pt x="66" y="198"/>
                    </a:lnTo>
                    <a:lnTo>
                      <a:pt x="71" y="204"/>
                    </a:lnTo>
                    <a:lnTo>
                      <a:pt x="78" y="208"/>
                    </a:lnTo>
                    <a:lnTo>
                      <a:pt x="86" y="209"/>
                    </a:lnTo>
                    <a:lnTo>
                      <a:pt x="97" y="209"/>
                    </a:lnTo>
                    <a:lnTo>
                      <a:pt x="97" y="218"/>
                    </a:lnTo>
                    <a:lnTo>
                      <a:pt x="72" y="218"/>
                    </a:lnTo>
                    <a:lnTo>
                      <a:pt x="50" y="217"/>
                    </a:lnTo>
                    <a:lnTo>
                      <a:pt x="0" y="218"/>
                    </a:lnTo>
                    <a:lnTo>
                      <a:pt x="0" y="209"/>
                    </a:lnTo>
                    <a:lnTo>
                      <a:pt x="9" y="209"/>
                    </a:lnTo>
                    <a:lnTo>
                      <a:pt x="19" y="207"/>
                    </a:lnTo>
                    <a:lnTo>
                      <a:pt x="25" y="204"/>
                    </a:lnTo>
                    <a:lnTo>
                      <a:pt x="29" y="198"/>
                    </a:lnTo>
                    <a:lnTo>
                      <a:pt x="31" y="189"/>
                    </a:lnTo>
                    <a:lnTo>
                      <a:pt x="31" y="30"/>
                    </a:lnTo>
                    <a:lnTo>
                      <a:pt x="29" y="20"/>
                    </a:lnTo>
                    <a:lnTo>
                      <a:pt x="25" y="13"/>
                    </a:lnTo>
                    <a:lnTo>
                      <a:pt x="19" y="9"/>
                    </a:lnTo>
                    <a:lnTo>
                      <a:pt x="10" y="8"/>
                    </a:lnTo>
                    <a:lnTo>
                      <a:pt x="0" y="7"/>
                    </a:lnTo>
                    <a:lnTo>
                      <a:pt x="0" y="0"/>
                    </a:lnTo>
                    <a:lnTo>
                      <a:pt x="27" y="0"/>
                    </a:lnTo>
                    <a:lnTo>
                      <a:pt x="52" y="0"/>
                    </a:lnTo>
                    <a:lnTo>
                      <a:pt x="65" y="0"/>
                    </a:lnTo>
                    <a:lnTo>
                      <a:pt x="80" y="0"/>
                    </a:lnTo>
                    <a:lnTo>
                      <a:pt x="99" y="0"/>
                    </a:lnTo>
                    <a:lnTo>
                      <a:pt x="121" y="1"/>
                    </a:lnTo>
                    <a:lnTo>
                      <a:pt x="139" y="5"/>
                    </a:lnTo>
                    <a:lnTo>
                      <a:pt x="152" y="11"/>
                    </a:lnTo>
                    <a:lnTo>
                      <a:pt x="163" y="19"/>
                    </a:lnTo>
                    <a:lnTo>
                      <a:pt x="170" y="27"/>
                    </a:lnTo>
                    <a:lnTo>
                      <a:pt x="175" y="37"/>
                    </a:lnTo>
                    <a:lnTo>
                      <a:pt x="178" y="46"/>
                    </a:lnTo>
                    <a:lnTo>
                      <a:pt x="179" y="54"/>
                    </a:lnTo>
                    <a:lnTo>
                      <a:pt x="175" y="70"/>
                    </a:lnTo>
                    <a:lnTo>
                      <a:pt x="169" y="83"/>
                    </a:lnTo>
                    <a:lnTo>
                      <a:pt x="159" y="94"/>
                    </a:lnTo>
                    <a:lnTo>
                      <a:pt x="145" y="103"/>
                    </a:lnTo>
                    <a:lnTo>
                      <a:pt x="129" y="109"/>
                    </a:lnTo>
                    <a:lnTo>
                      <a:pt x="146" y="131"/>
                    </a:lnTo>
                    <a:lnTo>
                      <a:pt x="161" y="151"/>
                    </a:lnTo>
                    <a:lnTo>
                      <a:pt x="172" y="167"/>
                    </a:lnTo>
                    <a:lnTo>
                      <a:pt x="183" y="180"/>
                    </a:lnTo>
                    <a:lnTo>
                      <a:pt x="192" y="190"/>
                    </a:lnTo>
                    <a:lnTo>
                      <a:pt x="201" y="198"/>
                    </a:lnTo>
                    <a:lnTo>
                      <a:pt x="209" y="204"/>
                    </a:lnTo>
                    <a:lnTo>
                      <a:pt x="220" y="208"/>
                    </a:lnTo>
                    <a:lnTo>
                      <a:pt x="231" y="209"/>
                    </a:lnTo>
                    <a:lnTo>
                      <a:pt x="231" y="218"/>
                    </a:lnTo>
                    <a:lnTo>
                      <a:pt x="205" y="217"/>
                    </a:lnTo>
                    <a:lnTo>
                      <a:pt x="176" y="218"/>
                    </a:lnTo>
                    <a:lnTo>
                      <a:pt x="153" y="194"/>
                    </a:lnTo>
                    <a:lnTo>
                      <a:pt x="133" y="168"/>
                    </a:lnTo>
                    <a:lnTo>
                      <a:pt x="114" y="141"/>
                    </a:lnTo>
                    <a:lnTo>
                      <a:pt x="97" y="114"/>
                    </a:lnTo>
                    <a:lnTo>
                      <a:pt x="65" y="114"/>
                    </a:lnTo>
                    <a:close/>
                    <a:moveTo>
                      <a:pt x="86" y="9"/>
                    </a:moveTo>
                    <a:lnTo>
                      <a:pt x="75" y="10"/>
                    </a:lnTo>
                    <a:lnTo>
                      <a:pt x="65" y="11"/>
                    </a:lnTo>
                    <a:lnTo>
                      <a:pt x="65" y="103"/>
                    </a:lnTo>
                    <a:lnTo>
                      <a:pt x="73" y="105"/>
                    </a:lnTo>
                    <a:lnTo>
                      <a:pt x="84" y="105"/>
                    </a:lnTo>
                    <a:lnTo>
                      <a:pt x="100" y="104"/>
                    </a:lnTo>
                    <a:lnTo>
                      <a:pt x="113" y="99"/>
                    </a:lnTo>
                    <a:lnTo>
                      <a:pt x="125" y="93"/>
                    </a:lnTo>
                    <a:lnTo>
                      <a:pt x="132" y="85"/>
                    </a:lnTo>
                    <a:lnTo>
                      <a:pt x="139" y="76"/>
                    </a:lnTo>
                    <a:lnTo>
                      <a:pt x="142" y="67"/>
                    </a:lnTo>
                    <a:lnTo>
                      <a:pt x="143" y="57"/>
                    </a:lnTo>
                    <a:lnTo>
                      <a:pt x="141" y="44"/>
                    </a:lnTo>
                    <a:lnTo>
                      <a:pt x="137" y="32"/>
                    </a:lnTo>
                    <a:lnTo>
                      <a:pt x="129" y="23"/>
                    </a:lnTo>
                    <a:lnTo>
                      <a:pt x="119" y="16"/>
                    </a:lnTo>
                    <a:lnTo>
                      <a:pt x="104" y="11"/>
                    </a:lnTo>
                    <a:lnTo>
                      <a:pt x="86"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3"/>
              <p:cNvSpPr>
                <a:spLocks noEditPoints="1"/>
              </p:cNvSpPr>
              <p:nvPr userDrawn="1"/>
            </p:nvSpPr>
            <p:spPr bwMode="auto">
              <a:xfrm>
                <a:off x="3623" y="2634"/>
                <a:ext cx="118" cy="109"/>
              </a:xfrm>
              <a:custGeom>
                <a:avLst/>
                <a:gdLst>
                  <a:gd name="T0" fmla="*/ 30 w 238"/>
                  <a:gd name="T1" fmla="*/ 23 h 218"/>
                  <a:gd name="T2" fmla="*/ 21 w 238"/>
                  <a:gd name="T3" fmla="*/ 10 h 218"/>
                  <a:gd name="T4" fmla="*/ 8 w 238"/>
                  <a:gd name="T5" fmla="*/ 8 h 218"/>
                  <a:gd name="T6" fmla="*/ 0 w 238"/>
                  <a:gd name="T7" fmla="*/ 0 h 218"/>
                  <a:gd name="T8" fmla="*/ 57 w 238"/>
                  <a:gd name="T9" fmla="*/ 0 h 218"/>
                  <a:gd name="T10" fmla="*/ 100 w 238"/>
                  <a:gd name="T11" fmla="*/ 0 h 218"/>
                  <a:gd name="T12" fmla="*/ 154 w 238"/>
                  <a:gd name="T13" fmla="*/ 7 h 218"/>
                  <a:gd name="T14" fmla="*/ 195 w 238"/>
                  <a:gd name="T15" fmla="*/ 27 h 218"/>
                  <a:gd name="T16" fmla="*/ 222 w 238"/>
                  <a:gd name="T17" fmla="*/ 57 h 218"/>
                  <a:gd name="T18" fmla="*/ 237 w 238"/>
                  <a:gd name="T19" fmla="*/ 91 h 218"/>
                  <a:gd name="T20" fmla="*/ 238 w 238"/>
                  <a:gd name="T21" fmla="*/ 117 h 218"/>
                  <a:gd name="T22" fmla="*/ 234 w 238"/>
                  <a:gd name="T23" fmla="*/ 139 h 218"/>
                  <a:gd name="T24" fmla="*/ 222 w 238"/>
                  <a:gd name="T25" fmla="*/ 163 h 218"/>
                  <a:gd name="T26" fmla="*/ 201 w 238"/>
                  <a:gd name="T27" fmla="*/ 186 h 218"/>
                  <a:gd name="T28" fmla="*/ 169 w 238"/>
                  <a:gd name="T29" fmla="*/ 205 h 218"/>
                  <a:gd name="T30" fmla="*/ 124 w 238"/>
                  <a:gd name="T31" fmla="*/ 216 h 218"/>
                  <a:gd name="T32" fmla="*/ 71 w 238"/>
                  <a:gd name="T33" fmla="*/ 218 h 218"/>
                  <a:gd name="T34" fmla="*/ 0 w 238"/>
                  <a:gd name="T35" fmla="*/ 218 h 218"/>
                  <a:gd name="T36" fmla="*/ 11 w 238"/>
                  <a:gd name="T37" fmla="*/ 208 h 218"/>
                  <a:gd name="T38" fmla="*/ 25 w 238"/>
                  <a:gd name="T39" fmla="*/ 203 h 218"/>
                  <a:gd name="T40" fmla="*/ 32 w 238"/>
                  <a:gd name="T41" fmla="*/ 186 h 218"/>
                  <a:gd name="T42" fmla="*/ 65 w 238"/>
                  <a:gd name="T43" fmla="*/ 181 h 218"/>
                  <a:gd name="T44" fmla="*/ 71 w 238"/>
                  <a:gd name="T45" fmla="*/ 199 h 218"/>
                  <a:gd name="T46" fmla="*/ 84 w 238"/>
                  <a:gd name="T47" fmla="*/ 206 h 218"/>
                  <a:gd name="T48" fmla="*/ 101 w 238"/>
                  <a:gd name="T49" fmla="*/ 207 h 218"/>
                  <a:gd name="T50" fmla="*/ 143 w 238"/>
                  <a:gd name="T51" fmla="*/ 201 h 218"/>
                  <a:gd name="T52" fmla="*/ 173 w 238"/>
                  <a:gd name="T53" fmla="*/ 182 h 218"/>
                  <a:gd name="T54" fmla="*/ 192 w 238"/>
                  <a:gd name="T55" fmla="*/ 156 h 218"/>
                  <a:gd name="T56" fmla="*/ 199 w 238"/>
                  <a:gd name="T57" fmla="*/ 126 h 218"/>
                  <a:gd name="T58" fmla="*/ 198 w 238"/>
                  <a:gd name="T59" fmla="*/ 86 h 218"/>
                  <a:gd name="T60" fmla="*/ 179 w 238"/>
                  <a:gd name="T61" fmla="*/ 46 h 218"/>
                  <a:gd name="T62" fmla="*/ 143 w 238"/>
                  <a:gd name="T63" fmla="*/ 19 h 218"/>
                  <a:gd name="T64" fmla="*/ 93 w 238"/>
                  <a:gd name="T65" fmla="*/ 9 h 218"/>
                  <a:gd name="T66" fmla="*/ 72 w 238"/>
                  <a:gd name="T67" fmla="*/ 10 h 218"/>
                  <a:gd name="T68" fmla="*/ 65 w 238"/>
                  <a:gd name="T69" fmla="*/ 18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8" h="218">
                    <a:moveTo>
                      <a:pt x="32" y="35"/>
                    </a:moveTo>
                    <a:lnTo>
                      <a:pt x="30" y="23"/>
                    </a:lnTo>
                    <a:lnTo>
                      <a:pt x="27" y="15"/>
                    </a:lnTo>
                    <a:lnTo>
                      <a:pt x="21" y="10"/>
                    </a:lnTo>
                    <a:lnTo>
                      <a:pt x="15" y="8"/>
                    </a:lnTo>
                    <a:lnTo>
                      <a:pt x="8" y="8"/>
                    </a:lnTo>
                    <a:lnTo>
                      <a:pt x="0" y="7"/>
                    </a:lnTo>
                    <a:lnTo>
                      <a:pt x="0" y="0"/>
                    </a:lnTo>
                    <a:lnTo>
                      <a:pt x="40" y="0"/>
                    </a:lnTo>
                    <a:lnTo>
                      <a:pt x="57" y="0"/>
                    </a:lnTo>
                    <a:lnTo>
                      <a:pt x="77" y="0"/>
                    </a:lnTo>
                    <a:lnTo>
                      <a:pt x="100" y="0"/>
                    </a:lnTo>
                    <a:lnTo>
                      <a:pt x="128" y="1"/>
                    </a:lnTo>
                    <a:lnTo>
                      <a:pt x="154" y="7"/>
                    </a:lnTo>
                    <a:lnTo>
                      <a:pt x="176" y="16"/>
                    </a:lnTo>
                    <a:lnTo>
                      <a:pt x="195" y="27"/>
                    </a:lnTo>
                    <a:lnTo>
                      <a:pt x="210" y="41"/>
                    </a:lnTo>
                    <a:lnTo>
                      <a:pt x="222" y="57"/>
                    </a:lnTo>
                    <a:lnTo>
                      <a:pt x="231" y="73"/>
                    </a:lnTo>
                    <a:lnTo>
                      <a:pt x="237" y="91"/>
                    </a:lnTo>
                    <a:lnTo>
                      <a:pt x="238" y="109"/>
                    </a:lnTo>
                    <a:lnTo>
                      <a:pt x="238" y="117"/>
                    </a:lnTo>
                    <a:lnTo>
                      <a:pt x="236" y="128"/>
                    </a:lnTo>
                    <a:lnTo>
                      <a:pt x="234" y="139"/>
                    </a:lnTo>
                    <a:lnTo>
                      <a:pt x="228" y="151"/>
                    </a:lnTo>
                    <a:lnTo>
                      <a:pt x="222" y="163"/>
                    </a:lnTo>
                    <a:lnTo>
                      <a:pt x="213" y="175"/>
                    </a:lnTo>
                    <a:lnTo>
                      <a:pt x="201" y="186"/>
                    </a:lnTo>
                    <a:lnTo>
                      <a:pt x="187" y="197"/>
                    </a:lnTo>
                    <a:lnTo>
                      <a:pt x="169" y="205"/>
                    </a:lnTo>
                    <a:lnTo>
                      <a:pt x="148" y="212"/>
                    </a:lnTo>
                    <a:lnTo>
                      <a:pt x="124" y="216"/>
                    </a:lnTo>
                    <a:lnTo>
                      <a:pt x="96" y="218"/>
                    </a:lnTo>
                    <a:lnTo>
                      <a:pt x="71" y="218"/>
                    </a:lnTo>
                    <a:lnTo>
                      <a:pt x="45" y="217"/>
                    </a:lnTo>
                    <a:lnTo>
                      <a:pt x="0" y="218"/>
                    </a:lnTo>
                    <a:lnTo>
                      <a:pt x="0" y="209"/>
                    </a:lnTo>
                    <a:lnTo>
                      <a:pt x="11" y="208"/>
                    </a:lnTo>
                    <a:lnTo>
                      <a:pt x="19" y="206"/>
                    </a:lnTo>
                    <a:lnTo>
                      <a:pt x="25" y="203"/>
                    </a:lnTo>
                    <a:lnTo>
                      <a:pt x="30" y="197"/>
                    </a:lnTo>
                    <a:lnTo>
                      <a:pt x="32" y="186"/>
                    </a:lnTo>
                    <a:lnTo>
                      <a:pt x="32" y="35"/>
                    </a:lnTo>
                    <a:close/>
                    <a:moveTo>
                      <a:pt x="65" y="181"/>
                    </a:moveTo>
                    <a:lnTo>
                      <a:pt x="66" y="192"/>
                    </a:lnTo>
                    <a:lnTo>
                      <a:pt x="71" y="199"/>
                    </a:lnTo>
                    <a:lnTo>
                      <a:pt x="77" y="203"/>
                    </a:lnTo>
                    <a:lnTo>
                      <a:pt x="84" y="206"/>
                    </a:lnTo>
                    <a:lnTo>
                      <a:pt x="93" y="207"/>
                    </a:lnTo>
                    <a:lnTo>
                      <a:pt x="101" y="207"/>
                    </a:lnTo>
                    <a:lnTo>
                      <a:pt x="124" y="206"/>
                    </a:lnTo>
                    <a:lnTo>
                      <a:pt x="143" y="201"/>
                    </a:lnTo>
                    <a:lnTo>
                      <a:pt x="160" y="193"/>
                    </a:lnTo>
                    <a:lnTo>
                      <a:pt x="173" y="182"/>
                    </a:lnTo>
                    <a:lnTo>
                      <a:pt x="183" y="170"/>
                    </a:lnTo>
                    <a:lnTo>
                      <a:pt x="192" y="156"/>
                    </a:lnTo>
                    <a:lnTo>
                      <a:pt x="197" y="141"/>
                    </a:lnTo>
                    <a:lnTo>
                      <a:pt x="199" y="126"/>
                    </a:lnTo>
                    <a:lnTo>
                      <a:pt x="200" y="110"/>
                    </a:lnTo>
                    <a:lnTo>
                      <a:pt x="198" y="86"/>
                    </a:lnTo>
                    <a:lnTo>
                      <a:pt x="190" y="65"/>
                    </a:lnTo>
                    <a:lnTo>
                      <a:pt x="179" y="46"/>
                    </a:lnTo>
                    <a:lnTo>
                      <a:pt x="163" y="30"/>
                    </a:lnTo>
                    <a:lnTo>
                      <a:pt x="143" y="19"/>
                    </a:lnTo>
                    <a:lnTo>
                      <a:pt x="119" y="13"/>
                    </a:lnTo>
                    <a:lnTo>
                      <a:pt x="93" y="9"/>
                    </a:lnTo>
                    <a:lnTo>
                      <a:pt x="80" y="9"/>
                    </a:lnTo>
                    <a:lnTo>
                      <a:pt x="72" y="10"/>
                    </a:lnTo>
                    <a:lnTo>
                      <a:pt x="65" y="10"/>
                    </a:lnTo>
                    <a:lnTo>
                      <a:pt x="65" y="1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4"/>
              <p:cNvSpPr>
                <a:spLocks/>
              </p:cNvSpPr>
              <p:nvPr userDrawn="1"/>
            </p:nvSpPr>
            <p:spPr bwMode="auto">
              <a:xfrm>
                <a:off x="2750" y="2808"/>
                <a:ext cx="72" cy="67"/>
              </a:xfrm>
              <a:custGeom>
                <a:avLst/>
                <a:gdLst>
                  <a:gd name="T0" fmla="*/ 145 w 145"/>
                  <a:gd name="T1" fmla="*/ 5 h 134"/>
                  <a:gd name="T2" fmla="*/ 136 w 145"/>
                  <a:gd name="T3" fmla="*/ 5 h 134"/>
                  <a:gd name="T4" fmla="*/ 132 w 145"/>
                  <a:gd name="T5" fmla="*/ 8 h 134"/>
                  <a:gd name="T6" fmla="*/ 129 w 145"/>
                  <a:gd name="T7" fmla="*/ 15 h 134"/>
                  <a:gd name="T8" fmla="*/ 129 w 145"/>
                  <a:gd name="T9" fmla="*/ 23 h 134"/>
                  <a:gd name="T10" fmla="*/ 128 w 145"/>
                  <a:gd name="T11" fmla="*/ 34 h 134"/>
                  <a:gd name="T12" fmla="*/ 128 w 145"/>
                  <a:gd name="T13" fmla="*/ 89 h 134"/>
                  <a:gd name="T14" fmla="*/ 127 w 145"/>
                  <a:gd name="T15" fmla="*/ 102 h 134"/>
                  <a:gd name="T16" fmla="*/ 123 w 145"/>
                  <a:gd name="T17" fmla="*/ 112 h 134"/>
                  <a:gd name="T18" fmla="*/ 115 w 145"/>
                  <a:gd name="T19" fmla="*/ 120 h 134"/>
                  <a:gd name="T20" fmla="*/ 105 w 145"/>
                  <a:gd name="T21" fmla="*/ 128 h 134"/>
                  <a:gd name="T22" fmla="*/ 91 w 145"/>
                  <a:gd name="T23" fmla="*/ 132 h 134"/>
                  <a:gd name="T24" fmla="*/ 74 w 145"/>
                  <a:gd name="T25" fmla="*/ 134 h 134"/>
                  <a:gd name="T26" fmla="*/ 59 w 145"/>
                  <a:gd name="T27" fmla="*/ 132 h 134"/>
                  <a:gd name="T28" fmla="*/ 45 w 145"/>
                  <a:gd name="T29" fmla="*/ 129 h 134"/>
                  <a:gd name="T30" fmla="*/ 34 w 145"/>
                  <a:gd name="T31" fmla="*/ 122 h 134"/>
                  <a:gd name="T32" fmla="*/ 26 w 145"/>
                  <a:gd name="T33" fmla="*/ 113 h 134"/>
                  <a:gd name="T34" fmla="*/ 21 w 145"/>
                  <a:gd name="T35" fmla="*/ 102 h 134"/>
                  <a:gd name="T36" fmla="*/ 19 w 145"/>
                  <a:gd name="T37" fmla="*/ 87 h 134"/>
                  <a:gd name="T38" fmla="*/ 19 w 145"/>
                  <a:gd name="T39" fmla="*/ 18 h 134"/>
                  <a:gd name="T40" fmla="*/ 18 w 145"/>
                  <a:gd name="T41" fmla="*/ 10 h 134"/>
                  <a:gd name="T42" fmla="*/ 13 w 145"/>
                  <a:gd name="T43" fmla="*/ 6 h 134"/>
                  <a:gd name="T44" fmla="*/ 8 w 145"/>
                  <a:gd name="T45" fmla="*/ 5 h 134"/>
                  <a:gd name="T46" fmla="*/ 0 w 145"/>
                  <a:gd name="T47" fmla="*/ 5 h 134"/>
                  <a:gd name="T48" fmla="*/ 0 w 145"/>
                  <a:gd name="T49" fmla="*/ 0 h 134"/>
                  <a:gd name="T50" fmla="*/ 29 w 145"/>
                  <a:gd name="T51" fmla="*/ 0 h 134"/>
                  <a:gd name="T52" fmla="*/ 59 w 145"/>
                  <a:gd name="T53" fmla="*/ 0 h 134"/>
                  <a:gd name="T54" fmla="*/ 59 w 145"/>
                  <a:gd name="T55" fmla="*/ 5 h 134"/>
                  <a:gd name="T56" fmla="*/ 50 w 145"/>
                  <a:gd name="T57" fmla="*/ 5 h 134"/>
                  <a:gd name="T58" fmla="*/ 45 w 145"/>
                  <a:gd name="T59" fmla="*/ 6 h 134"/>
                  <a:gd name="T60" fmla="*/ 41 w 145"/>
                  <a:gd name="T61" fmla="*/ 10 h 134"/>
                  <a:gd name="T62" fmla="*/ 40 w 145"/>
                  <a:gd name="T63" fmla="*/ 18 h 134"/>
                  <a:gd name="T64" fmla="*/ 40 w 145"/>
                  <a:gd name="T65" fmla="*/ 82 h 134"/>
                  <a:gd name="T66" fmla="*/ 40 w 145"/>
                  <a:gd name="T67" fmla="*/ 93 h 134"/>
                  <a:gd name="T68" fmla="*/ 43 w 145"/>
                  <a:gd name="T69" fmla="*/ 104 h 134"/>
                  <a:gd name="T70" fmla="*/ 47 w 145"/>
                  <a:gd name="T71" fmla="*/ 112 h 134"/>
                  <a:gd name="T72" fmla="*/ 54 w 145"/>
                  <a:gd name="T73" fmla="*/ 119 h 134"/>
                  <a:gd name="T74" fmla="*/ 66 w 145"/>
                  <a:gd name="T75" fmla="*/ 125 h 134"/>
                  <a:gd name="T76" fmla="*/ 80 w 145"/>
                  <a:gd name="T77" fmla="*/ 126 h 134"/>
                  <a:gd name="T78" fmla="*/ 92 w 145"/>
                  <a:gd name="T79" fmla="*/ 125 h 134"/>
                  <a:gd name="T80" fmla="*/ 102 w 145"/>
                  <a:gd name="T81" fmla="*/ 120 h 134"/>
                  <a:gd name="T82" fmla="*/ 109 w 145"/>
                  <a:gd name="T83" fmla="*/ 115 h 134"/>
                  <a:gd name="T84" fmla="*/ 113 w 145"/>
                  <a:gd name="T85" fmla="*/ 109 h 134"/>
                  <a:gd name="T86" fmla="*/ 116 w 145"/>
                  <a:gd name="T87" fmla="*/ 102 h 134"/>
                  <a:gd name="T88" fmla="*/ 117 w 145"/>
                  <a:gd name="T89" fmla="*/ 95 h 134"/>
                  <a:gd name="T90" fmla="*/ 117 w 145"/>
                  <a:gd name="T91" fmla="*/ 89 h 134"/>
                  <a:gd name="T92" fmla="*/ 117 w 145"/>
                  <a:gd name="T93" fmla="*/ 35 h 134"/>
                  <a:gd name="T94" fmla="*/ 117 w 145"/>
                  <a:gd name="T95" fmla="*/ 21 h 134"/>
                  <a:gd name="T96" fmla="*/ 115 w 145"/>
                  <a:gd name="T97" fmla="*/ 11 h 134"/>
                  <a:gd name="T98" fmla="*/ 112 w 145"/>
                  <a:gd name="T99" fmla="*/ 7 h 134"/>
                  <a:gd name="T100" fmla="*/ 107 w 145"/>
                  <a:gd name="T101" fmla="*/ 5 h 134"/>
                  <a:gd name="T102" fmla="*/ 97 w 145"/>
                  <a:gd name="T103" fmla="*/ 5 h 134"/>
                  <a:gd name="T104" fmla="*/ 97 w 145"/>
                  <a:gd name="T105" fmla="*/ 0 h 134"/>
                  <a:gd name="T106" fmla="*/ 124 w 145"/>
                  <a:gd name="T107" fmla="*/ 0 h 134"/>
                  <a:gd name="T108" fmla="*/ 145 w 145"/>
                  <a:gd name="T109" fmla="*/ 0 h 134"/>
                  <a:gd name="T110" fmla="*/ 145 w 145"/>
                  <a:gd name="T111"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34">
                    <a:moveTo>
                      <a:pt x="145" y="5"/>
                    </a:moveTo>
                    <a:lnTo>
                      <a:pt x="136" y="5"/>
                    </a:lnTo>
                    <a:lnTo>
                      <a:pt x="132" y="8"/>
                    </a:lnTo>
                    <a:lnTo>
                      <a:pt x="129" y="15"/>
                    </a:lnTo>
                    <a:lnTo>
                      <a:pt x="129" y="23"/>
                    </a:lnTo>
                    <a:lnTo>
                      <a:pt x="128" y="34"/>
                    </a:lnTo>
                    <a:lnTo>
                      <a:pt x="128" y="89"/>
                    </a:lnTo>
                    <a:lnTo>
                      <a:pt x="127" y="102"/>
                    </a:lnTo>
                    <a:lnTo>
                      <a:pt x="123" y="112"/>
                    </a:lnTo>
                    <a:lnTo>
                      <a:pt x="115" y="120"/>
                    </a:lnTo>
                    <a:lnTo>
                      <a:pt x="105" y="128"/>
                    </a:lnTo>
                    <a:lnTo>
                      <a:pt x="91" y="132"/>
                    </a:lnTo>
                    <a:lnTo>
                      <a:pt x="74" y="134"/>
                    </a:lnTo>
                    <a:lnTo>
                      <a:pt x="59" y="132"/>
                    </a:lnTo>
                    <a:lnTo>
                      <a:pt x="45" y="129"/>
                    </a:lnTo>
                    <a:lnTo>
                      <a:pt x="34" y="122"/>
                    </a:lnTo>
                    <a:lnTo>
                      <a:pt x="26" y="113"/>
                    </a:lnTo>
                    <a:lnTo>
                      <a:pt x="21" y="102"/>
                    </a:lnTo>
                    <a:lnTo>
                      <a:pt x="19" y="87"/>
                    </a:lnTo>
                    <a:lnTo>
                      <a:pt x="19" y="18"/>
                    </a:lnTo>
                    <a:lnTo>
                      <a:pt x="18" y="10"/>
                    </a:lnTo>
                    <a:lnTo>
                      <a:pt x="13" y="6"/>
                    </a:lnTo>
                    <a:lnTo>
                      <a:pt x="8" y="5"/>
                    </a:lnTo>
                    <a:lnTo>
                      <a:pt x="0" y="5"/>
                    </a:lnTo>
                    <a:lnTo>
                      <a:pt x="0" y="0"/>
                    </a:lnTo>
                    <a:lnTo>
                      <a:pt x="29" y="0"/>
                    </a:lnTo>
                    <a:lnTo>
                      <a:pt x="59" y="0"/>
                    </a:lnTo>
                    <a:lnTo>
                      <a:pt x="59" y="5"/>
                    </a:lnTo>
                    <a:lnTo>
                      <a:pt x="50" y="5"/>
                    </a:lnTo>
                    <a:lnTo>
                      <a:pt x="45" y="6"/>
                    </a:lnTo>
                    <a:lnTo>
                      <a:pt x="41" y="10"/>
                    </a:lnTo>
                    <a:lnTo>
                      <a:pt x="40" y="18"/>
                    </a:lnTo>
                    <a:lnTo>
                      <a:pt x="40" y="82"/>
                    </a:lnTo>
                    <a:lnTo>
                      <a:pt x="40" y="93"/>
                    </a:lnTo>
                    <a:lnTo>
                      <a:pt x="43" y="104"/>
                    </a:lnTo>
                    <a:lnTo>
                      <a:pt x="47" y="112"/>
                    </a:lnTo>
                    <a:lnTo>
                      <a:pt x="54" y="119"/>
                    </a:lnTo>
                    <a:lnTo>
                      <a:pt x="66" y="125"/>
                    </a:lnTo>
                    <a:lnTo>
                      <a:pt x="80" y="126"/>
                    </a:lnTo>
                    <a:lnTo>
                      <a:pt x="92" y="125"/>
                    </a:lnTo>
                    <a:lnTo>
                      <a:pt x="102" y="120"/>
                    </a:lnTo>
                    <a:lnTo>
                      <a:pt x="109" y="115"/>
                    </a:lnTo>
                    <a:lnTo>
                      <a:pt x="113" y="109"/>
                    </a:lnTo>
                    <a:lnTo>
                      <a:pt x="116" y="102"/>
                    </a:lnTo>
                    <a:lnTo>
                      <a:pt x="117" y="95"/>
                    </a:lnTo>
                    <a:lnTo>
                      <a:pt x="117" y="89"/>
                    </a:lnTo>
                    <a:lnTo>
                      <a:pt x="117" y="35"/>
                    </a:lnTo>
                    <a:lnTo>
                      <a:pt x="117" y="21"/>
                    </a:lnTo>
                    <a:lnTo>
                      <a:pt x="115" y="11"/>
                    </a:lnTo>
                    <a:lnTo>
                      <a:pt x="112" y="7"/>
                    </a:lnTo>
                    <a:lnTo>
                      <a:pt x="107" y="5"/>
                    </a:lnTo>
                    <a:lnTo>
                      <a:pt x="97" y="5"/>
                    </a:lnTo>
                    <a:lnTo>
                      <a:pt x="97" y="0"/>
                    </a:lnTo>
                    <a:lnTo>
                      <a:pt x="124" y="0"/>
                    </a:lnTo>
                    <a:lnTo>
                      <a:pt x="145" y="0"/>
                    </a:lnTo>
                    <a:lnTo>
                      <a:pt x="145" y="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5"/>
              <p:cNvSpPr>
                <a:spLocks/>
              </p:cNvSpPr>
              <p:nvPr userDrawn="1"/>
            </p:nvSpPr>
            <p:spPr bwMode="auto">
              <a:xfrm>
                <a:off x="2846" y="2808"/>
                <a:ext cx="83" cy="67"/>
              </a:xfrm>
              <a:custGeom>
                <a:avLst/>
                <a:gdLst>
                  <a:gd name="T0" fmla="*/ 146 w 166"/>
                  <a:gd name="T1" fmla="*/ 133 h 133"/>
                  <a:gd name="T2" fmla="*/ 142 w 166"/>
                  <a:gd name="T3" fmla="*/ 133 h 133"/>
                  <a:gd name="T4" fmla="*/ 34 w 166"/>
                  <a:gd name="T5" fmla="*/ 25 h 133"/>
                  <a:gd name="T6" fmla="*/ 34 w 166"/>
                  <a:gd name="T7" fmla="*/ 95 h 133"/>
                  <a:gd name="T8" fmla="*/ 34 w 166"/>
                  <a:gd name="T9" fmla="*/ 108 h 133"/>
                  <a:gd name="T10" fmla="*/ 36 w 166"/>
                  <a:gd name="T11" fmla="*/ 117 h 133"/>
                  <a:gd name="T12" fmla="*/ 40 w 166"/>
                  <a:gd name="T13" fmla="*/ 122 h 133"/>
                  <a:gd name="T14" fmla="*/ 47 w 166"/>
                  <a:gd name="T15" fmla="*/ 126 h 133"/>
                  <a:gd name="T16" fmla="*/ 58 w 166"/>
                  <a:gd name="T17" fmla="*/ 126 h 133"/>
                  <a:gd name="T18" fmla="*/ 58 w 166"/>
                  <a:gd name="T19" fmla="*/ 131 h 133"/>
                  <a:gd name="T20" fmla="*/ 30 w 166"/>
                  <a:gd name="T21" fmla="*/ 131 h 133"/>
                  <a:gd name="T22" fmla="*/ 3 w 166"/>
                  <a:gd name="T23" fmla="*/ 131 h 133"/>
                  <a:gd name="T24" fmla="*/ 3 w 166"/>
                  <a:gd name="T25" fmla="*/ 126 h 133"/>
                  <a:gd name="T26" fmla="*/ 11 w 166"/>
                  <a:gd name="T27" fmla="*/ 126 h 133"/>
                  <a:gd name="T28" fmla="*/ 16 w 166"/>
                  <a:gd name="T29" fmla="*/ 125 h 133"/>
                  <a:gd name="T30" fmla="*/ 21 w 166"/>
                  <a:gd name="T31" fmla="*/ 120 h 133"/>
                  <a:gd name="T32" fmla="*/ 24 w 166"/>
                  <a:gd name="T33" fmla="*/ 114 h 133"/>
                  <a:gd name="T34" fmla="*/ 25 w 166"/>
                  <a:gd name="T35" fmla="*/ 103 h 133"/>
                  <a:gd name="T36" fmla="*/ 25 w 166"/>
                  <a:gd name="T37" fmla="*/ 27 h 133"/>
                  <a:gd name="T38" fmla="*/ 24 w 166"/>
                  <a:gd name="T39" fmla="*/ 17 h 133"/>
                  <a:gd name="T40" fmla="*/ 19 w 166"/>
                  <a:gd name="T41" fmla="*/ 9 h 133"/>
                  <a:gd name="T42" fmla="*/ 12 w 166"/>
                  <a:gd name="T43" fmla="*/ 6 h 133"/>
                  <a:gd name="T44" fmla="*/ 0 w 166"/>
                  <a:gd name="T45" fmla="*/ 5 h 133"/>
                  <a:gd name="T46" fmla="*/ 0 w 166"/>
                  <a:gd name="T47" fmla="*/ 0 h 133"/>
                  <a:gd name="T48" fmla="*/ 19 w 166"/>
                  <a:gd name="T49" fmla="*/ 0 h 133"/>
                  <a:gd name="T50" fmla="*/ 36 w 166"/>
                  <a:gd name="T51" fmla="*/ 0 h 133"/>
                  <a:gd name="T52" fmla="*/ 44 w 166"/>
                  <a:gd name="T53" fmla="*/ 9 h 133"/>
                  <a:gd name="T54" fmla="*/ 56 w 166"/>
                  <a:gd name="T55" fmla="*/ 21 h 133"/>
                  <a:gd name="T56" fmla="*/ 70 w 166"/>
                  <a:gd name="T57" fmla="*/ 35 h 133"/>
                  <a:gd name="T58" fmla="*/ 87 w 166"/>
                  <a:gd name="T59" fmla="*/ 52 h 133"/>
                  <a:gd name="T60" fmla="*/ 105 w 166"/>
                  <a:gd name="T61" fmla="*/ 70 h 133"/>
                  <a:gd name="T62" fmla="*/ 123 w 166"/>
                  <a:gd name="T63" fmla="*/ 87 h 133"/>
                  <a:gd name="T64" fmla="*/ 139 w 166"/>
                  <a:gd name="T65" fmla="*/ 103 h 133"/>
                  <a:gd name="T66" fmla="*/ 139 w 166"/>
                  <a:gd name="T67" fmla="*/ 27 h 133"/>
                  <a:gd name="T68" fmla="*/ 138 w 166"/>
                  <a:gd name="T69" fmla="*/ 17 h 133"/>
                  <a:gd name="T70" fmla="*/ 133 w 166"/>
                  <a:gd name="T71" fmla="*/ 9 h 133"/>
                  <a:gd name="T72" fmla="*/ 126 w 166"/>
                  <a:gd name="T73" fmla="*/ 6 h 133"/>
                  <a:gd name="T74" fmla="*/ 113 w 166"/>
                  <a:gd name="T75" fmla="*/ 5 h 133"/>
                  <a:gd name="T76" fmla="*/ 113 w 166"/>
                  <a:gd name="T77" fmla="*/ 0 h 133"/>
                  <a:gd name="T78" fmla="*/ 142 w 166"/>
                  <a:gd name="T79" fmla="*/ 0 h 133"/>
                  <a:gd name="T80" fmla="*/ 166 w 166"/>
                  <a:gd name="T81" fmla="*/ 0 h 133"/>
                  <a:gd name="T82" fmla="*/ 166 w 166"/>
                  <a:gd name="T83" fmla="*/ 5 h 133"/>
                  <a:gd name="T84" fmla="*/ 159 w 166"/>
                  <a:gd name="T85" fmla="*/ 5 h 133"/>
                  <a:gd name="T86" fmla="*/ 153 w 166"/>
                  <a:gd name="T87" fmla="*/ 6 h 133"/>
                  <a:gd name="T88" fmla="*/ 150 w 166"/>
                  <a:gd name="T89" fmla="*/ 9 h 133"/>
                  <a:gd name="T90" fmla="*/ 147 w 166"/>
                  <a:gd name="T91" fmla="*/ 15 h 133"/>
                  <a:gd name="T92" fmla="*/ 146 w 166"/>
                  <a:gd name="T93" fmla="*/ 24 h 133"/>
                  <a:gd name="T94" fmla="*/ 146 w 166"/>
                  <a:gd name="T9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133">
                    <a:moveTo>
                      <a:pt x="146" y="133"/>
                    </a:moveTo>
                    <a:lnTo>
                      <a:pt x="142" y="133"/>
                    </a:lnTo>
                    <a:lnTo>
                      <a:pt x="34" y="25"/>
                    </a:lnTo>
                    <a:lnTo>
                      <a:pt x="34" y="95"/>
                    </a:lnTo>
                    <a:lnTo>
                      <a:pt x="34" y="108"/>
                    </a:lnTo>
                    <a:lnTo>
                      <a:pt x="36" y="117"/>
                    </a:lnTo>
                    <a:lnTo>
                      <a:pt x="40" y="122"/>
                    </a:lnTo>
                    <a:lnTo>
                      <a:pt x="47" y="126"/>
                    </a:lnTo>
                    <a:lnTo>
                      <a:pt x="58" y="126"/>
                    </a:lnTo>
                    <a:lnTo>
                      <a:pt x="58" y="131"/>
                    </a:lnTo>
                    <a:lnTo>
                      <a:pt x="30" y="131"/>
                    </a:lnTo>
                    <a:lnTo>
                      <a:pt x="3" y="131"/>
                    </a:lnTo>
                    <a:lnTo>
                      <a:pt x="3" y="126"/>
                    </a:lnTo>
                    <a:lnTo>
                      <a:pt x="11" y="126"/>
                    </a:lnTo>
                    <a:lnTo>
                      <a:pt x="16" y="125"/>
                    </a:lnTo>
                    <a:lnTo>
                      <a:pt x="21" y="120"/>
                    </a:lnTo>
                    <a:lnTo>
                      <a:pt x="24" y="114"/>
                    </a:lnTo>
                    <a:lnTo>
                      <a:pt x="25" y="103"/>
                    </a:lnTo>
                    <a:lnTo>
                      <a:pt x="25" y="27"/>
                    </a:lnTo>
                    <a:lnTo>
                      <a:pt x="24" y="17"/>
                    </a:lnTo>
                    <a:lnTo>
                      <a:pt x="19" y="9"/>
                    </a:lnTo>
                    <a:lnTo>
                      <a:pt x="12" y="6"/>
                    </a:lnTo>
                    <a:lnTo>
                      <a:pt x="0" y="5"/>
                    </a:lnTo>
                    <a:lnTo>
                      <a:pt x="0" y="0"/>
                    </a:lnTo>
                    <a:lnTo>
                      <a:pt x="19" y="0"/>
                    </a:lnTo>
                    <a:lnTo>
                      <a:pt x="36" y="0"/>
                    </a:lnTo>
                    <a:lnTo>
                      <a:pt x="44" y="9"/>
                    </a:lnTo>
                    <a:lnTo>
                      <a:pt x="56" y="21"/>
                    </a:lnTo>
                    <a:lnTo>
                      <a:pt x="70" y="35"/>
                    </a:lnTo>
                    <a:lnTo>
                      <a:pt x="87" y="52"/>
                    </a:lnTo>
                    <a:lnTo>
                      <a:pt x="105" y="70"/>
                    </a:lnTo>
                    <a:lnTo>
                      <a:pt x="123" y="87"/>
                    </a:lnTo>
                    <a:lnTo>
                      <a:pt x="139" y="103"/>
                    </a:lnTo>
                    <a:lnTo>
                      <a:pt x="139" y="27"/>
                    </a:lnTo>
                    <a:lnTo>
                      <a:pt x="138" y="17"/>
                    </a:lnTo>
                    <a:lnTo>
                      <a:pt x="133" y="9"/>
                    </a:lnTo>
                    <a:lnTo>
                      <a:pt x="126" y="6"/>
                    </a:lnTo>
                    <a:lnTo>
                      <a:pt x="113" y="5"/>
                    </a:lnTo>
                    <a:lnTo>
                      <a:pt x="113" y="0"/>
                    </a:lnTo>
                    <a:lnTo>
                      <a:pt x="142" y="0"/>
                    </a:lnTo>
                    <a:lnTo>
                      <a:pt x="166" y="0"/>
                    </a:lnTo>
                    <a:lnTo>
                      <a:pt x="166" y="5"/>
                    </a:lnTo>
                    <a:lnTo>
                      <a:pt x="159" y="5"/>
                    </a:lnTo>
                    <a:lnTo>
                      <a:pt x="153" y="6"/>
                    </a:lnTo>
                    <a:lnTo>
                      <a:pt x="150" y="9"/>
                    </a:lnTo>
                    <a:lnTo>
                      <a:pt x="147" y="15"/>
                    </a:lnTo>
                    <a:lnTo>
                      <a:pt x="146" y="24"/>
                    </a:lnTo>
                    <a:lnTo>
                      <a:pt x="146" y="13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6"/>
              <p:cNvSpPr>
                <a:spLocks/>
              </p:cNvSpPr>
              <p:nvPr userDrawn="1"/>
            </p:nvSpPr>
            <p:spPr bwMode="auto">
              <a:xfrm>
                <a:off x="2954" y="2808"/>
                <a:ext cx="29" cy="66"/>
              </a:xfrm>
              <a:custGeom>
                <a:avLst/>
                <a:gdLst>
                  <a:gd name="T0" fmla="*/ 19 w 59"/>
                  <a:gd name="T1" fmla="*/ 18 h 131"/>
                  <a:gd name="T2" fmla="*/ 18 w 59"/>
                  <a:gd name="T3" fmla="*/ 10 h 131"/>
                  <a:gd name="T4" fmla="*/ 14 w 59"/>
                  <a:gd name="T5" fmla="*/ 6 h 131"/>
                  <a:gd name="T6" fmla="*/ 9 w 59"/>
                  <a:gd name="T7" fmla="*/ 5 h 131"/>
                  <a:gd name="T8" fmla="*/ 0 w 59"/>
                  <a:gd name="T9" fmla="*/ 5 h 131"/>
                  <a:gd name="T10" fmla="*/ 0 w 59"/>
                  <a:gd name="T11" fmla="*/ 0 h 131"/>
                  <a:gd name="T12" fmla="*/ 30 w 59"/>
                  <a:gd name="T13" fmla="*/ 0 h 131"/>
                  <a:gd name="T14" fmla="*/ 59 w 59"/>
                  <a:gd name="T15" fmla="*/ 0 h 131"/>
                  <a:gd name="T16" fmla="*/ 59 w 59"/>
                  <a:gd name="T17" fmla="*/ 5 h 131"/>
                  <a:gd name="T18" fmla="*/ 51 w 59"/>
                  <a:gd name="T19" fmla="*/ 5 h 131"/>
                  <a:gd name="T20" fmla="*/ 46 w 59"/>
                  <a:gd name="T21" fmla="*/ 6 h 131"/>
                  <a:gd name="T22" fmla="*/ 41 w 59"/>
                  <a:gd name="T23" fmla="*/ 10 h 131"/>
                  <a:gd name="T24" fmla="*/ 40 w 59"/>
                  <a:gd name="T25" fmla="*/ 18 h 131"/>
                  <a:gd name="T26" fmla="*/ 40 w 59"/>
                  <a:gd name="T27" fmla="*/ 112 h 131"/>
                  <a:gd name="T28" fmla="*/ 41 w 59"/>
                  <a:gd name="T29" fmla="*/ 120 h 131"/>
                  <a:gd name="T30" fmla="*/ 46 w 59"/>
                  <a:gd name="T31" fmla="*/ 124 h 131"/>
                  <a:gd name="T32" fmla="*/ 51 w 59"/>
                  <a:gd name="T33" fmla="*/ 126 h 131"/>
                  <a:gd name="T34" fmla="*/ 59 w 59"/>
                  <a:gd name="T35" fmla="*/ 126 h 131"/>
                  <a:gd name="T36" fmla="*/ 59 w 59"/>
                  <a:gd name="T37" fmla="*/ 131 h 131"/>
                  <a:gd name="T38" fmla="*/ 31 w 59"/>
                  <a:gd name="T39" fmla="*/ 131 h 131"/>
                  <a:gd name="T40" fmla="*/ 0 w 59"/>
                  <a:gd name="T41" fmla="*/ 131 h 131"/>
                  <a:gd name="T42" fmla="*/ 0 w 59"/>
                  <a:gd name="T43" fmla="*/ 126 h 131"/>
                  <a:gd name="T44" fmla="*/ 9 w 59"/>
                  <a:gd name="T45" fmla="*/ 126 h 131"/>
                  <a:gd name="T46" fmla="*/ 14 w 59"/>
                  <a:gd name="T47" fmla="*/ 124 h 131"/>
                  <a:gd name="T48" fmla="*/ 18 w 59"/>
                  <a:gd name="T49" fmla="*/ 120 h 131"/>
                  <a:gd name="T50" fmla="*/ 19 w 59"/>
                  <a:gd name="T51" fmla="*/ 112 h 131"/>
                  <a:gd name="T52" fmla="*/ 19 w 59"/>
                  <a:gd name="T53"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131">
                    <a:moveTo>
                      <a:pt x="19" y="18"/>
                    </a:moveTo>
                    <a:lnTo>
                      <a:pt x="18" y="10"/>
                    </a:lnTo>
                    <a:lnTo>
                      <a:pt x="14" y="6"/>
                    </a:lnTo>
                    <a:lnTo>
                      <a:pt x="9" y="5"/>
                    </a:lnTo>
                    <a:lnTo>
                      <a:pt x="0" y="5"/>
                    </a:lnTo>
                    <a:lnTo>
                      <a:pt x="0" y="0"/>
                    </a:lnTo>
                    <a:lnTo>
                      <a:pt x="30" y="0"/>
                    </a:lnTo>
                    <a:lnTo>
                      <a:pt x="59" y="0"/>
                    </a:lnTo>
                    <a:lnTo>
                      <a:pt x="59" y="5"/>
                    </a:lnTo>
                    <a:lnTo>
                      <a:pt x="51" y="5"/>
                    </a:lnTo>
                    <a:lnTo>
                      <a:pt x="46" y="6"/>
                    </a:lnTo>
                    <a:lnTo>
                      <a:pt x="41" y="10"/>
                    </a:lnTo>
                    <a:lnTo>
                      <a:pt x="40" y="18"/>
                    </a:lnTo>
                    <a:lnTo>
                      <a:pt x="40" y="112"/>
                    </a:lnTo>
                    <a:lnTo>
                      <a:pt x="41" y="120"/>
                    </a:lnTo>
                    <a:lnTo>
                      <a:pt x="46" y="124"/>
                    </a:lnTo>
                    <a:lnTo>
                      <a:pt x="51" y="126"/>
                    </a:lnTo>
                    <a:lnTo>
                      <a:pt x="59" y="126"/>
                    </a:lnTo>
                    <a:lnTo>
                      <a:pt x="59" y="131"/>
                    </a:lnTo>
                    <a:lnTo>
                      <a:pt x="31" y="131"/>
                    </a:lnTo>
                    <a:lnTo>
                      <a:pt x="0" y="131"/>
                    </a:lnTo>
                    <a:lnTo>
                      <a:pt x="0" y="126"/>
                    </a:lnTo>
                    <a:lnTo>
                      <a:pt x="9" y="126"/>
                    </a:lnTo>
                    <a:lnTo>
                      <a:pt x="14" y="124"/>
                    </a:lnTo>
                    <a:lnTo>
                      <a:pt x="18" y="120"/>
                    </a:lnTo>
                    <a:lnTo>
                      <a:pt x="19" y="112"/>
                    </a:lnTo>
                    <a:lnTo>
                      <a:pt x="19"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7"/>
              <p:cNvSpPr>
                <a:spLocks/>
              </p:cNvSpPr>
              <p:nvPr userDrawn="1"/>
            </p:nvSpPr>
            <p:spPr bwMode="auto">
              <a:xfrm>
                <a:off x="3007" y="2808"/>
                <a:ext cx="74" cy="67"/>
              </a:xfrm>
              <a:custGeom>
                <a:avLst/>
                <a:gdLst>
                  <a:gd name="T0" fmla="*/ 37 w 148"/>
                  <a:gd name="T1" fmla="*/ 55 h 134"/>
                  <a:gd name="T2" fmla="*/ 22 w 148"/>
                  <a:gd name="T3" fmla="*/ 20 h 134"/>
                  <a:gd name="T4" fmla="*/ 18 w 148"/>
                  <a:gd name="T5" fmla="*/ 12 h 134"/>
                  <a:gd name="T6" fmla="*/ 14 w 148"/>
                  <a:gd name="T7" fmla="*/ 8 h 134"/>
                  <a:gd name="T8" fmla="*/ 8 w 148"/>
                  <a:gd name="T9" fmla="*/ 5 h 134"/>
                  <a:gd name="T10" fmla="*/ 0 w 148"/>
                  <a:gd name="T11" fmla="*/ 5 h 134"/>
                  <a:gd name="T12" fmla="*/ 0 w 148"/>
                  <a:gd name="T13" fmla="*/ 0 h 134"/>
                  <a:gd name="T14" fmla="*/ 29 w 148"/>
                  <a:gd name="T15" fmla="*/ 0 h 134"/>
                  <a:gd name="T16" fmla="*/ 55 w 148"/>
                  <a:gd name="T17" fmla="*/ 0 h 134"/>
                  <a:gd name="T18" fmla="*/ 55 w 148"/>
                  <a:gd name="T19" fmla="*/ 5 h 134"/>
                  <a:gd name="T20" fmla="*/ 51 w 148"/>
                  <a:gd name="T21" fmla="*/ 5 h 134"/>
                  <a:gd name="T22" fmla="*/ 47 w 148"/>
                  <a:gd name="T23" fmla="*/ 5 h 134"/>
                  <a:gd name="T24" fmla="*/ 45 w 148"/>
                  <a:gd name="T25" fmla="*/ 5 h 134"/>
                  <a:gd name="T26" fmla="*/ 43 w 148"/>
                  <a:gd name="T27" fmla="*/ 6 h 134"/>
                  <a:gd name="T28" fmla="*/ 42 w 148"/>
                  <a:gd name="T29" fmla="*/ 8 h 134"/>
                  <a:gd name="T30" fmla="*/ 42 w 148"/>
                  <a:gd name="T31" fmla="*/ 9 h 134"/>
                  <a:gd name="T32" fmla="*/ 43 w 148"/>
                  <a:gd name="T33" fmla="*/ 16 h 134"/>
                  <a:gd name="T34" fmla="*/ 45 w 148"/>
                  <a:gd name="T35" fmla="*/ 23 h 134"/>
                  <a:gd name="T36" fmla="*/ 49 w 148"/>
                  <a:gd name="T37" fmla="*/ 31 h 134"/>
                  <a:gd name="T38" fmla="*/ 52 w 148"/>
                  <a:gd name="T39" fmla="*/ 39 h 134"/>
                  <a:gd name="T40" fmla="*/ 54 w 148"/>
                  <a:gd name="T41" fmla="*/ 44 h 134"/>
                  <a:gd name="T42" fmla="*/ 82 w 148"/>
                  <a:gd name="T43" fmla="*/ 108 h 134"/>
                  <a:gd name="T44" fmla="*/ 97 w 148"/>
                  <a:gd name="T45" fmla="*/ 71 h 134"/>
                  <a:gd name="T46" fmla="*/ 106 w 148"/>
                  <a:gd name="T47" fmla="*/ 53 h 134"/>
                  <a:gd name="T48" fmla="*/ 113 w 148"/>
                  <a:gd name="T49" fmla="*/ 34 h 134"/>
                  <a:gd name="T50" fmla="*/ 115 w 148"/>
                  <a:gd name="T51" fmla="*/ 28 h 134"/>
                  <a:gd name="T52" fmla="*/ 118 w 148"/>
                  <a:gd name="T53" fmla="*/ 20 h 134"/>
                  <a:gd name="T54" fmla="*/ 119 w 148"/>
                  <a:gd name="T55" fmla="*/ 13 h 134"/>
                  <a:gd name="T56" fmla="*/ 119 w 148"/>
                  <a:gd name="T57" fmla="*/ 10 h 134"/>
                  <a:gd name="T58" fmla="*/ 118 w 148"/>
                  <a:gd name="T59" fmla="*/ 8 h 134"/>
                  <a:gd name="T60" fmla="*/ 116 w 148"/>
                  <a:gd name="T61" fmla="*/ 7 h 134"/>
                  <a:gd name="T62" fmla="*/ 114 w 148"/>
                  <a:gd name="T63" fmla="*/ 6 h 134"/>
                  <a:gd name="T64" fmla="*/ 112 w 148"/>
                  <a:gd name="T65" fmla="*/ 5 h 134"/>
                  <a:gd name="T66" fmla="*/ 109 w 148"/>
                  <a:gd name="T67" fmla="*/ 5 h 134"/>
                  <a:gd name="T68" fmla="*/ 107 w 148"/>
                  <a:gd name="T69" fmla="*/ 5 h 134"/>
                  <a:gd name="T70" fmla="*/ 104 w 148"/>
                  <a:gd name="T71" fmla="*/ 5 h 134"/>
                  <a:gd name="T72" fmla="*/ 104 w 148"/>
                  <a:gd name="T73" fmla="*/ 0 h 134"/>
                  <a:gd name="T74" fmla="*/ 128 w 148"/>
                  <a:gd name="T75" fmla="*/ 0 h 134"/>
                  <a:gd name="T76" fmla="*/ 148 w 148"/>
                  <a:gd name="T77" fmla="*/ 0 h 134"/>
                  <a:gd name="T78" fmla="*/ 148 w 148"/>
                  <a:gd name="T79" fmla="*/ 5 h 134"/>
                  <a:gd name="T80" fmla="*/ 144 w 148"/>
                  <a:gd name="T81" fmla="*/ 5 h 134"/>
                  <a:gd name="T82" fmla="*/ 140 w 148"/>
                  <a:gd name="T83" fmla="*/ 6 h 134"/>
                  <a:gd name="T84" fmla="*/ 137 w 148"/>
                  <a:gd name="T85" fmla="*/ 7 h 134"/>
                  <a:gd name="T86" fmla="*/ 135 w 148"/>
                  <a:gd name="T87" fmla="*/ 9 h 134"/>
                  <a:gd name="T88" fmla="*/ 133 w 148"/>
                  <a:gd name="T89" fmla="*/ 12 h 134"/>
                  <a:gd name="T90" fmla="*/ 132 w 148"/>
                  <a:gd name="T91" fmla="*/ 16 h 134"/>
                  <a:gd name="T92" fmla="*/ 129 w 148"/>
                  <a:gd name="T93" fmla="*/ 22 h 134"/>
                  <a:gd name="T94" fmla="*/ 126 w 148"/>
                  <a:gd name="T95" fmla="*/ 30 h 134"/>
                  <a:gd name="T96" fmla="*/ 121 w 148"/>
                  <a:gd name="T97" fmla="*/ 39 h 134"/>
                  <a:gd name="T98" fmla="*/ 118 w 148"/>
                  <a:gd name="T99" fmla="*/ 45 h 134"/>
                  <a:gd name="T100" fmla="*/ 117 w 148"/>
                  <a:gd name="T101" fmla="*/ 47 h 134"/>
                  <a:gd name="T102" fmla="*/ 79 w 148"/>
                  <a:gd name="T103" fmla="*/ 134 h 134"/>
                  <a:gd name="T104" fmla="*/ 72 w 148"/>
                  <a:gd name="T105" fmla="*/ 134 h 134"/>
                  <a:gd name="T106" fmla="*/ 37 w 148"/>
                  <a:gd name="T107"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34">
                    <a:moveTo>
                      <a:pt x="37" y="55"/>
                    </a:moveTo>
                    <a:lnTo>
                      <a:pt x="22" y="20"/>
                    </a:lnTo>
                    <a:lnTo>
                      <a:pt x="18" y="12"/>
                    </a:lnTo>
                    <a:lnTo>
                      <a:pt x="14" y="8"/>
                    </a:lnTo>
                    <a:lnTo>
                      <a:pt x="8" y="5"/>
                    </a:lnTo>
                    <a:lnTo>
                      <a:pt x="0" y="5"/>
                    </a:lnTo>
                    <a:lnTo>
                      <a:pt x="0" y="0"/>
                    </a:lnTo>
                    <a:lnTo>
                      <a:pt x="29" y="0"/>
                    </a:lnTo>
                    <a:lnTo>
                      <a:pt x="55" y="0"/>
                    </a:lnTo>
                    <a:lnTo>
                      <a:pt x="55" y="5"/>
                    </a:lnTo>
                    <a:lnTo>
                      <a:pt x="51" y="5"/>
                    </a:lnTo>
                    <a:lnTo>
                      <a:pt x="47" y="5"/>
                    </a:lnTo>
                    <a:lnTo>
                      <a:pt x="45" y="5"/>
                    </a:lnTo>
                    <a:lnTo>
                      <a:pt x="43" y="6"/>
                    </a:lnTo>
                    <a:lnTo>
                      <a:pt x="42" y="8"/>
                    </a:lnTo>
                    <a:lnTo>
                      <a:pt x="42" y="9"/>
                    </a:lnTo>
                    <a:lnTo>
                      <a:pt x="43" y="16"/>
                    </a:lnTo>
                    <a:lnTo>
                      <a:pt x="45" y="23"/>
                    </a:lnTo>
                    <a:lnTo>
                      <a:pt x="49" y="31"/>
                    </a:lnTo>
                    <a:lnTo>
                      <a:pt x="52" y="39"/>
                    </a:lnTo>
                    <a:lnTo>
                      <a:pt x="54" y="44"/>
                    </a:lnTo>
                    <a:lnTo>
                      <a:pt x="82" y="108"/>
                    </a:lnTo>
                    <a:lnTo>
                      <a:pt x="97" y="71"/>
                    </a:lnTo>
                    <a:lnTo>
                      <a:pt x="106" y="53"/>
                    </a:lnTo>
                    <a:lnTo>
                      <a:pt x="113" y="34"/>
                    </a:lnTo>
                    <a:lnTo>
                      <a:pt x="115" y="28"/>
                    </a:lnTo>
                    <a:lnTo>
                      <a:pt x="118" y="20"/>
                    </a:lnTo>
                    <a:lnTo>
                      <a:pt x="119" y="13"/>
                    </a:lnTo>
                    <a:lnTo>
                      <a:pt x="119" y="10"/>
                    </a:lnTo>
                    <a:lnTo>
                      <a:pt x="118" y="8"/>
                    </a:lnTo>
                    <a:lnTo>
                      <a:pt x="116" y="7"/>
                    </a:lnTo>
                    <a:lnTo>
                      <a:pt x="114" y="6"/>
                    </a:lnTo>
                    <a:lnTo>
                      <a:pt x="112" y="5"/>
                    </a:lnTo>
                    <a:lnTo>
                      <a:pt x="109" y="5"/>
                    </a:lnTo>
                    <a:lnTo>
                      <a:pt x="107" y="5"/>
                    </a:lnTo>
                    <a:lnTo>
                      <a:pt x="104" y="5"/>
                    </a:lnTo>
                    <a:lnTo>
                      <a:pt x="104" y="0"/>
                    </a:lnTo>
                    <a:lnTo>
                      <a:pt x="128" y="0"/>
                    </a:lnTo>
                    <a:lnTo>
                      <a:pt x="148" y="0"/>
                    </a:lnTo>
                    <a:lnTo>
                      <a:pt x="148" y="5"/>
                    </a:lnTo>
                    <a:lnTo>
                      <a:pt x="144" y="5"/>
                    </a:lnTo>
                    <a:lnTo>
                      <a:pt x="140" y="6"/>
                    </a:lnTo>
                    <a:lnTo>
                      <a:pt x="137" y="7"/>
                    </a:lnTo>
                    <a:lnTo>
                      <a:pt x="135" y="9"/>
                    </a:lnTo>
                    <a:lnTo>
                      <a:pt x="133" y="12"/>
                    </a:lnTo>
                    <a:lnTo>
                      <a:pt x="132" y="16"/>
                    </a:lnTo>
                    <a:lnTo>
                      <a:pt x="129" y="22"/>
                    </a:lnTo>
                    <a:lnTo>
                      <a:pt x="126" y="30"/>
                    </a:lnTo>
                    <a:lnTo>
                      <a:pt x="121" y="39"/>
                    </a:lnTo>
                    <a:lnTo>
                      <a:pt x="118" y="45"/>
                    </a:lnTo>
                    <a:lnTo>
                      <a:pt x="117" y="47"/>
                    </a:lnTo>
                    <a:lnTo>
                      <a:pt x="79" y="134"/>
                    </a:lnTo>
                    <a:lnTo>
                      <a:pt x="72" y="134"/>
                    </a:lnTo>
                    <a:lnTo>
                      <a:pt x="37" y="5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8"/>
              <p:cNvSpPr>
                <a:spLocks/>
              </p:cNvSpPr>
              <p:nvPr userDrawn="1"/>
            </p:nvSpPr>
            <p:spPr bwMode="auto">
              <a:xfrm>
                <a:off x="3105" y="2808"/>
                <a:ext cx="58" cy="66"/>
              </a:xfrm>
              <a:custGeom>
                <a:avLst/>
                <a:gdLst>
                  <a:gd name="T0" fmla="*/ 40 w 117"/>
                  <a:gd name="T1" fmla="*/ 60 h 131"/>
                  <a:gd name="T2" fmla="*/ 67 w 117"/>
                  <a:gd name="T3" fmla="*/ 60 h 131"/>
                  <a:gd name="T4" fmla="*/ 76 w 117"/>
                  <a:gd name="T5" fmla="*/ 57 h 131"/>
                  <a:gd name="T6" fmla="*/ 81 w 117"/>
                  <a:gd name="T7" fmla="*/ 54 h 131"/>
                  <a:gd name="T8" fmla="*/ 84 w 117"/>
                  <a:gd name="T9" fmla="*/ 50 h 131"/>
                  <a:gd name="T10" fmla="*/ 85 w 117"/>
                  <a:gd name="T11" fmla="*/ 46 h 131"/>
                  <a:gd name="T12" fmla="*/ 85 w 117"/>
                  <a:gd name="T13" fmla="*/ 43 h 131"/>
                  <a:gd name="T14" fmla="*/ 89 w 117"/>
                  <a:gd name="T15" fmla="*/ 43 h 131"/>
                  <a:gd name="T16" fmla="*/ 89 w 117"/>
                  <a:gd name="T17" fmla="*/ 49 h 131"/>
                  <a:gd name="T18" fmla="*/ 88 w 117"/>
                  <a:gd name="T19" fmla="*/ 56 h 131"/>
                  <a:gd name="T20" fmla="*/ 88 w 117"/>
                  <a:gd name="T21" fmla="*/ 64 h 131"/>
                  <a:gd name="T22" fmla="*/ 89 w 117"/>
                  <a:gd name="T23" fmla="*/ 74 h 131"/>
                  <a:gd name="T24" fmla="*/ 89 w 117"/>
                  <a:gd name="T25" fmla="*/ 85 h 131"/>
                  <a:gd name="T26" fmla="*/ 85 w 117"/>
                  <a:gd name="T27" fmla="*/ 85 h 131"/>
                  <a:gd name="T28" fmla="*/ 84 w 117"/>
                  <a:gd name="T29" fmla="*/ 76 h 131"/>
                  <a:gd name="T30" fmla="*/ 82 w 117"/>
                  <a:gd name="T31" fmla="*/ 71 h 131"/>
                  <a:gd name="T32" fmla="*/ 78 w 117"/>
                  <a:gd name="T33" fmla="*/ 68 h 131"/>
                  <a:gd name="T34" fmla="*/ 72 w 117"/>
                  <a:gd name="T35" fmla="*/ 67 h 131"/>
                  <a:gd name="T36" fmla="*/ 63 w 117"/>
                  <a:gd name="T37" fmla="*/ 67 h 131"/>
                  <a:gd name="T38" fmla="*/ 40 w 117"/>
                  <a:gd name="T39" fmla="*/ 67 h 131"/>
                  <a:gd name="T40" fmla="*/ 40 w 117"/>
                  <a:gd name="T41" fmla="*/ 98 h 131"/>
                  <a:gd name="T42" fmla="*/ 41 w 117"/>
                  <a:gd name="T43" fmla="*/ 110 h 131"/>
                  <a:gd name="T44" fmla="*/ 42 w 117"/>
                  <a:gd name="T45" fmla="*/ 117 h 131"/>
                  <a:gd name="T46" fmla="*/ 45 w 117"/>
                  <a:gd name="T47" fmla="*/ 121 h 131"/>
                  <a:gd name="T48" fmla="*/ 52 w 117"/>
                  <a:gd name="T49" fmla="*/ 125 h 131"/>
                  <a:gd name="T50" fmla="*/ 62 w 117"/>
                  <a:gd name="T51" fmla="*/ 125 h 131"/>
                  <a:gd name="T52" fmla="*/ 75 w 117"/>
                  <a:gd name="T53" fmla="*/ 125 h 131"/>
                  <a:gd name="T54" fmla="*/ 88 w 117"/>
                  <a:gd name="T55" fmla="*/ 124 h 131"/>
                  <a:gd name="T56" fmla="*/ 98 w 117"/>
                  <a:gd name="T57" fmla="*/ 120 h 131"/>
                  <a:gd name="T58" fmla="*/ 106 w 117"/>
                  <a:gd name="T59" fmla="*/ 113 h 131"/>
                  <a:gd name="T60" fmla="*/ 113 w 117"/>
                  <a:gd name="T61" fmla="*/ 102 h 131"/>
                  <a:gd name="T62" fmla="*/ 117 w 117"/>
                  <a:gd name="T63" fmla="*/ 103 h 131"/>
                  <a:gd name="T64" fmla="*/ 113 w 117"/>
                  <a:gd name="T65" fmla="*/ 116 h 131"/>
                  <a:gd name="T66" fmla="*/ 108 w 117"/>
                  <a:gd name="T67" fmla="*/ 131 h 131"/>
                  <a:gd name="T68" fmla="*/ 46 w 117"/>
                  <a:gd name="T69" fmla="*/ 131 h 131"/>
                  <a:gd name="T70" fmla="*/ 0 w 117"/>
                  <a:gd name="T71" fmla="*/ 131 h 131"/>
                  <a:gd name="T72" fmla="*/ 0 w 117"/>
                  <a:gd name="T73" fmla="*/ 126 h 131"/>
                  <a:gd name="T74" fmla="*/ 12 w 117"/>
                  <a:gd name="T75" fmla="*/ 126 h 131"/>
                  <a:gd name="T76" fmla="*/ 17 w 117"/>
                  <a:gd name="T77" fmla="*/ 122 h 131"/>
                  <a:gd name="T78" fmla="*/ 20 w 117"/>
                  <a:gd name="T79" fmla="*/ 116 h 131"/>
                  <a:gd name="T80" fmla="*/ 20 w 117"/>
                  <a:gd name="T81" fmla="*/ 105 h 131"/>
                  <a:gd name="T82" fmla="*/ 20 w 117"/>
                  <a:gd name="T83" fmla="*/ 21 h 131"/>
                  <a:gd name="T84" fmla="*/ 19 w 117"/>
                  <a:gd name="T85" fmla="*/ 12 h 131"/>
                  <a:gd name="T86" fmla="*/ 17 w 117"/>
                  <a:gd name="T87" fmla="*/ 7 h 131"/>
                  <a:gd name="T88" fmla="*/ 11 w 117"/>
                  <a:gd name="T89" fmla="*/ 5 h 131"/>
                  <a:gd name="T90" fmla="*/ 0 w 117"/>
                  <a:gd name="T91" fmla="*/ 5 h 131"/>
                  <a:gd name="T92" fmla="*/ 0 w 117"/>
                  <a:gd name="T93" fmla="*/ 0 h 131"/>
                  <a:gd name="T94" fmla="*/ 42 w 117"/>
                  <a:gd name="T95" fmla="*/ 0 h 131"/>
                  <a:gd name="T96" fmla="*/ 102 w 117"/>
                  <a:gd name="T97" fmla="*/ 0 h 131"/>
                  <a:gd name="T98" fmla="*/ 102 w 117"/>
                  <a:gd name="T99" fmla="*/ 28 h 131"/>
                  <a:gd name="T100" fmla="*/ 98 w 117"/>
                  <a:gd name="T101" fmla="*/ 28 h 131"/>
                  <a:gd name="T102" fmla="*/ 95 w 117"/>
                  <a:gd name="T103" fmla="*/ 18 h 131"/>
                  <a:gd name="T104" fmla="*/ 88 w 117"/>
                  <a:gd name="T105" fmla="*/ 10 h 131"/>
                  <a:gd name="T106" fmla="*/ 78 w 117"/>
                  <a:gd name="T107" fmla="*/ 7 h 131"/>
                  <a:gd name="T108" fmla="*/ 65 w 117"/>
                  <a:gd name="T109" fmla="*/ 6 h 131"/>
                  <a:gd name="T110" fmla="*/ 40 w 117"/>
                  <a:gd name="T111" fmla="*/ 6 h 131"/>
                  <a:gd name="T112" fmla="*/ 40 w 117"/>
                  <a:gd name="T113" fmla="*/ 6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7" h="131">
                    <a:moveTo>
                      <a:pt x="40" y="60"/>
                    </a:moveTo>
                    <a:lnTo>
                      <a:pt x="67" y="60"/>
                    </a:lnTo>
                    <a:lnTo>
                      <a:pt x="76" y="57"/>
                    </a:lnTo>
                    <a:lnTo>
                      <a:pt x="81" y="54"/>
                    </a:lnTo>
                    <a:lnTo>
                      <a:pt x="84" y="50"/>
                    </a:lnTo>
                    <a:lnTo>
                      <a:pt x="85" y="46"/>
                    </a:lnTo>
                    <a:lnTo>
                      <a:pt x="85" y="43"/>
                    </a:lnTo>
                    <a:lnTo>
                      <a:pt x="89" y="43"/>
                    </a:lnTo>
                    <a:lnTo>
                      <a:pt x="89" y="49"/>
                    </a:lnTo>
                    <a:lnTo>
                      <a:pt x="88" y="56"/>
                    </a:lnTo>
                    <a:lnTo>
                      <a:pt x="88" y="64"/>
                    </a:lnTo>
                    <a:lnTo>
                      <a:pt x="89" y="74"/>
                    </a:lnTo>
                    <a:lnTo>
                      <a:pt x="89" y="85"/>
                    </a:lnTo>
                    <a:lnTo>
                      <a:pt x="85" y="85"/>
                    </a:lnTo>
                    <a:lnTo>
                      <a:pt x="84" y="76"/>
                    </a:lnTo>
                    <a:lnTo>
                      <a:pt x="82" y="71"/>
                    </a:lnTo>
                    <a:lnTo>
                      <a:pt x="78" y="68"/>
                    </a:lnTo>
                    <a:lnTo>
                      <a:pt x="72" y="67"/>
                    </a:lnTo>
                    <a:lnTo>
                      <a:pt x="63" y="67"/>
                    </a:lnTo>
                    <a:lnTo>
                      <a:pt x="40" y="67"/>
                    </a:lnTo>
                    <a:lnTo>
                      <a:pt x="40" y="98"/>
                    </a:lnTo>
                    <a:lnTo>
                      <a:pt x="41" y="110"/>
                    </a:lnTo>
                    <a:lnTo>
                      <a:pt x="42" y="117"/>
                    </a:lnTo>
                    <a:lnTo>
                      <a:pt x="45" y="121"/>
                    </a:lnTo>
                    <a:lnTo>
                      <a:pt x="52" y="125"/>
                    </a:lnTo>
                    <a:lnTo>
                      <a:pt x="62" y="125"/>
                    </a:lnTo>
                    <a:lnTo>
                      <a:pt x="75" y="125"/>
                    </a:lnTo>
                    <a:lnTo>
                      <a:pt x="88" y="124"/>
                    </a:lnTo>
                    <a:lnTo>
                      <a:pt x="98" y="120"/>
                    </a:lnTo>
                    <a:lnTo>
                      <a:pt x="106" y="113"/>
                    </a:lnTo>
                    <a:lnTo>
                      <a:pt x="113" y="102"/>
                    </a:lnTo>
                    <a:lnTo>
                      <a:pt x="117" y="103"/>
                    </a:lnTo>
                    <a:lnTo>
                      <a:pt x="113" y="116"/>
                    </a:lnTo>
                    <a:lnTo>
                      <a:pt x="108" y="131"/>
                    </a:lnTo>
                    <a:lnTo>
                      <a:pt x="46" y="131"/>
                    </a:lnTo>
                    <a:lnTo>
                      <a:pt x="0" y="131"/>
                    </a:lnTo>
                    <a:lnTo>
                      <a:pt x="0" y="126"/>
                    </a:lnTo>
                    <a:lnTo>
                      <a:pt x="12" y="126"/>
                    </a:lnTo>
                    <a:lnTo>
                      <a:pt x="17" y="122"/>
                    </a:lnTo>
                    <a:lnTo>
                      <a:pt x="20" y="116"/>
                    </a:lnTo>
                    <a:lnTo>
                      <a:pt x="20" y="105"/>
                    </a:lnTo>
                    <a:lnTo>
                      <a:pt x="20" y="21"/>
                    </a:lnTo>
                    <a:lnTo>
                      <a:pt x="19" y="12"/>
                    </a:lnTo>
                    <a:lnTo>
                      <a:pt x="17" y="7"/>
                    </a:lnTo>
                    <a:lnTo>
                      <a:pt x="11" y="5"/>
                    </a:lnTo>
                    <a:lnTo>
                      <a:pt x="0" y="5"/>
                    </a:lnTo>
                    <a:lnTo>
                      <a:pt x="0" y="0"/>
                    </a:lnTo>
                    <a:lnTo>
                      <a:pt x="42" y="0"/>
                    </a:lnTo>
                    <a:lnTo>
                      <a:pt x="102" y="0"/>
                    </a:lnTo>
                    <a:lnTo>
                      <a:pt x="102" y="28"/>
                    </a:lnTo>
                    <a:lnTo>
                      <a:pt x="98" y="28"/>
                    </a:lnTo>
                    <a:lnTo>
                      <a:pt x="95" y="18"/>
                    </a:lnTo>
                    <a:lnTo>
                      <a:pt x="88" y="10"/>
                    </a:lnTo>
                    <a:lnTo>
                      <a:pt x="78" y="7"/>
                    </a:lnTo>
                    <a:lnTo>
                      <a:pt x="65" y="6"/>
                    </a:lnTo>
                    <a:lnTo>
                      <a:pt x="40" y="6"/>
                    </a:lnTo>
                    <a:lnTo>
                      <a:pt x="40" y="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9"/>
              <p:cNvSpPr>
                <a:spLocks noEditPoints="1"/>
              </p:cNvSpPr>
              <p:nvPr userDrawn="1"/>
            </p:nvSpPr>
            <p:spPr bwMode="auto">
              <a:xfrm>
                <a:off x="3190" y="2808"/>
                <a:ext cx="69" cy="66"/>
              </a:xfrm>
              <a:custGeom>
                <a:avLst/>
                <a:gdLst>
                  <a:gd name="T0" fmla="*/ 39 w 139"/>
                  <a:gd name="T1" fmla="*/ 112 h 131"/>
                  <a:gd name="T2" fmla="*/ 44 w 139"/>
                  <a:gd name="T3" fmla="*/ 124 h 131"/>
                  <a:gd name="T4" fmla="*/ 58 w 139"/>
                  <a:gd name="T5" fmla="*/ 126 h 131"/>
                  <a:gd name="T6" fmla="*/ 44 w 139"/>
                  <a:gd name="T7" fmla="*/ 131 h 131"/>
                  <a:gd name="T8" fmla="*/ 0 w 139"/>
                  <a:gd name="T9" fmla="*/ 131 h 131"/>
                  <a:gd name="T10" fmla="*/ 8 w 139"/>
                  <a:gd name="T11" fmla="*/ 126 h 131"/>
                  <a:gd name="T12" fmla="*/ 18 w 139"/>
                  <a:gd name="T13" fmla="*/ 120 h 131"/>
                  <a:gd name="T14" fmla="*/ 19 w 139"/>
                  <a:gd name="T15" fmla="*/ 18 h 131"/>
                  <a:gd name="T16" fmla="*/ 14 w 139"/>
                  <a:gd name="T17" fmla="*/ 6 h 131"/>
                  <a:gd name="T18" fmla="*/ 0 w 139"/>
                  <a:gd name="T19" fmla="*/ 5 h 131"/>
                  <a:gd name="T20" fmla="*/ 17 w 139"/>
                  <a:gd name="T21" fmla="*/ 0 h 131"/>
                  <a:gd name="T22" fmla="*/ 39 w 139"/>
                  <a:gd name="T23" fmla="*/ 0 h 131"/>
                  <a:gd name="T24" fmla="*/ 59 w 139"/>
                  <a:gd name="T25" fmla="*/ 0 h 131"/>
                  <a:gd name="T26" fmla="*/ 86 w 139"/>
                  <a:gd name="T27" fmla="*/ 4 h 131"/>
                  <a:gd name="T28" fmla="*/ 101 w 139"/>
                  <a:gd name="T29" fmla="*/ 15 h 131"/>
                  <a:gd name="T30" fmla="*/ 106 w 139"/>
                  <a:gd name="T31" fmla="*/ 27 h 131"/>
                  <a:gd name="T32" fmla="*/ 105 w 139"/>
                  <a:gd name="T33" fmla="*/ 44 h 131"/>
                  <a:gd name="T34" fmla="*/ 90 w 139"/>
                  <a:gd name="T35" fmla="*/ 61 h 131"/>
                  <a:gd name="T36" fmla="*/ 91 w 139"/>
                  <a:gd name="T37" fmla="*/ 82 h 131"/>
                  <a:gd name="T38" fmla="*/ 109 w 139"/>
                  <a:gd name="T39" fmla="*/ 106 h 131"/>
                  <a:gd name="T40" fmla="*/ 122 w 139"/>
                  <a:gd name="T41" fmla="*/ 120 h 131"/>
                  <a:gd name="T42" fmla="*/ 139 w 139"/>
                  <a:gd name="T43" fmla="*/ 126 h 131"/>
                  <a:gd name="T44" fmla="*/ 132 w 139"/>
                  <a:gd name="T45" fmla="*/ 131 h 131"/>
                  <a:gd name="T46" fmla="*/ 106 w 139"/>
                  <a:gd name="T47" fmla="*/ 131 h 131"/>
                  <a:gd name="T48" fmla="*/ 73 w 139"/>
                  <a:gd name="T49" fmla="*/ 90 h 131"/>
                  <a:gd name="T50" fmla="*/ 39 w 139"/>
                  <a:gd name="T51" fmla="*/ 69 h 131"/>
                  <a:gd name="T52" fmla="*/ 48 w 139"/>
                  <a:gd name="T53" fmla="*/ 6 h 131"/>
                  <a:gd name="T54" fmla="*/ 39 w 139"/>
                  <a:gd name="T55" fmla="*/ 7 h 131"/>
                  <a:gd name="T56" fmla="*/ 44 w 139"/>
                  <a:gd name="T57" fmla="*/ 63 h 131"/>
                  <a:gd name="T58" fmla="*/ 64 w 139"/>
                  <a:gd name="T59" fmla="*/ 61 h 131"/>
                  <a:gd name="T60" fmla="*/ 81 w 139"/>
                  <a:gd name="T61" fmla="*/ 50 h 131"/>
                  <a:gd name="T62" fmla="*/ 86 w 139"/>
                  <a:gd name="T63" fmla="*/ 34 h 131"/>
                  <a:gd name="T64" fmla="*/ 81 w 139"/>
                  <a:gd name="T65" fmla="*/ 17 h 131"/>
                  <a:gd name="T66" fmla="*/ 64 w 139"/>
                  <a:gd name="T67" fmla="*/ 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31">
                    <a:moveTo>
                      <a:pt x="39" y="69"/>
                    </a:moveTo>
                    <a:lnTo>
                      <a:pt x="39" y="112"/>
                    </a:lnTo>
                    <a:lnTo>
                      <a:pt x="41" y="120"/>
                    </a:lnTo>
                    <a:lnTo>
                      <a:pt x="44" y="124"/>
                    </a:lnTo>
                    <a:lnTo>
                      <a:pt x="51" y="126"/>
                    </a:lnTo>
                    <a:lnTo>
                      <a:pt x="58" y="126"/>
                    </a:lnTo>
                    <a:lnTo>
                      <a:pt x="58" y="131"/>
                    </a:lnTo>
                    <a:lnTo>
                      <a:pt x="44" y="131"/>
                    </a:lnTo>
                    <a:lnTo>
                      <a:pt x="31" y="131"/>
                    </a:lnTo>
                    <a:lnTo>
                      <a:pt x="0" y="131"/>
                    </a:lnTo>
                    <a:lnTo>
                      <a:pt x="0" y="126"/>
                    </a:lnTo>
                    <a:lnTo>
                      <a:pt x="8" y="126"/>
                    </a:lnTo>
                    <a:lnTo>
                      <a:pt x="14" y="124"/>
                    </a:lnTo>
                    <a:lnTo>
                      <a:pt x="18" y="120"/>
                    </a:lnTo>
                    <a:lnTo>
                      <a:pt x="19" y="113"/>
                    </a:lnTo>
                    <a:lnTo>
                      <a:pt x="19" y="18"/>
                    </a:lnTo>
                    <a:lnTo>
                      <a:pt x="18" y="10"/>
                    </a:lnTo>
                    <a:lnTo>
                      <a:pt x="14" y="6"/>
                    </a:lnTo>
                    <a:lnTo>
                      <a:pt x="8" y="5"/>
                    </a:lnTo>
                    <a:lnTo>
                      <a:pt x="0" y="5"/>
                    </a:lnTo>
                    <a:lnTo>
                      <a:pt x="0" y="0"/>
                    </a:lnTo>
                    <a:lnTo>
                      <a:pt x="17" y="0"/>
                    </a:lnTo>
                    <a:lnTo>
                      <a:pt x="32" y="0"/>
                    </a:lnTo>
                    <a:lnTo>
                      <a:pt x="39" y="0"/>
                    </a:lnTo>
                    <a:lnTo>
                      <a:pt x="49" y="0"/>
                    </a:lnTo>
                    <a:lnTo>
                      <a:pt x="59" y="0"/>
                    </a:lnTo>
                    <a:lnTo>
                      <a:pt x="75" y="1"/>
                    </a:lnTo>
                    <a:lnTo>
                      <a:pt x="86" y="4"/>
                    </a:lnTo>
                    <a:lnTo>
                      <a:pt x="95" y="8"/>
                    </a:lnTo>
                    <a:lnTo>
                      <a:pt x="101" y="15"/>
                    </a:lnTo>
                    <a:lnTo>
                      <a:pt x="104" y="21"/>
                    </a:lnTo>
                    <a:lnTo>
                      <a:pt x="106" y="27"/>
                    </a:lnTo>
                    <a:lnTo>
                      <a:pt x="107" y="33"/>
                    </a:lnTo>
                    <a:lnTo>
                      <a:pt x="105" y="44"/>
                    </a:lnTo>
                    <a:lnTo>
                      <a:pt x="99" y="53"/>
                    </a:lnTo>
                    <a:lnTo>
                      <a:pt x="90" y="61"/>
                    </a:lnTo>
                    <a:lnTo>
                      <a:pt x="78" y="65"/>
                    </a:lnTo>
                    <a:lnTo>
                      <a:pt x="91" y="82"/>
                    </a:lnTo>
                    <a:lnTo>
                      <a:pt x="100" y="95"/>
                    </a:lnTo>
                    <a:lnTo>
                      <a:pt x="109" y="106"/>
                    </a:lnTo>
                    <a:lnTo>
                      <a:pt x="116" y="114"/>
                    </a:lnTo>
                    <a:lnTo>
                      <a:pt x="122" y="120"/>
                    </a:lnTo>
                    <a:lnTo>
                      <a:pt x="130" y="125"/>
                    </a:lnTo>
                    <a:lnTo>
                      <a:pt x="139" y="126"/>
                    </a:lnTo>
                    <a:lnTo>
                      <a:pt x="139" y="131"/>
                    </a:lnTo>
                    <a:lnTo>
                      <a:pt x="132" y="131"/>
                    </a:lnTo>
                    <a:lnTo>
                      <a:pt x="123" y="131"/>
                    </a:lnTo>
                    <a:lnTo>
                      <a:pt x="106" y="131"/>
                    </a:lnTo>
                    <a:lnTo>
                      <a:pt x="89" y="111"/>
                    </a:lnTo>
                    <a:lnTo>
                      <a:pt x="73" y="90"/>
                    </a:lnTo>
                    <a:lnTo>
                      <a:pt x="58" y="69"/>
                    </a:lnTo>
                    <a:lnTo>
                      <a:pt x="39" y="69"/>
                    </a:lnTo>
                    <a:close/>
                    <a:moveTo>
                      <a:pt x="52" y="6"/>
                    </a:moveTo>
                    <a:lnTo>
                      <a:pt x="48" y="6"/>
                    </a:lnTo>
                    <a:lnTo>
                      <a:pt x="43" y="6"/>
                    </a:lnTo>
                    <a:lnTo>
                      <a:pt x="39" y="7"/>
                    </a:lnTo>
                    <a:lnTo>
                      <a:pt x="39" y="62"/>
                    </a:lnTo>
                    <a:lnTo>
                      <a:pt x="44" y="63"/>
                    </a:lnTo>
                    <a:lnTo>
                      <a:pt x="51" y="63"/>
                    </a:lnTo>
                    <a:lnTo>
                      <a:pt x="64" y="61"/>
                    </a:lnTo>
                    <a:lnTo>
                      <a:pt x="74" y="56"/>
                    </a:lnTo>
                    <a:lnTo>
                      <a:pt x="81" y="50"/>
                    </a:lnTo>
                    <a:lnTo>
                      <a:pt x="84" y="42"/>
                    </a:lnTo>
                    <a:lnTo>
                      <a:pt x="86" y="34"/>
                    </a:lnTo>
                    <a:lnTo>
                      <a:pt x="84" y="25"/>
                    </a:lnTo>
                    <a:lnTo>
                      <a:pt x="81" y="17"/>
                    </a:lnTo>
                    <a:lnTo>
                      <a:pt x="75" y="11"/>
                    </a:lnTo>
                    <a:lnTo>
                      <a:pt x="64" y="7"/>
                    </a:lnTo>
                    <a:lnTo>
                      <a:pt x="52" y="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20"/>
              <p:cNvSpPr>
                <a:spLocks/>
              </p:cNvSpPr>
              <p:nvPr userDrawn="1"/>
            </p:nvSpPr>
            <p:spPr bwMode="auto">
              <a:xfrm>
                <a:off x="3278" y="2807"/>
                <a:ext cx="42" cy="68"/>
              </a:xfrm>
              <a:custGeom>
                <a:avLst/>
                <a:gdLst>
                  <a:gd name="T0" fmla="*/ 0 w 84"/>
                  <a:gd name="T1" fmla="*/ 102 h 137"/>
                  <a:gd name="T2" fmla="*/ 5 w 84"/>
                  <a:gd name="T3" fmla="*/ 102 h 137"/>
                  <a:gd name="T4" fmla="*/ 8 w 84"/>
                  <a:gd name="T5" fmla="*/ 113 h 137"/>
                  <a:gd name="T6" fmla="*/ 16 w 84"/>
                  <a:gd name="T7" fmla="*/ 122 h 137"/>
                  <a:gd name="T8" fmla="*/ 25 w 84"/>
                  <a:gd name="T9" fmla="*/ 129 h 137"/>
                  <a:gd name="T10" fmla="*/ 37 w 84"/>
                  <a:gd name="T11" fmla="*/ 131 h 137"/>
                  <a:gd name="T12" fmla="*/ 48 w 84"/>
                  <a:gd name="T13" fmla="*/ 129 h 137"/>
                  <a:gd name="T14" fmla="*/ 57 w 84"/>
                  <a:gd name="T15" fmla="*/ 123 h 137"/>
                  <a:gd name="T16" fmla="*/ 63 w 84"/>
                  <a:gd name="T17" fmla="*/ 116 h 137"/>
                  <a:gd name="T18" fmla="*/ 65 w 84"/>
                  <a:gd name="T19" fmla="*/ 106 h 137"/>
                  <a:gd name="T20" fmla="*/ 64 w 84"/>
                  <a:gd name="T21" fmla="*/ 96 h 137"/>
                  <a:gd name="T22" fmla="*/ 59 w 84"/>
                  <a:gd name="T23" fmla="*/ 90 h 137"/>
                  <a:gd name="T24" fmla="*/ 52 w 84"/>
                  <a:gd name="T25" fmla="*/ 84 h 137"/>
                  <a:gd name="T26" fmla="*/ 44 w 84"/>
                  <a:gd name="T27" fmla="*/ 79 h 137"/>
                  <a:gd name="T28" fmla="*/ 35 w 84"/>
                  <a:gd name="T29" fmla="*/ 75 h 137"/>
                  <a:gd name="T30" fmla="*/ 25 w 84"/>
                  <a:gd name="T31" fmla="*/ 70 h 137"/>
                  <a:gd name="T32" fmla="*/ 18 w 84"/>
                  <a:gd name="T33" fmla="*/ 65 h 137"/>
                  <a:gd name="T34" fmla="*/ 10 w 84"/>
                  <a:gd name="T35" fmla="*/ 57 h 137"/>
                  <a:gd name="T36" fmla="*/ 6 w 84"/>
                  <a:gd name="T37" fmla="*/ 49 h 137"/>
                  <a:gd name="T38" fmla="*/ 4 w 84"/>
                  <a:gd name="T39" fmla="*/ 36 h 137"/>
                  <a:gd name="T40" fmla="*/ 6 w 84"/>
                  <a:gd name="T41" fmla="*/ 24 h 137"/>
                  <a:gd name="T42" fmla="*/ 12 w 84"/>
                  <a:gd name="T43" fmla="*/ 13 h 137"/>
                  <a:gd name="T44" fmla="*/ 22 w 84"/>
                  <a:gd name="T45" fmla="*/ 6 h 137"/>
                  <a:gd name="T46" fmla="*/ 35 w 84"/>
                  <a:gd name="T47" fmla="*/ 2 h 137"/>
                  <a:gd name="T48" fmla="*/ 48 w 84"/>
                  <a:gd name="T49" fmla="*/ 0 h 137"/>
                  <a:gd name="T50" fmla="*/ 61 w 84"/>
                  <a:gd name="T51" fmla="*/ 1 h 137"/>
                  <a:gd name="T52" fmla="*/ 73 w 84"/>
                  <a:gd name="T53" fmla="*/ 3 h 137"/>
                  <a:gd name="T54" fmla="*/ 77 w 84"/>
                  <a:gd name="T55" fmla="*/ 27 h 137"/>
                  <a:gd name="T56" fmla="*/ 72 w 84"/>
                  <a:gd name="T57" fmla="*/ 27 h 137"/>
                  <a:gd name="T58" fmla="*/ 69 w 84"/>
                  <a:gd name="T59" fmla="*/ 18 h 137"/>
                  <a:gd name="T60" fmla="*/ 64 w 84"/>
                  <a:gd name="T61" fmla="*/ 11 h 137"/>
                  <a:gd name="T62" fmla="*/ 56 w 84"/>
                  <a:gd name="T63" fmla="*/ 7 h 137"/>
                  <a:gd name="T64" fmla="*/ 45 w 84"/>
                  <a:gd name="T65" fmla="*/ 6 h 137"/>
                  <a:gd name="T66" fmla="*/ 35 w 84"/>
                  <a:gd name="T67" fmla="*/ 8 h 137"/>
                  <a:gd name="T68" fmla="*/ 27 w 84"/>
                  <a:gd name="T69" fmla="*/ 13 h 137"/>
                  <a:gd name="T70" fmla="*/ 22 w 84"/>
                  <a:gd name="T71" fmla="*/ 21 h 137"/>
                  <a:gd name="T72" fmla="*/ 21 w 84"/>
                  <a:gd name="T73" fmla="*/ 30 h 137"/>
                  <a:gd name="T74" fmla="*/ 22 w 84"/>
                  <a:gd name="T75" fmla="*/ 40 h 137"/>
                  <a:gd name="T76" fmla="*/ 27 w 84"/>
                  <a:gd name="T77" fmla="*/ 47 h 137"/>
                  <a:gd name="T78" fmla="*/ 35 w 84"/>
                  <a:gd name="T79" fmla="*/ 52 h 137"/>
                  <a:gd name="T80" fmla="*/ 43 w 84"/>
                  <a:gd name="T81" fmla="*/ 56 h 137"/>
                  <a:gd name="T82" fmla="*/ 52 w 84"/>
                  <a:gd name="T83" fmla="*/ 62 h 137"/>
                  <a:gd name="T84" fmla="*/ 62 w 84"/>
                  <a:gd name="T85" fmla="*/ 66 h 137"/>
                  <a:gd name="T86" fmla="*/ 70 w 84"/>
                  <a:gd name="T87" fmla="*/ 71 h 137"/>
                  <a:gd name="T88" fmla="*/ 78 w 84"/>
                  <a:gd name="T89" fmla="*/ 78 h 137"/>
                  <a:gd name="T90" fmla="*/ 83 w 84"/>
                  <a:gd name="T91" fmla="*/ 87 h 137"/>
                  <a:gd name="T92" fmla="*/ 84 w 84"/>
                  <a:gd name="T93" fmla="*/ 98 h 137"/>
                  <a:gd name="T94" fmla="*/ 82 w 84"/>
                  <a:gd name="T95" fmla="*/ 112 h 137"/>
                  <a:gd name="T96" fmla="*/ 74 w 84"/>
                  <a:gd name="T97" fmla="*/ 122 h 137"/>
                  <a:gd name="T98" fmla="*/ 63 w 84"/>
                  <a:gd name="T99" fmla="*/ 131 h 137"/>
                  <a:gd name="T100" fmla="*/ 50 w 84"/>
                  <a:gd name="T101" fmla="*/ 135 h 137"/>
                  <a:gd name="T102" fmla="*/ 36 w 84"/>
                  <a:gd name="T103" fmla="*/ 137 h 137"/>
                  <a:gd name="T104" fmla="*/ 20 w 84"/>
                  <a:gd name="T105" fmla="*/ 135 h 137"/>
                  <a:gd name="T106" fmla="*/ 4 w 84"/>
                  <a:gd name="T107" fmla="*/ 131 h 137"/>
                  <a:gd name="T108" fmla="*/ 0 w 84"/>
                  <a:gd name="T109"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 h="137">
                    <a:moveTo>
                      <a:pt x="0" y="102"/>
                    </a:moveTo>
                    <a:lnTo>
                      <a:pt x="5" y="102"/>
                    </a:lnTo>
                    <a:lnTo>
                      <a:pt x="8" y="113"/>
                    </a:lnTo>
                    <a:lnTo>
                      <a:pt x="16" y="122"/>
                    </a:lnTo>
                    <a:lnTo>
                      <a:pt x="25" y="129"/>
                    </a:lnTo>
                    <a:lnTo>
                      <a:pt x="37" y="131"/>
                    </a:lnTo>
                    <a:lnTo>
                      <a:pt x="48" y="129"/>
                    </a:lnTo>
                    <a:lnTo>
                      <a:pt x="57" y="123"/>
                    </a:lnTo>
                    <a:lnTo>
                      <a:pt x="63" y="116"/>
                    </a:lnTo>
                    <a:lnTo>
                      <a:pt x="65" y="106"/>
                    </a:lnTo>
                    <a:lnTo>
                      <a:pt x="64" y="96"/>
                    </a:lnTo>
                    <a:lnTo>
                      <a:pt x="59" y="90"/>
                    </a:lnTo>
                    <a:lnTo>
                      <a:pt x="52" y="84"/>
                    </a:lnTo>
                    <a:lnTo>
                      <a:pt x="44" y="79"/>
                    </a:lnTo>
                    <a:lnTo>
                      <a:pt x="35" y="75"/>
                    </a:lnTo>
                    <a:lnTo>
                      <a:pt x="25" y="70"/>
                    </a:lnTo>
                    <a:lnTo>
                      <a:pt x="18" y="65"/>
                    </a:lnTo>
                    <a:lnTo>
                      <a:pt x="10" y="57"/>
                    </a:lnTo>
                    <a:lnTo>
                      <a:pt x="6" y="49"/>
                    </a:lnTo>
                    <a:lnTo>
                      <a:pt x="4" y="36"/>
                    </a:lnTo>
                    <a:lnTo>
                      <a:pt x="6" y="24"/>
                    </a:lnTo>
                    <a:lnTo>
                      <a:pt x="12" y="13"/>
                    </a:lnTo>
                    <a:lnTo>
                      <a:pt x="22" y="6"/>
                    </a:lnTo>
                    <a:lnTo>
                      <a:pt x="35" y="2"/>
                    </a:lnTo>
                    <a:lnTo>
                      <a:pt x="48" y="0"/>
                    </a:lnTo>
                    <a:lnTo>
                      <a:pt x="61" y="1"/>
                    </a:lnTo>
                    <a:lnTo>
                      <a:pt x="73" y="3"/>
                    </a:lnTo>
                    <a:lnTo>
                      <a:pt x="77" y="27"/>
                    </a:lnTo>
                    <a:lnTo>
                      <a:pt x="72" y="27"/>
                    </a:lnTo>
                    <a:lnTo>
                      <a:pt x="69" y="18"/>
                    </a:lnTo>
                    <a:lnTo>
                      <a:pt x="64" y="11"/>
                    </a:lnTo>
                    <a:lnTo>
                      <a:pt x="56" y="7"/>
                    </a:lnTo>
                    <a:lnTo>
                      <a:pt x="45" y="6"/>
                    </a:lnTo>
                    <a:lnTo>
                      <a:pt x="35" y="8"/>
                    </a:lnTo>
                    <a:lnTo>
                      <a:pt x="27" y="13"/>
                    </a:lnTo>
                    <a:lnTo>
                      <a:pt x="22" y="21"/>
                    </a:lnTo>
                    <a:lnTo>
                      <a:pt x="21" y="30"/>
                    </a:lnTo>
                    <a:lnTo>
                      <a:pt x="22" y="40"/>
                    </a:lnTo>
                    <a:lnTo>
                      <a:pt x="27" y="47"/>
                    </a:lnTo>
                    <a:lnTo>
                      <a:pt x="35" y="52"/>
                    </a:lnTo>
                    <a:lnTo>
                      <a:pt x="43" y="56"/>
                    </a:lnTo>
                    <a:lnTo>
                      <a:pt x="52" y="62"/>
                    </a:lnTo>
                    <a:lnTo>
                      <a:pt x="62" y="66"/>
                    </a:lnTo>
                    <a:lnTo>
                      <a:pt x="70" y="71"/>
                    </a:lnTo>
                    <a:lnTo>
                      <a:pt x="78" y="78"/>
                    </a:lnTo>
                    <a:lnTo>
                      <a:pt x="83" y="87"/>
                    </a:lnTo>
                    <a:lnTo>
                      <a:pt x="84" y="98"/>
                    </a:lnTo>
                    <a:lnTo>
                      <a:pt x="82" y="112"/>
                    </a:lnTo>
                    <a:lnTo>
                      <a:pt x="74" y="122"/>
                    </a:lnTo>
                    <a:lnTo>
                      <a:pt x="63" y="131"/>
                    </a:lnTo>
                    <a:lnTo>
                      <a:pt x="50" y="135"/>
                    </a:lnTo>
                    <a:lnTo>
                      <a:pt x="36" y="137"/>
                    </a:lnTo>
                    <a:lnTo>
                      <a:pt x="20" y="135"/>
                    </a:lnTo>
                    <a:lnTo>
                      <a:pt x="4" y="131"/>
                    </a:lnTo>
                    <a:lnTo>
                      <a:pt x="0" y="10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21"/>
              <p:cNvSpPr>
                <a:spLocks/>
              </p:cNvSpPr>
              <p:nvPr userDrawn="1"/>
            </p:nvSpPr>
            <p:spPr bwMode="auto">
              <a:xfrm>
                <a:off x="3348" y="2808"/>
                <a:ext cx="29" cy="66"/>
              </a:xfrm>
              <a:custGeom>
                <a:avLst/>
                <a:gdLst>
                  <a:gd name="T0" fmla="*/ 19 w 57"/>
                  <a:gd name="T1" fmla="*/ 18 h 131"/>
                  <a:gd name="T2" fmla="*/ 18 w 57"/>
                  <a:gd name="T3" fmla="*/ 10 h 131"/>
                  <a:gd name="T4" fmla="*/ 13 w 57"/>
                  <a:gd name="T5" fmla="*/ 6 h 131"/>
                  <a:gd name="T6" fmla="*/ 7 w 57"/>
                  <a:gd name="T7" fmla="*/ 5 h 131"/>
                  <a:gd name="T8" fmla="*/ 0 w 57"/>
                  <a:gd name="T9" fmla="*/ 5 h 131"/>
                  <a:gd name="T10" fmla="*/ 0 w 57"/>
                  <a:gd name="T11" fmla="*/ 0 h 131"/>
                  <a:gd name="T12" fmla="*/ 28 w 57"/>
                  <a:gd name="T13" fmla="*/ 0 h 131"/>
                  <a:gd name="T14" fmla="*/ 57 w 57"/>
                  <a:gd name="T15" fmla="*/ 0 h 131"/>
                  <a:gd name="T16" fmla="*/ 57 w 57"/>
                  <a:gd name="T17" fmla="*/ 5 h 131"/>
                  <a:gd name="T18" fmla="*/ 50 w 57"/>
                  <a:gd name="T19" fmla="*/ 5 h 131"/>
                  <a:gd name="T20" fmla="*/ 44 w 57"/>
                  <a:gd name="T21" fmla="*/ 6 h 131"/>
                  <a:gd name="T22" fmla="*/ 41 w 57"/>
                  <a:gd name="T23" fmla="*/ 10 h 131"/>
                  <a:gd name="T24" fmla="*/ 39 w 57"/>
                  <a:gd name="T25" fmla="*/ 18 h 131"/>
                  <a:gd name="T26" fmla="*/ 39 w 57"/>
                  <a:gd name="T27" fmla="*/ 112 h 131"/>
                  <a:gd name="T28" fmla="*/ 41 w 57"/>
                  <a:gd name="T29" fmla="*/ 120 h 131"/>
                  <a:gd name="T30" fmla="*/ 44 w 57"/>
                  <a:gd name="T31" fmla="*/ 124 h 131"/>
                  <a:gd name="T32" fmla="*/ 50 w 57"/>
                  <a:gd name="T33" fmla="*/ 126 h 131"/>
                  <a:gd name="T34" fmla="*/ 57 w 57"/>
                  <a:gd name="T35" fmla="*/ 126 h 131"/>
                  <a:gd name="T36" fmla="*/ 57 w 57"/>
                  <a:gd name="T37" fmla="*/ 131 h 131"/>
                  <a:gd name="T38" fmla="*/ 30 w 57"/>
                  <a:gd name="T39" fmla="*/ 131 h 131"/>
                  <a:gd name="T40" fmla="*/ 0 w 57"/>
                  <a:gd name="T41" fmla="*/ 131 h 131"/>
                  <a:gd name="T42" fmla="*/ 0 w 57"/>
                  <a:gd name="T43" fmla="*/ 126 h 131"/>
                  <a:gd name="T44" fmla="*/ 7 w 57"/>
                  <a:gd name="T45" fmla="*/ 126 h 131"/>
                  <a:gd name="T46" fmla="*/ 13 w 57"/>
                  <a:gd name="T47" fmla="*/ 124 h 131"/>
                  <a:gd name="T48" fmla="*/ 18 w 57"/>
                  <a:gd name="T49" fmla="*/ 120 h 131"/>
                  <a:gd name="T50" fmla="*/ 19 w 57"/>
                  <a:gd name="T51" fmla="*/ 112 h 131"/>
                  <a:gd name="T52" fmla="*/ 19 w 57"/>
                  <a:gd name="T53"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131">
                    <a:moveTo>
                      <a:pt x="19" y="18"/>
                    </a:moveTo>
                    <a:lnTo>
                      <a:pt x="18" y="10"/>
                    </a:lnTo>
                    <a:lnTo>
                      <a:pt x="13" y="6"/>
                    </a:lnTo>
                    <a:lnTo>
                      <a:pt x="7" y="5"/>
                    </a:lnTo>
                    <a:lnTo>
                      <a:pt x="0" y="5"/>
                    </a:lnTo>
                    <a:lnTo>
                      <a:pt x="0" y="0"/>
                    </a:lnTo>
                    <a:lnTo>
                      <a:pt x="28" y="0"/>
                    </a:lnTo>
                    <a:lnTo>
                      <a:pt x="57" y="0"/>
                    </a:lnTo>
                    <a:lnTo>
                      <a:pt x="57" y="5"/>
                    </a:lnTo>
                    <a:lnTo>
                      <a:pt x="50" y="5"/>
                    </a:lnTo>
                    <a:lnTo>
                      <a:pt x="44" y="6"/>
                    </a:lnTo>
                    <a:lnTo>
                      <a:pt x="41" y="10"/>
                    </a:lnTo>
                    <a:lnTo>
                      <a:pt x="39" y="18"/>
                    </a:lnTo>
                    <a:lnTo>
                      <a:pt x="39" y="112"/>
                    </a:lnTo>
                    <a:lnTo>
                      <a:pt x="41" y="120"/>
                    </a:lnTo>
                    <a:lnTo>
                      <a:pt x="44" y="124"/>
                    </a:lnTo>
                    <a:lnTo>
                      <a:pt x="50" y="126"/>
                    </a:lnTo>
                    <a:lnTo>
                      <a:pt x="57" y="126"/>
                    </a:lnTo>
                    <a:lnTo>
                      <a:pt x="57" y="131"/>
                    </a:lnTo>
                    <a:lnTo>
                      <a:pt x="30" y="131"/>
                    </a:lnTo>
                    <a:lnTo>
                      <a:pt x="0" y="131"/>
                    </a:lnTo>
                    <a:lnTo>
                      <a:pt x="0" y="126"/>
                    </a:lnTo>
                    <a:lnTo>
                      <a:pt x="7" y="126"/>
                    </a:lnTo>
                    <a:lnTo>
                      <a:pt x="13" y="124"/>
                    </a:lnTo>
                    <a:lnTo>
                      <a:pt x="18" y="120"/>
                    </a:lnTo>
                    <a:lnTo>
                      <a:pt x="19" y="112"/>
                    </a:lnTo>
                    <a:lnTo>
                      <a:pt x="19"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22"/>
              <p:cNvSpPr>
                <a:spLocks/>
              </p:cNvSpPr>
              <p:nvPr userDrawn="1"/>
            </p:nvSpPr>
            <p:spPr bwMode="auto">
              <a:xfrm>
                <a:off x="3402" y="2806"/>
                <a:ext cx="66" cy="68"/>
              </a:xfrm>
              <a:custGeom>
                <a:avLst/>
                <a:gdLst>
                  <a:gd name="T0" fmla="*/ 129 w 131"/>
                  <a:gd name="T1" fmla="*/ 29 h 136"/>
                  <a:gd name="T2" fmla="*/ 124 w 131"/>
                  <a:gd name="T3" fmla="*/ 29 h 136"/>
                  <a:gd name="T4" fmla="*/ 123 w 131"/>
                  <a:gd name="T5" fmla="*/ 24 h 136"/>
                  <a:gd name="T6" fmla="*/ 123 w 131"/>
                  <a:gd name="T7" fmla="*/ 20 h 136"/>
                  <a:gd name="T8" fmla="*/ 120 w 131"/>
                  <a:gd name="T9" fmla="*/ 15 h 136"/>
                  <a:gd name="T10" fmla="*/ 116 w 131"/>
                  <a:gd name="T11" fmla="*/ 13 h 136"/>
                  <a:gd name="T12" fmla="*/ 107 w 131"/>
                  <a:gd name="T13" fmla="*/ 12 h 136"/>
                  <a:gd name="T14" fmla="*/ 76 w 131"/>
                  <a:gd name="T15" fmla="*/ 12 h 136"/>
                  <a:gd name="T16" fmla="*/ 76 w 131"/>
                  <a:gd name="T17" fmla="*/ 117 h 136"/>
                  <a:gd name="T18" fmla="*/ 77 w 131"/>
                  <a:gd name="T19" fmla="*/ 125 h 136"/>
                  <a:gd name="T20" fmla="*/ 81 w 131"/>
                  <a:gd name="T21" fmla="*/ 129 h 136"/>
                  <a:gd name="T22" fmla="*/ 87 w 131"/>
                  <a:gd name="T23" fmla="*/ 131 h 136"/>
                  <a:gd name="T24" fmla="*/ 94 w 131"/>
                  <a:gd name="T25" fmla="*/ 131 h 136"/>
                  <a:gd name="T26" fmla="*/ 94 w 131"/>
                  <a:gd name="T27" fmla="*/ 136 h 136"/>
                  <a:gd name="T28" fmla="*/ 80 w 131"/>
                  <a:gd name="T29" fmla="*/ 136 h 136"/>
                  <a:gd name="T30" fmla="*/ 66 w 131"/>
                  <a:gd name="T31" fmla="*/ 136 h 136"/>
                  <a:gd name="T32" fmla="*/ 37 w 131"/>
                  <a:gd name="T33" fmla="*/ 136 h 136"/>
                  <a:gd name="T34" fmla="*/ 37 w 131"/>
                  <a:gd name="T35" fmla="*/ 131 h 136"/>
                  <a:gd name="T36" fmla="*/ 44 w 131"/>
                  <a:gd name="T37" fmla="*/ 131 h 136"/>
                  <a:gd name="T38" fmla="*/ 50 w 131"/>
                  <a:gd name="T39" fmla="*/ 129 h 136"/>
                  <a:gd name="T40" fmla="*/ 54 w 131"/>
                  <a:gd name="T41" fmla="*/ 125 h 136"/>
                  <a:gd name="T42" fmla="*/ 56 w 131"/>
                  <a:gd name="T43" fmla="*/ 117 h 136"/>
                  <a:gd name="T44" fmla="*/ 56 w 131"/>
                  <a:gd name="T45" fmla="*/ 12 h 136"/>
                  <a:gd name="T46" fmla="*/ 28 w 131"/>
                  <a:gd name="T47" fmla="*/ 12 h 136"/>
                  <a:gd name="T48" fmla="*/ 19 w 131"/>
                  <a:gd name="T49" fmla="*/ 13 h 136"/>
                  <a:gd name="T50" fmla="*/ 13 w 131"/>
                  <a:gd name="T51" fmla="*/ 15 h 136"/>
                  <a:gd name="T52" fmla="*/ 9 w 131"/>
                  <a:gd name="T53" fmla="*/ 18 h 136"/>
                  <a:gd name="T54" fmla="*/ 7 w 131"/>
                  <a:gd name="T55" fmla="*/ 23 h 136"/>
                  <a:gd name="T56" fmla="*/ 5 w 131"/>
                  <a:gd name="T57" fmla="*/ 29 h 136"/>
                  <a:gd name="T58" fmla="*/ 0 w 131"/>
                  <a:gd name="T59" fmla="*/ 29 h 136"/>
                  <a:gd name="T60" fmla="*/ 2 w 131"/>
                  <a:gd name="T61" fmla="*/ 0 h 136"/>
                  <a:gd name="T62" fmla="*/ 6 w 131"/>
                  <a:gd name="T63" fmla="*/ 0 h 136"/>
                  <a:gd name="T64" fmla="*/ 8 w 131"/>
                  <a:gd name="T65" fmla="*/ 2 h 136"/>
                  <a:gd name="T66" fmla="*/ 10 w 131"/>
                  <a:gd name="T67" fmla="*/ 4 h 136"/>
                  <a:gd name="T68" fmla="*/ 14 w 131"/>
                  <a:gd name="T69" fmla="*/ 5 h 136"/>
                  <a:gd name="T70" fmla="*/ 16 w 131"/>
                  <a:gd name="T71" fmla="*/ 5 h 136"/>
                  <a:gd name="T72" fmla="*/ 19 w 131"/>
                  <a:gd name="T73" fmla="*/ 5 h 136"/>
                  <a:gd name="T74" fmla="*/ 113 w 131"/>
                  <a:gd name="T75" fmla="*/ 5 h 136"/>
                  <a:gd name="T76" fmla="*/ 118 w 131"/>
                  <a:gd name="T77" fmla="*/ 5 h 136"/>
                  <a:gd name="T78" fmla="*/ 121 w 131"/>
                  <a:gd name="T79" fmla="*/ 4 h 136"/>
                  <a:gd name="T80" fmla="*/ 124 w 131"/>
                  <a:gd name="T81" fmla="*/ 3 h 136"/>
                  <a:gd name="T82" fmla="*/ 126 w 131"/>
                  <a:gd name="T83" fmla="*/ 2 h 136"/>
                  <a:gd name="T84" fmla="*/ 127 w 131"/>
                  <a:gd name="T85" fmla="*/ 0 h 136"/>
                  <a:gd name="T86" fmla="*/ 131 w 131"/>
                  <a:gd name="T87" fmla="*/ 0 h 136"/>
                  <a:gd name="T88" fmla="*/ 129 w 131"/>
                  <a:gd name="T89" fmla="*/ 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1" h="136">
                    <a:moveTo>
                      <a:pt x="129" y="29"/>
                    </a:moveTo>
                    <a:lnTo>
                      <a:pt x="124" y="29"/>
                    </a:lnTo>
                    <a:lnTo>
                      <a:pt x="123" y="24"/>
                    </a:lnTo>
                    <a:lnTo>
                      <a:pt x="123" y="20"/>
                    </a:lnTo>
                    <a:lnTo>
                      <a:pt x="120" y="15"/>
                    </a:lnTo>
                    <a:lnTo>
                      <a:pt x="116" y="13"/>
                    </a:lnTo>
                    <a:lnTo>
                      <a:pt x="107" y="12"/>
                    </a:lnTo>
                    <a:lnTo>
                      <a:pt x="76" y="12"/>
                    </a:lnTo>
                    <a:lnTo>
                      <a:pt x="76" y="117"/>
                    </a:lnTo>
                    <a:lnTo>
                      <a:pt x="77" y="125"/>
                    </a:lnTo>
                    <a:lnTo>
                      <a:pt x="81" y="129"/>
                    </a:lnTo>
                    <a:lnTo>
                      <a:pt x="87" y="131"/>
                    </a:lnTo>
                    <a:lnTo>
                      <a:pt x="94" y="131"/>
                    </a:lnTo>
                    <a:lnTo>
                      <a:pt x="94" y="136"/>
                    </a:lnTo>
                    <a:lnTo>
                      <a:pt x="80" y="136"/>
                    </a:lnTo>
                    <a:lnTo>
                      <a:pt x="66" y="136"/>
                    </a:lnTo>
                    <a:lnTo>
                      <a:pt x="37" y="136"/>
                    </a:lnTo>
                    <a:lnTo>
                      <a:pt x="37" y="131"/>
                    </a:lnTo>
                    <a:lnTo>
                      <a:pt x="44" y="131"/>
                    </a:lnTo>
                    <a:lnTo>
                      <a:pt x="50" y="129"/>
                    </a:lnTo>
                    <a:lnTo>
                      <a:pt x="54" y="125"/>
                    </a:lnTo>
                    <a:lnTo>
                      <a:pt x="56" y="117"/>
                    </a:lnTo>
                    <a:lnTo>
                      <a:pt x="56" y="12"/>
                    </a:lnTo>
                    <a:lnTo>
                      <a:pt x="28" y="12"/>
                    </a:lnTo>
                    <a:lnTo>
                      <a:pt x="19" y="13"/>
                    </a:lnTo>
                    <a:lnTo>
                      <a:pt x="13" y="15"/>
                    </a:lnTo>
                    <a:lnTo>
                      <a:pt x="9" y="18"/>
                    </a:lnTo>
                    <a:lnTo>
                      <a:pt x="7" y="23"/>
                    </a:lnTo>
                    <a:lnTo>
                      <a:pt x="5" y="29"/>
                    </a:lnTo>
                    <a:lnTo>
                      <a:pt x="0" y="29"/>
                    </a:lnTo>
                    <a:lnTo>
                      <a:pt x="2" y="0"/>
                    </a:lnTo>
                    <a:lnTo>
                      <a:pt x="6" y="0"/>
                    </a:lnTo>
                    <a:lnTo>
                      <a:pt x="8" y="2"/>
                    </a:lnTo>
                    <a:lnTo>
                      <a:pt x="10" y="4"/>
                    </a:lnTo>
                    <a:lnTo>
                      <a:pt x="14" y="5"/>
                    </a:lnTo>
                    <a:lnTo>
                      <a:pt x="16" y="5"/>
                    </a:lnTo>
                    <a:lnTo>
                      <a:pt x="19" y="5"/>
                    </a:lnTo>
                    <a:lnTo>
                      <a:pt x="113" y="5"/>
                    </a:lnTo>
                    <a:lnTo>
                      <a:pt x="118" y="5"/>
                    </a:lnTo>
                    <a:lnTo>
                      <a:pt x="121" y="4"/>
                    </a:lnTo>
                    <a:lnTo>
                      <a:pt x="124" y="3"/>
                    </a:lnTo>
                    <a:lnTo>
                      <a:pt x="126" y="2"/>
                    </a:lnTo>
                    <a:lnTo>
                      <a:pt x="127" y="0"/>
                    </a:lnTo>
                    <a:lnTo>
                      <a:pt x="131" y="0"/>
                    </a:lnTo>
                    <a:lnTo>
                      <a:pt x="129" y="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23"/>
              <p:cNvSpPr>
                <a:spLocks/>
              </p:cNvSpPr>
              <p:nvPr userDrawn="1"/>
            </p:nvSpPr>
            <p:spPr bwMode="auto">
              <a:xfrm>
                <a:off x="3487" y="2808"/>
                <a:ext cx="69" cy="66"/>
              </a:xfrm>
              <a:custGeom>
                <a:avLst/>
                <a:gdLst>
                  <a:gd name="T0" fmla="*/ 83 w 140"/>
                  <a:gd name="T1" fmla="*/ 112 h 131"/>
                  <a:gd name="T2" fmla="*/ 84 w 140"/>
                  <a:gd name="T3" fmla="*/ 120 h 131"/>
                  <a:gd name="T4" fmla="*/ 88 w 140"/>
                  <a:gd name="T5" fmla="*/ 124 h 131"/>
                  <a:gd name="T6" fmla="*/ 95 w 140"/>
                  <a:gd name="T7" fmla="*/ 126 h 131"/>
                  <a:gd name="T8" fmla="*/ 102 w 140"/>
                  <a:gd name="T9" fmla="*/ 126 h 131"/>
                  <a:gd name="T10" fmla="*/ 102 w 140"/>
                  <a:gd name="T11" fmla="*/ 131 h 131"/>
                  <a:gd name="T12" fmla="*/ 73 w 140"/>
                  <a:gd name="T13" fmla="*/ 131 h 131"/>
                  <a:gd name="T14" fmla="*/ 44 w 140"/>
                  <a:gd name="T15" fmla="*/ 131 h 131"/>
                  <a:gd name="T16" fmla="*/ 44 w 140"/>
                  <a:gd name="T17" fmla="*/ 126 h 131"/>
                  <a:gd name="T18" fmla="*/ 52 w 140"/>
                  <a:gd name="T19" fmla="*/ 126 h 131"/>
                  <a:gd name="T20" fmla="*/ 58 w 140"/>
                  <a:gd name="T21" fmla="*/ 124 h 131"/>
                  <a:gd name="T22" fmla="*/ 61 w 140"/>
                  <a:gd name="T23" fmla="*/ 120 h 131"/>
                  <a:gd name="T24" fmla="*/ 63 w 140"/>
                  <a:gd name="T25" fmla="*/ 112 h 131"/>
                  <a:gd name="T26" fmla="*/ 63 w 140"/>
                  <a:gd name="T27" fmla="*/ 67 h 131"/>
                  <a:gd name="T28" fmla="*/ 20 w 140"/>
                  <a:gd name="T29" fmla="*/ 12 h 131"/>
                  <a:gd name="T30" fmla="*/ 16 w 140"/>
                  <a:gd name="T31" fmla="*/ 8 h 131"/>
                  <a:gd name="T32" fmla="*/ 13 w 140"/>
                  <a:gd name="T33" fmla="*/ 6 h 131"/>
                  <a:gd name="T34" fmla="*/ 7 w 140"/>
                  <a:gd name="T35" fmla="*/ 5 h 131"/>
                  <a:gd name="T36" fmla="*/ 0 w 140"/>
                  <a:gd name="T37" fmla="*/ 5 h 131"/>
                  <a:gd name="T38" fmla="*/ 0 w 140"/>
                  <a:gd name="T39" fmla="*/ 0 h 131"/>
                  <a:gd name="T40" fmla="*/ 7 w 140"/>
                  <a:gd name="T41" fmla="*/ 0 h 131"/>
                  <a:gd name="T42" fmla="*/ 18 w 140"/>
                  <a:gd name="T43" fmla="*/ 0 h 131"/>
                  <a:gd name="T44" fmla="*/ 29 w 140"/>
                  <a:gd name="T45" fmla="*/ 0 h 131"/>
                  <a:gd name="T46" fmla="*/ 55 w 140"/>
                  <a:gd name="T47" fmla="*/ 0 h 131"/>
                  <a:gd name="T48" fmla="*/ 55 w 140"/>
                  <a:gd name="T49" fmla="*/ 5 h 131"/>
                  <a:gd name="T50" fmla="*/ 53 w 140"/>
                  <a:gd name="T51" fmla="*/ 5 h 131"/>
                  <a:gd name="T52" fmla="*/ 49 w 140"/>
                  <a:gd name="T53" fmla="*/ 5 h 131"/>
                  <a:gd name="T54" fmla="*/ 47 w 140"/>
                  <a:gd name="T55" fmla="*/ 5 h 131"/>
                  <a:gd name="T56" fmla="*/ 45 w 140"/>
                  <a:gd name="T57" fmla="*/ 6 h 131"/>
                  <a:gd name="T58" fmla="*/ 43 w 140"/>
                  <a:gd name="T59" fmla="*/ 7 h 131"/>
                  <a:gd name="T60" fmla="*/ 43 w 140"/>
                  <a:gd name="T61" fmla="*/ 8 h 131"/>
                  <a:gd name="T62" fmla="*/ 43 w 140"/>
                  <a:gd name="T63" fmla="*/ 10 h 131"/>
                  <a:gd name="T64" fmla="*/ 45 w 140"/>
                  <a:gd name="T65" fmla="*/ 13 h 131"/>
                  <a:gd name="T66" fmla="*/ 47 w 140"/>
                  <a:gd name="T67" fmla="*/ 17 h 131"/>
                  <a:gd name="T68" fmla="*/ 49 w 140"/>
                  <a:gd name="T69" fmla="*/ 20 h 131"/>
                  <a:gd name="T70" fmla="*/ 79 w 140"/>
                  <a:gd name="T71" fmla="*/ 57 h 131"/>
                  <a:gd name="T72" fmla="*/ 106 w 140"/>
                  <a:gd name="T73" fmla="*/ 24 h 131"/>
                  <a:gd name="T74" fmla="*/ 107 w 140"/>
                  <a:gd name="T75" fmla="*/ 22 h 131"/>
                  <a:gd name="T76" fmla="*/ 109 w 140"/>
                  <a:gd name="T77" fmla="*/ 19 h 131"/>
                  <a:gd name="T78" fmla="*/ 111 w 140"/>
                  <a:gd name="T79" fmla="*/ 16 h 131"/>
                  <a:gd name="T80" fmla="*/ 114 w 140"/>
                  <a:gd name="T81" fmla="*/ 12 h 131"/>
                  <a:gd name="T82" fmla="*/ 114 w 140"/>
                  <a:gd name="T83" fmla="*/ 10 h 131"/>
                  <a:gd name="T84" fmla="*/ 114 w 140"/>
                  <a:gd name="T85" fmla="*/ 8 h 131"/>
                  <a:gd name="T86" fmla="*/ 113 w 140"/>
                  <a:gd name="T87" fmla="*/ 6 h 131"/>
                  <a:gd name="T88" fmla="*/ 110 w 140"/>
                  <a:gd name="T89" fmla="*/ 5 h 131"/>
                  <a:gd name="T90" fmla="*/ 107 w 140"/>
                  <a:gd name="T91" fmla="*/ 5 h 131"/>
                  <a:gd name="T92" fmla="*/ 104 w 140"/>
                  <a:gd name="T93" fmla="*/ 5 h 131"/>
                  <a:gd name="T94" fmla="*/ 99 w 140"/>
                  <a:gd name="T95" fmla="*/ 5 h 131"/>
                  <a:gd name="T96" fmla="*/ 99 w 140"/>
                  <a:gd name="T97" fmla="*/ 0 h 131"/>
                  <a:gd name="T98" fmla="*/ 123 w 140"/>
                  <a:gd name="T99" fmla="*/ 0 h 131"/>
                  <a:gd name="T100" fmla="*/ 140 w 140"/>
                  <a:gd name="T101" fmla="*/ 0 h 131"/>
                  <a:gd name="T102" fmla="*/ 140 w 140"/>
                  <a:gd name="T103" fmla="*/ 5 h 131"/>
                  <a:gd name="T104" fmla="*/ 132 w 140"/>
                  <a:gd name="T105" fmla="*/ 6 h 131"/>
                  <a:gd name="T106" fmla="*/ 127 w 140"/>
                  <a:gd name="T107" fmla="*/ 10 h 131"/>
                  <a:gd name="T108" fmla="*/ 123 w 140"/>
                  <a:gd name="T109" fmla="*/ 16 h 131"/>
                  <a:gd name="T110" fmla="*/ 83 w 140"/>
                  <a:gd name="T111" fmla="*/ 64 h 131"/>
                  <a:gd name="T112" fmla="*/ 83 w 140"/>
                  <a:gd name="T113" fmla="*/ 11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131">
                    <a:moveTo>
                      <a:pt x="83" y="112"/>
                    </a:moveTo>
                    <a:lnTo>
                      <a:pt x="84" y="120"/>
                    </a:lnTo>
                    <a:lnTo>
                      <a:pt x="88" y="124"/>
                    </a:lnTo>
                    <a:lnTo>
                      <a:pt x="95" y="126"/>
                    </a:lnTo>
                    <a:lnTo>
                      <a:pt x="102" y="126"/>
                    </a:lnTo>
                    <a:lnTo>
                      <a:pt x="102" y="131"/>
                    </a:lnTo>
                    <a:lnTo>
                      <a:pt x="73" y="131"/>
                    </a:lnTo>
                    <a:lnTo>
                      <a:pt x="44" y="131"/>
                    </a:lnTo>
                    <a:lnTo>
                      <a:pt x="44" y="126"/>
                    </a:lnTo>
                    <a:lnTo>
                      <a:pt x="52" y="126"/>
                    </a:lnTo>
                    <a:lnTo>
                      <a:pt x="58" y="124"/>
                    </a:lnTo>
                    <a:lnTo>
                      <a:pt x="61" y="120"/>
                    </a:lnTo>
                    <a:lnTo>
                      <a:pt x="63" y="112"/>
                    </a:lnTo>
                    <a:lnTo>
                      <a:pt x="63" y="67"/>
                    </a:lnTo>
                    <a:lnTo>
                      <a:pt x="20" y="12"/>
                    </a:lnTo>
                    <a:lnTo>
                      <a:pt x="16" y="8"/>
                    </a:lnTo>
                    <a:lnTo>
                      <a:pt x="13" y="6"/>
                    </a:lnTo>
                    <a:lnTo>
                      <a:pt x="7" y="5"/>
                    </a:lnTo>
                    <a:lnTo>
                      <a:pt x="0" y="5"/>
                    </a:lnTo>
                    <a:lnTo>
                      <a:pt x="0" y="0"/>
                    </a:lnTo>
                    <a:lnTo>
                      <a:pt x="7" y="0"/>
                    </a:lnTo>
                    <a:lnTo>
                      <a:pt x="18" y="0"/>
                    </a:lnTo>
                    <a:lnTo>
                      <a:pt x="29" y="0"/>
                    </a:lnTo>
                    <a:lnTo>
                      <a:pt x="55" y="0"/>
                    </a:lnTo>
                    <a:lnTo>
                      <a:pt x="55" y="5"/>
                    </a:lnTo>
                    <a:lnTo>
                      <a:pt x="53" y="5"/>
                    </a:lnTo>
                    <a:lnTo>
                      <a:pt x="49" y="5"/>
                    </a:lnTo>
                    <a:lnTo>
                      <a:pt x="47" y="5"/>
                    </a:lnTo>
                    <a:lnTo>
                      <a:pt x="45" y="6"/>
                    </a:lnTo>
                    <a:lnTo>
                      <a:pt x="43" y="7"/>
                    </a:lnTo>
                    <a:lnTo>
                      <a:pt x="43" y="8"/>
                    </a:lnTo>
                    <a:lnTo>
                      <a:pt x="43" y="10"/>
                    </a:lnTo>
                    <a:lnTo>
                      <a:pt x="45" y="13"/>
                    </a:lnTo>
                    <a:lnTo>
                      <a:pt x="47" y="17"/>
                    </a:lnTo>
                    <a:lnTo>
                      <a:pt x="49" y="20"/>
                    </a:lnTo>
                    <a:lnTo>
                      <a:pt x="79" y="57"/>
                    </a:lnTo>
                    <a:lnTo>
                      <a:pt x="106" y="24"/>
                    </a:lnTo>
                    <a:lnTo>
                      <a:pt x="107" y="22"/>
                    </a:lnTo>
                    <a:lnTo>
                      <a:pt x="109" y="19"/>
                    </a:lnTo>
                    <a:lnTo>
                      <a:pt x="111" y="16"/>
                    </a:lnTo>
                    <a:lnTo>
                      <a:pt x="114" y="12"/>
                    </a:lnTo>
                    <a:lnTo>
                      <a:pt x="114" y="10"/>
                    </a:lnTo>
                    <a:lnTo>
                      <a:pt x="114" y="8"/>
                    </a:lnTo>
                    <a:lnTo>
                      <a:pt x="113" y="6"/>
                    </a:lnTo>
                    <a:lnTo>
                      <a:pt x="110" y="5"/>
                    </a:lnTo>
                    <a:lnTo>
                      <a:pt x="107" y="5"/>
                    </a:lnTo>
                    <a:lnTo>
                      <a:pt x="104" y="5"/>
                    </a:lnTo>
                    <a:lnTo>
                      <a:pt x="99" y="5"/>
                    </a:lnTo>
                    <a:lnTo>
                      <a:pt x="99" y="0"/>
                    </a:lnTo>
                    <a:lnTo>
                      <a:pt x="123" y="0"/>
                    </a:lnTo>
                    <a:lnTo>
                      <a:pt x="140" y="0"/>
                    </a:lnTo>
                    <a:lnTo>
                      <a:pt x="140" y="5"/>
                    </a:lnTo>
                    <a:lnTo>
                      <a:pt x="132" y="6"/>
                    </a:lnTo>
                    <a:lnTo>
                      <a:pt x="127" y="10"/>
                    </a:lnTo>
                    <a:lnTo>
                      <a:pt x="123" y="16"/>
                    </a:lnTo>
                    <a:lnTo>
                      <a:pt x="83" y="64"/>
                    </a:lnTo>
                    <a:lnTo>
                      <a:pt x="83" y="1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24"/>
              <p:cNvSpPr>
                <a:spLocks/>
              </p:cNvSpPr>
              <p:nvPr userDrawn="1"/>
            </p:nvSpPr>
            <p:spPr bwMode="auto">
              <a:xfrm>
                <a:off x="2646" y="2959"/>
                <a:ext cx="1017" cy="16"/>
              </a:xfrm>
              <a:custGeom>
                <a:avLst/>
                <a:gdLst>
                  <a:gd name="T0" fmla="*/ 2031 w 2032"/>
                  <a:gd name="T1" fmla="*/ 16 h 32"/>
                  <a:gd name="T2" fmla="*/ 1015 w 2032"/>
                  <a:gd name="T3" fmla="*/ 32 h 32"/>
                  <a:gd name="T4" fmla="*/ 0 w 2032"/>
                  <a:gd name="T5" fmla="*/ 16 h 32"/>
                  <a:gd name="T6" fmla="*/ 0 w 2032"/>
                  <a:gd name="T7" fmla="*/ 16 h 32"/>
                  <a:gd name="T8" fmla="*/ 0 w 2032"/>
                  <a:gd name="T9" fmla="*/ 15 h 32"/>
                  <a:gd name="T10" fmla="*/ 0 w 2032"/>
                  <a:gd name="T11" fmla="*/ 15 h 32"/>
                  <a:gd name="T12" fmla="*/ 0 w 2032"/>
                  <a:gd name="T13" fmla="*/ 15 h 32"/>
                  <a:gd name="T14" fmla="*/ 1015 w 2032"/>
                  <a:gd name="T15" fmla="*/ 0 h 32"/>
                  <a:gd name="T16" fmla="*/ 2031 w 2032"/>
                  <a:gd name="T17" fmla="*/ 15 h 32"/>
                  <a:gd name="T18" fmla="*/ 2032 w 2032"/>
                  <a:gd name="T19" fmla="*/ 15 h 32"/>
                  <a:gd name="T20" fmla="*/ 2032 w 2032"/>
                  <a:gd name="T21" fmla="*/ 15 h 32"/>
                  <a:gd name="T22" fmla="*/ 2032 w 2032"/>
                  <a:gd name="T23" fmla="*/ 16 h 32"/>
                  <a:gd name="T24" fmla="*/ 2031 w 2032"/>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2" h="32">
                    <a:moveTo>
                      <a:pt x="2031" y="16"/>
                    </a:moveTo>
                    <a:lnTo>
                      <a:pt x="1015" y="32"/>
                    </a:lnTo>
                    <a:lnTo>
                      <a:pt x="0" y="16"/>
                    </a:lnTo>
                    <a:lnTo>
                      <a:pt x="0" y="16"/>
                    </a:lnTo>
                    <a:lnTo>
                      <a:pt x="0" y="15"/>
                    </a:lnTo>
                    <a:lnTo>
                      <a:pt x="0" y="15"/>
                    </a:lnTo>
                    <a:lnTo>
                      <a:pt x="0" y="15"/>
                    </a:lnTo>
                    <a:lnTo>
                      <a:pt x="1015" y="0"/>
                    </a:lnTo>
                    <a:lnTo>
                      <a:pt x="2031" y="15"/>
                    </a:lnTo>
                    <a:lnTo>
                      <a:pt x="2032" y="15"/>
                    </a:lnTo>
                    <a:lnTo>
                      <a:pt x="2032" y="15"/>
                    </a:lnTo>
                    <a:lnTo>
                      <a:pt x="2032" y="16"/>
                    </a:lnTo>
                    <a:lnTo>
                      <a:pt x="2031"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25"/>
              <p:cNvSpPr>
                <a:spLocks/>
              </p:cNvSpPr>
              <p:nvPr userDrawn="1"/>
            </p:nvSpPr>
            <p:spPr bwMode="auto">
              <a:xfrm>
                <a:off x="2018" y="2590"/>
                <a:ext cx="426" cy="424"/>
              </a:xfrm>
              <a:custGeom>
                <a:avLst/>
                <a:gdLst>
                  <a:gd name="T0" fmla="*/ 851 w 851"/>
                  <a:gd name="T1" fmla="*/ 424 h 849"/>
                  <a:gd name="T2" fmla="*/ 848 w 851"/>
                  <a:gd name="T3" fmla="*/ 478 h 849"/>
                  <a:gd name="T4" fmla="*/ 838 w 851"/>
                  <a:gd name="T5" fmla="*/ 529 h 849"/>
                  <a:gd name="T6" fmla="*/ 823 w 851"/>
                  <a:gd name="T7" fmla="*/ 577 h 849"/>
                  <a:gd name="T8" fmla="*/ 802 w 851"/>
                  <a:gd name="T9" fmla="*/ 623 h 849"/>
                  <a:gd name="T10" fmla="*/ 774 w 851"/>
                  <a:gd name="T11" fmla="*/ 666 h 849"/>
                  <a:gd name="T12" fmla="*/ 744 w 851"/>
                  <a:gd name="T13" fmla="*/ 706 h 849"/>
                  <a:gd name="T14" fmla="*/ 708 w 851"/>
                  <a:gd name="T15" fmla="*/ 742 h 849"/>
                  <a:gd name="T16" fmla="*/ 669 w 851"/>
                  <a:gd name="T17" fmla="*/ 772 h 849"/>
                  <a:gd name="T18" fmla="*/ 626 w 851"/>
                  <a:gd name="T19" fmla="*/ 798 h 849"/>
                  <a:gd name="T20" fmla="*/ 580 w 851"/>
                  <a:gd name="T21" fmla="*/ 820 h 849"/>
                  <a:gd name="T22" fmla="*/ 531 w 851"/>
                  <a:gd name="T23" fmla="*/ 835 h 849"/>
                  <a:gd name="T24" fmla="*/ 479 w 851"/>
                  <a:gd name="T25" fmla="*/ 846 h 849"/>
                  <a:gd name="T26" fmla="*/ 425 w 851"/>
                  <a:gd name="T27" fmla="*/ 849 h 849"/>
                  <a:gd name="T28" fmla="*/ 373 w 851"/>
                  <a:gd name="T29" fmla="*/ 846 h 849"/>
                  <a:gd name="T30" fmla="*/ 321 w 851"/>
                  <a:gd name="T31" fmla="*/ 835 h 849"/>
                  <a:gd name="T32" fmla="*/ 272 w 851"/>
                  <a:gd name="T33" fmla="*/ 820 h 849"/>
                  <a:gd name="T34" fmla="*/ 226 w 851"/>
                  <a:gd name="T35" fmla="*/ 798 h 849"/>
                  <a:gd name="T36" fmla="*/ 183 w 851"/>
                  <a:gd name="T37" fmla="*/ 772 h 849"/>
                  <a:gd name="T38" fmla="*/ 143 w 851"/>
                  <a:gd name="T39" fmla="*/ 742 h 849"/>
                  <a:gd name="T40" fmla="*/ 108 w 851"/>
                  <a:gd name="T41" fmla="*/ 706 h 849"/>
                  <a:gd name="T42" fmla="*/ 77 w 851"/>
                  <a:gd name="T43" fmla="*/ 666 h 849"/>
                  <a:gd name="T44" fmla="*/ 50 w 851"/>
                  <a:gd name="T45" fmla="*/ 623 h 849"/>
                  <a:gd name="T46" fmla="*/ 29 w 851"/>
                  <a:gd name="T47" fmla="*/ 577 h 849"/>
                  <a:gd name="T48" fmla="*/ 13 w 851"/>
                  <a:gd name="T49" fmla="*/ 529 h 849"/>
                  <a:gd name="T50" fmla="*/ 3 w 851"/>
                  <a:gd name="T51" fmla="*/ 478 h 849"/>
                  <a:gd name="T52" fmla="*/ 0 w 851"/>
                  <a:gd name="T53" fmla="*/ 424 h 849"/>
                  <a:gd name="T54" fmla="*/ 3 w 851"/>
                  <a:gd name="T55" fmla="*/ 371 h 849"/>
                  <a:gd name="T56" fmla="*/ 13 w 851"/>
                  <a:gd name="T57" fmla="*/ 320 h 849"/>
                  <a:gd name="T58" fmla="*/ 29 w 851"/>
                  <a:gd name="T59" fmla="*/ 271 h 849"/>
                  <a:gd name="T60" fmla="*/ 50 w 851"/>
                  <a:gd name="T61" fmla="*/ 225 h 849"/>
                  <a:gd name="T62" fmla="*/ 77 w 851"/>
                  <a:gd name="T63" fmla="*/ 182 h 849"/>
                  <a:gd name="T64" fmla="*/ 108 w 851"/>
                  <a:gd name="T65" fmla="*/ 142 h 849"/>
                  <a:gd name="T66" fmla="*/ 143 w 851"/>
                  <a:gd name="T67" fmla="*/ 107 h 849"/>
                  <a:gd name="T68" fmla="*/ 183 w 851"/>
                  <a:gd name="T69" fmla="*/ 76 h 849"/>
                  <a:gd name="T70" fmla="*/ 226 w 851"/>
                  <a:gd name="T71" fmla="*/ 49 h 849"/>
                  <a:gd name="T72" fmla="*/ 272 w 851"/>
                  <a:gd name="T73" fmla="*/ 28 h 849"/>
                  <a:gd name="T74" fmla="*/ 321 w 851"/>
                  <a:gd name="T75" fmla="*/ 12 h 849"/>
                  <a:gd name="T76" fmla="*/ 373 w 851"/>
                  <a:gd name="T77" fmla="*/ 3 h 849"/>
                  <a:gd name="T78" fmla="*/ 425 w 851"/>
                  <a:gd name="T79" fmla="*/ 0 h 849"/>
                  <a:gd name="T80" fmla="*/ 479 w 851"/>
                  <a:gd name="T81" fmla="*/ 3 h 849"/>
                  <a:gd name="T82" fmla="*/ 531 w 851"/>
                  <a:gd name="T83" fmla="*/ 12 h 849"/>
                  <a:gd name="T84" fmla="*/ 580 w 851"/>
                  <a:gd name="T85" fmla="*/ 28 h 849"/>
                  <a:gd name="T86" fmla="*/ 626 w 851"/>
                  <a:gd name="T87" fmla="*/ 49 h 849"/>
                  <a:gd name="T88" fmla="*/ 669 w 851"/>
                  <a:gd name="T89" fmla="*/ 76 h 849"/>
                  <a:gd name="T90" fmla="*/ 708 w 851"/>
                  <a:gd name="T91" fmla="*/ 107 h 849"/>
                  <a:gd name="T92" fmla="*/ 744 w 851"/>
                  <a:gd name="T93" fmla="*/ 142 h 849"/>
                  <a:gd name="T94" fmla="*/ 774 w 851"/>
                  <a:gd name="T95" fmla="*/ 182 h 849"/>
                  <a:gd name="T96" fmla="*/ 802 w 851"/>
                  <a:gd name="T97" fmla="*/ 225 h 849"/>
                  <a:gd name="T98" fmla="*/ 823 w 851"/>
                  <a:gd name="T99" fmla="*/ 271 h 849"/>
                  <a:gd name="T100" fmla="*/ 838 w 851"/>
                  <a:gd name="T101" fmla="*/ 320 h 849"/>
                  <a:gd name="T102" fmla="*/ 848 w 851"/>
                  <a:gd name="T103" fmla="*/ 371 h 849"/>
                  <a:gd name="T104" fmla="*/ 851 w 851"/>
                  <a:gd name="T105" fmla="*/ 424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1" h="849">
                    <a:moveTo>
                      <a:pt x="851" y="424"/>
                    </a:moveTo>
                    <a:lnTo>
                      <a:pt x="848" y="478"/>
                    </a:lnTo>
                    <a:lnTo>
                      <a:pt x="838" y="529"/>
                    </a:lnTo>
                    <a:lnTo>
                      <a:pt x="823" y="577"/>
                    </a:lnTo>
                    <a:lnTo>
                      <a:pt x="802" y="623"/>
                    </a:lnTo>
                    <a:lnTo>
                      <a:pt x="774" y="666"/>
                    </a:lnTo>
                    <a:lnTo>
                      <a:pt x="744" y="706"/>
                    </a:lnTo>
                    <a:lnTo>
                      <a:pt x="708" y="742"/>
                    </a:lnTo>
                    <a:lnTo>
                      <a:pt x="669" y="772"/>
                    </a:lnTo>
                    <a:lnTo>
                      <a:pt x="626" y="798"/>
                    </a:lnTo>
                    <a:lnTo>
                      <a:pt x="580" y="820"/>
                    </a:lnTo>
                    <a:lnTo>
                      <a:pt x="531" y="835"/>
                    </a:lnTo>
                    <a:lnTo>
                      <a:pt x="479" y="846"/>
                    </a:lnTo>
                    <a:lnTo>
                      <a:pt x="425" y="849"/>
                    </a:lnTo>
                    <a:lnTo>
                      <a:pt x="373" y="846"/>
                    </a:lnTo>
                    <a:lnTo>
                      <a:pt x="321" y="835"/>
                    </a:lnTo>
                    <a:lnTo>
                      <a:pt x="272" y="820"/>
                    </a:lnTo>
                    <a:lnTo>
                      <a:pt x="226" y="798"/>
                    </a:lnTo>
                    <a:lnTo>
                      <a:pt x="183" y="772"/>
                    </a:lnTo>
                    <a:lnTo>
                      <a:pt x="143" y="742"/>
                    </a:lnTo>
                    <a:lnTo>
                      <a:pt x="108" y="706"/>
                    </a:lnTo>
                    <a:lnTo>
                      <a:pt x="77" y="666"/>
                    </a:lnTo>
                    <a:lnTo>
                      <a:pt x="50" y="623"/>
                    </a:lnTo>
                    <a:lnTo>
                      <a:pt x="29" y="577"/>
                    </a:lnTo>
                    <a:lnTo>
                      <a:pt x="13" y="529"/>
                    </a:lnTo>
                    <a:lnTo>
                      <a:pt x="3" y="478"/>
                    </a:lnTo>
                    <a:lnTo>
                      <a:pt x="0" y="424"/>
                    </a:lnTo>
                    <a:lnTo>
                      <a:pt x="3" y="371"/>
                    </a:lnTo>
                    <a:lnTo>
                      <a:pt x="13" y="320"/>
                    </a:lnTo>
                    <a:lnTo>
                      <a:pt x="29" y="271"/>
                    </a:lnTo>
                    <a:lnTo>
                      <a:pt x="50" y="225"/>
                    </a:lnTo>
                    <a:lnTo>
                      <a:pt x="77" y="182"/>
                    </a:lnTo>
                    <a:lnTo>
                      <a:pt x="108" y="142"/>
                    </a:lnTo>
                    <a:lnTo>
                      <a:pt x="143" y="107"/>
                    </a:lnTo>
                    <a:lnTo>
                      <a:pt x="183" y="76"/>
                    </a:lnTo>
                    <a:lnTo>
                      <a:pt x="226" y="49"/>
                    </a:lnTo>
                    <a:lnTo>
                      <a:pt x="272" y="28"/>
                    </a:lnTo>
                    <a:lnTo>
                      <a:pt x="321" y="12"/>
                    </a:lnTo>
                    <a:lnTo>
                      <a:pt x="373" y="3"/>
                    </a:lnTo>
                    <a:lnTo>
                      <a:pt x="425" y="0"/>
                    </a:lnTo>
                    <a:lnTo>
                      <a:pt x="479" y="3"/>
                    </a:lnTo>
                    <a:lnTo>
                      <a:pt x="531" y="12"/>
                    </a:lnTo>
                    <a:lnTo>
                      <a:pt x="580" y="28"/>
                    </a:lnTo>
                    <a:lnTo>
                      <a:pt x="626" y="49"/>
                    </a:lnTo>
                    <a:lnTo>
                      <a:pt x="669" y="76"/>
                    </a:lnTo>
                    <a:lnTo>
                      <a:pt x="708" y="107"/>
                    </a:lnTo>
                    <a:lnTo>
                      <a:pt x="744" y="142"/>
                    </a:lnTo>
                    <a:lnTo>
                      <a:pt x="774" y="182"/>
                    </a:lnTo>
                    <a:lnTo>
                      <a:pt x="802" y="225"/>
                    </a:lnTo>
                    <a:lnTo>
                      <a:pt x="823" y="271"/>
                    </a:lnTo>
                    <a:lnTo>
                      <a:pt x="838" y="320"/>
                    </a:lnTo>
                    <a:lnTo>
                      <a:pt x="848" y="371"/>
                    </a:lnTo>
                    <a:lnTo>
                      <a:pt x="851" y="42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26"/>
              <p:cNvSpPr>
                <a:spLocks noEditPoints="1"/>
              </p:cNvSpPr>
              <p:nvPr userDrawn="1"/>
            </p:nvSpPr>
            <p:spPr bwMode="auto">
              <a:xfrm>
                <a:off x="2102" y="2792"/>
                <a:ext cx="15" cy="11"/>
              </a:xfrm>
              <a:custGeom>
                <a:avLst/>
                <a:gdLst>
                  <a:gd name="T0" fmla="*/ 0 w 29"/>
                  <a:gd name="T1" fmla="*/ 14 h 22"/>
                  <a:gd name="T2" fmla="*/ 1 w 29"/>
                  <a:gd name="T3" fmla="*/ 10 h 22"/>
                  <a:gd name="T4" fmla="*/ 2 w 29"/>
                  <a:gd name="T5" fmla="*/ 7 h 22"/>
                  <a:gd name="T6" fmla="*/ 4 w 29"/>
                  <a:gd name="T7" fmla="*/ 5 h 22"/>
                  <a:gd name="T8" fmla="*/ 6 w 29"/>
                  <a:gd name="T9" fmla="*/ 2 h 22"/>
                  <a:gd name="T10" fmla="*/ 8 w 29"/>
                  <a:gd name="T11" fmla="*/ 1 h 22"/>
                  <a:gd name="T12" fmla="*/ 11 w 29"/>
                  <a:gd name="T13" fmla="*/ 0 h 22"/>
                  <a:gd name="T14" fmla="*/ 16 w 29"/>
                  <a:gd name="T15" fmla="*/ 0 h 22"/>
                  <a:gd name="T16" fmla="*/ 19 w 29"/>
                  <a:gd name="T17" fmla="*/ 1 h 22"/>
                  <a:gd name="T18" fmla="*/ 23 w 29"/>
                  <a:gd name="T19" fmla="*/ 2 h 22"/>
                  <a:gd name="T20" fmla="*/ 25 w 29"/>
                  <a:gd name="T21" fmla="*/ 3 h 22"/>
                  <a:gd name="T22" fmla="*/ 27 w 29"/>
                  <a:gd name="T23" fmla="*/ 7 h 22"/>
                  <a:gd name="T24" fmla="*/ 29 w 29"/>
                  <a:gd name="T25" fmla="*/ 10 h 22"/>
                  <a:gd name="T26" fmla="*/ 29 w 29"/>
                  <a:gd name="T27" fmla="*/ 14 h 22"/>
                  <a:gd name="T28" fmla="*/ 29 w 29"/>
                  <a:gd name="T29" fmla="*/ 22 h 22"/>
                  <a:gd name="T30" fmla="*/ 0 w 29"/>
                  <a:gd name="T31" fmla="*/ 21 h 22"/>
                  <a:gd name="T32" fmla="*/ 0 w 29"/>
                  <a:gd name="T33" fmla="*/ 14 h 22"/>
                  <a:gd name="T34" fmla="*/ 24 w 29"/>
                  <a:gd name="T35" fmla="*/ 14 h 22"/>
                  <a:gd name="T36" fmla="*/ 24 w 29"/>
                  <a:gd name="T37" fmla="*/ 11 h 22"/>
                  <a:gd name="T38" fmla="*/ 23 w 29"/>
                  <a:gd name="T39" fmla="*/ 9 h 22"/>
                  <a:gd name="T40" fmla="*/ 21 w 29"/>
                  <a:gd name="T41" fmla="*/ 8 h 22"/>
                  <a:gd name="T42" fmla="*/ 18 w 29"/>
                  <a:gd name="T43" fmla="*/ 7 h 22"/>
                  <a:gd name="T44" fmla="*/ 15 w 29"/>
                  <a:gd name="T45" fmla="*/ 6 h 22"/>
                  <a:gd name="T46" fmla="*/ 11 w 29"/>
                  <a:gd name="T47" fmla="*/ 7 h 22"/>
                  <a:gd name="T48" fmla="*/ 8 w 29"/>
                  <a:gd name="T49" fmla="*/ 7 h 22"/>
                  <a:gd name="T50" fmla="*/ 7 w 29"/>
                  <a:gd name="T51" fmla="*/ 9 h 22"/>
                  <a:gd name="T52" fmla="*/ 5 w 29"/>
                  <a:gd name="T53" fmla="*/ 11 h 22"/>
                  <a:gd name="T54" fmla="*/ 5 w 29"/>
                  <a:gd name="T55" fmla="*/ 14 h 22"/>
                  <a:gd name="T56" fmla="*/ 5 w 29"/>
                  <a:gd name="T57" fmla="*/ 16 h 22"/>
                  <a:gd name="T58" fmla="*/ 24 w 29"/>
                  <a:gd name="T59" fmla="*/ 16 h 22"/>
                  <a:gd name="T60" fmla="*/ 24 w 29"/>
                  <a:gd name="T61"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 h="22">
                    <a:moveTo>
                      <a:pt x="0" y="14"/>
                    </a:moveTo>
                    <a:lnTo>
                      <a:pt x="1" y="10"/>
                    </a:lnTo>
                    <a:lnTo>
                      <a:pt x="2" y="7"/>
                    </a:lnTo>
                    <a:lnTo>
                      <a:pt x="4" y="5"/>
                    </a:lnTo>
                    <a:lnTo>
                      <a:pt x="6" y="2"/>
                    </a:lnTo>
                    <a:lnTo>
                      <a:pt x="8" y="1"/>
                    </a:lnTo>
                    <a:lnTo>
                      <a:pt x="11" y="0"/>
                    </a:lnTo>
                    <a:lnTo>
                      <a:pt x="16" y="0"/>
                    </a:lnTo>
                    <a:lnTo>
                      <a:pt x="19" y="1"/>
                    </a:lnTo>
                    <a:lnTo>
                      <a:pt x="23" y="2"/>
                    </a:lnTo>
                    <a:lnTo>
                      <a:pt x="25" y="3"/>
                    </a:lnTo>
                    <a:lnTo>
                      <a:pt x="27" y="7"/>
                    </a:lnTo>
                    <a:lnTo>
                      <a:pt x="29" y="10"/>
                    </a:lnTo>
                    <a:lnTo>
                      <a:pt x="29" y="14"/>
                    </a:lnTo>
                    <a:lnTo>
                      <a:pt x="29" y="22"/>
                    </a:lnTo>
                    <a:lnTo>
                      <a:pt x="0" y="21"/>
                    </a:lnTo>
                    <a:lnTo>
                      <a:pt x="0" y="14"/>
                    </a:lnTo>
                    <a:close/>
                    <a:moveTo>
                      <a:pt x="24" y="14"/>
                    </a:moveTo>
                    <a:lnTo>
                      <a:pt x="24" y="11"/>
                    </a:lnTo>
                    <a:lnTo>
                      <a:pt x="23" y="9"/>
                    </a:lnTo>
                    <a:lnTo>
                      <a:pt x="21" y="8"/>
                    </a:lnTo>
                    <a:lnTo>
                      <a:pt x="18" y="7"/>
                    </a:lnTo>
                    <a:lnTo>
                      <a:pt x="15" y="6"/>
                    </a:lnTo>
                    <a:lnTo>
                      <a:pt x="11" y="7"/>
                    </a:lnTo>
                    <a:lnTo>
                      <a:pt x="8" y="7"/>
                    </a:lnTo>
                    <a:lnTo>
                      <a:pt x="7" y="9"/>
                    </a:lnTo>
                    <a:lnTo>
                      <a:pt x="5" y="11"/>
                    </a:lnTo>
                    <a:lnTo>
                      <a:pt x="5" y="14"/>
                    </a:lnTo>
                    <a:lnTo>
                      <a:pt x="5" y="16"/>
                    </a:lnTo>
                    <a:lnTo>
                      <a:pt x="24" y="16"/>
                    </a:lnTo>
                    <a:lnTo>
                      <a:pt x="24" y="1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27"/>
              <p:cNvSpPr>
                <a:spLocks/>
              </p:cNvSpPr>
              <p:nvPr userDrawn="1"/>
            </p:nvSpPr>
            <p:spPr bwMode="auto">
              <a:xfrm>
                <a:off x="2103" y="2782"/>
                <a:ext cx="15" cy="5"/>
              </a:xfrm>
              <a:custGeom>
                <a:avLst/>
                <a:gdLst>
                  <a:gd name="T0" fmla="*/ 29 w 30"/>
                  <a:gd name="T1" fmla="*/ 10 h 10"/>
                  <a:gd name="T2" fmla="*/ 0 w 30"/>
                  <a:gd name="T3" fmla="*/ 6 h 10"/>
                  <a:gd name="T4" fmla="*/ 1 w 30"/>
                  <a:gd name="T5" fmla="*/ 0 h 10"/>
                  <a:gd name="T6" fmla="*/ 30 w 30"/>
                  <a:gd name="T7" fmla="*/ 5 h 10"/>
                  <a:gd name="T8" fmla="*/ 29 w 30"/>
                  <a:gd name="T9" fmla="*/ 10 h 10"/>
                </a:gdLst>
                <a:ahLst/>
                <a:cxnLst>
                  <a:cxn ang="0">
                    <a:pos x="T0" y="T1"/>
                  </a:cxn>
                  <a:cxn ang="0">
                    <a:pos x="T2" y="T3"/>
                  </a:cxn>
                  <a:cxn ang="0">
                    <a:pos x="T4" y="T5"/>
                  </a:cxn>
                  <a:cxn ang="0">
                    <a:pos x="T6" y="T7"/>
                  </a:cxn>
                  <a:cxn ang="0">
                    <a:pos x="T8" y="T9"/>
                  </a:cxn>
                </a:cxnLst>
                <a:rect l="0" t="0" r="r" b="b"/>
                <a:pathLst>
                  <a:path w="30" h="10">
                    <a:moveTo>
                      <a:pt x="29" y="10"/>
                    </a:moveTo>
                    <a:lnTo>
                      <a:pt x="0" y="6"/>
                    </a:lnTo>
                    <a:lnTo>
                      <a:pt x="1" y="0"/>
                    </a:lnTo>
                    <a:lnTo>
                      <a:pt x="30" y="5"/>
                    </a:lnTo>
                    <a:lnTo>
                      <a:pt x="29" y="1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28"/>
              <p:cNvSpPr>
                <a:spLocks/>
              </p:cNvSpPr>
              <p:nvPr userDrawn="1"/>
            </p:nvSpPr>
            <p:spPr bwMode="auto">
              <a:xfrm>
                <a:off x="2105" y="2767"/>
                <a:ext cx="16" cy="12"/>
              </a:xfrm>
              <a:custGeom>
                <a:avLst/>
                <a:gdLst>
                  <a:gd name="T0" fmla="*/ 10 w 33"/>
                  <a:gd name="T1" fmla="*/ 2 h 24"/>
                  <a:gd name="T2" fmla="*/ 6 w 33"/>
                  <a:gd name="T3" fmla="*/ 13 h 24"/>
                  <a:gd name="T4" fmla="*/ 14 w 33"/>
                  <a:gd name="T5" fmla="*/ 15 h 24"/>
                  <a:gd name="T6" fmla="*/ 16 w 33"/>
                  <a:gd name="T7" fmla="*/ 5 h 24"/>
                  <a:gd name="T8" fmla="*/ 20 w 33"/>
                  <a:gd name="T9" fmla="*/ 6 h 24"/>
                  <a:gd name="T10" fmla="*/ 18 w 33"/>
                  <a:gd name="T11" fmla="*/ 16 h 24"/>
                  <a:gd name="T12" fmla="*/ 25 w 33"/>
                  <a:gd name="T13" fmla="*/ 18 h 24"/>
                  <a:gd name="T14" fmla="*/ 29 w 33"/>
                  <a:gd name="T15" fmla="*/ 5 h 24"/>
                  <a:gd name="T16" fmla="*/ 33 w 33"/>
                  <a:gd name="T17" fmla="*/ 6 h 24"/>
                  <a:gd name="T18" fmla="*/ 29 w 33"/>
                  <a:gd name="T19" fmla="*/ 24 h 24"/>
                  <a:gd name="T20" fmla="*/ 0 w 33"/>
                  <a:gd name="T21" fmla="*/ 18 h 24"/>
                  <a:gd name="T22" fmla="*/ 4 w 33"/>
                  <a:gd name="T23" fmla="*/ 0 h 24"/>
                  <a:gd name="T24" fmla="*/ 10 w 33"/>
                  <a:gd name="T2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4">
                    <a:moveTo>
                      <a:pt x="10" y="2"/>
                    </a:moveTo>
                    <a:lnTo>
                      <a:pt x="6" y="13"/>
                    </a:lnTo>
                    <a:lnTo>
                      <a:pt x="14" y="15"/>
                    </a:lnTo>
                    <a:lnTo>
                      <a:pt x="16" y="5"/>
                    </a:lnTo>
                    <a:lnTo>
                      <a:pt x="20" y="6"/>
                    </a:lnTo>
                    <a:lnTo>
                      <a:pt x="18" y="16"/>
                    </a:lnTo>
                    <a:lnTo>
                      <a:pt x="25" y="18"/>
                    </a:lnTo>
                    <a:lnTo>
                      <a:pt x="29" y="5"/>
                    </a:lnTo>
                    <a:lnTo>
                      <a:pt x="33" y="6"/>
                    </a:lnTo>
                    <a:lnTo>
                      <a:pt x="29" y="24"/>
                    </a:lnTo>
                    <a:lnTo>
                      <a:pt x="0" y="18"/>
                    </a:lnTo>
                    <a:lnTo>
                      <a:pt x="4" y="0"/>
                    </a:lnTo>
                    <a:lnTo>
                      <a:pt x="10" y="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29"/>
              <p:cNvSpPr>
                <a:spLocks/>
              </p:cNvSpPr>
              <p:nvPr userDrawn="1"/>
            </p:nvSpPr>
            <p:spPr bwMode="auto">
              <a:xfrm>
                <a:off x="2112" y="2749"/>
                <a:ext cx="17" cy="8"/>
              </a:xfrm>
              <a:custGeom>
                <a:avLst/>
                <a:gdLst>
                  <a:gd name="T0" fmla="*/ 24 w 34"/>
                  <a:gd name="T1" fmla="*/ 11 h 17"/>
                  <a:gd name="T2" fmla="*/ 29 w 34"/>
                  <a:gd name="T3" fmla="*/ 0 h 17"/>
                  <a:gd name="T4" fmla="*/ 34 w 34"/>
                  <a:gd name="T5" fmla="*/ 3 h 17"/>
                  <a:gd name="T6" fmla="*/ 26 w 34"/>
                  <a:gd name="T7" fmla="*/ 17 h 17"/>
                  <a:gd name="T8" fmla="*/ 0 w 34"/>
                  <a:gd name="T9" fmla="*/ 6 h 17"/>
                  <a:gd name="T10" fmla="*/ 2 w 34"/>
                  <a:gd name="T11" fmla="*/ 0 h 17"/>
                  <a:gd name="T12" fmla="*/ 24 w 34"/>
                  <a:gd name="T13" fmla="*/ 11 h 17"/>
                </a:gdLst>
                <a:ahLst/>
                <a:cxnLst>
                  <a:cxn ang="0">
                    <a:pos x="T0" y="T1"/>
                  </a:cxn>
                  <a:cxn ang="0">
                    <a:pos x="T2" y="T3"/>
                  </a:cxn>
                  <a:cxn ang="0">
                    <a:pos x="T4" y="T5"/>
                  </a:cxn>
                  <a:cxn ang="0">
                    <a:pos x="T6" y="T7"/>
                  </a:cxn>
                  <a:cxn ang="0">
                    <a:pos x="T8" y="T9"/>
                  </a:cxn>
                  <a:cxn ang="0">
                    <a:pos x="T10" y="T11"/>
                  </a:cxn>
                  <a:cxn ang="0">
                    <a:pos x="T12" y="T13"/>
                  </a:cxn>
                </a:cxnLst>
                <a:rect l="0" t="0" r="r" b="b"/>
                <a:pathLst>
                  <a:path w="34" h="17">
                    <a:moveTo>
                      <a:pt x="24" y="11"/>
                    </a:moveTo>
                    <a:lnTo>
                      <a:pt x="29" y="0"/>
                    </a:lnTo>
                    <a:lnTo>
                      <a:pt x="34" y="3"/>
                    </a:lnTo>
                    <a:lnTo>
                      <a:pt x="26" y="17"/>
                    </a:lnTo>
                    <a:lnTo>
                      <a:pt x="0" y="6"/>
                    </a:lnTo>
                    <a:lnTo>
                      <a:pt x="2" y="0"/>
                    </a:lnTo>
                    <a:lnTo>
                      <a:pt x="24"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0"/>
              <p:cNvSpPr>
                <a:spLocks/>
              </p:cNvSpPr>
              <p:nvPr userDrawn="1"/>
            </p:nvSpPr>
            <p:spPr bwMode="auto">
              <a:xfrm>
                <a:off x="2119" y="2730"/>
                <a:ext cx="16" cy="14"/>
              </a:xfrm>
              <a:custGeom>
                <a:avLst/>
                <a:gdLst>
                  <a:gd name="T0" fmla="*/ 9 w 31"/>
                  <a:gd name="T1" fmla="*/ 0 h 28"/>
                  <a:gd name="T2" fmla="*/ 27 w 31"/>
                  <a:gd name="T3" fmla="*/ 10 h 28"/>
                  <a:gd name="T4" fmla="*/ 29 w 31"/>
                  <a:gd name="T5" fmla="*/ 12 h 28"/>
                  <a:gd name="T6" fmla="*/ 31 w 31"/>
                  <a:gd name="T7" fmla="*/ 14 h 28"/>
                  <a:gd name="T8" fmla="*/ 31 w 31"/>
                  <a:gd name="T9" fmla="*/ 17 h 28"/>
                  <a:gd name="T10" fmla="*/ 31 w 31"/>
                  <a:gd name="T11" fmla="*/ 21 h 28"/>
                  <a:gd name="T12" fmla="*/ 29 w 31"/>
                  <a:gd name="T13" fmla="*/ 23 h 28"/>
                  <a:gd name="T14" fmla="*/ 27 w 31"/>
                  <a:gd name="T15" fmla="*/ 26 h 28"/>
                  <a:gd name="T16" fmla="*/ 24 w 31"/>
                  <a:gd name="T17" fmla="*/ 28 h 28"/>
                  <a:gd name="T18" fmla="*/ 20 w 31"/>
                  <a:gd name="T19" fmla="*/ 28 h 28"/>
                  <a:gd name="T20" fmla="*/ 16 w 31"/>
                  <a:gd name="T21" fmla="*/ 27 h 28"/>
                  <a:gd name="T22" fmla="*/ 0 w 31"/>
                  <a:gd name="T23" fmla="*/ 15 h 28"/>
                  <a:gd name="T24" fmla="*/ 2 w 31"/>
                  <a:gd name="T25" fmla="*/ 11 h 28"/>
                  <a:gd name="T26" fmla="*/ 17 w 31"/>
                  <a:gd name="T27" fmla="*/ 21 h 28"/>
                  <a:gd name="T28" fmla="*/ 21 w 31"/>
                  <a:gd name="T29" fmla="*/ 22 h 28"/>
                  <a:gd name="T30" fmla="*/ 23 w 31"/>
                  <a:gd name="T31" fmla="*/ 23 h 28"/>
                  <a:gd name="T32" fmla="*/ 24 w 31"/>
                  <a:gd name="T33" fmla="*/ 22 h 28"/>
                  <a:gd name="T34" fmla="*/ 25 w 31"/>
                  <a:gd name="T35" fmla="*/ 21 h 28"/>
                  <a:gd name="T36" fmla="*/ 26 w 31"/>
                  <a:gd name="T37" fmla="*/ 19 h 28"/>
                  <a:gd name="T38" fmla="*/ 26 w 31"/>
                  <a:gd name="T39" fmla="*/ 17 h 28"/>
                  <a:gd name="T40" fmla="*/ 25 w 31"/>
                  <a:gd name="T41" fmla="*/ 15 h 28"/>
                  <a:gd name="T42" fmla="*/ 22 w 31"/>
                  <a:gd name="T43" fmla="*/ 13 h 28"/>
                  <a:gd name="T44" fmla="*/ 7 w 31"/>
                  <a:gd name="T45" fmla="*/ 4 h 28"/>
                  <a:gd name="T46" fmla="*/ 9 w 31"/>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8">
                    <a:moveTo>
                      <a:pt x="9" y="0"/>
                    </a:moveTo>
                    <a:lnTo>
                      <a:pt x="27" y="10"/>
                    </a:lnTo>
                    <a:lnTo>
                      <a:pt x="29" y="12"/>
                    </a:lnTo>
                    <a:lnTo>
                      <a:pt x="31" y="14"/>
                    </a:lnTo>
                    <a:lnTo>
                      <a:pt x="31" y="17"/>
                    </a:lnTo>
                    <a:lnTo>
                      <a:pt x="31" y="21"/>
                    </a:lnTo>
                    <a:lnTo>
                      <a:pt x="29" y="23"/>
                    </a:lnTo>
                    <a:lnTo>
                      <a:pt x="27" y="26"/>
                    </a:lnTo>
                    <a:lnTo>
                      <a:pt x="24" y="28"/>
                    </a:lnTo>
                    <a:lnTo>
                      <a:pt x="20" y="28"/>
                    </a:lnTo>
                    <a:lnTo>
                      <a:pt x="16" y="27"/>
                    </a:lnTo>
                    <a:lnTo>
                      <a:pt x="0" y="15"/>
                    </a:lnTo>
                    <a:lnTo>
                      <a:pt x="2" y="11"/>
                    </a:lnTo>
                    <a:lnTo>
                      <a:pt x="17" y="21"/>
                    </a:lnTo>
                    <a:lnTo>
                      <a:pt x="21" y="22"/>
                    </a:lnTo>
                    <a:lnTo>
                      <a:pt x="23" y="23"/>
                    </a:lnTo>
                    <a:lnTo>
                      <a:pt x="24" y="22"/>
                    </a:lnTo>
                    <a:lnTo>
                      <a:pt x="25" y="21"/>
                    </a:lnTo>
                    <a:lnTo>
                      <a:pt x="26" y="19"/>
                    </a:lnTo>
                    <a:lnTo>
                      <a:pt x="26" y="17"/>
                    </a:lnTo>
                    <a:lnTo>
                      <a:pt x="25" y="15"/>
                    </a:lnTo>
                    <a:lnTo>
                      <a:pt x="22" y="13"/>
                    </a:lnTo>
                    <a:lnTo>
                      <a:pt x="7" y="4"/>
                    </a:lnTo>
                    <a:lnTo>
                      <a:pt x="9"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1"/>
              <p:cNvSpPr>
                <a:spLocks/>
              </p:cNvSpPr>
              <p:nvPr userDrawn="1"/>
            </p:nvSpPr>
            <p:spPr bwMode="auto">
              <a:xfrm>
                <a:off x="2128" y="2717"/>
                <a:ext cx="13" cy="17"/>
              </a:xfrm>
              <a:custGeom>
                <a:avLst/>
                <a:gdLst>
                  <a:gd name="T0" fmla="*/ 15 w 27"/>
                  <a:gd name="T1" fmla="*/ 3 h 32"/>
                  <a:gd name="T2" fmla="*/ 8 w 27"/>
                  <a:gd name="T3" fmla="*/ 12 h 32"/>
                  <a:gd name="T4" fmla="*/ 13 w 27"/>
                  <a:gd name="T5" fmla="*/ 16 h 32"/>
                  <a:gd name="T6" fmla="*/ 19 w 27"/>
                  <a:gd name="T7" fmla="*/ 9 h 32"/>
                  <a:gd name="T8" fmla="*/ 23 w 27"/>
                  <a:gd name="T9" fmla="*/ 12 h 32"/>
                  <a:gd name="T10" fmla="*/ 17 w 27"/>
                  <a:gd name="T11" fmla="*/ 19 h 32"/>
                  <a:gd name="T12" fmla="*/ 27 w 27"/>
                  <a:gd name="T13" fmla="*/ 27 h 32"/>
                  <a:gd name="T14" fmla="*/ 23 w 27"/>
                  <a:gd name="T15" fmla="*/ 32 h 32"/>
                  <a:gd name="T16" fmla="*/ 0 w 27"/>
                  <a:gd name="T17" fmla="*/ 13 h 32"/>
                  <a:gd name="T18" fmla="*/ 11 w 27"/>
                  <a:gd name="T19" fmla="*/ 0 h 32"/>
                  <a:gd name="T20" fmla="*/ 15 w 27"/>
                  <a:gd name="T21"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2">
                    <a:moveTo>
                      <a:pt x="15" y="3"/>
                    </a:moveTo>
                    <a:lnTo>
                      <a:pt x="8" y="12"/>
                    </a:lnTo>
                    <a:lnTo>
                      <a:pt x="13" y="16"/>
                    </a:lnTo>
                    <a:lnTo>
                      <a:pt x="19" y="9"/>
                    </a:lnTo>
                    <a:lnTo>
                      <a:pt x="23" y="12"/>
                    </a:lnTo>
                    <a:lnTo>
                      <a:pt x="17" y="19"/>
                    </a:lnTo>
                    <a:lnTo>
                      <a:pt x="27" y="27"/>
                    </a:lnTo>
                    <a:lnTo>
                      <a:pt x="23" y="32"/>
                    </a:lnTo>
                    <a:lnTo>
                      <a:pt x="0" y="13"/>
                    </a:lnTo>
                    <a:lnTo>
                      <a:pt x="11" y="0"/>
                    </a:lnTo>
                    <a:lnTo>
                      <a:pt x="15" y="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2"/>
              <p:cNvSpPr>
                <a:spLocks/>
              </p:cNvSpPr>
              <p:nvPr userDrawn="1"/>
            </p:nvSpPr>
            <p:spPr bwMode="auto">
              <a:xfrm>
                <a:off x="2137" y="2706"/>
                <a:ext cx="15" cy="15"/>
              </a:xfrm>
              <a:custGeom>
                <a:avLst/>
                <a:gdLst>
                  <a:gd name="T0" fmla="*/ 18 w 30"/>
                  <a:gd name="T1" fmla="*/ 4 h 30"/>
                  <a:gd name="T2" fmla="*/ 13 w 30"/>
                  <a:gd name="T3" fmla="*/ 8 h 30"/>
                  <a:gd name="T4" fmla="*/ 30 w 30"/>
                  <a:gd name="T5" fmla="*/ 26 h 30"/>
                  <a:gd name="T6" fmla="*/ 27 w 30"/>
                  <a:gd name="T7" fmla="*/ 30 h 30"/>
                  <a:gd name="T8" fmla="*/ 10 w 30"/>
                  <a:gd name="T9" fmla="*/ 12 h 30"/>
                  <a:gd name="T10" fmla="*/ 5 w 30"/>
                  <a:gd name="T11" fmla="*/ 17 h 30"/>
                  <a:gd name="T12" fmla="*/ 0 w 30"/>
                  <a:gd name="T13" fmla="*/ 14 h 30"/>
                  <a:gd name="T14" fmla="*/ 15 w 30"/>
                  <a:gd name="T15" fmla="*/ 0 h 30"/>
                  <a:gd name="T16" fmla="*/ 18 w 30"/>
                  <a:gd name="T17"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8" y="4"/>
                    </a:moveTo>
                    <a:lnTo>
                      <a:pt x="13" y="8"/>
                    </a:lnTo>
                    <a:lnTo>
                      <a:pt x="30" y="26"/>
                    </a:lnTo>
                    <a:lnTo>
                      <a:pt x="27" y="30"/>
                    </a:lnTo>
                    <a:lnTo>
                      <a:pt x="10" y="12"/>
                    </a:lnTo>
                    <a:lnTo>
                      <a:pt x="5" y="17"/>
                    </a:lnTo>
                    <a:lnTo>
                      <a:pt x="0" y="14"/>
                    </a:lnTo>
                    <a:lnTo>
                      <a:pt x="15" y="0"/>
                    </a:lnTo>
                    <a:lnTo>
                      <a:pt x="18" y="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3"/>
              <p:cNvSpPr>
                <a:spLocks noEditPoints="1"/>
              </p:cNvSpPr>
              <p:nvPr userDrawn="1"/>
            </p:nvSpPr>
            <p:spPr bwMode="auto">
              <a:xfrm>
                <a:off x="2157" y="2693"/>
                <a:ext cx="14" cy="15"/>
              </a:xfrm>
              <a:custGeom>
                <a:avLst/>
                <a:gdLst>
                  <a:gd name="T0" fmla="*/ 7 w 29"/>
                  <a:gd name="T1" fmla="*/ 3 h 31"/>
                  <a:gd name="T2" fmla="*/ 14 w 29"/>
                  <a:gd name="T3" fmla="*/ 0 h 31"/>
                  <a:gd name="T4" fmla="*/ 21 w 29"/>
                  <a:gd name="T5" fmla="*/ 2 h 31"/>
                  <a:gd name="T6" fmla="*/ 27 w 29"/>
                  <a:gd name="T7" fmla="*/ 8 h 31"/>
                  <a:gd name="T8" fmla="*/ 29 w 29"/>
                  <a:gd name="T9" fmla="*/ 14 h 31"/>
                  <a:gd name="T10" fmla="*/ 29 w 29"/>
                  <a:gd name="T11" fmla="*/ 21 h 31"/>
                  <a:gd name="T12" fmla="*/ 23 w 29"/>
                  <a:gd name="T13" fmla="*/ 27 h 31"/>
                  <a:gd name="T14" fmla="*/ 16 w 29"/>
                  <a:gd name="T15" fmla="*/ 31 h 31"/>
                  <a:gd name="T16" fmla="*/ 0 w 29"/>
                  <a:gd name="T17" fmla="*/ 7 h 31"/>
                  <a:gd name="T18" fmla="*/ 7 w 29"/>
                  <a:gd name="T19" fmla="*/ 3 h 31"/>
                  <a:gd name="T20" fmla="*/ 20 w 29"/>
                  <a:gd name="T21" fmla="*/ 22 h 31"/>
                  <a:gd name="T22" fmla="*/ 22 w 29"/>
                  <a:gd name="T23" fmla="*/ 21 h 31"/>
                  <a:gd name="T24" fmla="*/ 23 w 29"/>
                  <a:gd name="T25" fmla="*/ 19 h 31"/>
                  <a:gd name="T26" fmla="*/ 23 w 29"/>
                  <a:gd name="T27" fmla="*/ 16 h 31"/>
                  <a:gd name="T28" fmla="*/ 22 w 29"/>
                  <a:gd name="T29" fmla="*/ 14 h 31"/>
                  <a:gd name="T30" fmla="*/ 21 w 29"/>
                  <a:gd name="T31" fmla="*/ 10 h 31"/>
                  <a:gd name="T32" fmla="*/ 18 w 29"/>
                  <a:gd name="T33" fmla="*/ 7 h 31"/>
                  <a:gd name="T34" fmla="*/ 16 w 29"/>
                  <a:gd name="T35" fmla="*/ 6 h 31"/>
                  <a:gd name="T36" fmla="*/ 13 w 29"/>
                  <a:gd name="T37" fmla="*/ 6 h 31"/>
                  <a:gd name="T38" fmla="*/ 10 w 29"/>
                  <a:gd name="T39" fmla="*/ 7 h 31"/>
                  <a:gd name="T40" fmla="*/ 8 w 29"/>
                  <a:gd name="T41" fmla="*/ 8 h 31"/>
                  <a:gd name="T42" fmla="*/ 18 w 29"/>
                  <a:gd name="T43" fmla="*/ 23 h 31"/>
                  <a:gd name="T44" fmla="*/ 20 w 29"/>
                  <a:gd name="T45"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31">
                    <a:moveTo>
                      <a:pt x="7" y="3"/>
                    </a:moveTo>
                    <a:lnTo>
                      <a:pt x="14" y="0"/>
                    </a:lnTo>
                    <a:lnTo>
                      <a:pt x="21" y="2"/>
                    </a:lnTo>
                    <a:lnTo>
                      <a:pt x="27" y="8"/>
                    </a:lnTo>
                    <a:lnTo>
                      <a:pt x="29" y="14"/>
                    </a:lnTo>
                    <a:lnTo>
                      <a:pt x="29" y="21"/>
                    </a:lnTo>
                    <a:lnTo>
                      <a:pt x="23" y="27"/>
                    </a:lnTo>
                    <a:lnTo>
                      <a:pt x="16" y="31"/>
                    </a:lnTo>
                    <a:lnTo>
                      <a:pt x="0" y="7"/>
                    </a:lnTo>
                    <a:lnTo>
                      <a:pt x="7" y="3"/>
                    </a:lnTo>
                    <a:close/>
                    <a:moveTo>
                      <a:pt x="20" y="22"/>
                    </a:moveTo>
                    <a:lnTo>
                      <a:pt x="22" y="21"/>
                    </a:lnTo>
                    <a:lnTo>
                      <a:pt x="23" y="19"/>
                    </a:lnTo>
                    <a:lnTo>
                      <a:pt x="23" y="16"/>
                    </a:lnTo>
                    <a:lnTo>
                      <a:pt x="22" y="14"/>
                    </a:lnTo>
                    <a:lnTo>
                      <a:pt x="21" y="10"/>
                    </a:lnTo>
                    <a:lnTo>
                      <a:pt x="18" y="7"/>
                    </a:lnTo>
                    <a:lnTo>
                      <a:pt x="16" y="6"/>
                    </a:lnTo>
                    <a:lnTo>
                      <a:pt x="13" y="6"/>
                    </a:lnTo>
                    <a:lnTo>
                      <a:pt x="10" y="7"/>
                    </a:lnTo>
                    <a:lnTo>
                      <a:pt x="8" y="8"/>
                    </a:lnTo>
                    <a:lnTo>
                      <a:pt x="18" y="23"/>
                    </a:lnTo>
                    <a:lnTo>
                      <a:pt x="20" y="2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4"/>
              <p:cNvSpPr>
                <a:spLocks/>
              </p:cNvSpPr>
              <p:nvPr userDrawn="1"/>
            </p:nvSpPr>
            <p:spPr bwMode="auto">
              <a:xfrm>
                <a:off x="2172" y="2684"/>
                <a:ext cx="15" cy="17"/>
              </a:xfrm>
              <a:custGeom>
                <a:avLst/>
                <a:gdLst>
                  <a:gd name="T0" fmla="*/ 18 w 29"/>
                  <a:gd name="T1" fmla="*/ 5 h 34"/>
                  <a:gd name="T2" fmla="*/ 7 w 29"/>
                  <a:gd name="T3" fmla="*/ 10 h 34"/>
                  <a:gd name="T4" fmla="*/ 10 w 29"/>
                  <a:gd name="T5" fmla="*/ 16 h 34"/>
                  <a:gd name="T6" fmla="*/ 19 w 29"/>
                  <a:gd name="T7" fmla="*/ 12 h 34"/>
                  <a:gd name="T8" fmla="*/ 21 w 29"/>
                  <a:gd name="T9" fmla="*/ 16 h 34"/>
                  <a:gd name="T10" fmla="*/ 12 w 29"/>
                  <a:gd name="T11" fmla="*/ 20 h 34"/>
                  <a:gd name="T12" fmla="*/ 15 w 29"/>
                  <a:gd name="T13" fmla="*/ 28 h 34"/>
                  <a:gd name="T14" fmla="*/ 27 w 29"/>
                  <a:gd name="T15" fmla="*/ 21 h 34"/>
                  <a:gd name="T16" fmla="*/ 29 w 29"/>
                  <a:gd name="T17" fmla="*/ 27 h 34"/>
                  <a:gd name="T18" fmla="*/ 12 w 29"/>
                  <a:gd name="T19" fmla="*/ 34 h 34"/>
                  <a:gd name="T20" fmla="*/ 0 w 29"/>
                  <a:gd name="T21" fmla="*/ 8 h 34"/>
                  <a:gd name="T22" fmla="*/ 15 w 29"/>
                  <a:gd name="T23" fmla="*/ 0 h 34"/>
                  <a:gd name="T24" fmla="*/ 18 w 29"/>
                  <a:gd name="T2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4">
                    <a:moveTo>
                      <a:pt x="18" y="5"/>
                    </a:moveTo>
                    <a:lnTo>
                      <a:pt x="7" y="10"/>
                    </a:lnTo>
                    <a:lnTo>
                      <a:pt x="10" y="16"/>
                    </a:lnTo>
                    <a:lnTo>
                      <a:pt x="19" y="12"/>
                    </a:lnTo>
                    <a:lnTo>
                      <a:pt x="21" y="16"/>
                    </a:lnTo>
                    <a:lnTo>
                      <a:pt x="12" y="20"/>
                    </a:lnTo>
                    <a:lnTo>
                      <a:pt x="15" y="28"/>
                    </a:lnTo>
                    <a:lnTo>
                      <a:pt x="27" y="21"/>
                    </a:lnTo>
                    <a:lnTo>
                      <a:pt x="29" y="27"/>
                    </a:lnTo>
                    <a:lnTo>
                      <a:pt x="12" y="34"/>
                    </a:lnTo>
                    <a:lnTo>
                      <a:pt x="0" y="8"/>
                    </a:lnTo>
                    <a:lnTo>
                      <a:pt x="15" y="0"/>
                    </a:lnTo>
                    <a:lnTo>
                      <a:pt x="18" y="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5"/>
              <p:cNvSpPr>
                <a:spLocks noEditPoints="1"/>
              </p:cNvSpPr>
              <p:nvPr userDrawn="1"/>
            </p:nvSpPr>
            <p:spPr bwMode="auto">
              <a:xfrm>
                <a:off x="2187" y="2679"/>
                <a:ext cx="14" cy="16"/>
              </a:xfrm>
              <a:custGeom>
                <a:avLst/>
                <a:gdLst>
                  <a:gd name="T0" fmla="*/ 11 w 28"/>
                  <a:gd name="T1" fmla="*/ 1 h 31"/>
                  <a:gd name="T2" fmla="*/ 14 w 28"/>
                  <a:gd name="T3" fmla="*/ 0 h 31"/>
                  <a:gd name="T4" fmla="*/ 16 w 28"/>
                  <a:gd name="T5" fmla="*/ 1 h 31"/>
                  <a:gd name="T6" fmla="*/ 19 w 28"/>
                  <a:gd name="T7" fmla="*/ 2 h 31"/>
                  <a:gd name="T8" fmla="*/ 20 w 28"/>
                  <a:gd name="T9" fmla="*/ 4 h 31"/>
                  <a:gd name="T10" fmla="*/ 21 w 28"/>
                  <a:gd name="T11" fmla="*/ 6 h 31"/>
                  <a:gd name="T12" fmla="*/ 22 w 28"/>
                  <a:gd name="T13" fmla="*/ 9 h 31"/>
                  <a:gd name="T14" fmla="*/ 21 w 28"/>
                  <a:gd name="T15" fmla="*/ 12 h 31"/>
                  <a:gd name="T16" fmla="*/ 19 w 28"/>
                  <a:gd name="T17" fmla="*/ 15 h 31"/>
                  <a:gd name="T18" fmla="*/ 28 w 28"/>
                  <a:gd name="T19" fmla="*/ 25 h 31"/>
                  <a:gd name="T20" fmla="*/ 23 w 28"/>
                  <a:gd name="T21" fmla="*/ 27 h 31"/>
                  <a:gd name="T22" fmla="*/ 15 w 28"/>
                  <a:gd name="T23" fmla="*/ 17 h 31"/>
                  <a:gd name="T24" fmla="*/ 11 w 28"/>
                  <a:gd name="T25" fmla="*/ 19 h 31"/>
                  <a:gd name="T26" fmla="*/ 14 w 28"/>
                  <a:gd name="T27" fmla="*/ 30 h 31"/>
                  <a:gd name="T28" fmla="*/ 9 w 28"/>
                  <a:gd name="T29" fmla="*/ 31 h 31"/>
                  <a:gd name="T30" fmla="*/ 0 w 28"/>
                  <a:gd name="T31" fmla="*/ 4 h 31"/>
                  <a:gd name="T32" fmla="*/ 11 w 28"/>
                  <a:gd name="T33" fmla="*/ 1 h 31"/>
                  <a:gd name="T34" fmla="*/ 11 w 28"/>
                  <a:gd name="T35" fmla="*/ 13 h 31"/>
                  <a:gd name="T36" fmla="*/ 13 w 28"/>
                  <a:gd name="T37" fmla="*/ 13 h 31"/>
                  <a:gd name="T38" fmla="*/ 14 w 28"/>
                  <a:gd name="T39" fmla="*/ 12 h 31"/>
                  <a:gd name="T40" fmla="*/ 16 w 28"/>
                  <a:gd name="T41" fmla="*/ 11 h 31"/>
                  <a:gd name="T42" fmla="*/ 16 w 28"/>
                  <a:gd name="T43" fmla="*/ 9 h 31"/>
                  <a:gd name="T44" fmla="*/ 16 w 28"/>
                  <a:gd name="T45" fmla="*/ 8 h 31"/>
                  <a:gd name="T46" fmla="*/ 15 w 28"/>
                  <a:gd name="T47" fmla="*/ 6 h 31"/>
                  <a:gd name="T48" fmla="*/ 14 w 28"/>
                  <a:gd name="T49" fmla="*/ 5 h 31"/>
                  <a:gd name="T50" fmla="*/ 12 w 28"/>
                  <a:gd name="T51" fmla="*/ 5 h 31"/>
                  <a:gd name="T52" fmla="*/ 11 w 28"/>
                  <a:gd name="T53" fmla="*/ 6 h 31"/>
                  <a:gd name="T54" fmla="*/ 9 w 28"/>
                  <a:gd name="T55" fmla="*/ 6 h 31"/>
                  <a:gd name="T56" fmla="*/ 6 w 28"/>
                  <a:gd name="T57" fmla="*/ 7 h 31"/>
                  <a:gd name="T58" fmla="*/ 9 w 28"/>
                  <a:gd name="T59" fmla="*/ 14 h 31"/>
                  <a:gd name="T60" fmla="*/ 11 w 28"/>
                  <a:gd name="T61"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31">
                    <a:moveTo>
                      <a:pt x="11" y="1"/>
                    </a:moveTo>
                    <a:lnTo>
                      <a:pt x="14" y="0"/>
                    </a:lnTo>
                    <a:lnTo>
                      <a:pt x="16" y="1"/>
                    </a:lnTo>
                    <a:lnTo>
                      <a:pt x="19" y="2"/>
                    </a:lnTo>
                    <a:lnTo>
                      <a:pt x="20" y="4"/>
                    </a:lnTo>
                    <a:lnTo>
                      <a:pt x="21" y="6"/>
                    </a:lnTo>
                    <a:lnTo>
                      <a:pt x="22" y="9"/>
                    </a:lnTo>
                    <a:lnTo>
                      <a:pt x="21" y="12"/>
                    </a:lnTo>
                    <a:lnTo>
                      <a:pt x="19" y="15"/>
                    </a:lnTo>
                    <a:lnTo>
                      <a:pt x="28" y="25"/>
                    </a:lnTo>
                    <a:lnTo>
                      <a:pt x="23" y="27"/>
                    </a:lnTo>
                    <a:lnTo>
                      <a:pt x="15" y="17"/>
                    </a:lnTo>
                    <a:lnTo>
                      <a:pt x="11" y="19"/>
                    </a:lnTo>
                    <a:lnTo>
                      <a:pt x="14" y="30"/>
                    </a:lnTo>
                    <a:lnTo>
                      <a:pt x="9" y="31"/>
                    </a:lnTo>
                    <a:lnTo>
                      <a:pt x="0" y="4"/>
                    </a:lnTo>
                    <a:lnTo>
                      <a:pt x="11" y="1"/>
                    </a:lnTo>
                    <a:close/>
                    <a:moveTo>
                      <a:pt x="11" y="13"/>
                    </a:moveTo>
                    <a:lnTo>
                      <a:pt x="13" y="13"/>
                    </a:lnTo>
                    <a:lnTo>
                      <a:pt x="14" y="12"/>
                    </a:lnTo>
                    <a:lnTo>
                      <a:pt x="16" y="11"/>
                    </a:lnTo>
                    <a:lnTo>
                      <a:pt x="16" y="9"/>
                    </a:lnTo>
                    <a:lnTo>
                      <a:pt x="16" y="8"/>
                    </a:lnTo>
                    <a:lnTo>
                      <a:pt x="15" y="6"/>
                    </a:lnTo>
                    <a:lnTo>
                      <a:pt x="14" y="5"/>
                    </a:lnTo>
                    <a:lnTo>
                      <a:pt x="12" y="5"/>
                    </a:lnTo>
                    <a:lnTo>
                      <a:pt x="11" y="6"/>
                    </a:lnTo>
                    <a:lnTo>
                      <a:pt x="9" y="6"/>
                    </a:lnTo>
                    <a:lnTo>
                      <a:pt x="6" y="7"/>
                    </a:lnTo>
                    <a:lnTo>
                      <a:pt x="9" y="14"/>
                    </a:lnTo>
                    <a:lnTo>
                      <a:pt x="11" y="1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6"/>
              <p:cNvSpPr>
                <a:spLocks/>
              </p:cNvSpPr>
              <p:nvPr userDrawn="1"/>
            </p:nvSpPr>
            <p:spPr bwMode="auto">
              <a:xfrm>
                <a:off x="2257" y="2677"/>
                <a:ext cx="13" cy="15"/>
              </a:xfrm>
              <a:custGeom>
                <a:avLst/>
                <a:gdLst>
                  <a:gd name="T0" fmla="*/ 24 w 25"/>
                  <a:gd name="T1" fmla="*/ 8 h 29"/>
                  <a:gd name="T2" fmla="*/ 13 w 25"/>
                  <a:gd name="T3" fmla="*/ 5 h 29"/>
                  <a:gd name="T4" fmla="*/ 10 w 25"/>
                  <a:gd name="T5" fmla="*/ 12 h 29"/>
                  <a:gd name="T6" fmla="*/ 19 w 25"/>
                  <a:gd name="T7" fmla="*/ 15 h 29"/>
                  <a:gd name="T8" fmla="*/ 18 w 25"/>
                  <a:gd name="T9" fmla="*/ 20 h 29"/>
                  <a:gd name="T10" fmla="*/ 9 w 25"/>
                  <a:gd name="T11" fmla="*/ 17 h 29"/>
                  <a:gd name="T12" fmla="*/ 6 w 25"/>
                  <a:gd name="T13" fmla="*/ 29 h 29"/>
                  <a:gd name="T14" fmla="*/ 0 w 25"/>
                  <a:gd name="T15" fmla="*/ 27 h 29"/>
                  <a:gd name="T16" fmla="*/ 8 w 25"/>
                  <a:gd name="T17" fmla="*/ 0 h 29"/>
                  <a:gd name="T18" fmla="*/ 25 w 25"/>
                  <a:gd name="T19" fmla="*/ 4 h 29"/>
                  <a:gd name="T20" fmla="*/ 24 w 25"/>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9">
                    <a:moveTo>
                      <a:pt x="24" y="8"/>
                    </a:moveTo>
                    <a:lnTo>
                      <a:pt x="13" y="5"/>
                    </a:lnTo>
                    <a:lnTo>
                      <a:pt x="10" y="12"/>
                    </a:lnTo>
                    <a:lnTo>
                      <a:pt x="19" y="15"/>
                    </a:lnTo>
                    <a:lnTo>
                      <a:pt x="18" y="20"/>
                    </a:lnTo>
                    <a:lnTo>
                      <a:pt x="9" y="17"/>
                    </a:lnTo>
                    <a:lnTo>
                      <a:pt x="6" y="29"/>
                    </a:lnTo>
                    <a:lnTo>
                      <a:pt x="0" y="27"/>
                    </a:lnTo>
                    <a:lnTo>
                      <a:pt x="8" y="0"/>
                    </a:lnTo>
                    <a:lnTo>
                      <a:pt x="25" y="4"/>
                    </a:lnTo>
                    <a:lnTo>
                      <a:pt x="24" y="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7"/>
              <p:cNvSpPr>
                <a:spLocks noEditPoints="1"/>
              </p:cNvSpPr>
              <p:nvPr userDrawn="1"/>
            </p:nvSpPr>
            <p:spPr bwMode="auto">
              <a:xfrm>
                <a:off x="2270" y="2681"/>
                <a:ext cx="13" cy="17"/>
              </a:xfrm>
              <a:custGeom>
                <a:avLst/>
                <a:gdLst>
                  <a:gd name="T0" fmla="*/ 21 w 27"/>
                  <a:gd name="T1" fmla="*/ 4 h 35"/>
                  <a:gd name="T2" fmla="*/ 24 w 27"/>
                  <a:gd name="T3" fmla="*/ 6 h 35"/>
                  <a:gd name="T4" fmla="*/ 26 w 27"/>
                  <a:gd name="T5" fmla="*/ 9 h 35"/>
                  <a:gd name="T6" fmla="*/ 27 w 27"/>
                  <a:gd name="T7" fmla="*/ 11 h 35"/>
                  <a:gd name="T8" fmla="*/ 27 w 27"/>
                  <a:gd name="T9" fmla="*/ 14 h 35"/>
                  <a:gd name="T10" fmla="*/ 26 w 27"/>
                  <a:gd name="T11" fmla="*/ 16 h 35"/>
                  <a:gd name="T12" fmla="*/ 25 w 27"/>
                  <a:gd name="T13" fmla="*/ 18 h 35"/>
                  <a:gd name="T14" fmla="*/ 22 w 27"/>
                  <a:gd name="T15" fmla="*/ 20 h 35"/>
                  <a:gd name="T16" fmla="*/ 19 w 27"/>
                  <a:gd name="T17" fmla="*/ 21 h 35"/>
                  <a:gd name="T18" fmla="*/ 20 w 27"/>
                  <a:gd name="T19" fmla="*/ 35 h 35"/>
                  <a:gd name="T20" fmla="*/ 15 w 27"/>
                  <a:gd name="T21" fmla="*/ 33 h 35"/>
                  <a:gd name="T22" fmla="*/ 14 w 27"/>
                  <a:gd name="T23" fmla="*/ 20 h 35"/>
                  <a:gd name="T24" fmla="*/ 11 w 27"/>
                  <a:gd name="T25" fmla="*/ 18 h 35"/>
                  <a:gd name="T26" fmla="*/ 5 w 27"/>
                  <a:gd name="T27" fmla="*/ 30 h 35"/>
                  <a:gd name="T28" fmla="*/ 0 w 27"/>
                  <a:gd name="T29" fmla="*/ 27 h 35"/>
                  <a:gd name="T30" fmla="*/ 12 w 27"/>
                  <a:gd name="T31" fmla="*/ 0 h 35"/>
                  <a:gd name="T32" fmla="*/ 21 w 27"/>
                  <a:gd name="T33" fmla="*/ 4 h 35"/>
                  <a:gd name="T34" fmla="*/ 15 w 27"/>
                  <a:gd name="T35" fmla="*/ 15 h 35"/>
                  <a:gd name="T36" fmla="*/ 16 w 27"/>
                  <a:gd name="T37" fmla="*/ 15 h 35"/>
                  <a:gd name="T38" fmla="*/ 17 w 27"/>
                  <a:gd name="T39" fmla="*/ 16 h 35"/>
                  <a:gd name="T40" fmla="*/ 19 w 27"/>
                  <a:gd name="T41" fmla="*/ 16 h 35"/>
                  <a:gd name="T42" fmla="*/ 20 w 27"/>
                  <a:gd name="T43" fmla="*/ 15 h 35"/>
                  <a:gd name="T44" fmla="*/ 21 w 27"/>
                  <a:gd name="T45" fmla="*/ 14 h 35"/>
                  <a:gd name="T46" fmla="*/ 22 w 27"/>
                  <a:gd name="T47" fmla="*/ 12 h 35"/>
                  <a:gd name="T48" fmla="*/ 21 w 27"/>
                  <a:gd name="T49" fmla="*/ 11 h 35"/>
                  <a:gd name="T50" fmla="*/ 20 w 27"/>
                  <a:gd name="T51" fmla="*/ 10 h 35"/>
                  <a:gd name="T52" fmla="*/ 18 w 27"/>
                  <a:gd name="T53" fmla="*/ 9 h 35"/>
                  <a:gd name="T54" fmla="*/ 17 w 27"/>
                  <a:gd name="T55" fmla="*/ 8 h 35"/>
                  <a:gd name="T56" fmla="*/ 15 w 27"/>
                  <a:gd name="T57" fmla="*/ 8 h 35"/>
                  <a:gd name="T58" fmla="*/ 12 w 27"/>
                  <a:gd name="T59" fmla="*/ 14 h 35"/>
                  <a:gd name="T60" fmla="*/ 15 w 27"/>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35">
                    <a:moveTo>
                      <a:pt x="21" y="4"/>
                    </a:moveTo>
                    <a:lnTo>
                      <a:pt x="24" y="6"/>
                    </a:lnTo>
                    <a:lnTo>
                      <a:pt x="26" y="9"/>
                    </a:lnTo>
                    <a:lnTo>
                      <a:pt x="27" y="11"/>
                    </a:lnTo>
                    <a:lnTo>
                      <a:pt x="27" y="14"/>
                    </a:lnTo>
                    <a:lnTo>
                      <a:pt x="26" y="16"/>
                    </a:lnTo>
                    <a:lnTo>
                      <a:pt x="25" y="18"/>
                    </a:lnTo>
                    <a:lnTo>
                      <a:pt x="22" y="20"/>
                    </a:lnTo>
                    <a:lnTo>
                      <a:pt x="19" y="21"/>
                    </a:lnTo>
                    <a:lnTo>
                      <a:pt x="20" y="35"/>
                    </a:lnTo>
                    <a:lnTo>
                      <a:pt x="15" y="33"/>
                    </a:lnTo>
                    <a:lnTo>
                      <a:pt x="14" y="20"/>
                    </a:lnTo>
                    <a:lnTo>
                      <a:pt x="11" y="18"/>
                    </a:lnTo>
                    <a:lnTo>
                      <a:pt x="5" y="30"/>
                    </a:lnTo>
                    <a:lnTo>
                      <a:pt x="0" y="27"/>
                    </a:lnTo>
                    <a:lnTo>
                      <a:pt x="12" y="0"/>
                    </a:lnTo>
                    <a:lnTo>
                      <a:pt x="21" y="4"/>
                    </a:lnTo>
                    <a:close/>
                    <a:moveTo>
                      <a:pt x="15" y="15"/>
                    </a:moveTo>
                    <a:lnTo>
                      <a:pt x="16" y="15"/>
                    </a:lnTo>
                    <a:lnTo>
                      <a:pt x="17" y="16"/>
                    </a:lnTo>
                    <a:lnTo>
                      <a:pt x="19" y="16"/>
                    </a:lnTo>
                    <a:lnTo>
                      <a:pt x="20" y="15"/>
                    </a:lnTo>
                    <a:lnTo>
                      <a:pt x="21" y="14"/>
                    </a:lnTo>
                    <a:lnTo>
                      <a:pt x="22" y="12"/>
                    </a:lnTo>
                    <a:lnTo>
                      <a:pt x="21" y="11"/>
                    </a:lnTo>
                    <a:lnTo>
                      <a:pt x="20" y="10"/>
                    </a:lnTo>
                    <a:lnTo>
                      <a:pt x="18" y="9"/>
                    </a:lnTo>
                    <a:lnTo>
                      <a:pt x="17" y="8"/>
                    </a:lnTo>
                    <a:lnTo>
                      <a:pt x="15" y="8"/>
                    </a:lnTo>
                    <a:lnTo>
                      <a:pt x="12" y="14"/>
                    </a:lnTo>
                    <a:lnTo>
                      <a:pt x="15" y="1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8"/>
              <p:cNvSpPr>
                <a:spLocks/>
              </p:cNvSpPr>
              <p:nvPr userDrawn="1"/>
            </p:nvSpPr>
            <p:spPr bwMode="auto">
              <a:xfrm>
                <a:off x="2283" y="2687"/>
                <a:ext cx="14" cy="17"/>
              </a:xfrm>
              <a:custGeom>
                <a:avLst/>
                <a:gdLst>
                  <a:gd name="T0" fmla="*/ 28 w 30"/>
                  <a:gd name="T1" fmla="*/ 13 h 34"/>
                  <a:gd name="T2" fmla="*/ 17 w 30"/>
                  <a:gd name="T3" fmla="*/ 7 h 34"/>
                  <a:gd name="T4" fmla="*/ 14 w 30"/>
                  <a:gd name="T5" fmla="*/ 13 h 34"/>
                  <a:gd name="T6" fmla="*/ 22 w 30"/>
                  <a:gd name="T7" fmla="*/ 18 h 34"/>
                  <a:gd name="T8" fmla="*/ 20 w 30"/>
                  <a:gd name="T9" fmla="*/ 23 h 34"/>
                  <a:gd name="T10" fmla="*/ 12 w 30"/>
                  <a:gd name="T11" fmla="*/ 18 h 34"/>
                  <a:gd name="T12" fmla="*/ 8 w 30"/>
                  <a:gd name="T13" fmla="*/ 24 h 34"/>
                  <a:gd name="T14" fmla="*/ 19 w 30"/>
                  <a:gd name="T15" fmla="*/ 30 h 34"/>
                  <a:gd name="T16" fmla="*/ 16 w 30"/>
                  <a:gd name="T17" fmla="*/ 34 h 34"/>
                  <a:gd name="T18" fmla="*/ 0 w 30"/>
                  <a:gd name="T19" fmla="*/ 26 h 34"/>
                  <a:gd name="T20" fmla="*/ 15 w 30"/>
                  <a:gd name="T21" fmla="*/ 0 h 34"/>
                  <a:gd name="T22" fmla="*/ 30 w 30"/>
                  <a:gd name="T23" fmla="*/ 8 h 34"/>
                  <a:gd name="T24" fmla="*/ 28 w 30"/>
                  <a:gd name="T25"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4">
                    <a:moveTo>
                      <a:pt x="28" y="13"/>
                    </a:moveTo>
                    <a:lnTo>
                      <a:pt x="17" y="7"/>
                    </a:lnTo>
                    <a:lnTo>
                      <a:pt x="14" y="13"/>
                    </a:lnTo>
                    <a:lnTo>
                      <a:pt x="22" y="18"/>
                    </a:lnTo>
                    <a:lnTo>
                      <a:pt x="20" y="23"/>
                    </a:lnTo>
                    <a:lnTo>
                      <a:pt x="12" y="18"/>
                    </a:lnTo>
                    <a:lnTo>
                      <a:pt x="8" y="24"/>
                    </a:lnTo>
                    <a:lnTo>
                      <a:pt x="19" y="30"/>
                    </a:lnTo>
                    <a:lnTo>
                      <a:pt x="16" y="34"/>
                    </a:lnTo>
                    <a:lnTo>
                      <a:pt x="0" y="26"/>
                    </a:lnTo>
                    <a:lnTo>
                      <a:pt x="15" y="0"/>
                    </a:lnTo>
                    <a:lnTo>
                      <a:pt x="30" y="8"/>
                    </a:lnTo>
                    <a:lnTo>
                      <a:pt x="28" y="1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9"/>
              <p:cNvSpPr>
                <a:spLocks/>
              </p:cNvSpPr>
              <p:nvPr userDrawn="1"/>
            </p:nvSpPr>
            <p:spPr bwMode="auto">
              <a:xfrm>
                <a:off x="2294" y="2695"/>
                <a:ext cx="11" cy="13"/>
              </a:xfrm>
              <a:custGeom>
                <a:avLst/>
                <a:gdLst>
                  <a:gd name="T0" fmla="*/ 0 w 21"/>
                  <a:gd name="T1" fmla="*/ 24 h 27"/>
                  <a:gd name="T2" fmla="*/ 16 w 21"/>
                  <a:gd name="T3" fmla="*/ 0 h 27"/>
                  <a:gd name="T4" fmla="*/ 21 w 21"/>
                  <a:gd name="T5" fmla="*/ 4 h 27"/>
                  <a:gd name="T6" fmla="*/ 5 w 21"/>
                  <a:gd name="T7" fmla="*/ 27 h 27"/>
                  <a:gd name="T8" fmla="*/ 0 w 21"/>
                  <a:gd name="T9" fmla="*/ 24 h 27"/>
                </a:gdLst>
                <a:ahLst/>
                <a:cxnLst>
                  <a:cxn ang="0">
                    <a:pos x="T0" y="T1"/>
                  </a:cxn>
                  <a:cxn ang="0">
                    <a:pos x="T2" y="T3"/>
                  </a:cxn>
                  <a:cxn ang="0">
                    <a:pos x="T4" y="T5"/>
                  </a:cxn>
                  <a:cxn ang="0">
                    <a:pos x="T6" y="T7"/>
                  </a:cxn>
                  <a:cxn ang="0">
                    <a:pos x="T8" y="T9"/>
                  </a:cxn>
                </a:cxnLst>
                <a:rect l="0" t="0" r="r" b="b"/>
                <a:pathLst>
                  <a:path w="21" h="27">
                    <a:moveTo>
                      <a:pt x="0" y="24"/>
                    </a:moveTo>
                    <a:lnTo>
                      <a:pt x="16" y="0"/>
                    </a:lnTo>
                    <a:lnTo>
                      <a:pt x="21" y="4"/>
                    </a:lnTo>
                    <a:lnTo>
                      <a:pt x="5" y="27"/>
                    </a:lnTo>
                    <a:lnTo>
                      <a:pt x="0" y="2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40"/>
              <p:cNvSpPr>
                <a:spLocks/>
              </p:cNvSpPr>
              <p:nvPr userDrawn="1"/>
            </p:nvSpPr>
            <p:spPr bwMode="auto">
              <a:xfrm>
                <a:off x="2301" y="2699"/>
                <a:ext cx="16" cy="18"/>
              </a:xfrm>
              <a:custGeom>
                <a:avLst/>
                <a:gdLst>
                  <a:gd name="T0" fmla="*/ 22 w 34"/>
                  <a:gd name="T1" fmla="*/ 18 h 36"/>
                  <a:gd name="T2" fmla="*/ 30 w 34"/>
                  <a:gd name="T3" fmla="*/ 9 h 36"/>
                  <a:gd name="T4" fmla="*/ 34 w 34"/>
                  <a:gd name="T5" fmla="*/ 12 h 36"/>
                  <a:gd name="T6" fmla="*/ 16 w 34"/>
                  <a:gd name="T7" fmla="*/ 36 h 36"/>
                  <a:gd name="T8" fmla="*/ 12 w 34"/>
                  <a:gd name="T9" fmla="*/ 31 h 36"/>
                  <a:gd name="T10" fmla="*/ 19 w 34"/>
                  <a:gd name="T11" fmla="*/ 22 h 36"/>
                  <a:gd name="T12" fmla="*/ 13 w 34"/>
                  <a:gd name="T13" fmla="*/ 16 h 36"/>
                  <a:gd name="T14" fmla="*/ 4 w 34"/>
                  <a:gd name="T15" fmla="*/ 26 h 36"/>
                  <a:gd name="T16" fmla="*/ 0 w 34"/>
                  <a:gd name="T17" fmla="*/ 22 h 36"/>
                  <a:gd name="T18" fmla="*/ 18 w 34"/>
                  <a:gd name="T19" fmla="*/ 0 h 36"/>
                  <a:gd name="T20" fmla="*/ 22 w 34"/>
                  <a:gd name="T21" fmla="*/ 3 h 36"/>
                  <a:gd name="T22" fmla="*/ 16 w 34"/>
                  <a:gd name="T23" fmla="*/ 12 h 36"/>
                  <a:gd name="T24" fmla="*/ 22 w 34"/>
                  <a:gd name="T2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6">
                    <a:moveTo>
                      <a:pt x="22" y="18"/>
                    </a:moveTo>
                    <a:lnTo>
                      <a:pt x="30" y="9"/>
                    </a:lnTo>
                    <a:lnTo>
                      <a:pt x="34" y="12"/>
                    </a:lnTo>
                    <a:lnTo>
                      <a:pt x="16" y="36"/>
                    </a:lnTo>
                    <a:lnTo>
                      <a:pt x="12" y="31"/>
                    </a:lnTo>
                    <a:lnTo>
                      <a:pt x="19" y="22"/>
                    </a:lnTo>
                    <a:lnTo>
                      <a:pt x="13" y="16"/>
                    </a:lnTo>
                    <a:lnTo>
                      <a:pt x="4" y="26"/>
                    </a:lnTo>
                    <a:lnTo>
                      <a:pt x="0" y="22"/>
                    </a:lnTo>
                    <a:lnTo>
                      <a:pt x="18" y="0"/>
                    </a:lnTo>
                    <a:lnTo>
                      <a:pt x="22" y="3"/>
                    </a:lnTo>
                    <a:lnTo>
                      <a:pt x="16" y="12"/>
                    </a:lnTo>
                    <a:lnTo>
                      <a:pt x="22" y="1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41"/>
              <p:cNvSpPr>
                <a:spLocks/>
              </p:cNvSpPr>
              <p:nvPr userDrawn="1"/>
            </p:nvSpPr>
            <p:spPr bwMode="auto">
              <a:xfrm>
                <a:off x="2312" y="2710"/>
                <a:ext cx="16" cy="17"/>
              </a:xfrm>
              <a:custGeom>
                <a:avLst/>
                <a:gdLst>
                  <a:gd name="T0" fmla="*/ 30 w 33"/>
                  <a:gd name="T1" fmla="*/ 16 h 32"/>
                  <a:gd name="T2" fmla="*/ 21 w 33"/>
                  <a:gd name="T3" fmla="*/ 7 h 32"/>
                  <a:gd name="T4" fmla="*/ 16 w 33"/>
                  <a:gd name="T5" fmla="*/ 11 h 32"/>
                  <a:gd name="T6" fmla="*/ 23 w 33"/>
                  <a:gd name="T7" fmla="*/ 19 h 32"/>
                  <a:gd name="T8" fmla="*/ 19 w 33"/>
                  <a:gd name="T9" fmla="*/ 22 h 32"/>
                  <a:gd name="T10" fmla="*/ 13 w 33"/>
                  <a:gd name="T11" fmla="*/ 15 h 32"/>
                  <a:gd name="T12" fmla="*/ 8 w 33"/>
                  <a:gd name="T13" fmla="*/ 20 h 32"/>
                  <a:gd name="T14" fmla="*/ 16 w 33"/>
                  <a:gd name="T15" fmla="*/ 29 h 32"/>
                  <a:gd name="T16" fmla="*/ 13 w 33"/>
                  <a:gd name="T17" fmla="*/ 32 h 32"/>
                  <a:gd name="T18" fmla="*/ 0 w 33"/>
                  <a:gd name="T19" fmla="*/ 19 h 32"/>
                  <a:gd name="T20" fmla="*/ 21 w 33"/>
                  <a:gd name="T21" fmla="*/ 0 h 32"/>
                  <a:gd name="T22" fmla="*/ 33 w 33"/>
                  <a:gd name="T23" fmla="*/ 12 h 32"/>
                  <a:gd name="T24" fmla="*/ 30 w 33"/>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30" y="16"/>
                    </a:moveTo>
                    <a:lnTo>
                      <a:pt x="21" y="7"/>
                    </a:lnTo>
                    <a:lnTo>
                      <a:pt x="16" y="11"/>
                    </a:lnTo>
                    <a:lnTo>
                      <a:pt x="23" y="19"/>
                    </a:lnTo>
                    <a:lnTo>
                      <a:pt x="19" y="22"/>
                    </a:lnTo>
                    <a:lnTo>
                      <a:pt x="13" y="15"/>
                    </a:lnTo>
                    <a:lnTo>
                      <a:pt x="8" y="20"/>
                    </a:lnTo>
                    <a:lnTo>
                      <a:pt x="16" y="29"/>
                    </a:lnTo>
                    <a:lnTo>
                      <a:pt x="13" y="32"/>
                    </a:lnTo>
                    <a:lnTo>
                      <a:pt x="0" y="19"/>
                    </a:lnTo>
                    <a:lnTo>
                      <a:pt x="21" y="0"/>
                    </a:lnTo>
                    <a:lnTo>
                      <a:pt x="33" y="12"/>
                    </a:lnTo>
                    <a:lnTo>
                      <a:pt x="30" y="1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42"/>
              <p:cNvSpPr>
                <a:spLocks/>
              </p:cNvSpPr>
              <p:nvPr userDrawn="1"/>
            </p:nvSpPr>
            <p:spPr bwMode="auto">
              <a:xfrm>
                <a:off x="2321" y="2721"/>
                <a:ext cx="13" cy="11"/>
              </a:xfrm>
              <a:custGeom>
                <a:avLst/>
                <a:gdLst>
                  <a:gd name="T0" fmla="*/ 0 w 26"/>
                  <a:gd name="T1" fmla="*/ 18 h 23"/>
                  <a:gd name="T2" fmla="*/ 22 w 26"/>
                  <a:gd name="T3" fmla="*/ 0 h 23"/>
                  <a:gd name="T4" fmla="*/ 26 w 26"/>
                  <a:gd name="T5" fmla="*/ 4 h 23"/>
                  <a:gd name="T6" fmla="*/ 3 w 26"/>
                  <a:gd name="T7" fmla="*/ 23 h 23"/>
                  <a:gd name="T8" fmla="*/ 0 w 26"/>
                  <a:gd name="T9" fmla="*/ 18 h 23"/>
                </a:gdLst>
                <a:ahLst/>
                <a:cxnLst>
                  <a:cxn ang="0">
                    <a:pos x="T0" y="T1"/>
                  </a:cxn>
                  <a:cxn ang="0">
                    <a:pos x="T2" y="T3"/>
                  </a:cxn>
                  <a:cxn ang="0">
                    <a:pos x="T4" y="T5"/>
                  </a:cxn>
                  <a:cxn ang="0">
                    <a:pos x="T6" y="T7"/>
                  </a:cxn>
                  <a:cxn ang="0">
                    <a:pos x="T8" y="T9"/>
                  </a:cxn>
                </a:cxnLst>
                <a:rect l="0" t="0" r="r" b="b"/>
                <a:pathLst>
                  <a:path w="26" h="23">
                    <a:moveTo>
                      <a:pt x="0" y="18"/>
                    </a:moveTo>
                    <a:lnTo>
                      <a:pt x="22" y="0"/>
                    </a:lnTo>
                    <a:lnTo>
                      <a:pt x="26" y="4"/>
                    </a:lnTo>
                    <a:lnTo>
                      <a:pt x="3" y="23"/>
                    </a:lnTo>
                    <a:lnTo>
                      <a:pt x="0" y="1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43"/>
              <p:cNvSpPr>
                <a:spLocks/>
              </p:cNvSpPr>
              <p:nvPr userDrawn="1"/>
            </p:nvSpPr>
            <p:spPr bwMode="auto">
              <a:xfrm>
                <a:off x="2326" y="2727"/>
                <a:ext cx="16" cy="13"/>
              </a:xfrm>
              <a:custGeom>
                <a:avLst/>
                <a:gdLst>
                  <a:gd name="T0" fmla="*/ 27 w 31"/>
                  <a:gd name="T1" fmla="*/ 20 h 27"/>
                  <a:gd name="T2" fmla="*/ 23 w 31"/>
                  <a:gd name="T3" fmla="*/ 14 h 27"/>
                  <a:gd name="T4" fmla="*/ 3 w 31"/>
                  <a:gd name="T5" fmla="*/ 27 h 27"/>
                  <a:gd name="T6" fmla="*/ 0 w 31"/>
                  <a:gd name="T7" fmla="*/ 22 h 27"/>
                  <a:gd name="T8" fmla="*/ 20 w 31"/>
                  <a:gd name="T9" fmla="*/ 9 h 27"/>
                  <a:gd name="T10" fmla="*/ 16 w 31"/>
                  <a:gd name="T11" fmla="*/ 4 h 27"/>
                  <a:gd name="T12" fmla="*/ 21 w 31"/>
                  <a:gd name="T13" fmla="*/ 0 h 27"/>
                  <a:gd name="T14" fmla="*/ 31 w 31"/>
                  <a:gd name="T15" fmla="*/ 17 h 27"/>
                  <a:gd name="T16" fmla="*/ 27 w 31"/>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7">
                    <a:moveTo>
                      <a:pt x="27" y="20"/>
                    </a:moveTo>
                    <a:lnTo>
                      <a:pt x="23" y="14"/>
                    </a:lnTo>
                    <a:lnTo>
                      <a:pt x="3" y="27"/>
                    </a:lnTo>
                    <a:lnTo>
                      <a:pt x="0" y="22"/>
                    </a:lnTo>
                    <a:lnTo>
                      <a:pt x="20" y="9"/>
                    </a:lnTo>
                    <a:lnTo>
                      <a:pt x="16" y="4"/>
                    </a:lnTo>
                    <a:lnTo>
                      <a:pt x="21" y="0"/>
                    </a:lnTo>
                    <a:lnTo>
                      <a:pt x="31" y="17"/>
                    </a:lnTo>
                    <a:lnTo>
                      <a:pt x="27" y="2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44"/>
              <p:cNvSpPr>
                <a:spLocks/>
              </p:cNvSpPr>
              <p:nvPr userDrawn="1"/>
            </p:nvSpPr>
            <p:spPr bwMode="auto">
              <a:xfrm>
                <a:off x="2335" y="2746"/>
                <a:ext cx="19" cy="16"/>
              </a:xfrm>
              <a:custGeom>
                <a:avLst/>
                <a:gdLst>
                  <a:gd name="T0" fmla="*/ 7 w 36"/>
                  <a:gd name="T1" fmla="*/ 34 h 34"/>
                  <a:gd name="T2" fmla="*/ 5 w 36"/>
                  <a:gd name="T3" fmla="*/ 28 h 34"/>
                  <a:gd name="T4" fmla="*/ 22 w 36"/>
                  <a:gd name="T5" fmla="*/ 18 h 34"/>
                  <a:gd name="T6" fmla="*/ 2 w 36"/>
                  <a:gd name="T7" fmla="*/ 22 h 34"/>
                  <a:gd name="T8" fmla="*/ 0 w 36"/>
                  <a:gd name="T9" fmla="*/ 17 h 34"/>
                  <a:gd name="T10" fmla="*/ 25 w 36"/>
                  <a:gd name="T11" fmla="*/ 0 h 34"/>
                  <a:gd name="T12" fmla="*/ 27 w 36"/>
                  <a:gd name="T13" fmla="*/ 5 h 34"/>
                  <a:gd name="T14" fmla="*/ 9 w 36"/>
                  <a:gd name="T15" fmla="*/ 16 h 34"/>
                  <a:gd name="T16" fmla="*/ 9 w 36"/>
                  <a:gd name="T17" fmla="*/ 16 h 34"/>
                  <a:gd name="T18" fmla="*/ 29 w 36"/>
                  <a:gd name="T19" fmla="*/ 12 h 34"/>
                  <a:gd name="T20" fmla="*/ 31 w 36"/>
                  <a:gd name="T21" fmla="*/ 17 h 34"/>
                  <a:gd name="T22" fmla="*/ 14 w 36"/>
                  <a:gd name="T23" fmla="*/ 28 h 34"/>
                  <a:gd name="T24" fmla="*/ 14 w 36"/>
                  <a:gd name="T25" fmla="*/ 28 h 34"/>
                  <a:gd name="T26" fmla="*/ 34 w 36"/>
                  <a:gd name="T27" fmla="*/ 24 h 34"/>
                  <a:gd name="T28" fmla="*/ 36 w 36"/>
                  <a:gd name="T29" fmla="*/ 28 h 34"/>
                  <a:gd name="T30" fmla="*/ 7 w 36"/>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4">
                    <a:moveTo>
                      <a:pt x="7" y="34"/>
                    </a:moveTo>
                    <a:lnTo>
                      <a:pt x="5" y="28"/>
                    </a:lnTo>
                    <a:lnTo>
                      <a:pt x="22" y="18"/>
                    </a:lnTo>
                    <a:lnTo>
                      <a:pt x="2" y="22"/>
                    </a:lnTo>
                    <a:lnTo>
                      <a:pt x="0" y="17"/>
                    </a:lnTo>
                    <a:lnTo>
                      <a:pt x="25" y="0"/>
                    </a:lnTo>
                    <a:lnTo>
                      <a:pt x="27" y="5"/>
                    </a:lnTo>
                    <a:lnTo>
                      <a:pt x="9" y="16"/>
                    </a:lnTo>
                    <a:lnTo>
                      <a:pt x="9" y="16"/>
                    </a:lnTo>
                    <a:lnTo>
                      <a:pt x="29" y="12"/>
                    </a:lnTo>
                    <a:lnTo>
                      <a:pt x="31" y="17"/>
                    </a:lnTo>
                    <a:lnTo>
                      <a:pt x="14" y="28"/>
                    </a:lnTo>
                    <a:lnTo>
                      <a:pt x="14" y="28"/>
                    </a:lnTo>
                    <a:lnTo>
                      <a:pt x="34" y="24"/>
                    </a:lnTo>
                    <a:lnTo>
                      <a:pt x="36" y="28"/>
                    </a:lnTo>
                    <a:lnTo>
                      <a:pt x="7" y="3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45"/>
              <p:cNvSpPr>
                <a:spLocks/>
              </p:cNvSpPr>
              <p:nvPr userDrawn="1"/>
            </p:nvSpPr>
            <p:spPr bwMode="auto">
              <a:xfrm>
                <a:off x="2341" y="2765"/>
                <a:ext cx="16" cy="13"/>
              </a:xfrm>
              <a:custGeom>
                <a:avLst/>
                <a:gdLst>
                  <a:gd name="T0" fmla="*/ 28 w 33"/>
                  <a:gd name="T1" fmla="*/ 19 h 25"/>
                  <a:gd name="T2" fmla="*/ 25 w 33"/>
                  <a:gd name="T3" fmla="*/ 7 h 25"/>
                  <a:gd name="T4" fmla="*/ 18 w 33"/>
                  <a:gd name="T5" fmla="*/ 9 h 25"/>
                  <a:gd name="T6" fmla="*/ 21 w 33"/>
                  <a:gd name="T7" fmla="*/ 19 h 25"/>
                  <a:gd name="T8" fmla="*/ 16 w 33"/>
                  <a:gd name="T9" fmla="*/ 20 h 25"/>
                  <a:gd name="T10" fmla="*/ 14 w 33"/>
                  <a:gd name="T11" fmla="*/ 10 h 25"/>
                  <a:gd name="T12" fmla="*/ 6 w 33"/>
                  <a:gd name="T13" fmla="*/ 11 h 25"/>
                  <a:gd name="T14" fmla="*/ 10 w 33"/>
                  <a:gd name="T15" fmla="*/ 24 h 25"/>
                  <a:gd name="T16" fmla="*/ 5 w 33"/>
                  <a:gd name="T17" fmla="*/ 25 h 25"/>
                  <a:gd name="T18" fmla="*/ 0 w 33"/>
                  <a:gd name="T19" fmla="*/ 8 h 25"/>
                  <a:gd name="T20" fmla="*/ 28 w 33"/>
                  <a:gd name="T21" fmla="*/ 0 h 25"/>
                  <a:gd name="T22" fmla="*/ 33 w 33"/>
                  <a:gd name="T23" fmla="*/ 18 h 25"/>
                  <a:gd name="T24" fmla="*/ 28 w 33"/>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5">
                    <a:moveTo>
                      <a:pt x="28" y="19"/>
                    </a:moveTo>
                    <a:lnTo>
                      <a:pt x="25" y="7"/>
                    </a:lnTo>
                    <a:lnTo>
                      <a:pt x="18" y="9"/>
                    </a:lnTo>
                    <a:lnTo>
                      <a:pt x="21" y="19"/>
                    </a:lnTo>
                    <a:lnTo>
                      <a:pt x="16" y="20"/>
                    </a:lnTo>
                    <a:lnTo>
                      <a:pt x="14" y="10"/>
                    </a:lnTo>
                    <a:lnTo>
                      <a:pt x="6" y="11"/>
                    </a:lnTo>
                    <a:lnTo>
                      <a:pt x="10" y="24"/>
                    </a:lnTo>
                    <a:lnTo>
                      <a:pt x="5" y="25"/>
                    </a:lnTo>
                    <a:lnTo>
                      <a:pt x="0" y="8"/>
                    </a:lnTo>
                    <a:lnTo>
                      <a:pt x="28" y="0"/>
                    </a:lnTo>
                    <a:lnTo>
                      <a:pt x="33" y="18"/>
                    </a:lnTo>
                    <a:lnTo>
                      <a:pt x="28" y="1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46"/>
              <p:cNvSpPr>
                <a:spLocks/>
              </p:cNvSpPr>
              <p:nvPr userDrawn="1"/>
            </p:nvSpPr>
            <p:spPr bwMode="auto">
              <a:xfrm>
                <a:off x="2344" y="2780"/>
                <a:ext cx="16" cy="12"/>
              </a:xfrm>
              <a:custGeom>
                <a:avLst/>
                <a:gdLst>
                  <a:gd name="T0" fmla="*/ 20 w 32"/>
                  <a:gd name="T1" fmla="*/ 16 h 24"/>
                  <a:gd name="T2" fmla="*/ 31 w 32"/>
                  <a:gd name="T3" fmla="*/ 15 h 24"/>
                  <a:gd name="T4" fmla="*/ 32 w 32"/>
                  <a:gd name="T5" fmla="*/ 20 h 24"/>
                  <a:gd name="T6" fmla="*/ 4 w 32"/>
                  <a:gd name="T7" fmla="*/ 24 h 24"/>
                  <a:gd name="T8" fmla="*/ 2 w 32"/>
                  <a:gd name="T9" fmla="*/ 18 h 24"/>
                  <a:gd name="T10" fmla="*/ 15 w 32"/>
                  <a:gd name="T11" fmla="*/ 17 h 24"/>
                  <a:gd name="T12" fmla="*/ 14 w 32"/>
                  <a:gd name="T13" fmla="*/ 8 h 24"/>
                  <a:gd name="T14" fmla="*/ 1 w 32"/>
                  <a:gd name="T15" fmla="*/ 10 h 24"/>
                  <a:gd name="T16" fmla="*/ 0 w 32"/>
                  <a:gd name="T17" fmla="*/ 3 h 24"/>
                  <a:gd name="T18" fmla="*/ 30 w 32"/>
                  <a:gd name="T19" fmla="*/ 0 h 24"/>
                  <a:gd name="T20" fmla="*/ 30 w 32"/>
                  <a:gd name="T21" fmla="*/ 6 h 24"/>
                  <a:gd name="T22" fmla="*/ 19 w 32"/>
                  <a:gd name="T23" fmla="*/ 8 h 24"/>
                  <a:gd name="T24" fmla="*/ 20 w 32"/>
                  <a:gd name="T2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4">
                    <a:moveTo>
                      <a:pt x="20" y="16"/>
                    </a:moveTo>
                    <a:lnTo>
                      <a:pt x="31" y="15"/>
                    </a:lnTo>
                    <a:lnTo>
                      <a:pt x="32" y="20"/>
                    </a:lnTo>
                    <a:lnTo>
                      <a:pt x="4" y="24"/>
                    </a:lnTo>
                    <a:lnTo>
                      <a:pt x="2" y="18"/>
                    </a:lnTo>
                    <a:lnTo>
                      <a:pt x="15" y="17"/>
                    </a:lnTo>
                    <a:lnTo>
                      <a:pt x="14" y="8"/>
                    </a:lnTo>
                    <a:lnTo>
                      <a:pt x="1" y="10"/>
                    </a:lnTo>
                    <a:lnTo>
                      <a:pt x="0" y="3"/>
                    </a:lnTo>
                    <a:lnTo>
                      <a:pt x="30" y="0"/>
                    </a:lnTo>
                    <a:lnTo>
                      <a:pt x="30" y="6"/>
                    </a:lnTo>
                    <a:lnTo>
                      <a:pt x="19" y="8"/>
                    </a:lnTo>
                    <a:lnTo>
                      <a:pt x="20" y="1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47"/>
              <p:cNvSpPr>
                <a:spLocks/>
              </p:cNvSpPr>
              <p:nvPr userDrawn="1"/>
            </p:nvSpPr>
            <p:spPr bwMode="auto">
              <a:xfrm>
                <a:off x="2346" y="2796"/>
                <a:ext cx="14" cy="10"/>
              </a:xfrm>
              <a:custGeom>
                <a:avLst/>
                <a:gdLst>
                  <a:gd name="T0" fmla="*/ 24 w 29"/>
                  <a:gd name="T1" fmla="*/ 20 h 20"/>
                  <a:gd name="T2" fmla="*/ 24 w 29"/>
                  <a:gd name="T3" fmla="*/ 12 h 20"/>
                  <a:gd name="T4" fmla="*/ 0 w 29"/>
                  <a:gd name="T5" fmla="*/ 12 h 20"/>
                  <a:gd name="T6" fmla="*/ 0 w 29"/>
                  <a:gd name="T7" fmla="*/ 7 h 20"/>
                  <a:gd name="T8" fmla="*/ 24 w 29"/>
                  <a:gd name="T9" fmla="*/ 7 h 20"/>
                  <a:gd name="T10" fmla="*/ 24 w 29"/>
                  <a:gd name="T11" fmla="*/ 0 h 20"/>
                  <a:gd name="T12" fmla="*/ 29 w 29"/>
                  <a:gd name="T13" fmla="*/ 0 h 20"/>
                  <a:gd name="T14" fmla="*/ 29 w 29"/>
                  <a:gd name="T15" fmla="*/ 20 h 20"/>
                  <a:gd name="T16" fmla="*/ 24 w 29"/>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0">
                    <a:moveTo>
                      <a:pt x="24" y="20"/>
                    </a:moveTo>
                    <a:lnTo>
                      <a:pt x="24" y="12"/>
                    </a:lnTo>
                    <a:lnTo>
                      <a:pt x="0" y="12"/>
                    </a:lnTo>
                    <a:lnTo>
                      <a:pt x="0" y="7"/>
                    </a:lnTo>
                    <a:lnTo>
                      <a:pt x="24" y="7"/>
                    </a:lnTo>
                    <a:lnTo>
                      <a:pt x="24" y="0"/>
                    </a:lnTo>
                    <a:lnTo>
                      <a:pt x="29" y="0"/>
                    </a:lnTo>
                    <a:lnTo>
                      <a:pt x="29" y="20"/>
                    </a:lnTo>
                    <a:lnTo>
                      <a:pt x="24" y="2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48"/>
              <p:cNvSpPr>
                <a:spLocks noEditPoints="1"/>
              </p:cNvSpPr>
              <p:nvPr userDrawn="1"/>
            </p:nvSpPr>
            <p:spPr bwMode="auto">
              <a:xfrm>
                <a:off x="2085" y="2655"/>
                <a:ext cx="293" cy="293"/>
              </a:xfrm>
              <a:custGeom>
                <a:avLst/>
                <a:gdLst>
                  <a:gd name="T0" fmla="*/ 250 w 588"/>
                  <a:gd name="T1" fmla="*/ 4 h 586"/>
                  <a:gd name="T2" fmla="*/ 169 w 588"/>
                  <a:gd name="T3" fmla="*/ 27 h 586"/>
                  <a:gd name="T4" fmla="*/ 101 w 588"/>
                  <a:gd name="T5" fmla="*/ 72 h 586"/>
                  <a:gd name="T6" fmla="*/ 48 w 588"/>
                  <a:gd name="T7" fmla="*/ 134 h 586"/>
                  <a:gd name="T8" fmla="*/ 13 w 588"/>
                  <a:gd name="T9" fmla="*/ 208 h 586"/>
                  <a:gd name="T10" fmla="*/ 0 w 588"/>
                  <a:gd name="T11" fmla="*/ 293 h 586"/>
                  <a:gd name="T12" fmla="*/ 13 w 588"/>
                  <a:gd name="T13" fmla="*/ 378 h 586"/>
                  <a:gd name="T14" fmla="*/ 48 w 588"/>
                  <a:gd name="T15" fmla="*/ 453 h 586"/>
                  <a:gd name="T16" fmla="*/ 101 w 588"/>
                  <a:gd name="T17" fmla="*/ 514 h 586"/>
                  <a:gd name="T18" fmla="*/ 169 w 588"/>
                  <a:gd name="T19" fmla="*/ 558 h 586"/>
                  <a:gd name="T20" fmla="*/ 250 w 588"/>
                  <a:gd name="T21" fmla="*/ 582 h 586"/>
                  <a:gd name="T22" fmla="*/ 338 w 588"/>
                  <a:gd name="T23" fmla="*/ 582 h 586"/>
                  <a:gd name="T24" fmla="*/ 417 w 588"/>
                  <a:gd name="T25" fmla="*/ 558 h 586"/>
                  <a:gd name="T26" fmla="*/ 486 w 588"/>
                  <a:gd name="T27" fmla="*/ 514 h 586"/>
                  <a:gd name="T28" fmla="*/ 540 w 588"/>
                  <a:gd name="T29" fmla="*/ 453 h 586"/>
                  <a:gd name="T30" fmla="*/ 575 w 588"/>
                  <a:gd name="T31" fmla="*/ 378 h 586"/>
                  <a:gd name="T32" fmla="*/ 588 w 588"/>
                  <a:gd name="T33" fmla="*/ 293 h 586"/>
                  <a:gd name="T34" fmla="*/ 575 w 588"/>
                  <a:gd name="T35" fmla="*/ 208 h 586"/>
                  <a:gd name="T36" fmla="*/ 540 w 588"/>
                  <a:gd name="T37" fmla="*/ 134 h 586"/>
                  <a:gd name="T38" fmla="*/ 486 w 588"/>
                  <a:gd name="T39" fmla="*/ 72 h 586"/>
                  <a:gd name="T40" fmla="*/ 417 w 588"/>
                  <a:gd name="T41" fmla="*/ 27 h 586"/>
                  <a:gd name="T42" fmla="*/ 338 w 588"/>
                  <a:gd name="T43" fmla="*/ 4 h 586"/>
                  <a:gd name="T44" fmla="*/ 293 w 588"/>
                  <a:gd name="T45" fmla="*/ 578 h 586"/>
                  <a:gd name="T46" fmla="*/ 211 w 588"/>
                  <a:gd name="T47" fmla="*/ 567 h 586"/>
                  <a:gd name="T48" fmla="*/ 138 w 588"/>
                  <a:gd name="T49" fmla="*/ 533 h 586"/>
                  <a:gd name="T50" fmla="*/ 78 w 588"/>
                  <a:gd name="T51" fmla="*/ 481 h 586"/>
                  <a:gd name="T52" fmla="*/ 34 w 588"/>
                  <a:gd name="T53" fmla="*/ 414 h 586"/>
                  <a:gd name="T54" fmla="*/ 11 w 588"/>
                  <a:gd name="T55" fmla="*/ 335 h 586"/>
                  <a:gd name="T56" fmla="*/ 11 w 588"/>
                  <a:gd name="T57" fmla="*/ 251 h 586"/>
                  <a:gd name="T58" fmla="*/ 34 w 588"/>
                  <a:gd name="T59" fmla="*/ 173 h 586"/>
                  <a:gd name="T60" fmla="*/ 78 w 588"/>
                  <a:gd name="T61" fmla="*/ 106 h 586"/>
                  <a:gd name="T62" fmla="*/ 138 w 588"/>
                  <a:gd name="T63" fmla="*/ 53 h 586"/>
                  <a:gd name="T64" fmla="*/ 211 w 588"/>
                  <a:gd name="T65" fmla="*/ 20 h 586"/>
                  <a:gd name="T66" fmla="*/ 293 w 588"/>
                  <a:gd name="T67" fmla="*/ 7 h 586"/>
                  <a:gd name="T68" fmla="*/ 376 w 588"/>
                  <a:gd name="T69" fmla="*/ 20 h 586"/>
                  <a:gd name="T70" fmla="*/ 450 w 588"/>
                  <a:gd name="T71" fmla="*/ 53 h 586"/>
                  <a:gd name="T72" fmla="*/ 510 w 588"/>
                  <a:gd name="T73" fmla="*/ 106 h 586"/>
                  <a:gd name="T74" fmla="*/ 553 w 588"/>
                  <a:gd name="T75" fmla="*/ 173 h 586"/>
                  <a:gd name="T76" fmla="*/ 577 w 588"/>
                  <a:gd name="T77" fmla="*/ 251 h 586"/>
                  <a:gd name="T78" fmla="*/ 577 w 588"/>
                  <a:gd name="T79" fmla="*/ 335 h 586"/>
                  <a:gd name="T80" fmla="*/ 553 w 588"/>
                  <a:gd name="T81" fmla="*/ 414 h 586"/>
                  <a:gd name="T82" fmla="*/ 510 w 588"/>
                  <a:gd name="T83" fmla="*/ 481 h 586"/>
                  <a:gd name="T84" fmla="*/ 450 w 588"/>
                  <a:gd name="T85" fmla="*/ 533 h 586"/>
                  <a:gd name="T86" fmla="*/ 376 w 588"/>
                  <a:gd name="T87" fmla="*/ 567 h 586"/>
                  <a:gd name="T88" fmla="*/ 293 w 588"/>
                  <a:gd name="T89" fmla="*/ 57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86">
                    <a:moveTo>
                      <a:pt x="293" y="0"/>
                    </a:moveTo>
                    <a:lnTo>
                      <a:pt x="250" y="4"/>
                    </a:lnTo>
                    <a:lnTo>
                      <a:pt x="209" y="12"/>
                    </a:lnTo>
                    <a:lnTo>
                      <a:pt x="169" y="27"/>
                    </a:lnTo>
                    <a:lnTo>
                      <a:pt x="134" y="47"/>
                    </a:lnTo>
                    <a:lnTo>
                      <a:pt x="101" y="72"/>
                    </a:lnTo>
                    <a:lnTo>
                      <a:pt x="72" y="102"/>
                    </a:lnTo>
                    <a:lnTo>
                      <a:pt x="48" y="134"/>
                    </a:lnTo>
                    <a:lnTo>
                      <a:pt x="28" y="170"/>
                    </a:lnTo>
                    <a:lnTo>
                      <a:pt x="13" y="208"/>
                    </a:lnTo>
                    <a:lnTo>
                      <a:pt x="3" y="250"/>
                    </a:lnTo>
                    <a:lnTo>
                      <a:pt x="0" y="293"/>
                    </a:lnTo>
                    <a:lnTo>
                      <a:pt x="3" y="336"/>
                    </a:lnTo>
                    <a:lnTo>
                      <a:pt x="13" y="378"/>
                    </a:lnTo>
                    <a:lnTo>
                      <a:pt x="28" y="417"/>
                    </a:lnTo>
                    <a:lnTo>
                      <a:pt x="48" y="453"/>
                    </a:lnTo>
                    <a:lnTo>
                      <a:pt x="72" y="485"/>
                    </a:lnTo>
                    <a:lnTo>
                      <a:pt x="101" y="514"/>
                    </a:lnTo>
                    <a:lnTo>
                      <a:pt x="134" y="538"/>
                    </a:lnTo>
                    <a:lnTo>
                      <a:pt x="169" y="558"/>
                    </a:lnTo>
                    <a:lnTo>
                      <a:pt x="209" y="573"/>
                    </a:lnTo>
                    <a:lnTo>
                      <a:pt x="250" y="582"/>
                    </a:lnTo>
                    <a:lnTo>
                      <a:pt x="293" y="586"/>
                    </a:lnTo>
                    <a:lnTo>
                      <a:pt x="338" y="582"/>
                    </a:lnTo>
                    <a:lnTo>
                      <a:pt x="379" y="573"/>
                    </a:lnTo>
                    <a:lnTo>
                      <a:pt x="417" y="558"/>
                    </a:lnTo>
                    <a:lnTo>
                      <a:pt x="453" y="538"/>
                    </a:lnTo>
                    <a:lnTo>
                      <a:pt x="486" y="514"/>
                    </a:lnTo>
                    <a:lnTo>
                      <a:pt x="515" y="485"/>
                    </a:lnTo>
                    <a:lnTo>
                      <a:pt x="540" y="453"/>
                    </a:lnTo>
                    <a:lnTo>
                      <a:pt x="560" y="417"/>
                    </a:lnTo>
                    <a:lnTo>
                      <a:pt x="575" y="378"/>
                    </a:lnTo>
                    <a:lnTo>
                      <a:pt x="585" y="336"/>
                    </a:lnTo>
                    <a:lnTo>
                      <a:pt x="588" y="293"/>
                    </a:lnTo>
                    <a:lnTo>
                      <a:pt x="585" y="250"/>
                    </a:lnTo>
                    <a:lnTo>
                      <a:pt x="575" y="208"/>
                    </a:lnTo>
                    <a:lnTo>
                      <a:pt x="560" y="170"/>
                    </a:lnTo>
                    <a:lnTo>
                      <a:pt x="540" y="134"/>
                    </a:lnTo>
                    <a:lnTo>
                      <a:pt x="515" y="102"/>
                    </a:lnTo>
                    <a:lnTo>
                      <a:pt x="486" y="72"/>
                    </a:lnTo>
                    <a:lnTo>
                      <a:pt x="453" y="47"/>
                    </a:lnTo>
                    <a:lnTo>
                      <a:pt x="417" y="27"/>
                    </a:lnTo>
                    <a:lnTo>
                      <a:pt x="379" y="12"/>
                    </a:lnTo>
                    <a:lnTo>
                      <a:pt x="338" y="4"/>
                    </a:lnTo>
                    <a:lnTo>
                      <a:pt x="293" y="0"/>
                    </a:lnTo>
                    <a:close/>
                    <a:moveTo>
                      <a:pt x="293" y="578"/>
                    </a:moveTo>
                    <a:lnTo>
                      <a:pt x="251" y="575"/>
                    </a:lnTo>
                    <a:lnTo>
                      <a:pt x="211" y="567"/>
                    </a:lnTo>
                    <a:lnTo>
                      <a:pt x="173" y="552"/>
                    </a:lnTo>
                    <a:lnTo>
                      <a:pt x="138" y="533"/>
                    </a:lnTo>
                    <a:lnTo>
                      <a:pt x="105" y="509"/>
                    </a:lnTo>
                    <a:lnTo>
                      <a:pt x="78" y="481"/>
                    </a:lnTo>
                    <a:lnTo>
                      <a:pt x="54" y="448"/>
                    </a:lnTo>
                    <a:lnTo>
                      <a:pt x="34" y="414"/>
                    </a:lnTo>
                    <a:lnTo>
                      <a:pt x="19" y="376"/>
                    </a:lnTo>
                    <a:lnTo>
                      <a:pt x="11" y="335"/>
                    </a:lnTo>
                    <a:lnTo>
                      <a:pt x="8" y="293"/>
                    </a:lnTo>
                    <a:lnTo>
                      <a:pt x="11" y="251"/>
                    </a:lnTo>
                    <a:lnTo>
                      <a:pt x="19" y="211"/>
                    </a:lnTo>
                    <a:lnTo>
                      <a:pt x="34" y="173"/>
                    </a:lnTo>
                    <a:lnTo>
                      <a:pt x="54" y="137"/>
                    </a:lnTo>
                    <a:lnTo>
                      <a:pt x="78" y="106"/>
                    </a:lnTo>
                    <a:lnTo>
                      <a:pt x="105" y="77"/>
                    </a:lnTo>
                    <a:lnTo>
                      <a:pt x="138" y="53"/>
                    </a:lnTo>
                    <a:lnTo>
                      <a:pt x="173" y="34"/>
                    </a:lnTo>
                    <a:lnTo>
                      <a:pt x="211" y="20"/>
                    </a:lnTo>
                    <a:lnTo>
                      <a:pt x="251" y="10"/>
                    </a:lnTo>
                    <a:lnTo>
                      <a:pt x="293" y="7"/>
                    </a:lnTo>
                    <a:lnTo>
                      <a:pt x="337" y="10"/>
                    </a:lnTo>
                    <a:lnTo>
                      <a:pt x="376" y="20"/>
                    </a:lnTo>
                    <a:lnTo>
                      <a:pt x="414" y="34"/>
                    </a:lnTo>
                    <a:lnTo>
                      <a:pt x="450" y="53"/>
                    </a:lnTo>
                    <a:lnTo>
                      <a:pt x="482" y="77"/>
                    </a:lnTo>
                    <a:lnTo>
                      <a:pt x="510" y="106"/>
                    </a:lnTo>
                    <a:lnTo>
                      <a:pt x="534" y="137"/>
                    </a:lnTo>
                    <a:lnTo>
                      <a:pt x="553" y="173"/>
                    </a:lnTo>
                    <a:lnTo>
                      <a:pt x="568" y="211"/>
                    </a:lnTo>
                    <a:lnTo>
                      <a:pt x="577" y="251"/>
                    </a:lnTo>
                    <a:lnTo>
                      <a:pt x="580" y="293"/>
                    </a:lnTo>
                    <a:lnTo>
                      <a:pt x="577" y="335"/>
                    </a:lnTo>
                    <a:lnTo>
                      <a:pt x="568" y="376"/>
                    </a:lnTo>
                    <a:lnTo>
                      <a:pt x="553" y="414"/>
                    </a:lnTo>
                    <a:lnTo>
                      <a:pt x="534" y="448"/>
                    </a:lnTo>
                    <a:lnTo>
                      <a:pt x="510" y="481"/>
                    </a:lnTo>
                    <a:lnTo>
                      <a:pt x="482" y="509"/>
                    </a:lnTo>
                    <a:lnTo>
                      <a:pt x="450" y="533"/>
                    </a:lnTo>
                    <a:lnTo>
                      <a:pt x="414" y="552"/>
                    </a:lnTo>
                    <a:lnTo>
                      <a:pt x="376" y="567"/>
                    </a:lnTo>
                    <a:lnTo>
                      <a:pt x="337" y="575"/>
                    </a:lnTo>
                    <a:lnTo>
                      <a:pt x="293" y="57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49"/>
              <p:cNvSpPr>
                <a:spLocks/>
              </p:cNvSpPr>
              <p:nvPr userDrawn="1"/>
            </p:nvSpPr>
            <p:spPr bwMode="auto">
              <a:xfrm>
                <a:off x="2128" y="2865"/>
                <a:ext cx="2" cy="2"/>
              </a:xfrm>
              <a:custGeom>
                <a:avLst/>
                <a:gdLst>
                  <a:gd name="T0" fmla="*/ 4 w 5"/>
                  <a:gd name="T1" fmla="*/ 0 h 4"/>
                  <a:gd name="T2" fmla="*/ 2 w 5"/>
                  <a:gd name="T3" fmla="*/ 1 h 4"/>
                  <a:gd name="T4" fmla="*/ 0 w 5"/>
                  <a:gd name="T5" fmla="*/ 2 h 4"/>
                  <a:gd name="T6" fmla="*/ 0 w 5"/>
                  <a:gd name="T7" fmla="*/ 3 h 4"/>
                  <a:gd name="T8" fmla="*/ 2 w 5"/>
                  <a:gd name="T9" fmla="*/ 4 h 4"/>
                  <a:gd name="T10" fmla="*/ 3 w 5"/>
                  <a:gd name="T11" fmla="*/ 4 h 4"/>
                  <a:gd name="T12" fmla="*/ 5 w 5"/>
                  <a:gd name="T13" fmla="*/ 3 h 4"/>
                  <a:gd name="T14" fmla="*/ 5 w 5"/>
                  <a:gd name="T15" fmla="*/ 2 h 4"/>
                  <a:gd name="T16" fmla="*/ 5 w 5"/>
                  <a:gd name="T17" fmla="*/ 1 h 4"/>
                  <a:gd name="T18" fmla="*/ 5 w 5"/>
                  <a:gd name="T19" fmla="*/ 0 h 4"/>
                  <a:gd name="T20" fmla="*/ 4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4" y="0"/>
                    </a:moveTo>
                    <a:lnTo>
                      <a:pt x="2" y="1"/>
                    </a:lnTo>
                    <a:lnTo>
                      <a:pt x="0" y="2"/>
                    </a:lnTo>
                    <a:lnTo>
                      <a:pt x="0" y="3"/>
                    </a:lnTo>
                    <a:lnTo>
                      <a:pt x="2" y="4"/>
                    </a:lnTo>
                    <a:lnTo>
                      <a:pt x="3" y="4"/>
                    </a:lnTo>
                    <a:lnTo>
                      <a:pt x="5" y="3"/>
                    </a:lnTo>
                    <a:lnTo>
                      <a:pt x="5" y="2"/>
                    </a:lnTo>
                    <a:lnTo>
                      <a:pt x="5" y="1"/>
                    </a:lnTo>
                    <a:lnTo>
                      <a:pt x="5" y="0"/>
                    </a:lnTo>
                    <a:lnTo>
                      <a:pt x="4"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50"/>
              <p:cNvSpPr>
                <a:spLocks/>
              </p:cNvSpPr>
              <p:nvPr userDrawn="1"/>
            </p:nvSpPr>
            <p:spPr bwMode="auto">
              <a:xfrm>
                <a:off x="2308" y="2901"/>
                <a:ext cx="6" cy="4"/>
              </a:xfrm>
              <a:custGeom>
                <a:avLst/>
                <a:gdLst>
                  <a:gd name="T0" fmla="*/ 10 w 10"/>
                  <a:gd name="T1" fmla="*/ 0 h 8"/>
                  <a:gd name="T2" fmla="*/ 9 w 10"/>
                  <a:gd name="T3" fmla="*/ 0 h 8"/>
                  <a:gd name="T4" fmla="*/ 8 w 10"/>
                  <a:gd name="T5" fmla="*/ 1 h 8"/>
                  <a:gd name="T6" fmla="*/ 6 w 10"/>
                  <a:gd name="T7" fmla="*/ 1 h 8"/>
                  <a:gd name="T8" fmla="*/ 4 w 10"/>
                  <a:gd name="T9" fmla="*/ 2 h 8"/>
                  <a:gd name="T10" fmla="*/ 2 w 10"/>
                  <a:gd name="T11" fmla="*/ 3 h 8"/>
                  <a:gd name="T12" fmla="*/ 1 w 10"/>
                  <a:gd name="T13" fmla="*/ 5 h 8"/>
                  <a:gd name="T14" fmla="*/ 0 w 10"/>
                  <a:gd name="T15" fmla="*/ 6 h 8"/>
                  <a:gd name="T16" fmla="*/ 0 w 10"/>
                  <a:gd name="T17" fmla="*/ 7 h 8"/>
                  <a:gd name="T18" fmla="*/ 1 w 10"/>
                  <a:gd name="T19" fmla="*/ 8 h 8"/>
                  <a:gd name="T20" fmla="*/ 2 w 10"/>
                  <a:gd name="T21" fmla="*/ 8 h 8"/>
                  <a:gd name="T22" fmla="*/ 3 w 10"/>
                  <a:gd name="T23" fmla="*/ 7 h 8"/>
                  <a:gd name="T24" fmla="*/ 4 w 10"/>
                  <a:gd name="T25" fmla="*/ 7 h 8"/>
                  <a:gd name="T26" fmla="*/ 6 w 10"/>
                  <a:gd name="T27" fmla="*/ 5 h 8"/>
                  <a:gd name="T28" fmla="*/ 8 w 10"/>
                  <a:gd name="T29" fmla="*/ 3 h 8"/>
                  <a:gd name="T30" fmla="*/ 10 w 10"/>
                  <a:gd name="T31" fmla="*/ 2 h 8"/>
                  <a:gd name="T32" fmla="*/ 10 w 10"/>
                  <a:gd name="T33" fmla="*/ 2 h 8"/>
                  <a:gd name="T34" fmla="*/ 10 w 10"/>
                  <a:gd name="T35" fmla="*/ 1 h 8"/>
                  <a:gd name="T36" fmla="*/ 10 w 10"/>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8">
                    <a:moveTo>
                      <a:pt x="10" y="0"/>
                    </a:moveTo>
                    <a:lnTo>
                      <a:pt x="9" y="0"/>
                    </a:lnTo>
                    <a:lnTo>
                      <a:pt x="8" y="1"/>
                    </a:lnTo>
                    <a:lnTo>
                      <a:pt x="6" y="1"/>
                    </a:lnTo>
                    <a:lnTo>
                      <a:pt x="4" y="2"/>
                    </a:lnTo>
                    <a:lnTo>
                      <a:pt x="2" y="3"/>
                    </a:lnTo>
                    <a:lnTo>
                      <a:pt x="1" y="5"/>
                    </a:lnTo>
                    <a:lnTo>
                      <a:pt x="0" y="6"/>
                    </a:lnTo>
                    <a:lnTo>
                      <a:pt x="0" y="7"/>
                    </a:lnTo>
                    <a:lnTo>
                      <a:pt x="1" y="8"/>
                    </a:lnTo>
                    <a:lnTo>
                      <a:pt x="2" y="8"/>
                    </a:lnTo>
                    <a:lnTo>
                      <a:pt x="3" y="7"/>
                    </a:lnTo>
                    <a:lnTo>
                      <a:pt x="4" y="7"/>
                    </a:lnTo>
                    <a:lnTo>
                      <a:pt x="6" y="5"/>
                    </a:lnTo>
                    <a:lnTo>
                      <a:pt x="8" y="3"/>
                    </a:lnTo>
                    <a:lnTo>
                      <a:pt x="10" y="2"/>
                    </a:lnTo>
                    <a:lnTo>
                      <a:pt x="10" y="2"/>
                    </a:lnTo>
                    <a:lnTo>
                      <a:pt x="10" y="1"/>
                    </a:lnTo>
                    <a:lnTo>
                      <a:pt x="1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51"/>
              <p:cNvSpPr>
                <a:spLocks/>
              </p:cNvSpPr>
              <p:nvPr userDrawn="1"/>
            </p:nvSpPr>
            <p:spPr bwMode="auto">
              <a:xfrm>
                <a:off x="2242" y="2869"/>
                <a:ext cx="14" cy="11"/>
              </a:xfrm>
              <a:custGeom>
                <a:avLst/>
                <a:gdLst>
                  <a:gd name="T0" fmla="*/ 29 w 30"/>
                  <a:gd name="T1" fmla="*/ 2 h 23"/>
                  <a:gd name="T2" fmla="*/ 30 w 30"/>
                  <a:gd name="T3" fmla="*/ 1 h 23"/>
                  <a:gd name="T4" fmla="*/ 30 w 30"/>
                  <a:gd name="T5" fmla="*/ 1 h 23"/>
                  <a:gd name="T6" fmla="*/ 30 w 30"/>
                  <a:gd name="T7" fmla="*/ 0 h 23"/>
                  <a:gd name="T8" fmla="*/ 29 w 30"/>
                  <a:gd name="T9" fmla="*/ 0 h 23"/>
                  <a:gd name="T10" fmla="*/ 27 w 30"/>
                  <a:gd name="T11" fmla="*/ 1 h 23"/>
                  <a:gd name="T12" fmla="*/ 23 w 30"/>
                  <a:gd name="T13" fmla="*/ 4 h 23"/>
                  <a:gd name="T14" fmla="*/ 18 w 30"/>
                  <a:gd name="T15" fmla="*/ 7 h 23"/>
                  <a:gd name="T16" fmla="*/ 14 w 30"/>
                  <a:gd name="T17" fmla="*/ 10 h 23"/>
                  <a:gd name="T18" fmla="*/ 13 w 30"/>
                  <a:gd name="T19" fmla="*/ 11 h 23"/>
                  <a:gd name="T20" fmla="*/ 11 w 30"/>
                  <a:gd name="T21" fmla="*/ 13 h 23"/>
                  <a:gd name="T22" fmla="*/ 8 w 30"/>
                  <a:gd name="T23" fmla="*/ 16 h 23"/>
                  <a:gd name="T24" fmla="*/ 6 w 30"/>
                  <a:gd name="T25" fmla="*/ 18 h 23"/>
                  <a:gd name="T26" fmla="*/ 4 w 30"/>
                  <a:gd name="T27" fmla="*/ 20 h 23"/>
                  <a:gd name="T28" fmla="*/ 0 w 30"/>
                  <a:gd name="T29" fmla="*/ 21 h 23"/>
                  <a:gd name="T30" fmla="*/ 2 w 30"/>
                  <a:gd name="T31" fmla="*/ 23 h 23"/>
                  <a:gd name="T32" fmla="*/ 3 w 30"/>
                  <a:gd name="T33" fmla="*/ 23 h 23"/>
                  <a:gd name="T34" fmla="*/ 4 w 30"/>
                  <a:gd name="T35" fmla="*/ 23 h 23"/>
                  <a:gd name="T36" fmla="*/ 6 w 30"/>
                  <a:gd name="T37" fmla="*/ 22 h 23"/>
                  <a:gd name="T38" fmla="*/ 6 w 30"/>
                  <a:gd name="T39" fmla="*/ 21 h 23"/>
                  <a:gd name="T40" fmla="*/ 7 w 30"/>
                  <a:gd name="T41" fmla="*/ 20 h 23"/>
                  <a:gd name="T42" fmla="*/ 8 w 30"/>
                  <a:gd name="T43" fmla="*/ 19 h 23"/>
                  <a:gd name="T44" fmla="*/ 10 w 30"/>
                  <a:gd name="T45" fmla="*/ 17 h 23"/>
                  <a:gd name="T46" fmla="*/ 11 w 30"/>
                  <a:gd name="T47" fmla="*/ 15 h 23"/>
                  <a:gd name="T48" fmla="*/ 13 w 30"/>
                  <a:gd name="T49" fmla="*/ 14 h 23"/>
                  <a:gd name="T50" fmla="*/ 13 w 30"/>
                  <a:gd name="T51" fmla="*/ 14 h 23"/>
                  <a:gd name="T52" fmla="*/ 16 w 30"/>
                  <a:gd name="T53" fmla="*/ 11 h 23"/>
                  <a:gd name="T54" fmla="*/ 18 w 30"/>
                  <a:gd name="T55" fmla="*/ 10 h 23"/>
                  <a:gd name="T56" fmla="*/ 21 w 30"/>
                  <a:gd name="T57" fmla="*/ 8 h 23"/>
                  <a:gd name="T58" fmla="*/ 25 w 30"/>
                  <a:gd name="T59" fmla="*/ 6 h 23"/>
                  <a:gd name="T60" fmla="*/ 29 w 30"/>
                  <a:gd name="T6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23">
                    <a:moveTo>
                      <a:pt x="29" y="2"/>
                    </a:moveTo>
                    <a:lnTo>
                      <a:pt x="30" y="1"/>
                    </a:lnTo>
                    <a:lnTo>
                      <a:pt x="30" y="1"/>
                    </a:lnTo>
                    <a:lnTo>
                      <a:pt x="30" y="0"/>
                    </a:lnTo>
                    <a:lnTo>
                      <a:pt x="29" y="0"/>
                    </a:lnTo>
                    <a:lnTo>
                      <a:pt x="27" y="1"/>
                    </a:lnTo>
                    <a:lnTo>
                      <a:pt x="23" y="4"/>
                    </a:lnTo>
                    <a:lnTo>
                      <a:pt x="18" y="7"/>
                    </a:lnTo>
                    <a:lnTo>
                      <a:pt x="14" y="10"/>
                    </a:lnTo>
                    <a:lnTo>
                      <a:pt x="13" y="11"/>
                    </a:lnTo>
                    <a:lnTo>
                      <a:pt x="11" y="13"/>
                    </a:lnTo>
                    <a:lnTo>
                      <a:pt x="8" y="16"/>
                    </a:lnTo>
                    <a:lnTo>
                      <a:pt x="6" y="18"/>
                    </a:lnTo>
                    <a:lnTo>
                      <a:pt x="4" y="20"/>
                    </a:lnTo>
                    <a:lnTo>
                      <a:pt x="0" y="21"/>
                    </a:lnTo>
                    <a:lnTo>
                      <a:pt x="2" y="23"/>
                    </a:lnTo>
                    <a:lnTo>
                      <a:pt x="3" y="23"/>
                    </a:lnTo>
                    <a:lnTo>
                      <a:pt x="4" y="23"/>
                    </a:lnTo>
                    <a:lnTo>
                      <a:pt x="6" y="22"/>
                    </a:lnTo>
                    <a:lnTo>
                      <a:pt x="6" y="21"/>
                    </a:lnTo>
                    <a:lnTo>
                      <a:pt x="7" y="20"/>
                    </a:lnTo>
                    <a:lnTo>
                      <a:pt x="8" y="19"/>
                    </a:lnTo>
                    <a:lnTo>
                      <a:pt x="10" y="17"/>
                    </a:lnTo>
                    <a:lnTo>
                      <a:pt x="11" y="15"/>
                    </a:lnTo>
                    <a:lnTo>
                      <a:pt x="13" y="14"/>
                    </a:lnTo>
                    <a:lnTo>
                      <a:pt x="13" y="14"/>
                    </a:lnTo>
                    <a:lnTo>
                      <a:pt x="16" y="11"/>
                    </a:lnTo>
                    <a:lnTo>
                      <a:pt x="18" y="10"/>
                    </a:lnTo>
                    <a:lnTo>
                      <a:pt x="21" y="8"/>
                    </a:lnTo>
                    <a:lnTo>
                      <a:pt x="25" y="6"/>
                    </a:lnTo>
                    <a:lnTo>
                      <a:pt x="29" y="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52"/>
              <p:cNvSpPr>
                <a:spLocks/>
              </p:cNvSpPr>
              <p:nvPr userDrawn="1"/>
            </p:nvSpPr>
            <p:spPr bwMode="auto">
              <a:xfrm>
                <a:off x="2243" y="2869"/>
                <a:ext cx="4" cy="2"/>
              </a:xfrm>
              <a:custGeom>
                <a:avLst/>
                <a:gdLst>
                  <a:gd name="T0" fmla="*/ 2 w 7"/>
                  <a:gd name="T1" fmla="*/ 5 h 6"/>
                  <a:gd name="T2" fmla="*/ 4 w 7"/>
                  <a:gd name="T3" fmla="*/ 4 h 6"/>
                  <a:gd name="T4" fmla="*/ 5 w 7"/>
                  <a:gd name="T5" fmla="*/ 4 h 6"/>
                  <a:gd name="T6" fmla="*/ 5 w 7"/>
                  <a:gd name="T7" fmla="*/ 4 h 6"/>
                  <a:gd name="T8" fmla="*/ 6 w 7"/>
                  <a:gd name="T9" fmla="*/ 2 h 6"/>
                  <a:gd name="T10" fmla="*/ 7 w 7"/>
                  <a:gd name="T11" fmla="*/ 1 h 6"/>
                  <a:gd name="T12" fmla="*/ 6 w 7"/>
                  <a:gd name="T13" fmla="*/ 1 h 6"/>
                  <a:gd name="T14" fmla="*/ 6 w 7"/>
                  <a:gd name="T15" fmla="*/ 0 h 6"/>
                  <a:gd name="T16" fmla="*/ 5 w 7"/>
                  <a:gd name="T17" fmla="*/ 0 h 6"/>
                  <a:gd name="T18" fmla="*/ 3 w 7"/>
                  <a:gd name="T19" fmla="*/ 1 h 6"/>
                  <a:gd name="T20" fmla="*/ 3 w 7"/>
                  <a:gd name="T21" fmla="*/ 1 h 6"/>
                  <a:gd name="T22" fmla="*/ 2 w 7"/>
                  <a:gd name="T23" fmla="*/ 2 h 6"/>
                  <a:gd name="T24" fmla="*/ 0 w 7"/>
                  <a:gd name="T25" fmla="*/ 4 h 6"/>
                  <a:gd name="T26" fmla="*/ 0 w 7"/>
                  <a:gd name="T27" fmla="*/ 4 h 6"/>
                  <a:gd name="T28" fmla="*/ 0 w 7"/>
                  <a:gd name="T29" fmla="*/ 5 h 6"/>
                  <a:gd name="T30" fmla="*/ 1 w 7"/>
                  <a:gd name="T31" fmla="*/ 5 h 6"/>
                  <a:gd name="T32" fmla="*/ 1 w 7"/>
                  <a:gd name="T33" fmla="*/ 6 h 6"/>
                  <a:gd name="T34" fmla="*/ 2 w 7"/>
                  <a:gd name="T3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
                    <a:moveTo>
                      <a:pt x="2" y="5"/>
                    </a:moveTo>
                    <a:lnTo>
                      <a:pt x="4" y="4"/>
                    </a:lnTo>
                    <a:lnTo>
                      <a:pt x="5" y="4"/>
                    </a:lnTo>
                    <a:lnTo>
                      <a:pt x="5" y="4"/>
                    </a:lnTo>
                    <a:lnTo>
                      <a:pt x="6" y="2"/>
                    </a:lnTo>
                    <a:lnTo>
                      <a:pt x="7" y="1"/>
                    </a:lnTo>
                    <a:lnTo>
                      <a:pt x="6" y="1"/>
                    </a:lnTo>
                    <a:lnTo>
                      <a:pt x="6" y="0"/>
                    </a:lnTo>
                    <a:lnTo>
                      <a:pt x="5" y="0"/>
                    </a:lnTo>
                    <a:lnTo>
                      <a:pt x="3" y="1"/>
                    </a:lnTo>
                    <a:lnTo>
                      <a:pt x="3" y="1"/>
                    </a:lnTo>
                    <a:lnTo>
                      <a:pt x="2" y="2"/>
                    </a:lnTo>
                    <a:lnTo>
                      <a:pt x="0" y="4"/>
                    </a:lnTo>
                    <a:lnTo>
                      <a:pt x="0" y="4"/>
                    </a:lnTo>
                    <a:lnTo>
                      <a:pt x="0" y="5"/>
                    </a:lnTo>
                    <a:lnTo>
                      <a:pt x="1" y="5"/>
                    </a:lnTo>
                    <a:lnTo>
                      <a:pt x="1" y="6"/>
                    </a:lnTo>
                    <a:lnTo>
                      <a:pt x="2" y="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53"/>
              <p:cNvSpPr>
                <a:spLocks/>
              </p:cNvSpPr>
              <p:nvPr userDrawn="1"/>
            </p:nvSpPr>
            <p:spPr bwMode="auto">
              <a:xfrm>
                <a:off x="2239" y="2871"/>
                <a:ext cx="3" cy="3"/>
              </a:xfrm>
              <a:custGeom>
                <a:avLst/>
                <a:gdLst>
                  <a:gd name="T0" fmla="*/ 5 w 6"/>
                  <a:gd name="T1" fmla="*/ 0 h 5"/>
                  <a:gd name="T2" fmla="*/ 3 w 6"/>
                  <a:gd name="T3" fmla="*/ 1 h 5"/>
                  <a:gd name="T4" fmla="*/ 2 w 6"/>
                  <a:gd name="T5" fmla="*/ 2 h 5"/>
                  <a:gd name="T6" fmla="*/ 0 w 6"/>
                  <a:gd name="T7" fmla="*/ 3 h 5"/>
                  <a:gd name="T8" fmla="*/ 0 w 6"/>
                  <a:gd name="T9" fmla="*/ 3 h 5"/>
                  <a:gd name="T10" fmla="*/ 0 w 6"/>
                  <a:gd name="T11" fmla="*/ 4 h 5"/>
                  <a:gd name="T12" fmla="*/ 1 w 6"/>
                  <a:gd name="T13" fmla="*/ 5 h 5"/>
                  <a:gd name="T14" fmla="*/ 2 w 6"/>
                  <a:gd name="T15" fmla="*/ 4 h 5"/>
                  <a:gd name="T16" fmla="*/ 4 w 6"/>
                  <a:gd name="T17" fmla="*/ 3 h 5"/>
                  <a:gd name="T18" fmla="*/ 6 w 6"/>
                  <a:gd name="T19" fmla="*/ 3 h 5"/>
                  <a:gd name="T20" fmla="*/ 6 w 6"/>
                  <a:gd name="T21" fmla="*/ 2 h 5"/>
                  <a:gd name="T22" fmla="*/ 6 w 6"/>
                  <a:gd name="T23" fmla="*/ 1 h 5"/>
                  <a:gd name="T24" fmla="*/ 6 w 6"/>
                  <a:gd name="T25" fmla="*/ 0 h 5"/>
                  <a:gd name="T26" fmla="*/ 5 w 6"/>
                  <a:gd name="T2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5" y="0"/>
                    </a:moveTo>
                    <a:lnTo>
                      <a:pt x="3" y="1"/>
                    </a:lnTo>
                    <a:lnTo>
                      <a:pt x="2" y="2"/>
                    </a:lnTo>
                    <a:lnTo>
                      <a:pt x="0" y="3"/>
                    </a:lnTo>
                    <a:lnTo>
                      <a:pt x="0" y="3"/>
                    </a:lnTo>
                    <a:lnTo>
                      <a:pt x="0" y="4"/>
                    </a:lnTo>
                    <a:lnTo>
                      <a:pt x="1" y="5"/>
                    </a:lnTo>
                    <a:lnTo>
                      <a:pt x="2" y="4"/>
                    </a:lnTo>
                    <a:lnTo>
                      <a:pt x="4" y="3"/>
                    </a:lnTo>
                    <a:lnTo>
                      <a:pt x="6" y="3"/>
                    </a:lnTo>
                    <a:lnTo>
                      <a:pt x="6" y="2"/>
                    </a:lnTo>
                    <a:lnTo>
                      <a:pt x="6" y="1"/>
                    </a:lnTo>
                    <a:lnTo>
                      <a:pt x="6" y="0"/>
                    </a:lnTo>
                    <a:lnTo>
                      <a:pt x="5"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54"/>
              <p:cNvSpPr>
                <a:spLocks/>
              </p:cNvSpPr>
              <p:nvPr userDrawn="1"/>
            </p:nvSpPr>
            <p:spPr bwMode="auto">
              <a:xfrm>
                <a:off x="2253" y="2868"/>
                <a:ext cx="13" cy="10"/>
              </a:xfrm>
              <a:custGeom>
                <a:avLst/>
                <a:gdLst>
                  <a:gd name="T0" fmla="*/ 25 w 25"/>
                  <a:gd name="T1" fmla="*/ 0 h 21"/>
                  <a:gd name="T2" fmla="*/ 24 w 25"/>
                  <a:gd name="T3" fmla="*/ 0 h 21"/>
                  <a:gd name="T4" fmla="*/ 23 w 25"/>
                  <a:gd name="T5" fmla="*/ 0 h 21"/>
                  <a:gd name="T6" fmla="*/ 16 w 25"/>
                  <a:gd name="T7" fmla="*/ 4 h 21"/>
                  <a:gd name="T8" fmla="*/ 11 w 25"/>
                  <a:gd name="T9" fmla="*/ 9 h 21"/>
                  <a:gd name="T10" fmla="*/ 8 w 25"/>
                  <a:gd name="T11" fmla="*/ 11 h 21"/>
                  <a:gd name="T12" fmla="*/ 6 w 25"/>
                  <a:gd name="T13" fmla="*/ 14 h 21"/>
                  <a:gd name="T14" fmla="*/ 4 w 25"/>
                  <a:gd name="T15" fmla="*/ 15 h 21"/>
                  <a:gd name="T16" fmla="*/ 3 w 25"/>
                  <a:gd name="T17" fmla="*/ 17 h 21"/>
                  <a:gd name="T18" fmla="*/ 1 w 25"/>
                  <a:gd name="T19" fmla="*/ 19 h 21"/>
                  <a:gd name="T20" fmla="*/ 1 w 25"/>
                  <a:gd name="T21" fmla="*/ 19 h 21"/>
                  <a:gd name="T22" fmla="*/ 0 w 25"/>
                  <a:gd name="T23" fmla="*/ 20 h 21"/>
                  <a:gd name="T24" fmla="*/ 1 w 25"/>
                  <a:gd name="T25" fmla="*/ 21 h 21"/>
                  <a:gd name="T26" fmla="*/ 2 w 25"/>
                  <a:gd name="T27" fmla="*/ 21 h 21"/>
                  <a:gd name="T28" fmla="*/ 4 w 25"/>
                  <a:gd name="T29" fmla="*/ 20 h 21"/>
                  <a:gd name="T30" fmla="*/ 6 w 25"/>
                  <a:gd name="T31" fmla="*/ 18 h 21"/>
                  <a:gd name="T32" fmla="*/ 7 w 25"/>
                  <a:gd name="T33" fmla="*/ 16 h 21"/>
                  <a:gd name="T34" fmla="*/ 9 w 25"/>
                  <a:gd name="T35" fmla="*/ 14 h 21"/>
                  <a:gd name="T36" fmla="*/ 13 w 25"/>
                  <a:gd name="T37" fmla="*/ 10 h 21"/>
                  <a:gd name="T38" fmla="*/ 18 w 25"/>
                  <a:gd name="T39" fmla="*/ 7 h 21"/>
                  <a:gd name="T40" fmla="*/ 24 w 25"/>
                  <a:gd name="T41" fmla="*/ 2 h 21"/>
                  <a:gd name="T42" fmla="*/ 25 w 25"/>
                  <a:gd name="T43" fmla="*/ 1 h 21"/>
                  <a:gd name="T44" fmla="*/ 25 w 25"/>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1">
                    <a:moveTo>
                      <a:pt x="25" y="0"/>
                    </a:moveTo>
                    <a:lnTo>
                      <a:pt x="24" y="0"/>
                    </a:lnTo>
                    <a:lnTo>
                      <a:pt x="23" y="0"/>
                    </a:lnTo>
                    <a:lnTo>
                      <a:pt x="16" y="4"/>
                    </a:lnTo>
                    <a:lnTo>
                      <a:pt x="11" y="9"/>
                    </a:lnTo>
                    <a:lnTo>
                      <a:pt x="8" y="11"/>
                    </a:lnTo>
                    <a:lnTo>
                      <a:pt x="6" y="14"/>
                    </a:lnTo>
                    <a:lnTo>
                      <a:pt x="4" y="15"/>
                    </a:lnTo>
                    <a:lnTo>
                      <a:pt x="3" y="17"/>
                    </a:lnTo>
                    <a:lnTo>
                      <a:pt x="1" y="19"/>
                    </a:lnTo>
                    <a:lnTo>
                      <a:pt x="1" y="19"/>
                    </a:lnTo>
                    <a:lnTo>
                      <a:pt x="0" y="20"/>
                    </a:lnTo>
                    <a:lnTo>
                      <a:pt x="1" y="21"/>
                    </a:lnTo>
                    <a:lnTo>
                      <a:pt x="2" y="21"/>
                    </a:lnTo>
                    <a:lnTo>
                      <a:pt x="4" y="20"/>
                    </a:lnTo>
                    <a:lnTo>
                      <a:pt x="6" y="18"/>
                    </a:lnTo>
                    <a:lnTo>
                      <a:pt x="7" y="16"/>
                    </a:lnTo>
                    <a:lnTo>
                      <a:pt x="9" y="14"/>
                    </a:lnTo>
                    <a:lnTo>
                      <a:pt x="13" y="10"/>
                    </a:lnTo>
                    <a:lnTo>
                      <a:pt x="18" y="7"/>
                    </a:lnTo>
                    <a:lnTo>
                      <a:pt x="24" y="2"/>
                    </a:lnTo>
                    <a:lnTo>
                      <a:pt x="25" y="1"/>
                    </a:lnTo>
                    <a:lnTo>
                      <a:pt x="25"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55"/>
              <p:cNvSpPr>
                <a:spLocks/>
              </p:cNvSpPr>
              <p:nvPr userDrawn="1"/>
            </p:nvSpPr>
            <p:spPr bwMode="auto">
              <a:xfrm>
                <a:off x="2249" y="2879"/>
                <a:ext cx="4" cy="5"/>
              </a:xfrm>
              <a:custGeom>
                <a:avLst/>
                <a:gdLst>
                  <a:gd name="T0" fmla="*/ 6 w 8"/>
                  <a:gd name="T1" fmla="*/ 0 h 11"/>
                  <a:gd name="T2" fmla="*/ 5 w 8"/>
                  <a:gd name="T3" fmla="*/ 1 h 11"/>
                  <a:gd name="T4" fmla="*/ 4 w 8"/>
                  <a:gd name="T5" fmla="*/ 2 h 11"/>
                  <a:gd name="T6" fmla="*/ 2 w 8"/>
                  <a:gd name="T7" fmla="*/ 4 h 11"/>
                  <a:gd name="T8" fmla="*/ 2 w 8"/>
                  <a:gd name="T9" fmla="*/ 6 h 11"/>
                  <a:gd name="T10" fmla="*/ 1 w 8"/>
                  <a:gd name="T11" fmla="*/ 7 h 11"/>
                  <a:gd name="T12" fmla="*/ 0 w 8"/>
                  <a:gd name="T13" fmla="*/ 8 h 11"/>
                  <a:gd name="T14" fmla="*/ 0 w 8"/>
                  <a:gd name="T15" fmla="*/ 9 h 11"/>
                  <a:gd name="T16" fmla="*/ 0 w 8"/>
                  <a:gd name="T17" fmla="*/ 10 h 11"/>
                  <a:gd name="T18" fmla="*/ 0 w 8"/>
                  <a:gd name="T19" fmla="*/ 11 h 11"/>
                  <a:gd name="T20" fmla="*/ 1 w 8"/>
                  <a:gd name="T21" fmla="*/ 11 h 11"/>
                  <a:gd name="T22" fmla="*/ 3 w 8"/>
                  <a:gd name="T23" fmla="*/ 9 h 11"/>
                  <a:gd name="T24" fmla="*/ 4 w 8"/>
                  <a:gd name="T25" fmla="*/ 6 h 11"/>
                  <a:gd name="T26" fmla="*/ 5 w 8"/>
                  <a:gd name="T27" fmla="*/ 4 h 11"/>
                  <a:gd name="T28" fmla="*/ 5 w 8"/>
                  <a:gd name="T29" fmla="*/ 3 h 11"/>
                  <a:gd name="T30" fmla="*/ 6 w 8"/>
                  <a:gd name="T31" fmla="*/ 3 h 11"/>
                  <a:gd name="T32" fmla="*/ 6 w 8"/>
                  <a:gd name="T33" fmla="*/ 3 h 11"/>
                  <a:gd name="T34" fmla="*/ 8 w 8"/>
                  <a:gd name="T35" fmla="*/ 3 h 11"/>
                  <a:gd name="T36" fmla="*/ 8 w 8"/>
                  <a:gd name="T37" fmla="*/ 2 h 11"/>
                  <a:gd name="T38" fmla="*/ 8 w 8"/>
                  <a:gd name="T39" fmla="*/ 1 h 11"/>
                  <a:gd name="T40" fmla="*/ 6 w 8"/>
                  <a:gd name="T4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11">
                    <a:moveTo>
                      <a:pt x="6" y="0"/>
                    </a:moveTo>
                    <a:lnTo>
                      <a:pt x="5" y="1"/>
                    </a:lnTo>
                    <a:lnTo>
                      <a:pt x="4" y="2"/>
                    </a:lnTo>
                    <a:lnTo>
                      <a:pt x="2" y="4"/>
                    </a:lnTo>
                    <a:lnTo>
                      <a:pt x="2" y="6"/>
                    </a:lnTo>
                    <a:lnTo>
                      <a:pt x="1" y="7"/>
                    </a:lnTo>
                    <a:lnTo>
                      <a:pt x="0" y="8"/>
                    </a:lnTo>
                    <a:lnTo>
                      <a:pt x="0" y="9"/>
                    </a:lnTo>
                    <a:lnTo>
                      <a:pt x="0" y="10"/>
                    </a:lnTo>
                    <a:lnTo>
                      <a:pt x="0" y="11"/>
                    </a:lnTo>
                    <a:lnTo>
                      <a:pt x="1" y="11"/>
                    </a:lnTo>
                    <a:lnTo>
                      <a:pt x="3" y="9"/>
                    </a:lnTo>
                    <a:lnTo>
                      <a:pt x="4" y="6"/>
                    </a:lnTo>
                    <a:lnTo>
                      <a:pt x="5" y="4"/>
                    </a:lnTo>
                    <a:lnTo>
                      <a:pt x="5" y="3"/>
                    </a:lnTo>
                    <a:lnTo>
                      <a:pt x="6" y="3"/>
                    </a:lnTo>
                    <a:lnTo>
                      <a:pt x="6" y="3"/>
                    </a:lnTo>
                    <a:lnTo>
                      <a:pt x="8" y="3"/>
                    </a:lnTo>
                    <a:lnTo>
                      <a:pt x="8" y="2"/>
                    </a:lnTo>
                    <a:lnTo>
                      <a:pt x="8" y="1"/>
                    </a:lnTo>
                    <a:lnTo>
                      <a:pt x="6"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56"/>
              <p:cNvSpPr>
                <a:spLocks/>
              </p:cNvSpPr>
              <p:nvPr userDrawn="1"/>
            </p:nvSpPr>
            <p:spPr bwMode="auto">
              <a:xfrm>
                <a:off x="2265" y="2871"/>
                <a:ext cx="6" cy="5"/>
              </a:xfrm>
              <a:custGeom>
                <a:avLst/>
                <a:gdLst>
                  <a:gd name="T0" fmla="*/ 10 w 10"/>
                  <a:gd name="T1" fmla="*/ 0 h 9"/>
                  <a:gd name="T2" fmla="*/ 9 w 10"/>
                  <a:gd name="T3" fmla="*/ 0 h 9"/>
                  <a:gd name="T4" fmla="*/ 8 w 10"/>
                  <a:gd name="T5" fmla="*/ 1 h 9"/>
                  <a:gd name="T6" fmla="*/ 6 w 10"/>
                  <a:gd name="T7" fmla="*/ 2 h 9"/>
                  <a:gd name="T8" fmla="*/ 4 w 10"/>
                  <a:gd name="T9" fmla="*/ 3 h 9"/>
                  <a:gd name="T10" fmla="*/ 4 w 10"/>
                  <a:gd name="T11" fmla="*/ 4 h 9"/>
                  <a:gd name="T12" fmla="*/ 3 w 10"/>
                  <a:gd name="T13" fmla="*/ 4 h 9"/>
                  <a:gd name="T14" fmla="*/ 1 w 10"/>
                  <a:gd name="T15" fmla="*/ 5 h 9"/>
                  <a:gd name="T16" fmla="*/ 1 w 10"/>
                  <a:gd name="T17" fmla="*/ 7 h 9"/>
                  <a:gd name="T18" fmla="*/ 0 w 10"/>
                  <a:gd name="T19" fmla="*/ 8 h 9"/>
                  <a:gd name="T20" fmla="*/ 1 w 10"/>
                  <a:gd name="T21" fmla="*/ 9 h 9"/>
                  <a:gd name="T22" fmla="*/ 2 w 10"/>
                  <a:gd name="T23" fmla="*/ 9 h 9"/>
                  <a:gd name="T24" fmla="*/ 3 w 10"/>
                  <a:gd name="T25" fmla="*/ 8 h 9"/>
                  <a:gd name="T26" fmla="*/ 4 w 10"/>
                  <a:gd name="T27" fmla="*/ 7 h 9"/>
                  <a:gd name="T28" fmla="*/ 5 w 10"/>
                  <a:gd name="T29" fmla="*/ 5 h 9"/>
                  <a:gd name="T30" fmla="*/ 7 w 10"/>
                  <a:gd name="T31" fmla="*/ 5 h 9"/>
                  <a:gd name="T32" fmla="*/ 8 w 10"/>
                  <a:gd name="T33" fmla="*/ 4 h 9"/>
                  <a:gd name="T34" fmla="*/ 10 w 10"/>
                  <a:gd name="T35" fmla="*/ 3 h 9"/>
                  <a:gd name="T36" fmla="*/ 10 w 10"/>
                  <a:gd name="T37" fmla="*/ 2 h 9"/>
                  <a:gd name="T38" fmla="*/ 10 w 10"/>
                  <a:gd name="T39" fmla="*/ 1 h 9"/>
                  <a:gd name="T40" fmla="*/ 10 w 10"/>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9">
                    <a:moveTo>
                      <a:pt x="10" y="0"/>
                    </a:moveTo>
                    <a:lnTo>
                      <a:pt x="9" y="0"/>
                    </a:lnTo>
                    <a:lnTo>
                      <a:pt x="8" y="1"/>
                    </a:lnTo>
                    <a:lnTo>
                      <a:pt x="6" y="2"/>
                    </a:lnTo>
                    <a:lnTo>
                      <a:pt x="4" y="3"/>
                    </a:lnTo>
                    <a:lnTo>
                      <a:pt x="4" y="4"/>
                    </a:lnTo>
                    <a:lnTo>
                      <a:pt x="3" y="4"/>
                    </a:lnTo>
                    <a:lnTo>
                      <a:pt x="1" y="5"/>
                    </a:lnTo>
                    <a:lnTo>
                      <a:pt x="1" y="7"/>
                    </a:lnTo>
                    <a:lnTo>
                      <a:pt x="0" y="8"/>
                    </a:lnTo>
                    <a:lnTo>
                      <a:pt x="1" y="9"/>
                    </a:lnTo>
                    <a:lnTo>
                      <a:pt x="2" y="9"/>
                    </a:lnTo>
                    <a:lnTo>
                      <a:pt x="3" y="8"/>
                    </a:lnTo>
                    <a:lnTo>
                      <a:pt x="4" y="7"/>
                    </a:lnTo>
                    <a:lnTo>
                      <a:pt x="5" y="5"/>
                    </a:lnTo>
                    <a:lnTo>
                      <a:pt x="7" y="5"/>
                    </a:lnTo>
                    <a:lnTo>
                      <a:pt x="8" y="4"/>
                    </a:lnTo>
                    <a:lnTo>
                      <a:pt x="10" y="3"/>
                    </a:lnTo>
                    <a:lnTo>
                      <a:pt x="10" y="2"/>
                    </a:lnTo>
                    <a:lnTo>
                      <a:pt x="10" y="1"/>
                    </a:lnTo>
                    <a:lnTo>
                      <a:pt x="1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57"/>
              <p:cNvSpPr>
                <a:spLocks/>
              </p:cNvSpPr>
              <p:nvPr userDrawn="1"/>
            </p:nvSpPr>
            <p:spPr bwMode="auto">
              <a:xfrm>
                <a:off x="2261" y="2878"/>
                <a:ext cx="3" cy="2"/>
              </a:xfrm>
              <a:custGeom>
                <a:avLst/>
                <a:gdLst>
                  <a:gd name="T0" fmla="*/ 6 w 8"/>
                  <a:gd name="T1" fmla="*/ 0 h 4"/>
                  <a:gd name="T2" fmla="*/ 4 w 8"/>
                  <a:gd name="T3" fmla="*/ 0 h 4"/>
                  <a:gd name="T4" fmla="*/ 4 w 8"/>
                  <a:gd name="T5" fmla="*/ 0 h 4"/>
                  <a:gd name="T6" fmla="*/ 3 w 8"/>
                  <a:gd name="T7" fmla="*/ 1 h 4"/>
                  <a:gd name="T8" fmla="*/ 3 w 8"/>
                  <a:gd name="T9" fmla="*/ 1 h 4"/>
                  <a:gd name="T10" fmla="*/ 2 w 8"/>
                  <a:gd name="T11" fmla="*/ 1 h 4"/>
                  <a:gd name="T12" fmla="*/ 0 w 8"/>
                  <a:gd name="T13" fmla="*/ 2 h 4"/>
                  <a:gd name="T14" fmla="*/ 0 w 8"/>
                  <a:gd name="T15" fmla="*/ 3 h 4"/>
                  <a:gd name="T16" fmla="*/ 0 w 8"/>
                  <a:gd name="T17" fmla="*/ 3 h 4"/>
                  <a:gd name="T18" fmla="*/ 1 w 8"/>
                  <a:gd name="T19" fmla="*/ 4 h 4"/>
                  <a:gd name="T20" fmla="*/ 2 w 8"/>
                  <a:gd name="T21" fmla="*/ 4 h 4"/>
                  <a:gd name="T22" fmla="*/ 2 w 8"/>
                  <a:gd name="T23" fmla="*/ 4 h 4"/>
                  <a:gd name="T24" fmla="*/ 6 w 8"/>
                  <a:gd name="T25" fmla="*/ 3 h 4"/>
                  <a:gd name="T26" fmla="*/ 6 w 8"/>
                  <a:gd name="T27" fmla="*/ 3 h 4"/>
                  <a:gd name="T28" fmla="*/ 6 w 8"/>
                  <a:gd name="T29" fmla="*/ 2 h 4"/>
                  <a:gd name="T30" fmla="*/ 7 w 8"/>
                  <a:gd name="T31" fmla="*/ 2 h 4"/>
                  <a:gd name="T32" fmla="*/ 7 w 8"/>
                  <a:gd name="T33" fmla="*/ 2 h 4"/>
                  <a:gd name="T34" fmla="*/ 7 w 8"/>
                  <a:gd name="T35" fmla="*/ 2 h 4"/>
                  <a:gd name="T36" fmla="*/ 8 w 8"/>
                  <a:gd name="T37" fmla="*/ 1 h 4"/>
                  <a:gd name="T38" fmla="*/ 8 w 8"/>
                  <a:gd name="T39" fmla="*/ 1 h 4"/>
                  <a:gd name="T40" fmla="*/ 7 w 8"/>
                  <a:gd name="T41" fmla="*/ 0 h 4"/>
                  <a:gd name="T42" fmla="*/ 7 w 8"/>
                  <a:gd name="T43" fmla="*/ 0 h 4"/>
                  <a:gd name="T44" fmla="*/ 6 w 8"/>
                  <a:gd name="T4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4">
                    <a:moveTo>
                      <a:pt x="6" y="0"/>
                    </a:moveTo>
                    <a:lnTo>
                      <a:pt x="4" y="0"/>
                    </a:lnTo>
                    <a:lnTo>
                      <a:pt x="4" y="0"/>
                    </a:lnTo>
                    <a:lnTo>
                      <a:pt x="3" y="1"/>
                    </a:lnTo>
                    <a:lnTo>
                      <a:pt x="3" y="1"/>
                    </a:lnTo>
                    <a:lnTo>
                      <a:pt x="2" y="1"/>
                    </a:lnTo>
                    <a:lnTo>
                      <a:pt x="0" y="2"/>
                    </a:lnTo>
                    <a:lnTo>
                      <a:pt x="0" y="3"/>
                    </a:lnTo>
                    <a:lnTo>
                      <a:pt x="0" y="3"/>
                    </a:lnTo>
                    <a:lnTo>
                      <a:pt x="1" y="4"/>
                    </a:lnTo>
                    <a:lnTo>
                      <a:pt x="2" y="4"/>
                    </a:lnTo>
                    <a:lnTo>
                      <a:pt x="2" y="4"/>
                    </a:lnTo>
                    <a:lnTo>
                      <a:pt x="6" y="3"/>
                    </a:lnTo>
                    <a:lnTo>
                      <a:pt x="6" y="3"/>
                    </a:lnTo>
                    <a:lnTo>
                      <a:pt x="6" y="2"/>
                    </a:lnTo>
                    <a:lnTo>
                      <a:pt x="7" y="2"/>
                    </a:lnTo>
                    <a:lnTo>
                      <a:pt x="7" y="2"/>
                    </a:lnTo>
                    <a:lnTo>
                      <a:pt x="7" y="2"/>
                    </a:lnTo>
                    <a:lnTo>
                      <a:pt x="8" y="1"/>
                    </a:lnTo>
                    <a:lnTo>
                      <a:pt x="8" y="1"/>
                    </a:lnTo>
                    <a:lnTo>
                      <a:pt x="7" y="0"/>
                    </a:lnTo>
                    <a:lnTo>
                      <a:pt x="7" y="0"/>
                    </a:lnTo>
                    <a:lnTo>
                      <a:pt x="6"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58"/>
              <p:cNvSpPr>
                <a:spLocks/>
              </p:cNvSpPr>
              <p:nvPr userDrawn="1"/>
            </p:nvSpPr>
            <p:spPr bwMode="auto">
              <a:xfrm>
                <a:off x="2273" y="2876"/>
                <a:ext cx="3" cy="3"/>
              </a:xfrm>
              <a:custGeom>
                <a:avLst/>
                <a:gdLst>
                  <a:gd name="T0" fmla="*/ 6 w 7"/>
                  <a:gd name="T1" fmla="*/ 0 h 5"/>
                  <a:gd name="T2" fmla="*/ 4 w 7"/>
                  <a:gd name="T3" fmla="*/ 0 h 5"/>
                  <a:gd name="T4" fmla="*/ 3 w 7"/>
                  <a:gd name="T5" fmla="*/ 1 h 5"/>
                  <a:gd name="T6" fmla="*/ 2 w 7"/>
                  <a:gd name="T7" fmla="*/ 2 h 5"/>
                  <a:gd name="T8" fmla="*/ 0 w 7"/>
                  <a:gd name="T9" fmla="*/ 3 h 5"/>
                  <a:gd name="T10" fmla="*/ 0 w 7"/>
                  <a:gd name="T11" fmla="*/ 4 h 5"/>
                  <a:gd name="T12" fmla="*/ 0 w 7"/>
                  <a:gd name="T13" fmla="*/ 5 h 5"/>
                  <a:gd name="T14" fmla="*/ 2 w 7"/>
                  <a:gd name="T15" fmla="*/ 5 h 5"/>
                  <a:gd name="T16" fmla="*/ 3 w 7"/>
                  <a:gd name="T17" fmla="*/ 5 h 5"/>
                  <a:gd name="T18" fmla="*/ 4 w 7"/>
                  <a:gd name="T19" fmla="*/ 4 h 5"/>
                  <a:gd name="T20" fmla="*/ 4 w 7"/>
                  <a:gd name="T21" fmla="*/ 3 h 5"/>
                  <a:gd name="T22" fmla="*/ 5 w 7"/>
                  <a:gd name="T23" fmla="*/ 3 h 5"/>
                  <a:gd name="T24" fmla="*/ 6 w 7"/>
                  <a:gd name="T25" fmla="*/ 2 h 5"/>
                  <a:gd name="T26" fmla="*/ 7 w 7"/>
                  <a:gd name="T27" fmla="*/ 2 h 5"/>
                  <a:gd name="T28" fmla="*/ 7 w 7"/>
                  <a:gd name="T29" fmla="*/ 1 h 5"/>
                  <a:gd name="T30" fmla="*/ 7 w 7"/>
                  <a:gd name="T31" fmla="*/ 0 h 5"/>
                  <a:gd name="T32" fmla="*/ 6 w 7"/>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5">
                    <a:moveTo>
                      <a:pt x="6" y="0"/>
                    </a:moveTo>
                    <a:lnTo>
                      <a:pt x="4" y="0"/>
                    </a:lnTo>
                    <a:lnTo>
                      <a:pt x="3" y="1"/>
                    </a:lnTo>
                    <a:lnTo>
                      <a:pt x="2" y="2"/>
                    </a:lnTo>
                    <a:lnTo>
                      <a:pt x="0" y="3"/>
                    </a:lnTo>
                    <a:lnTo>
                      <a:pt x="0" y="4"/>
                    </a:lnTo>
                    <a:lnTo>
                      <a:pt x="0" y="5"/>
                    </a:lnTo>
                    <a:lnTo>
                      <a:pt x="2" y="5"/>
                    </a:lnTo>
                    <a:lnTo>
                      <a:pt x="3" y="5"/>
                    </a:lnTo>
                    <a:lnTo>
                      <a:pt x="4" y="4"/>
                    </a:lnTo>
                    <a:lnTo>
                      <a:pt x="4" y="3"/>
                    </a:lnTo>
                    <a:lnTo>
                      <a:pt x="5" y="3"/>
                    </a:lnTo>
                    <a:lnTo>
                      <a:pt x="6" y="2"/>
                    </a:lnTo>
                    <a:lnTo>
                      <a:pt x="7" y="2"/>
                    </a:lnTo>
                    <a:lnTo>
                      <a:pt x="7" y="1"/>
                    </a:lnTo>
                    <a:lnTo>
                      <a:pt x="7" y="0"/>
                    </a:lnTo>
                    <a:lnTo>
                      <a:pt x="6"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59"/>
              <p:cNvSpPr>
                <a:spLocks/>
              </p:cNvSpPr>
              <p:nvPr userDrawn="1"/>
            </p:nvSpPr>
            <p:spPr bwMode="auto">
              <a:xfrm>
                <a:off x="2275" y="2889"/>
                <a:ext cx="4" cy="4"/>
              </a:xfrm>
              <a:custGeom>
                <a:avLst/>
                <a:gdLst>
                  <a:gd name="T0" fmla="*/ 1 w 8"/>
                  <a:gd name="T1" fmla="*/ 8 h 8"/>
                  <a:gd name="T2" fmla="*/ 3 w 8"/>
                  <a:gd name="T3" fmla="*/ 7 h 8"/>
                  <a:gd name="T4" fmla="*/ 4 w 8"/>
                  <a:gd name="T5" fmla="*/ 5 h 8"/>
                  <a:gd name="T6" fmla="*/ 5 w 8"/>
                  <a:gd name="T7" fmla="*/ 4 h 8"/>
                  <a:gd name="T8" fmla="*/ 6 w 8"/>
                  <a:gd name="T9" fmla="*/ 3 h 8"/>
                  <a:gd name="T10" fmla="*/ 7 w 8"/>
                  <a:gd name="T11" fmla="*/ 3 h 8"/>
                  <a:gd name="T12" fmla="*/ 8 w 8"/>
                  <a:gd name="T13" fmla="*/ 2 h 8"/>
                  <a:gd name="T14" fmla="*/ 8 w 8"/>
                  <a:gd name="T15" fmla="*/ 2 h 8"/>
                  <a:gd name="T16" fmla="*/ 8 w 8"/>
                  <a:gd name="T17" fmla="*/ 1 h 8"/>
                  <a:gd name="T18" fmla="*/ 8 w 8"/>
                  <a:gd name="T19" fmla="*/ 0 h 8"/>
                  <a:gd name="T20" fmla="*/ 6 w 8"/>
                  <a:gd name="T21" fmla="*/ 0 h 8"/>
                  <a:gd name="T22" fmla="*/ 5 w 8"/>
                  <a:gd name="T23" fmla="*/ 1 h 8"/>
                  <a:gd name="T24" fmla="*/ 4 w 8"/>
                  <a:gd name="T25" fmla="*/ 1 h 8"/>
                  <a:gd name="T26" fmla="*/ 4 w 8"/>
                  <a:gd name="T27" fmla="*/ 2 h 8"/>
                  <a:gd name="T28" fmla="*/ 2 w 8"/>
                  <a:gd name="T29" fmla="*/ 3 h 8"/>
                  <a:gd name="T30" fmla="*/ 1 w 8"/>
                  <a:gd name="T31" fmla="*/ 4 h 8"/>
                  <a:gd name="T32" fmla="*/ 1 w 8"/>
                  <a:gd name="T33" fmla="*/ 4 h 8"/>
                  <a:gd name="T34" fmla="*/ 0 w 8"/>
                  <a:gd name="T35" fmla="*/ 5 h 8"/>
                  <a:gd name="T36" fmla="*/ 0 w 8"/>
                  <a:gd name="T37" fmla="*/ 7 h 8"/>
                  <a:gd name="T38" fmla="*/ 0 w 8"/>
                  <a:gd name="T39" fmla="*/ 8 h 8"/>
                  <a:gd name="T40" fmla="*/ 1 w 8"/>
                  <a:gd name="T4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8">
                    <a:moveTo>
                      <a:pt x="1" y="8"/>
                    </a:moveTo>
                    <a:lnTo>
                      <a:pt x="3" y="7"/>
                    </a:lnTo>
                    <a:lnTo>
                      <a:pt x="4" y="5"/>
                    </a:lnTo>
                    <a:lnTo>
                      <a:pt x="5" y="4"/>
                    </a:lnTo>
                    <a:lnTo>
                      <a:pt x="6" y="3"/>
                    </a:lnTo>
                    <a:lnTo>
                      <a:pt x="7" y="3"/>
                    </a:lnTo>
                    <a:lnTo>
                      <a:pt x="8" y="2"/>
                    </a:lnTo>
                    <a:lnTo>
                      <a:pt x="8" y="2"/>
                    </a:lnTo>
                    <a:lnTo>
                      <a:pt x="8" y="1"/>
                    </a:lnTo>
                    <a:lnTo>
                      <a:pt x="8" y="0"/>
                    </a:lnTo>
                    <a:lnTo>
                      <a:pt x="6" y="0"/>
                    </a:lnTo>
                    <a:lnTo>
                      <a:pt x="5" y="1"/>
                    </a:lnTo>
                    <a:lnTo>
                      <a:pt x="4" y="1"/>
                    </a:lnTo>
                    <a:lnTo>
                      <a:pt x="4" y="2"/>
                    </a:lnTo>
                    <a:lnTo>
                      <a:pt x="2" y="3"/>
                    </a:lnTo>
                    <a:lnTo>
                      <a:pt x="1" y="4"/>
                    </a:lnTo>
                    <a:lnTo>
                      <a:pt x="1" y="4"/>
                    </a:lnTo>
                    <a:lnTo>
                      <a:pt x="0" y="5"/>
                    </a:lnTo>
                    <a:lnTo>
                      <a:pt x="0" y="7"/>
                    </a:lnTo>
                    <a:lnTo>
                      <a:pt x="0" y="8"/>
                    </a:lnTo>
                    <a:lnTo>
                      <a:pt x="1" y="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60"/>
              <p:cNvSpPr>
                <a:spLocks noEditPoints="1"/>
              </p:cNvSpPr>
              <p:nvPr userDrawn="1"/>
            </p:nvSpPr>
            <p:spPr bwMode="auto">
              <a:xfrm>
                <a:off x="2092" y="2663"/>
                <a:ext cx="278" cy="278"/>
              </a:xfrm>
              <a:custGeom>
                <a:avLst/>
                <a:gdLst>
                  <a:gd name="T0" fmla="*/ 224 w 557"/>
                  <a:gd name="T1" fmla="*/ 483 h 555"/>
                  <a:gd name="T2" fmla="*/ 105 w 557"/>
                  <a:gd name="T3" fmla="*/ 472 h 555"/>
                  <a:gd name="T4" fmla="*/ 194 w 557"/>
                  <a:gd name="T5" fmla="*/ 471 h 555"/>
                  <a:gd name="T6" fmla="*/ 146 w 557"/>
                  <a:gd name="T7" fmla="*/ 454 h 555"/>
                  <a:gd name="T8" fmla="*/ 104 w 557"/>
                  <a:gd name="T9" fmla="*/ 452 h 555"/>
                  <a:gd name="T10" fmla="*/ 58 w 557"/>
                  <a:gd name="T11" fmla="*/ 428 h 555"/>
                  <a:gd name="T12" fmla="*/ 127 w 557"/>
                  <a:gd name="T13" fmla="*/ 409 h 555"/>
                  <a:gd name="T14" fmla="*/ 250 w 557"/>
                  <a:gd name="T15" fmla="*/ 448 h 555"/>
                  <a:gd name="T16" fmla="*/ 165 w 557"/>
                  <a:gd name="T17" fmla="*/ 423 h 555"/>
                  <a:gd name="T18" fmla="*/ 137 w 557"/>
                  <a:gd name="T19" fmla="*/ 409 h 555"/>
                  <a:gd name="T20" fmla="*/ 158 w 557"/>
                  <a:gd name="T21" fmla="*/ 394 h 555"/>
                  <a:gd name="T22" fmla="*/ 252 w 557"/>
                  <a:gd name="T23" fmla="*/ 439 h 555"/>
                  <a:gd name="T24" fmla="*/ 227 w 557"/>
                  <a:gd name="T25" fmla="*/ 429 h 555"/>
                  <a:gd name="T26" fmla="*/ 294 w 557"/>
                  <a:gd name="T27" fmla="*/ 452 h 555"/>
                  <a:gd name="T28" fmla="*/ 425 w 557"/>
                  <a:gd name="T29" fmla="*/ 448 h 555"/>
                  <a:gd name="T30" fmla="*/ 355 w 557"/>
                  <a:gd name="T31" fmla="*/ 462 h 555"/>
                  <a:gd name="T32" fmla="*/ 350 w 557"/>
                  <a:gd name="T33" fmla="*/ 447 h 555"/>
                  <a:gd name="T34" fmla="*/ 409 w 557"/>
                  <a:gd name="T35" fmla="*/ 484 h 555"/>
                  <a:gd name="T36" fmla="*/ 350 w 557"/>
                  <a:gd name="T37" fmla="*/ 480 h 555"/>
                  <a:gd name="T38" fmla="*/ 381 w 557"/>
                  <a:gd name="T39" fmla="*/ 475 h 555"/>
                  <a:gd name="T40" fmla="*/ 356 w 557"/>
                  <a:gd name="T41" fmla="*/ 432 h 555"/>
                  <a:gd name="T42" fmla="*/ 333 w 557"/>
                  <a:gd name="T43" fmla="*/ 397 h 555"/>
                  <a:gd name="T44" fmla="*/ 415 w 557"/>
                  <a:gd name="T45" fmla="*/ 414 h 555"/>
                  <a:gd name="T46" fmla="*/ 410 w 557"/>
                  <a:gd name="T47" fmla="*/ 403 h 555"/>
                  <a:gd name="T48" fmla="*/ 484 w 557"/>
                  <a:gd name="T49" fmla="*/ 416 h 555"/>
                  <a:gd name="T50" fmla="*/ 517 w 557"/>
                  <a:gd name="T51" fmla="*/ 412 h 555"/>
                  <a:gd name="T52" fmla="*/ 461 w 557"/>
                  <a:gd name="T53" fmla="*/ 408 h 555"/>
                  <a:gd name="T54" fmla="*/ 292 w 557"/>
                  <a:gd name="T55" fmla="*/ 382 h 555"/>
                  <a:gd name="T56" fmla="*/ 318 w 557"/>
                  <a:gd name="T57" fmla="*/ 352 h 555"/>
                  <a:gd name="T58" fmla="*/ 311 w 557"/>
                  <a:gd name="T59" fmla="*/ 322 h 555"/>
                  <a:gd name="T60" fmla="*/ 340 w 557"/>
                  <a:gd name="T61" fmla="*/ 353 h 555"/>
                  <a:gd name="T62" fmla="*/ 323 w 557"/>
                  <a:gd name="T63" fmla="*/ 294 h 555"/>
                  <a:gd name="T64" fmla="*/ 363 w 557"/>
                  <a:gd name="T65" fmla="*/ 293 h 555"/>
                  <a:gd name="T66" fmla="*/ 345 w 557"/>
                  <a:gd name="T67" fmla="*/ 278 h 555"/>
                  <a:gd name="T68" fmla="*/ 345 w 557"/>
                  <a:gd name="T69" fmla="*/ 273 h 555"/>
                  <a:gd name="T70" fmla="*/ 331 w 557"/>
                  <a:gd name="T71" fmla="*/ 242 h 555"/>
                  <a:gd name="T72" fmla="*/ 293 w 557"/>
                  <a:gd name="T73" fmla="*/ 188 h 555"/>
                  <a:gd name="T74" fmla="*/ 367 w 557"/>
                  <a:gd name="T75" fmla="*/ 206 h 555"/>
                  <a:gd name="T76" fmla="*/ 305 w 557"/>
                  <a:gd name="T77" fmla="*/ 167 h 555"/>
                  <a:gd name="T78" fmla="*/ 285 w 557"/>
                  <a:gd name="T79" fmla="*/ 120 h 555"/>
                  <a:gd name="T80" fmla="*/ 281 w 557"/>
                  <a:gd name="T81" fmla="*/ 109 h 555"/>
                  <a:gd name="T82" fmla="*/ 341 w 557"/>
                  <a:gd name="T83" fmla="*/ 165 h 555"/>
                  <a:gd name="T84" fmla="*/ 291 w 557"/>
                  <a:gd name="T85" fmla="*/ 108 h 555"/>
                  <a:gd name="T86" fmla="*/ 336 w 557"/>
                  <a:gd name="T87" fmla="*/ 113 h 555"/>
                  <a:gd name="T88" fmla="*/ 288 w 557"/>
                  <a:gd name="T89" fmla="*/ 62 h 555"/>
                  <a:gd name="T90" fmla="*/ 283 w 557"/>
                  <a:gd name="T91" fmla="*/ 27 h 555"/>
                  <a:gd name="T92" fmla="*/ 247 w 557"/>
                  <a:gd name="T93" fmla="*/ 65 h 555"/>
                  <a:gd name="T94" fmla="*/ 228 w 557"/>
                  <a:gd name="T95" fmla="*/ 119 h 555"/>
                  <a:gd name="T96" fmla="*/ 214 w 557"/>
                  <a:gd name="T97" fmla="*/ 145 h 555"/>
                  <a:gd name="T98" fmla="*/ 254 w 557"/>
                  <a:gd name="T99" fmla="*/ 120 h 555"/>
                  <a:gd name="T100" fmla="*/ 199 w 557"/>
                  <a:gd name="T101" fmla="*/ 171 h 555"/>
                  <a:gd name="T102" fmla="*/ 243 w 557"/>
                  <a:gd name="T103" fmla="*/ 181 h 555"/>
                  <a:gd name="T104" fmla="*/ 219 w 557"/>
                  <a:gd name="T105" fmla="*/ 236 h 555"/>
                  <a:gd name="T106" fmla="*/ 238 w 557"/>
                  <a:gd name="T107" fmla="*/ 240 h 555"/>
                  <a:gd name="T108" fmla="*/ 163 w 557"/>
                  <a:gd name="T109" fmla="*/ 313 h 555"/>
                  <a:gd name="T110" fmla="*/ 202 w 557"/>
                  <a:gd name="T111" fmla="*/ 276 h 555"/>
                  <a:gd name="T112" fmla="*/ 249 w 557"/>
                  <a:gd name="T113" fmla="*/ 261 h 555"/>
                  <a:gd name="T114" fmla="*/ 247 w 557"/>
                  <a:gd name="T115" fmla="*/ 286 h 555"/>
                  <a:gd name="T116" fmla="*/ 190 w 557"/>
                  <a:gd name="T117" fmla="*/ 378 h 555"/>
                  <a:gd name="T118" fmla="*/ 230 w 557"/>
                  <a:gd name="T119" fmla="*/ 342 h 555"/>
                  <a:gd name="T120" fmla="*/ 260 w 557"/>
                  <a:gd name="T121" fmla="*/ 359 h 555"/>
                  <a:gd name="T122" fmla="*/ 108 w 557"/>
                  <a:gd name="T123" fmla="*/ 399 h 555"/>
                  <a:gd name="T124" fmla="*/ 527 w 557"/>
                  <a:gd name="T125" fmla="*/ 16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7" h="555">
                    <a:moveTo>
                      <a:pt x="278" y="0"/>
                    </a:moveTo>
                    <a:lnTo>
                      <a:pt x="237" y="3"/>
                    </a:lnTo>
                    <a:lnTo>
                      <a:pt x="199" y="11"/>
                    </a:lnTo>
                    <a:lnTo>
                      <a:pt x="161" y="26"/>
                    </a:lnTo>
                    <a:lnTo>
                      <a:pt x="127" y="45"/>
                    </a:lnTo>
                    <a:lnTo>
                      <a:pt x="96" y="68"/>
                    </a:lnTo>
                    <a:lnTo>
                      <a:pt x="68" y="95"/>
                    </a:lnTo>
                    <a:lnTo>
                      <a:pt x="45" y="126"/>
                    </a:lnTo>
                    <a:lnTo>
                      <a:pt x="26" y="160"/>
                    </a:lnTo>
                    <a:lnTo>
                      <a:pt x="12" y="197"/>
                    </a:lnTo>
                    <a:lnTo>
                      <a:pt x="3" y="236"/>
                    </a:lnTo>
                    <a:lnTo>
                      <a:pt x="0" y="277"/>
                    </a:lnTo>
                    <a:lnTo>
                      <a:pt x="3" y="318"/>
                    </a:lnTo>
                    <a:lnTo>
                      <a:pt x="12" y="357"/>
                    </a:lnTo>
                    <a:lnTo>
                      <a:pt x="26" y="394"/>
                    </a:lnTo>
                    <a:lnTo>
                      <a:pt x="45" y="428"/>
                    </a:lnTo>
                    <a:lnTo>
                      <a:pt x="68" y="460"/>
                    </a:lnTo>
                    <a:lnTo>
                      <a:pt x="96" y="487"/>
                    </a:lnTo>
                    <a:lnTo>
                      <a:pt x="127" y="510"/>
                    </a:lnTo>
                    <a:lnTo>
                      <a:pt x="161" y="529"/>
                    </a:lnTo>
                    <a:lnTo>
                      <a:pt x="199" y="542"/>
                    </a:lnTo>
                    <a:lnTo>
                      <a:pt x="237" y="552"/>
                    </a:lnTo>
                    <a:lnTo>
                      <a:pt x="278" y="555"/>
                    </a:lnTo>
                    <a:lnTo>
                      <a:pt x="319" y="552"/>
                    </a:lnTo>
                    <a:lnTo>
                      <a:pt x="359" y="542"/>
                    </a:lnTo>
                    <a:lnTo>
                      <a:pt x="396" y="529"/>
                    </a:lnTo>
                    <a:lnTo>
                      <a:pt x="430" y="510"/>
                    </a:lnTo>
                    <a:lnTo>
                      <a:pt x="461" y="487"/>
                    </a:lnTo>
                    <a:lnTo>
                      <a:pt x="489" y="460"/>
                    </a:lnTo>
                    <a:lnTo>
                      <a:pt x="512" y="428"/>
                    </a:lnTo>
                    <a:lnTo>
                      <a:pt x="531" y="394"/>
                    </a:lnTo>
                    <a:lnTo>
                      <a:pt x="545" y="357"/>
                    </a:lnTo>
                    <a:lnTo>
                      <a:pt x="554" y="318"/>
                    </a:lnTo>
                    <a:lnTo>
                      <a:pt x="557" y="277"/>
                    </a:lnTo>
                    <a:lnTo>
                      <a:pt x="554" y="236"/>
                    </a:lnTo>
                    <a:lnTo>
                      <a:pt x="545" y="197"/>
                    </a:lnTo>
                    <a:lnTo>
                      <a:pt x="531" y="160"/>
                    </a:lnTo>
                    <a:lnTo>
                      <a:pt x="512" y="126"/>
                    </a:lnTo>
                    <a:lnTo>
                      <a:pt x="489" y="95"/>
                    </a:lnTo>
                    <a:lnTo>
                      <a:pt x="461" y="68"/>
                    </a:lnTo>
                    <a:lnTo>
                      <a:pt x="430" y="45"/>
                    </a:lnTo>
                    <a:lnTo>
                      <a:pt x="396" y="26"/>
                    </a:lnTo>
                    <a:lnTo>
                      <a:pt x="359" y="11"/>
                    </a:lnTo>
                    <a:lnTo>
                      <a:pt x="319" y="3"/>
                    </a:lnTo>
                    <a:lnTo>
                      <a:pt x="278" y="0"/>
                    </a:lnTo>
                    <a:close/>
                    <a:moveTo>
                      <a:pt x="224" y="483"/>
                    </a:moveTo>
                    <a:lnTo>
                      <a:pt x="216" y="487"/>
                    </a:lnTo>
                    <a:lnTo>
                      <a:pt x="209" y="489"/>
                    </a:lnTo>
                    <a:lnTo>
                      <a:pt x="202" y="492"/>
                    </a:lnTo>
                    <a:lnTo>
                      <a:pt x="193" y="493"/>
                    </a:lnTo>
                    <a:lnTo>
                      <a:pt x="185" y="495"/>
                    </a:lnTo>
                    <a:lnTo>
                      <a:pt x="175" y="496"/>
                    </a:lnTo>
                    <a:lnTo>
                      <a:pt x="168" y="499"/>
                    </a:lnTo>
                    <a:lnTo>
                      <a:pt x="161" y="500"/>
                    </a:lnTo>
                    <a:lnTo>
                      <a:pt x="153" y="503"/>
                    </a:lnTo>
                    <a:lnTo>
                      <a:pt x="147" y="503"/>
                    </a:lnTo>
                    <a:lnTo>
                      <a:pt x="140" y="504"/>
                    </a:lnTo>
                    <a:lnTo>
                      <a:pt x="134" y="506"/>
                    </a:lnTo>
                    <a:lnTo>
                      <a:pt x="129" y="506"/>
                    </a:lnTo>
                    <a:lnTo>
                      <a:pt x="117" y="497"/>
                    </a:lnTo>
                    <a:lnTo>
                      <a:pt x="120" y="495"/>
                    </a:lnTo>
                    <a:lnTo>
                      <a:pt x="127" y="489"/>
                    </a:lnTo>
                    <a:lnTo>
                      <a:pt x="137" y="483"/>
                    </a:lnTo>
                    <a:lnTo>
                      <a:pt x="138" y="483"/>
                    </a:lnTo>
                    <a:lnTo>
                      <a:pt x="141" y="482"/>
                    </a:lnTo>
                    <a:lnTo>
                      <a:pt x="143" y="481"/>
                    </a:lnTo>
                    <a:lnTo>
                      <a:pt x="145" y="478"/>
                    </a:lnTo>
                    <a:lnTo>
                      <a:pt x="146" y="477"/>
                    </a:lnTo>
                    <a:lnTo>
                      <a:pt x="146" y="477"/>
                    </a:lnTo>
                    <a:lnTo>
                      <a:pt x="145" y="476"/>
                    </a:lnTo>
                    <a:lnTo>
                      <a:pt x="145" y="476"/>
                    </a:lnTo>
                    <a:lnTo>
                      <a:pt x="140" y="477"/>
                    </a:lnTo>
                    <a:lnTo>
                      <a:pt x="136" y="480"/>
                    </a:lnTo>
                    <a:lnTo>
                      <a:pt x="133" y="482"/>
                    </a:lnTo>
                    <a:lnTo>
                      <a:pt x="130" y="483"/>
                    </a:lnTo>
                    <a:lnTo>
                      <a:pt x="128" y="485"/>
                    </a:lnTo>
                    <a:lnTo>
                      <a:pt x="122" y="491"/>
                    </a:lnTo>
                    <a:lnTo>
                      <a:pt x="114" y="496"/>
                    </a:lnTo>
                    <a:lnTo>
                      <a:pt x="96" y="481"/>
                    </a:lnTo>
                    <a:lnTo>
                      <a:pt x="97" y="480"/>
                    </a:lnTo>
                    <a:lnTo>
                      <a:pt x="100" y="478"/>
                    </a:lnTo>
                    <a:lnTo>
                      <a:pt x="103" y="477"/>
                    </a:lnTo>
                    <a:lnTo>
                      <a:pt x="104" y="476"/>
                    </a:lnTo>
                    <a:lnTo>
                      <a:pt x="106" y="475"/>
                    </a:lnTo>
                    <a:lnTo>
                      <a:pt x="108" y="474"/>
                    </a:lnTo>
                    <a:lnTo>
                      <a:pt x="110" y="472"/>
                    </a:lnTo>
                    <a:lnTo>
                      <a:pt x="111" y="471"/>
                    </a:lnTo>
                    <a:lnTo>
                      <a:pt x="111" y="470"/>
                    </a:lnTo>
                    <a:lnTo>
                      <a:pt x="110" y="470"/>
                    </a:lnTo>
                    <a:lnTo>
                      <a:pt x="109" y="470"/>
                    </a:lnTo>
                    <a:lnTo>
                      <a:pt x="107" y="471"/>
                    </a:lnTo>
                    <a:lnTo>
                      <a:pt x="105" y="472"/>
                    </a:lnTo>
                    <a:lnTo>
                      <a:pt x="104" y="473"/>
                    </a:lnTo>
                    <a:lnTo>
                      <a:pt x="102" y="474"/>
                    </a:lnTo>
                    <a:lnTo>
                      <a:pt x="98" y="476"/>
                    </a:lnTo>
                    <a:lnTo>
                      <a:pt x="93" y="478"/>
                    </a:lnTo>
                    <a:lnTo>
                      <a:pt x="86" y="471"/>
                    </a:lnTo>
                    <a:lnTo>
                      <a:pt x="78" y="464"/>
                    </a:lnTo>
                    <a:lnTo>
                      <a:pt x="79" y="463"/>
                    </a:lnTo>
                    <a:lnTo>
                      <a:pt x="80" y="462"/>
                    </a:lnTo>
                    <a:lnTo>
                      <a:pt x="82" y="461"/>
                    </a:lnTo>
                    <a:lnTo>
                      <a:pt x="83" y="460"/>
                    </a:lnTo>
                    <a:lnTo>
                      <a:pt x="83" y="459"/>
                    </a:lnTo>
                    <a:lnTo>
                      <a:pt x="83" y="459"/>
                    </a:lnTo>
                    <a:lnTo>
                      <a:pt x="83" y="458"/>
                    </a:lnTo>
                    <a:lnTo>
                      <a:pt x="82" y="459"/>
                    </a:lnTo>
                    <a:lnTo>
                      <a:pt x="80" y="459"/>
                    </a:lnTo>
                    <a:lnTo>
                      <a:pt x="79" y="460"/>
                    </a:lnTo>
                    <a:lnTo>
                      <a:pt x="78" y="461"/>
                    </a:lnTo>
                    <a:lnTo>
                      <a:pt x="77" y="462"/>
                    </a:lnTo>
                    <a:lnTo>
                      <a:pt x="68" y="452"/>
                    </a:lnTo>
                    <a:lnTo>
                      <a:pt x="71" y="451"/>
                    </a:lnTo>
                    <a:lnTo>
                      <a:pt x="75" y="450"/>
                    </a:lnTo>
                    <a:lnTo>
                      <a:pt x="78" y="450"/>
                    </a:lnTo>
                    <a:lnTo>
                      <a:pt x="80" y="451"/>
                    </a:lnTo>
                    <a:lnTo>
                      <a:pt x="88" y="453"/>
                    </a:lnTo>
                    <a:lnTo>
                      <a:pt x="98" y="453"/>
                    </a:lnTo>
                    <a:lnTo>
                      <a:pt x="100" y="454"/>
                    </a:lnTo>
                    <a:lnTo>
                      <a:pt x="102" y="454"/>
                    </a:lnTo>
                    <a:lnTo>
                      <a:pt x="104" y="454"/>
                    </a:lnTo>
                    <a:lnTo>
                      <a:pt x="107" y="454"/>
                    </a:lnTo>
                    <a:lnTo>
                      <a:pt x="109" y="454"/>
                    </a:lnTo>
                    <a:lnTo>
                      <a:pt x="117" y="456"/>
                    </a:lnTo>
                    <a:lnTo>
                      <a:pt x="125" y="455"/>
                    </a:lnTo>
                    <a:lnTo>
                      <a:pt x="133" y="454"/>
                    </a:lnTo>
                    <a:lnTo>
                      <a:pt x="141" y="454"/>
                    </a:lnTo>
                    <a:lnTo>
                      <a:pt x="148" y="458"/>
                    </a:lnTo>
                    <a:lnTo>
                      <a:pt x="150" y="458"/>
                    </a:lnTo>
                    <a:lnTo>
                      <a:pt x="152" y="458"/>
                    </a:lnTo>
                    <a:lnTo>
                      <a:pt x="154" y="459"/>
                    </a:lnTo>
                    <a:lnTo>
                      <a:pt x="157" y="460"/>
                    </a:lnTo>
                    <a:lnTo>
                      <a:pt x="159" y="461"/>
                    </a:lnTo>
                    <a:lnTo>
                      <a:pt x="161" y="461"/>
                    </a:lnTo>
                    <a:lnTo>
                      <a:pt x="165" y="464"/>
                    </a:lnTo>
                    <a:lnTo>
                      <a:pt x="169" y="466"/>
                    </a:lnTo>
                    <a:lnTo>
                      <a:pt x="172" y="467"/>
                    </a:lnTo>
                    <a:lnTo>
                      <a:pt x="178" y="467"/>
                    </a:lnTo>
                    <a:lnTo>
                      <a:pt x="194" y="471"/>
                    </a:lnTo>
                    <a:lnTo>
                      <a:pt x="213" y="473"/>
                    </a:lnTo>
                    <a:lnTo>
                      <a:pt x="215" y="474"/>
                    </a:lnTo>
                    <a:lnTo>
                      <a:pt x="219" y="475"/>
                    </a:lnTo>
                    <a:lnTo>
                      <a:pt x="223" y="475"/>
                    </a:lnTo>
                    <a:lnTo>
                      <a:pt x="228" y="476"/>
                    </a:lnTo>
                    <a:lnTo>
                      <a:pt x="228" y="477"/>
                    </a:lnTo>
                    <a:lnTo>
                      <a:pt x="228" y="478"/>
                    </a:lnTo>
                    <a:lnTo>
                      <a:pt x="226" y="481"/>
                    </a:lnTo>
                    <a:lnTo>
                      <a:pt x="224" y="483"/>
                    </a:lnTo>
                    <a:close/>
                    <a:moveTo>
                      <a:pt x="247" y="459"/>
                    </a:moveTo>
                    <a:lnTo>
                      <a:pt x="242" y="462"/>
                    </a:lnTo>
                    <a:lnTo>
                      <a:pt x="236" y="464"/>
                    </a:lnTo>
                    <a:lnTo>
                      <a:pt x="234" y="467"/>
                    </a:lnTo>
                    <a:lnTo>
                      <a:pt x="232" y="469"/>
                    </a:lnTo>
                    <a:lnTo>
                      <a:pt x="230" y="472"/>
                    </a:lnTo>
                    <a:lnTo>
                      <a:pt x="228" y="474"/>
                    </a:lnTo>
                    <a:lnTo>
                      <a:pt x="226" y="473"/>
                    </a:lnTo>
                    <a:lnTo>
                      <a:pt x="225" y="473"/>
                    </a:lnTo>
                    <a:lnTo>
                      <a:pt x="221" y="472"/>
                    </a:lnTo>
                    <a:lnTo>
                      <a:pt x="213" y="471"/>
                    </a:lnTo>
                    <a:lnTo>
                      <a:pt x="207" y="469"/>
                    </a:lnTo>
                    <a:lnTo>
                      <a:pt x="203" y="469"/>
                    </a:lnTo>
                    <a:lnTo>
                      <a:pt x="190" y="468"/>
                    </a:lnTo>
                    <a:lnTo>
                      <a:pt x="179" y="464"/>
                    </a:lnTo>
                    <a:lnTo>
                      <a:pt x="175" y="464"/>
                    </a:lnTo>
                    <a:lnTo>
                      <a:pt x="171" y="463"/>
                    </a:lnTo>
                    <a:lnTo>
                      <a:pt x="168" y="462"/>
                    </a:lnTo>
                    <a:lnTo>
                      <a:pt x="169" y="461"/>
                    </a:lnTo>
                    <a:lnTo>
                      <a:pt x="170" y="459"/>
                    </a:lnTo>
                    <a:lnTo>
                      <a:pt x="171" y="458"/>
                    </a:lnTo>
                    <a:lnTo>
                      <a:pt x="172" y="455"/>
                    </a:lnTo>
                    <a:lnTo>
                      <a:pt x="173" y="454"/>
                    </a:lnTo>
                    <a:lnTo>
                      <a:pt x="173" y="453"/>
                    </a:lnTo>
                    <a:lnTo>
                      <a:pt x="173" y="452"/>
                    </a:lnTo>
                    <a:lnTo>
                      <a:pt x="172" y="452"/>
                    </a:lnTo>
                    <a:lnTo>
                      <a:pt x="172" y="452"/>
                    </a:lnTo>
                    <a:lnTo>
                      <a:pt x="171" y="452"/>
                    </a:lnTo>
                    <a:lnTo>
                      <a:pt x="171" y="453"/>
                    </a:lnTo>
                    <a:lnTo>
                      <a:pt x="170" y="454"/>
                    </a:lnTo>
                    <a:lnTo>
                      <a:pt x="169" y="456"/>
                    </a:lnTo>
                    <a:lnTo>
                      <a:pt x="167" y="458"/>
                    </a:lnTo>
                    <a:lnTo>
                      <a:pt x="166" y="460"/>
                    </a:lnTo>
                    <a:lnTo>
                      <a:pt x="166" y="460"/>
                    </a:lnTo>
                    <a:lnTo>
                      <a:pt x="160" y="456"/>
                    </a:lnTo>
                    <a:lnTo>
                      <a:pt x="152" y="455"/>
                    </a:lnTo>
                    <a:lnTo>
                      <a:pt x="146" y="454"/>
                    </a:lnTo>
                    <a:lnTo>
                      <a:pt x="145" y="453"/>
                    </a:lnTo>
                    <a:lnTo>
                      <a:pt x="147" y="451"/>
                    </a:lnTo>
                    <a:lnTo>
                      <a:pt x="149" y="449"/>
                    </a:lnTo>
                    <a:lnTo>
                      <a:pt x="150" y="447"/>
                    </a:lnTo>
                    <a:lnTo>
                      <a:pt x="152" y="445"/>
                    </a:lnTo>
                    <a:lnTo>
                      <a:pt x="152" y="444"/>
                    </a:lnTo>
                    <a:lnTo>
                      <a:pt x="152" y="444"/>
                    </a:lnTo>
                    <a:lnTo>
                      <a:pt x="151" y="443"/>
                    </a:lnTo>
                    <a:lnTo>
                      <a:pt x="150" y="443"/>
                    </a:lnTo>
                    <a:lnTo>
                      <a:pt x="150" y="444"/>
                    </a:lnTo>
                    <a:lnTo>
                      <a:pt x="149" y="444"/>
                    </a:lnTo>
                    <a:lnTo>
                      <a:pt x="148" y="446"/>
                    </a:lnTo>
                    <a:lnTo>
                      <a:pt x="147" y="447"/>
                    </a:lnTo>
                    <a:lnTo>
                      <a:pt x="146" y="449"/>
                    </a:lnTo>
                    <a:lnTo>
                      <a:pt x="144" y="450"/>
                    </a:lnTo>
                    <a:lnTo>
                      <a:pt x="143" y="451"/>
                    </a:lnTo>
                    <a:lnTo>
                      <a:pt x="143" y="452"/>
                    </a:lnTo>
                    <a:lnTo>
                      <a:pt x="143" y="452"/>
                    </a:lnTo>
                    <a:lnTo>
                      <a:pt x="142" y="452"/>
                    </a:lnTo>
                    <a:lnTo>
                      <a:pt x="140" y="450"/>
                    </a:lnTo>
                    <a:lnTo>
                      <a:pt x="137" y="449"/>
                    </a:lnTo>
                    <a:lnTo>
                      <a:pt x="133" y="449"/>
                    </a:lnTo>
                    <a:lnTo>
                      <a:pt x="130" y="449"/>
                    </a:lnTo>
                    <a:lnTo>
                      <a:pt x="127" y="451"/>
                    </a:lnTo>
                    <a:lnTo>
                      <a:pt x="121" y="452"/>
                    </a:lnTo>
                    <a:lnTo>
                      <a:pt x="122" y="450"/>
                    </a:lnTo>
                    <a:lnTo>
                      <a:pt x="124" y="448"/>
                    </a:lnTo>
                    <a:lnTo>
                      <a:pt x="126" y="445"/>
                    </a:lnTo>
                    <a:lnTo>
                      <a:pt x="127" y="443"/>
                    </a:lnTo>
                    <a:lnTo>
                      <a:pt x="129" y="441"/>
                    </a:lnTo>
                    <a:lnTo>
                      <a:pt x="130" y="440"/>
                    </a:lnTo>
                    <a:lnTo>
                      <a:pt x="130" y="439"/>
                    </a:lnTo>
                    <a:lnTo>
                      <a:pt x="130" y="438"/>
                    </a:lnTo>
                    <a:lnTo>
                      <a:pt x="129" y="438"/>
                    </a:lnTo>
                    <a:lnTo>
                      <a:pt x="128" y="438"/>
                    </a:lnTo>
                    <a:lnTo>
                      <a:pt x="128" y="439"/>
                    </a:lnTo>
                    <a:lnTo>
                      <a:pt x="127" y="439"/>
                    </a:lnTo>
                    <a:lnTo>
                      <a:pt x="126" y="441"/>
                    </a:lnTo>
                    <a:lnTo>
                      <a:pt x="125" y="443"/>
                    </a:lnTo>
                    <a:lnTo>
                      <a:pt x="123" y="445"/>
                    </a:lnTo>
                    <a:lnTo>
                      <a:pt x="121" y="447"/>
                    </a:lnTo>
                    <a:lnTo>
                      <a:pt x="120" y="449"/>
                    </a:lnTo>
                    <a:lnTo>
                      <a:pt x="118" y="451"/>
                    </a:lnTo>
                    <a:lnTo>
                      <a:pt x="118" y="451"/>
                    </a:lnTo>
                    <a:lnTo>
                      <a:pt x="117" y="452"/>
                    </a:lnTo>
                    <a:lnTo>
                      <a:pt x="104" y="452"/>
                    </a:lnTo>
                    <a:lnTo>
                      <a:pt x="91" y="450"/>
                    </a:lnTo>
                    <a:lnTo>
                      <a:pt x="90" y="450"/>
                    </a:lnTo>
                    <a:lnTo>
                      <a:pt x="93" y="447"/>
                    </a:lnTo>
                    <a:lnTo>
                      <a:pt x="99" y="443"/>
                    </a:lnTo>
                    <a:lnTo>
                      <a:pt x="104" y="438"/>
                    </a:lnTo>
                    <a:lnTo>
                      <a:pt x="108" y="433"/>
                    </a:lnTo>
                    <a:lnTo>
                      <a:pt x="110" y="431"/>
                    </a:lnTo>
                    <a:lnTo>
                      <a:pt x="110" y="430"/>
                    </a:lnTo>
                    <a:lnTo>
                      <a:pt x="110" y="430"/>
                    </a:lnTo>
                    <a:lnTo>
                      <a:pt x="107" y="431"/>
                    </a:lnTo>
                    <a:lnTo>
                      <a:pt x="104" y="434"/>
                    </a:lnTo>
                    <a:lnTo>
                      <a:pt x="99" y="439"/>
                    </a:lnTo>
                    <a:lnTo>
                      <a:pt x="95" y="443"/>
                    </a:lnTo>
                    <a:lnTo>
                      <a:pt x="90" y="448"/>
                    </a:lnTo>
                    <a:lnTo>
                      <a:pt x="87" y="450"/>
                    </a:lnTo>
                    <a:lnTo>
                      <a:pt x="86" y="449"/>
                    </a:lnTo>
                    <a:lnTo>
                      <a:pt x="85" y="448"/>
                    </a:lnTo>
                    <a:lnTo>
                      <a:pt x="83" y="447"/>
                    </a:lnTo>
                    <a:lnTo>
                      <a:pt x="81" y="447"/>
                    </a:lnTo>
                    <a:lnTo>
                      <a:pt x="79" y="446"/>
                    </a:lnTo>
                    <a:lnTo>
                      <a:pt x="76" y="446"/>
                    </a:lnTo>
                    <a:lnTo>
                      <a:pt x="72" y="447"/>
                    </a:lnTo>
                    <a:lnTo>
                      <a:pt x="68" y="447"/>
                    </a:lnTo>
                    <a:lnTo>
                      <a:pt x="65" y="448"/>
                    </a:lnTo>
                    <a:lnTo>
                      <a:pt x="62" y="444"/>
                    </a:lnTo>
                    <a:lnTo>
                      <a:pt x="66" y="442"/>
                    </a:lnTo>
                    <a:lnTo>
                      <a:pt x="70" y="439"/>
                    </a:lnTo>
                    <a:lnTo>
                      <a:pt x="75" y="436"/>
                    </a:lnTo>
                    <a:lnTo>
                      <a:pt x="82" y="432"/>
                    </a:lnTo>
                    <a:lnTo>
                      <a:pt x="90" y="428"/>
                    </a:lnTo>
                    <a:lnTo>
                      <a:pt x="97" y="424"/>
                    </a:lnTo>
                    <a:lnTo>
                      <a:pt x="99" y="420"/>
                    </a:lnTo>
                    <a:lnTo>
                      <a:pt x="99" y="419"/>
                    </a:lnTo>
                    <a:lnTo>
                      <a:pt x="98" y="419"/>
                    </a:lnTo>
                    <a:lnTo>
                      <a:pt x="97" y="419"/>
                    </a:lnTo>
                    <a:lnTo>
                      <a:pt x="97" y="420"/>
                    </a:lnTo>
                    <a:lnTo>
                      <a:pt x="93" y="424"/>
                    </a:lnTo>
                    <a:lnTo>
                      <a:pt x="86" y="428"/>
                    </a:lnTo>
                    <a:lnTo>
                      <a:pt x="78" y="431"/>
                    </a:lnTo>
                    <a:lnTo>
                      <a:pt x="72" y="433"/>
                    </a:lnTo>
                    <a:lnTo>
                      <a:pt x="66" y="438"/>
                    </a:lnTo>
                    <a:lnTo>
                      <a:pt x="60" y="442"/>
                    </a:lnTo>
                    <a:lnTo>
                      <a:pt x="52" y="432"/>
                    </a:lnTo>
                    <a:lnTo>
                      <a:pt x="54" y="431"/>
                    </a:lnTo>
                    <a:lnTo>
                      <a:pt x="56" y="430"/>
                    </a:lnTo>
                    <a:lnTo>
                      <a:pt x="58" y="428"/>
                    </a:lnTo>
                    <a:lnTo>
                      <a:pt x="60" y="427"/>
                    </a:lnTo>
                    <a:lnTo>
                      <a:pt x="62" y="426"/>
                    </a:lnTo>
                    <a:lnTo>
                      <a:pt x="63" y="425"/>
                    </a:lnTo>
                    <a:lnTo>
                      <a:pt x="67" y="424"/>
                    </a:lnTo>
                    <a:lnTo>
                      <a:pt x="75" y="422"/>
                    </a:lnTo>
                    <a:lnTo>
                      <a:pt x="81" y="419"/>
                    </a:lnTo>
                    <a:lnTo>
                      <a:pt x="84" y="416"/>
                    </a:lnTo>
                    <a:lnTo>
                      <a:pt x="84" y="415"/>
                    </a:lnTo>
                    <a:lnTo>
                      <a:pt x="83" y="414"/>
                    </a:lnTo>
                    <a:lnTo>
                      <a:pt x="82" y="415"/>
                    </a:lnTo>
                    <a:lnTo>
                      <a:pt x="82" y="415"/>
                    </a:lnTo>
                    <a:lnTo>
                      <a:pt x="79" y="418"/>
                    </a:lnTo>
                    <a:lnTo>
                      <a:pt x="72" y="420"/>
                    </a:lnTo>
                    <a:lnTo>
                      <a:pt x="65" y="422"/>
                    </a:lnTo>
                    <a:lnTo>
                      <a:pt x="61" y="423"/>
                    </a:lnTo>
                    <a:lnTo>
                      <a:pt x="58" y="425"/>
                    </a:lnTo>
                    <a:lnTo>
                      <a:pt x="55" y="427"/>
                    </a:lnTo>
                    <a:lnTo>
                      <a:pt x="51" y="430"/>
                    </a:lnTo>
                    <a:lnTo>
                      <a:pt x="51" y="430"/>
                    </a:lnTo>
                    <a:lnTo>
                      <a:pt x="44" y="418"/>
                    </a:lnTo>
                    <a:lnTo>
                      <a:pt x="44" y="418"/>
                    </a:lnTo>
                    <a:lnTo>
                      <a:pt x="68" y="408"/>
                    </a:lnTo>
                    <a:lnTo>
                      <a:pt x="69" y="408"/>
                    </a:lnTo>
                    <a:lnTo>
                      <a:pt x="69" y="407"/>
                    </a:lnTo>
                    <a:lnTo>
                      <a:pt x="69" y="407"/>
                    </a:lnTo>
                    <a:lnTo>
                      <a:pt x="68" y="406"/>
                    </a:lnTo>
                    <a:lnTo>
                      <a:pt x="65" y="407"/>
                    </a:lnTo>
                    <a:lnTo>
                      <a:pt x="59" y="409"/>
                    </a:lnTo>
                    <a:lnTo>
                      <a:pt x="52" y="412"/>
                    </a:lnTo>
                    <a:lnTo>
                      <a:pt x="46" y="415"/>
                    </a:lnTo>
                    <a:lnTo>
                      <a:pt x="42" y="416"/>
                    </a:lnTo>
                    <a:lnTo>
                      <a:pt x="37" y="405"/>
                    </a:lnTo>
                    <a:lnTo>
                      <a:pt x="38" y="405"/>
                    </a:lnTo>
                    <a:lnTo>
                      <a:pt x="40" y="404"/>
                    </a:lnTo>
                    <a:lnTo>
                      <a:pt x="42" y="403"/>
                    </a:lnTo>
                    <a:lnTo>
                      <a:pt x="45" y="401"/>
                    </a:lnTo>
                    <a:lnTo>
                      <a:pt x="55" y="399"/>
                    </a:lnTo>
                    <a:lnTo>
                      <a:pt x="65" y="395"/>
                    </a:lnTo>
                    <a:lnTo>
                      <a:pt x="69" y="393"/>
                    </a:lnTo>
                    <a:lnTo>
                      <a:pt x="75" y="393"/>
                    </a:lnTo>
                    <a:lnTo>
                      <a:pt x="81" y="394"/>
                    </a:lnTo>
                    <a:lnTo>
                      <a:pt x="86" y="394"/>
                    </a:lnTo>
                    <a:lnTo>
                      <a:pt x="97" y="398"/>
                    </a:lnTo>
                    <a:lnTo>
                      <a:pt x="107" y="402"/>
                    </a:lnTo>
                    <a:lnTo>
                      <a:pt x="119" y="406"/>
                    </a:lnTo>
                    <a:lnTo>
                      <a:pt x="127" y="409"/>
                    </a:lnTo>
                    <a:lnTo>
                      <a:pt x="134" y="415"/>
                    </a:lnTo>
                    <a:lnTo>
                      <a:pt x="143" y="420"/>
                    </a:lnTo>
                    <a:lnTo>
                      <a:pt x="150" y="424"/>
                    </a:lnTo>
                    <a:lnTo>
                      <a:pt x="160" y="426"/>
                    </a:lnTo>
                    <a:lnTo>
                      <a:pt x="167" y="428"/>
                    </a:lnTo>
                    <a:lnTo>
                      <a:pt x="174" y="430"/>
                    </a:lnTo>
                    <a:lnTo>
                      <a:pt x="181" y="432"/>
                    </a:lnTo>
                    <a:lnTo>
                      <a:pt x="186" y="434"/>
                    </a:lnTo>
                    <a:lnTo>
                      <a:pt x="187" y="434"/>
                    </a:lnTo>
                    <a:lnTo>
                      <a:pt x="188" y="436"/>
                    </a:lnTo>
                    <a:lnTo>
                      <a:pt x="190" y="436"/>
                    </a:lnTo>
                    <a:lnTo>
                      <a:pt x="191" y="436"/>
                    </a:lnTo>
                    <a:lnTo>
                      <a:pt x="192" y="436"/>
                    </a:lnTo>
                    <a:lnTo>
                      <a:pt x="194" y="436"/>
                    </a:lnTo>
                    <a:lnTo>
                      <a:pt x="196" y="436"/>
                    </a:lnTo>
                    <a:lnTo>
                      <a:pt x="198" y="437"/>
                    </a:lnTo>
                    <a:lnTo>
                      <a:pt x="200" y="438"/>
                    </a:lnTo>
                    <a:lnTo>
                      <a:pt x="202" y="438"/>
                    </a:lnTo>
                    <a:lnTo>
                      <a:pt x="206" y="439"/>
                    </a:lnTo>
                    <a:lnTo>
                      <a:pt x="211" y="440"/>
                    </a:lnTo>
                    <a:lnTo>
                      <a:pt x="212" y="440"/>
                    </a:lnTo>
                    <a:lnTo>
                      <a:pt x="214" y="441"/>
                    </a:lnTo>
                    <a:lnTo>
                      <a:pt x="215" y="441"/>
                    </a:lnTo>
                    <a:lnTo>
                      <a:pt x="216" y="442"/>
                    </a:lnTo>
                    <a:lnTo>
                      <a:pt x="217" y="442"/>
                    </a:lnTo>
                    <a:lnTo>
                      <a:pt x="220" y="442"/>
                    </a:lnTo>
                    <a:lnTo>
                      <a:pt x="221" y="442"/>
                    </a:lnTo>
                    <a:lnTo>
                      <a:pt x="222" y="443"/>
                    </a:lnTo>
                    <a:lnTo>
                      <a:pt x="223" y="443"/>
                    </a:lnTo>
                    <a:lnTo>
                      <a:pt x="224" y="443"/>
                    </a:lnTo>
                    <a:lnTo>
                      <a:pt x="225" y="444"/>
                    </a:lnTo>
                    <a:lnTo>
                      <a:pt x="226" y="444"/>
                    </a:lnTo>
                    <a:lnTo>
                      <a:pt x="227" y="445"/>
                    </a:lnTo>
                    <a:lnTo>
                      <a:pt x="228" y="445"/>
                    </a:lnTo>
                    <a:lnTo>
                      <a:pt x="230" y="446"/>
                    </a:lnTo>
                    <a:lnTo>
                      <a:pt x="232" y="446"/>
                    </a:lnTo>
                    <a:lnTo>
                      <a:pt x="234" y="446"/>
                    </a:lnTo>
                    <a:lnTo>
                      <a:pt x="237" y="446"/>
                    </a:lnTo>
                    <a:lnTo>
                      <a:pt x="238" y="446"/>
                    </a:lnTo>
                    <a:lnTo>
                      <a:pt x="240" y="446"/>
                    </a:lnTo>
                    <a:lnTo>
                      <a:pt x="241" y="447"/>
                    </a:lnTo>
                    <a:lnTo>
                      <a:pt x="243" y="447"/>
                    </a:lnTo>
                    <a:lnTo>
                      <a:pt x="245" y="446"/>
                    </a:lnTo>
                    <a:lnTo>
                      <a:pt x="246" y="447"/>
                    </a:lnTo>
                    <a:lnTo>
                      <a:pt x="248" y="447"/>
                    </a:lnTo>
                    <a:lnTo>
                      <a:pt x="250" y="448"/>
                    </a:lnTo>
                    <a:lnTo>
                      <a:pt x="253" y="448"/>
                    </a:lnTo>
                    <a:lnTo>
                      <a:pt x="253" y="451"/>
                    </a:lnTo>
                    <a:lnTo>
                      <a:pt x="252" y="453"/>
                    </a:lnTo>
                    <a:lnTo>
                      <a:pt x="252" y="455"/>
                    </a:lnTo>
                    <a:lnTo>
                      <a:pt x="250" y="458"/>
                    </a:lnTo>
                    <a:lnTo>
                      <a:pt x="247" y="459"/>
                    </a:lnTo>
                    <a:close/>
                    <a:moveTo>
                      <a:pt x="194" y="417"/>
                    </a:moveTo>
                    <a:lnTo>
                      <a:pt x="193" y="417"/>
                    </a:lnTo>
                    <a:lnTo>
                      <a:pt x="193" y="417"/>
                    </a:lnTo>
                    <a:lnTo>
                      <a:pt x="192" y="418"/>
                    </a:lnTo>
                    <a:lnTo>
                      <a:pt x="191" y="418"/>
                    </a:lnTo>
                    <a:lnTo>
                      <a:pt x="190" y="420"/>
                    </a:lnTo>
                    <a:lnTo>
                      <a:pt x="188" y="421"/>
                    </a:lnTo>
                    <a:lnTo>
                      <a:pt x="185" y="423"/>
                    </a:lnTo>
                    <a:lnTo>
                      <a:pt x="183" y="425"/>
                    </a:lnTo>
                    <a:lnTo>
                      <a:pt x="181" y="426"/>
                    </a:lnTo>
                    <a:lnTo>
                      <a:pt x="180" y="426"/>
                    </a:lnTo>
                    <a:lnTo>
                      <a:pt x="180" y="427"/>
                    </a:lnTo>
                    <a:lnTo>
                      <a:pt x="180" y="427"/>
                    </a:lnTo>
                    <a:lnTo>
                      <a:pt x="178" y="427"/>
                    </a:lnTo>
                    <a:lnTo>
                      <a:pt x="175" y="426"/>
                    </a:lnTo>
                    <a:lnTo>
                      <a:pt x="175" y="426"/>
                    </a:lnTo>
                    <a:lnTo>
                      <a:pt x="172" y="425"/>
                    </a:lnTo>
                    <a:lnTo>
                      <a:pt x="172" y="425"/>
                    </a:lnTo>
                    <a:lnTo>
                      <a:pt x="172" y="425"/>
                    </a:lnTo>
                    <a:lnTo>
                      <a:pt x="173" y="424"/>
                    </a:lnTo>
                    <a:lnTo>
                      <a:pt x="173" y="423"/>
                    </a:lnTo>
                    <a:lnTo>
                      <a:pt x="173" y="423"/>
                    </a:lnTo>
                    <a:lnTo>
                      <a:pt x="174" y="423"/>
                    </a:lnTo>
                    <a:lnTo>
                      <a:pt x="175" y="422"/>
                    </a:lnTo>
                    <a:lnTo>
                      <a:pt x="176" y="421"/>
                    </a:lnTo>
                    <a:lnTo>
                      <a:pt x="179" y="420"/>
                    </a:lnTo>
                    <a:lnTo>
                      <a:pt x="180" y="418"/>
                    </a:lnTo>
                    <a:lnTo>
                      <a:pt x="181" y="417"/>
                    </a:lnTo>
                    <a:lnTo>
                      <a:pt x="181" y="417"/>
                    </a:lnTo>
                    <a:lnTo>
                      <a:pt x="181" y="417"/>
                    </a:lnTo>
                    <a:lnTo>
                      <a:pt x="181" y="416"/>
                    </a:lnTo>
                    <a:lnTo>
                      <a:pt x="181" y="416"/>
                    </a:lnTo>
                    <a:lnTo>
                      <a:pt x="180" y="416"/>
                    </a:lnTo>
                    <a:lnTo>
                      <a:pt x="180" y="416"/>
                    </a:lnTo>
                    <a:lnTo>
                      <a:pt x="172" y="422"/>
                    </a:lnTo>
                    <a:lnTo>
                      <a:pt x="170" y="423"/>
                    </a:lnTo>
                    <a:lnTo>
                      <a:pt x="170" y="424"/>
                    </a:lnTo>
                    <a:lnTo>
                      <a:pt x="169" y="425"/>
                    </a:lnTo>
                    <a:lnTo>
                      <a:pt x="167" y="424"/>
                    </a:lnTo>
                    <a:lnTo>
                      <a:pt x="165" y="423"/>
                    </a:lnTo>
                    <a:lnTo>
                      <a:pt x="164" y="423"/>
                    </a:lnTo>
                    <a:lnTo>
                      <a:pt x="162" y="422"/>
                    </a:lnTo>
                    <a:lnTo>
                      <a:pt x="162" y="422"/>
                    </a:lnTo>
                    <a:lnTo>
                      <a:pt x="164" y="420"/>
                    </a:lnTo>
                    <a:lnTo>
                      <a:pt x="166" y="418"/>
                    </a:lnTo>
                    <a:lnTo>
                      <a:pt x="169" y="415"/>
                    </a:lnTo>
                    <a:lnTo>
                      <a:pt x="171" y="412"/>
                    </a:lnTo>
                    <a:lnTo>
                      <a:pt x="173" y="410"/>
                    </a:lnTo>
                    <a:lnTo>
                      <a:pt x="175" y="409"/>
                    </a:lnTo>
                    <a:lnTo>
                      <a:pt x="175" y="408"/>
                    </a:lnTo>
                    <a:lnTo>
                      <a:pt x="175" y="407"/>
                    </a:lnTo>
                    <a:lnTo>
                      <a:pt x="175" y="406"/>
                    </a:lnTo>
                    <a:lnTo>
                      <a:pt x="174" y="407"/>
                    </a:lnTo>
                    <a:lnTo>
                      <a:pt x="172" y="408"/>
                    </a:lnTo>
                    <a:lnTo>
                      <a:pt x="171" y="409"/>
                    </a:lnTo>
                    <a:lnTo>
                      <a:pt x="168" y="411"/>
                    </a:lnTo>
                    <a:lnTo>
                      <a:pt x="166" y="414"/>
                    </a:lnTo>
                    <a:lnTo>
                      <a:pt x="164" y="416"/>
                    </a:lnTo>
                    <a:lnTo>
                      <a:pt x="162" y="418"/>
                    </a:lnTo>
                    <a:lnTo>
                      <a:pt x="160" y="420"/>
                    </a:lnTo>
                    <a:lnTo>
                      <a:pt x="159" y="422"/>
                    </a:lnTo>
                    <a:lnTo>
                      <a:pt x="158" y="422"/>
                    </a:lnTo>
                    <a:lnTo>
                      <a:pt x="155" y="421"/>
                    </a:lnTo>
                    <a:lnTo>
                      <a:pt x="153" y="420"/>
                    </a:lnTo>
                    <a:lnTo>
                      <a:pt x="151" y="419"/>
                    </a:lnTo>
                    <a:lnTo>
                      <a:pt x="150" y="419"/>
                    </a:lnTo>
                    <a:lnTo>
                      <a:pt x="149" y="419"/>
                    </a:lnTo>
                    <a:lnTo>
                      <a:pt x="148" y="418"/>
                    </a:lnTo>
                    <a:lnTo>
                      <a:pt x="151" y="415"/>
                    </a:lnTo>
                    <a:lnTo>
                      <a:pt x="157" y="410"/>
                    </a:lnTo>
                    <a:lnTo>
                      <a:pt x="162" y="407"/>
                    </a:lnTo>
                    <a:lnTo>
                      <a:pt x="165" y="405"/>
                    </a:lnTo>
                    <a:lnTo>
                      <a:pt x="166" y="405"/>
                    </a:lnTo>
                    <a:lnTo>
                      <a:pt x="166" y="404"/>
                    </a:lnTo>
                    <a:lnTo>
                      <a:pt x="165" y="403"/>
                    </a:lnTo>
                    <a:lnTo>
                      <a:pt x="165" y="403"/>
                    </a:lnTo>
                    <a:lnTo>
                      <a:pt x="161" y="406"/>
                    </a:lnTo>
                    <a:lnTo>
                      <a:pt x="155" y="409"/>
                    </a:lnTo>
                    <a:lnTo>
                      <a:pt x="150" y="414"/>
                    </a:lnTo>
                    <a:lnTo>
                      <a:pt x="146" y="418"/>
                    </a:lnTo>
                    <a:lnTo>
                      <a:pt x="145" y="417"/>
                    </a:lnTo>
                    <a:lnTo>
                      <a:pt x="142" y="415"/>
                    </a:lnTo>
                    <a:lnTo>
                      <a:pt x="141" y="414"/>
                    </a:lnTo>
                    <a:lnTo>
                      <a:pt x="141" y="412"/>
                    </a:lnTo>
                    <a:lnTo>
                      <a:pt x="139" y="411"/>
                    </a:lnTo>
                    <a:lnTo>
                      <a:pt x="137" y="409"/>
                    </a:lnTo>
                    <a:lnTo>
                      <a:pt x="134" y="408"/>
                    </a:lnTo>
                    <a:lnTo>
                      <a:pt x="134" y="408"/>
                    </a:lnTo>
                    <a:lnTo>
                      <a:pt x="138" y="407"/>
                    </a:lnTo>
                    <a:lnTo>
                      <a:pt x="141" y="406"/>
                    </a:lnTo>
                    <a:lnTo>
                      <a:pt x="144" y="405"/>
                    </a:lnTo>
                    <a:lnTo>
                      <a:pt x="145" y="404"/>
                    </a:lnTo>
                    <a:lnTo>
                      <a:pt x="146" y="404"/>
                    </a:lnTo>
                    <a:lnTo>
                      <a:pt x="149" y="403"/>
                    </a:lnTo>
                    <a:lnTo>
                      <a:pt x="151" y="402"/>
                    </a:lnTo>
                    <a:lnTo>
                      <a:pt x="154" y="401"/>
                    </a:lnTo>
                    <a:lnTo>
                      <a:pt x="157" y="400"/>
                    </a:lnTo>
                    <a:lnTo>
                      <a:pt x="159" y="399"/>
                    </a:lnTo>
                    <a:lnTo>
                      <a:pt x="159" y="399"/>
                    </a:lnTo>
                    <a:lnTo>
                      <a:pt x="160" y="399"/>
                    </a:lnTo>
                    <a:lnTo>
                      <a:pt x="161" y="399"/>
                    </a:lnTo>
                    <a:lnTo>
                      <a:pt x="160" y="398"/>
                    </a:lnTo>
                    <a:lnTo>
                      <a:pt x="160" y="398"/>
                    </a:lnTo>
                    <a:lnTo>
                      <a:pt x="158" y="398"/>
                    </a:lnTo>
                    <a:lnTo>
                      <a:pt x="157" y="398"/>
                    </a:lnTo>
                    <a:lnTo>
                      <a:pt x="154" y="399"/>
                    </a:lnTo>
                    <a:lnTo>
                      <a:pt x="153" y="400"/>
                    </a:lnTo>
                    <a:lnTo>
                      <a:pt x="151" y="401"/>
                    </a:lnTo>
                    <a:lnTo>
                      <a:pt x="148" y="402"/>
                    </a:lnTo>
                    <a:lnTo>
                      <a:pt x="144" y="403"/>
                    </a:lnTo>
                    <a:lnTo>
                      <a:pt x="141" y="403"/>
                    </a:lnTo>
                    <a:lnTo>
                      <a:pt x="139" y="404"/>
                    </a:lnTo>
                    <a:lnTo>
                      <a:pt x="137" y="405"/>
                    </a:lnTo>
                    <a:lnTo>
                      <a:pt x="134" y="406"/>
                    </a:lnTo>
                    <a:lnTo>
                      <a:pt x="133" y="406"/>
                    </a:lnTo>
                    <a:lnTo>
                      <a:pt x="132" y="406"/>
                    </a:lnTo>
                    <a:lnTo>
                      <a:pt x="131" y="407"/>
                    </a:lnTo>
                    <a:lnTo>
                      <a:pt x="130" y="407"/>
                    </a:lnTo>
                    <a:lnTo>
                      <a:pt x="128" y="406"/>
                    </a:lnTo>
                    <a:lnTo>
                      <a:pt x="127" y="405"/>
                    </a:lnTo>
                    <a:lnTo>
                      <a:pt x="127" y="403"/>
                    </a:lnTo>
                    <a:lnTo>
                      <a:pt x="132" y="401"/>
                    </a:lnTo>
                    <a:lnTo>
                      <a:pt x="139" y="400"/>
                    </a:lnTo>
                    <a:lnTo>
                      <a:pt x="145" y="398"/>
                    </a:lnTo>
                    <a:lnTo>
                      <a:pt x="148" y="396"/>
                    </a:lnTo>
                    <a:lnTo>
                      <a:pt x="149" y="396"/>
                    </a:lnTo>
                    <a:lnTo>
                      <a:pt x="150" y="396"/>
                    </a:lnTo>
                    <a:lnTo>
                      <a:pt x="152" y="396"/>
                    </a:lnTo>
                    <a:lnTo>
                      <a:pt x="153" y="395"/>
                    </a:lnTo>
                    <a:lnTo>
                      <a:pt x="154" y="395"/>
                    </a:lnTo>
                    <a:lnTo>
                      <a:pt x="155" y="395"/>
                    </a:lnTo>
                    <a:lnTo>
                      <a:pt x="158" y="394"/>
                    </a:lnTo>
                    <a:lnTo>
                      <a:pt x="160" y="394"/>
                    </a:lnTo>
                    <a:lnTo>
                      <a:pt x="162" y="393"/>
                    </a:lnTo>
                    <a:lnTo>
                      <a:pt x="164" y="393"/>
                    </a:lnTo>
                    <a:lnTo>
                      <a:pt x="166" y="393"/>
                    </a:lnTo>
                    <a:lnTo>
                      <a:pt x="167" y="393"/>
                    </a:lnTo>
                    <a:lnTo>
                      <a:pt x="168" y="393"/>
                    </a:lnTo>
                    <a:lnTo>
                      <a:pt x="169" y="392"/>
                    </a:lnTo>
                    <a:lnTo>
                      <a:pt x="170" y="392"/>
                    </a:lnTo>
                    <a:lnTo>
                      <a:pt x="171" y="392"/>
                    </a:lnTo>
                    <a:lnTo>
                      <a:pt x="187" y="392"/>
                    </a:lnTo>
                    <a:lnTo>
                      <a:pt x="203" y="395"/>
                    </a:lnTo>
                    <a:lnTo>
                      <a:pt x="206" y="398"/>
                    </a:lnTo>
                    <a:lnTo>
                      <a:pt x="213" y="402"/>
                    </a:lnTo>
                    <a:lnTo>
                      <a:pt x="222" y="406"/>
                    </a:lnTo>
                    <a:lnTo>
                      <a:pt x="231" y="410"/>
                    </a:lnTo>
                    <a:lnTo>
                      <a:pt x="238" y="414"/>
                    </a:lnTo>
                    <a:lnTo>
                      <a:pt x="232" y="416"/>
                    </a:lnTo>
                    <a:lnTo>
                      <a:pt x="225" y="417"/>
                    </a:lnTo>
                    <a:lnTo>
                      <a:pt x="219" y="419"/>
                    </a:lnTo>
                    <a:lnTo>
                      <a:pt x="212" y="422"/>
                    </a:lnTo>
                    <a:lnTo>
                      <a:pt x="203" y="425"/>
                    </a:lnTo>
                    <a:lnTo>
                      <a:pt x="189" y="427"/>
                    </a:lnTo>
                    <a:lnTo>
                      <a:pt x="186" y="427"/>
                    </a:lnTo>
                    <a:lnTo>
                      <a:pt x="183" y="427"/>
                    </a:lnTo>
                    <a:lnTo>
                      <a:pt x="184" y="426"/>
                    </a:lnTo>
                    <a:lnTo>
                      <a:pt x="185" y="425"/>
                    </a:lnTo>
                    <a:lnTo>
                      <a:pt x="187" y="424"/>
                    </a:lnTo>
                    <a:lnTo>
                      <a:pt x="189" y="423"/>
                    </a:lnTo>
                    <a:lnTo>
                      <a:pt x="191" y="421"/>
                    </a:lnTo>
                    <a:lnTo>
                      <a:pt x="192" y="420"/>
                    </a:lnTo>
                    <a:lnTo>
                      <a:pt x="193" y="419"/>
                    </a:lnTo>
                    <a:lnTo>
                      <a:pt x="194" y="419"/>
                    </a:lnTo>
                    <a:lnTo>
                      <a:pt x="194" y="419"/>
                    </a:lnTo>
                    <a:lnTo>
                      <a:pt x="195" y="418"/>
                    </a:lnTo>
                    <a:lnTo>
                      <a:pt x="195" y="417"/>
                    </a:lnTo>
                    <a:lnTo>
                      <a:pt x="194" y="417"/>
                    </a:lnTo>
                    <a:lnTo>
                      <a:pt x="194" y="417"/>
                    </a:lnTo>
                    <a:lnTo>
                      <a:pt x="194" y="417"/>
                    </a:lnTo>
                    <a:close/>
                    <a:moveTo>
                      <a:pt x="254" y="443"/>
                    </a:moveTo>
                    <a:lnTo>
                      <a:pt x="252" y="443"/>
                    </a:lnTo>
                    <a:lnTo>
                      <a:pt x="254" y="440"/>
                    </a:lnTo>
                    <a:lnTo>
                      <a:pt x="254" y="440"/>
                    </a:lnTo>
                    <a:lnTo>
                      <a:pt x="254" y="439"/>
                    </a:lnTo>
                    <a:lnTo>
                      <a:pt x="253" y="438"/>
                    </a:lnTo>
                    <a:lnTo>
                      <a:pt x="252" y="438"/>
                    </a:lnTo>
                    <a:lnTo>
                      <a:pt x="252" y="439"/>
                    </a:lnTo>
                    <a:lnTo>
                      <a:pt x="251" y="439"/>
                    </a:lnTo>
                    <a:lnTo>
                      <a:pt x="251" y="441"/>
                    </a:lnTo>
                    <a:lnTo>
                      <a:pt x="249" y="442"/>
                    </a:lnTo>
                    <a:lnTo>
                      <a:pt x="246" y="441"/>
                    </a:lnTo>
                    <a:lnTo>
                      <a:pt x="243" y="441"/>
                    </a:lnTo>
                    <a:lnTo>
                      <a:pt x="246" y="439"/>
                    </a:lnTo>
                    <a:lnTo>
                      <a:pt x="248" y="437"/>
                    </a:lnTo>
                    <a:lnTo>
                      <a:pt x="249" y="436"/>
                    </a:lnTo>
                    <a:lnTo>
                      <a:pt x="248" y="434"/>
                    </a:lnTo>
                    <a:lnTo>
                      <a:pt x="248" y="434"/>
                    </a:lnTo>
                    <a:lnTo>
                      <a:pt x="246" y="434"/>
                    </a:lnTo>
                    <a:lnTo>
                      <a:pt x="246" y="436"/>
                    </a:lnTo>
                    <a:lnTo>
                      <a:pt x="242" y="439"/>
                    </a:lnTo>
                    <a:lnTo>
                      <a:pt x="238" y="441"/>
                    </a:lnTo>
                    <a:lnTo>
                      <a:pt x="237" y="441"/>
                    </a:lnTo>
                    <a:lnTo>
                      <a:pt x="233" y="441"/>
                    </a:lnTo>
                    <a:lnTo>
                      <a:pt x="229" y="441"/>
                    </a:lnTo>
                    <a:lnTo>
                      <a:pt x="226" y="440"/>
                    </a:lnTo>
                    <a:lnTo>
                      <a:pt x="224" y="440"/>
                    </a:lnTo>
                    <a:lnTo>
                      <a:pt x="226" y="439"/>
                    </a:lnTo>
                    <a:lnTo>
                      <a:pt x="227" y="439"/>
                    </a:lnTo>
                    <a:lnTo>
                      <a:pt x="229" y="437"/>
                    </a:lnTo>
                    <a:lnTo>
                      <a:pt x="230" y="436"/>
                    </a:lnTo>
                    <a:lnTo>
                      <a:pt x="234" y="433"/>
                    </a:lnTo>
                    <a:lnTo>
                      <a:pt x="238" y="432"/>
                    </a:lnTo>
                    <a:lnTo>
                      <a:pt x="242" y="431"/>
                    </a:lnTo>
                    <a:lnTo>
                      <a:pt x="244" y="430"/>
                    </a:lnTo>
                    <a:lnTo>
                      <a:pt x="245" y="429"/>
                    </a:lnTo>
                    <a:lnTo>
                      <a:pt x="246" y="429"/>
                    </a:lnTo>
                    <a:lnTo>
                      <a:pt x="246" y="428"/>
                    </a:lnTo>
                    <a:lnTo>
                      <a:pt x="245" y="427"/>
                    </a:lnTo>
                    <a:lnTo>
                      <a:pt x="244" y="427"/>
                    </a:lnTo>
                    <a:lnTo>
                      <a:pt x="243" y="428"/>
                    </a:lnTo>
                    <a:lnTo>
                      <a:pt x="241" y="429"/>
                    </a:lnTo>
                    <a:lnTo>
                      <a:pt x="237" y="430"/>
                    </a:lnTo>
                    <a:lnTo>
                      <a:pt x="234" y="431"/>
                    </a:lnTo>
                    <a:lnTo>
                      <a:pt x="230" y="432"/>
                    </a:lnTo>
                    <a:lnTo>
                      <a:pt x="227" y="434"/>
                    </a:lnTo>
                    <a:lnTo>
                      <a:pt x="224" y="437"/>
                    </a:lnTo>
                    <a:lnTo>
                      <a:pt x="221" y="439"/>
                    </a:lnTo>
                    <a:lnTo>
                      <a:pt x="220" y="439"/>
                    </a:lnTo>
                    <a:lnTo>
                      <a:pt x="219" y="438"/>
                    </a:lnTo>
                    <a:lnTo>
                      <a:pt x="215" y="437"/>
                    </a:lnTo>
                    <a:lnTo>
                      <a:pt x="214" y="437"/>
                    </a:lnTo>
                    <a:lnTo>
                      <a:pt x="210" y="436"/>
                    </a:lnTo>
                    <a:lnTo>
                      <a:pt x="227" y="429"/>
                    </a:lnTo>
                    <a:lnTo>
                      <a:pt x="237" y="425"/>
                    </a:lnTo>
                    <a:lnTo>
                      <a:pt x="238" y="425"/>
                    </a:lnTo>
                    <a:lnTo>
                      <a:pt x="241" y="424"/>
                    </a:lnTo>
                    <a:lnTo>
                      <a:pt x="243" y="423"/>
                    </a:lnTo>
                    <a:lnTo>
                      <a:pt x="244" y="422"/>
                    </a:lnTo>
                    <a:lnTo>
                      <a:pt x="246" y="422"/>
                    </a:lnTo>
                    <a:lnTo>
                      <a:pt x="247" y="422"/>
                    </a:lnTo>
                    <a:lnTo>
                      <a:pt x="247" y="421"/>
                    </a:lnTo>
                    <a:lnTo>
                      <a:pt x="247" y="420"/>
                    </a:lnTo>
                    <a:lnTo>
                      <a:pt x="246" y="420"/>
                    </a:lnTo>
                    <a:lnTo>
                      <a:pt x="244" y="420"/>
                    </a:lnTo>
                    <a:lnTo>
                      <a:pt x="242" y="420"/>
                    </a:lnTo>
                    <a:lnTo>
                      <a:pt x="240" y="421"/>
                    </a:lnTo>
                    <a:lnTo>
                      <a:pt x="237" y="422"/>
                    </a:lnTo>
                    <a:lnTo>
                      <a:pt x="228" y="426"/>
                    </a:lnTo>
                    <a:lnTo>
                      <a:pt x="221" y="428"/>
                    </a:lnTo>
                    <a:lnTo>
                      <a:pt x="213" y="431"/>
                    </a:lnTo>
                    <a:lnTo>
                      <a:pt x="212" y="431"/>
                    </a:lnTo>
                    <a:lnTo>
                      <a:pt x="209" y="432"/>
                    </a:lnTo>
                    <a:lnTo>
                      <a:pt x="207" y="433"/>
                    </a:lnTo>
                    <a:lnTo>
                      <a:pt x="205" y="434"/>
                    </a:lnTo>
                    <a:lnTo>
                      <a:pt x="202" y="434"/>
                    </a:lnTo>
                    <a:lnTo>
                      <a:pt x="202" y="434"/>
                    </a:lnTo>
                    <a:lnTo>
                      <a:pt x="200" y="433"/>
                    </a:lnTo>
                    <a:lnTo>
                      <a:pt x="198" y="433"/>
                    </a:lnTo>
                    <a:lnTo>
                      <a:pt x="195" y="433"/>
                    </a:lnTo>
                    <a:lnTo>
                      <a:pt x="193" y="432"/>
                    </a:lnTo>
                    <a:lnTo>
                      <a:pt x="190" y="431"/>
                    </a:lnTo>
                    <a:lnTo>
                      <a:pt x="202" y="429"/>
                    </a:lnTo>
                    <a:lnTo>
                      <a:pt x="212" y="425"/>
                    </a:lnTo>
                    <a:lnTo>
                      <a:pt x="222" y="422"/>
                    </a:lnTo>
                    <a:lnTo>
                      <a:pt x="229" y="420"/>
                    </a:lnTo>
                    <a:lnTo>
                      <a:pt x="235" y="417"/>
                    </a:lnTo>
                    <a:lnTo>
                      <a:pt x="243" y="416"/>
                    </a:lnTo>
                    <a:lnTo>
                      <a:pt x="246" y="415"/>
                    </a:lnTo>
                    <a:lnTo>
                      <a:pt x="249" y="414"/>
                    </a:lnTo>
                    <a:lnTo>
                      <a:pt x="252" y="412"/>
                    </a:lnTo>
                    <a:lnTo>
                      <a:pt x="256" y="411"/>
                    </a:lnTo>
                    <a:lnTo>
                      <a:pt x="256" y="419"/>
                    </a:lnTo>
                    <a:lnTo>
                      <a:pt x="256" y="431"/>
                    </a:lnTo>
                    <a:lnTo>
                      <a:pt x="255" y="439"/>
                    </a:lnTo>
                    <a:lnTo>
                      <a:pt x="254" y="442"/>
                    </a:lnTo>
                    <a:lnTo>
                      <a:pt x="254" y="443"/>
                    </a:lnTo>
                    <a:close/>
                    <a:moveTo>
                      <a:pt x="298" y="453"/>
                    </a:moveTo>
                    <a:lnTo>
                      <a:pt x="296" y="453"/>
                    </a:lnTo>
                    <a:lnTo>
                      <a:pt x="294" y="452"/>
                    </a:lnTo>
                    <a:lnTo>
                      <a:pt x="293" y="451"/>
                    </a:lnTo>
                    <a:lnTo>
                      <a:pt x="295" y="451"/>
                    </a:lnTo>
                    <a:lnTo>
                      <a:pt x="302" y="449"/>
                    </a:lnTo>
                    <a:lnTo>
                      <a:pt x="305" y="448"/>
                    </a:lnTo>
                    <a:lnTo>
                      <a:pt x="309" y="448"/>
                    </a:lnTo>
                    <a:lnTo>
                      <a:pt x="313" y="447"/>
                    </a:lnTo>
                    <a:lnTo>
                      <a:pt x="315" y="446"/>
                    </a:lnTo>
                    <a:lnTo>
                      <a:pt x="317" y="446"/>
                    </a:lnTo>
                    <a:lnTo>
                      <a:pt x="320" y="445"/>
                    </a:lnTo>
                    <a:lnTo>
                      <a:pt x="323" y="445"/>
                    </a:lnTo>
                    <a:lnTo>
                      <a:pt x="325" y="444"/>
                    </a:lnTo>
                    <a:lnTo>
                      <a:pt x="326" y="444"/>
                    </a:lnTo>
                    <a:lnTo>
                      <a:pt x="329" y="444"/>
                    </a:lnTo>
                    <a:lnTo>
                      <a:pt x="332" y="443"/>
                    </a:lnTo>
                    <a:lnTo>
                      <a:pt x="335" y="443"/>
                    </a:lnTo>
                    <a:lnTo>
                      <a:pt x="337" y="442"/>
                    </a:lnTo>
                    <a:lnTo>
                      <a:pt x="339" y="442"/>
                    </a:lnTo>
                    <a:lnTo>
                      <a:pt x="340" y="441"/>
                    </a:lnTo>
                    <a:lnTo>
                      <a:pt x="343" y="440"/>
                    </a:lnTo>
                    <a:lnTo>
                      <a:pt x="345" y="439"/>
                    </a:lnTo>
                    <a:lnTo>
                      <a:pt x="347" y="438"/>
                    </a:lnTo>
                    <a:lnTo>
                      <a:pt x="349" y="437"/>
                    </a:lnTo>
                    <a:lnTo>
                      <a:pt x="350" y="436"/>
                    </a:lnTo>
                    <a:lnTo>
                      <a:pt x="351" y="434"/>
                    </a:lnTo>
                    <a:lnTo>
                      <a:pt x="352" y="434"/>
                    </a:lnTo>
                    <a:lnTo>
                      <a:pt x="353" y="434"/>
                    </a:lnTo>
                    <a:lnTo>
                      <a:pt x="355" y="434"/>
                    </a:lnTo>
                    <a:lnTo>
                      <a:pt x="357" y="436"/>
                    </a:lnTo>
                    <a:lnTo>
                      <a:pt x="359" y="437"/>
                    </a:lnTo>
                    <a:lnTo>
                      <a:pt x="361" y="438"/>
                    </a:lnTo>
                    <a:lnTo>
                      <a:pt x="364" y="438"/>
                    </a:lnTo>
                    <a:lnTo>
                      <a:pt x="367" y="439"/>
                    </a:lnTo>
                    <a:lnTo>
                      <a:pt x="369" y="439"/>
                    </a:lnTo>
                    <a:lnTo>
                      <a:pt x="371" y="440"/>
                    </a:lnTo>
                    <a:lnTo>
                      <a:pt x="373" y="441"/>
                    </a:lnTo>
                    <a:lnTo>
                      <a:pt x="378" y="442"/>
                    </a:lnTo>
                    <a:lnTo>
                      <a:pt x="382" y="442"/>
                    </a:lnTo>
                    <a:lnTo>
                      <a:pt x="388" y="443"/>
                    </a:lnTo>
                    <a:lnTo>
                      <a:pt x="398" y="444"/>
                    </a:lnTo>
                    <a:lnTo>
                      <a:pt x="409" y="445"/>
                    </a:lnTo>
                    <a:lnTo>
                      <a:pt x="411" y="447"/>
                    </a:lnTo>
                    <a:lnTo>
                      <a:pt x="414" y="448"/>
                    </a:lnTo>
                    <a:lnTo>
                      <a:pt x="416" y="448"/>
                    </a:lnTo>
                    <a:lnTo>
                      <a:pt x="419" y="448"/>
                    </a:lnTo>
                    <a:lnTo>
                      <a:pt x="421" y="448"/>
                    </a:lnTo>
                    <a:lnTo>
                      <a:pt x="425" y="448"/>
                    </a:lnTo>
                    <a:lnTo>
                      <a:pt x="434" y="450"/>
                    </a:lnTo>
                    <a:lnTo>
                      <a:pt x="443" y="450"/>
                    </a:lnTo>
                    <a:lnTo>
                      <a:pt x="441" y="451"/>
                    </a:lnTo>
                    <a:lnTo>
                      <a:pt x="439" y="451"/>
                    </a:lnTo>
                    <a:lnTo>
                      <a:pt x="437" y="452"/>
                    </a:lnTo>
                    <a:lnTo>
                      <a:pt x="426" y="455"/>
                    </a:lnTo>
                    <a:lnTo>
                      <a:pt x="413" y="459"/>
                    </a:lnTo>
                    <a:lnTo>
                      <a:pt x="406" y="463"/>
                    </a:lnTo>
                    <a:lnTo>
                      <a:pt x="397" y="465"/>
                    </a:lnTo>
                    <a:lnTo>
                      <a:pt x="389" y="466"/>
                    </a:lnTo>
                    <a:lnTo>
                      <a:pt x="384" y="465"/>
                    </a:lnTo>
                    <a:lnTo>
                      <a:pt x="385" y="465"/>
                    </a:lnTo>
                    <a:lnTo>
                      <a:pt x="386" y="464"/>
                    </a:lnTo>
                    <a:lnTo>
                      <a:pt x="385" y="463"/>
                    </a:lnTo>
                    <a:lnTo>
                      <a:pt x="385" y="463"/>
                    </a:lnTo>
                    <a:lnTo>
                      <a:pt x="382" y="463"/>
                    </a:lnTo>
                    <a:lnTo>
                      <a:pt x="381" y="464"/>
                    </a:lnTo>
                    <a:lnTo>
                      <a:pt x="380" y="464"/>
                    </a:lnTo>
                    <a:lnTo>
                      <a:pt x="378" y="465"/>
                    </a:lnTo>
                    <a:lnTo>
                      <a:pt x="378" y="465"/>
                    </a:lnTo>
                    <a:lnTo>
                      <a:pt x="375" y="465"/>
                    </a:lnTo>
                    <a:lnTo>
                      <a:pt x="371" y="465"/>
                    </a:lnTo>
                    <a:lnTo>
                      <a:pt x="372" y="465"/>
                    </a:lnTo>
                    <a:lnTo>
                      <a:pt x="372" y="465"/>
                    </a:lnTo>
                    <a:lnTo>
                      <a:pt x="373" y="464"/>
                    </a:lnTo>
                    <a:lnTo>
                      <a:pt x="374" y="463"/>
                    </a:lnTo>
                    <a:lnTo>
                      <a:pt x="375" y="462"/>
                    </a:lnTo>
                    <a:lnTo>
                      <a:pt x="374" y="461"/>
                    </a:lnTo>
                    <a:lnTo>
                      <a:pt x="373" y="461"/>
                    </a:lnTo>
                    <a:lnTo>
                      <a:pt x="373" y="461"/>
                    </a:lnTo>
                    <a:lnTo>
                      <a:pt x="371" y="462"/>
                    </a:lnTo>
                    <a:lnTo>
                      <a:pt x="370" y="463"/>
                    </a:lnTo>
                    <a:lnTo>
                      <a:pt x="368" y="464"/>
                    </a:lnTo>
                    <a:lnTo>
                      <a:pt x="367" y="465"/>
                    </a:lnTo>
                    <a:lnTo>
                      <a:pt x="363" y="465"/>
                    </a:lnTo>
                    <a:lnTo>
                      <a:pt x="360" y="465"/>
                    </a:lnTo>
                    <a:lnTo>
                      <a:pt x="358" y="464"/>
                    </a:lnTo>
                    <a:lnTo>
                      <a:pt x="356" y="464"/>
                    </a:lnTo>
                    <a:lnTo>
                      <a:pt x="357" y="464"/>
                    </a:lnTo>
                    <a:lnTo>
                      <a:pt x="359" y="464"/>
                    </a:lnTo>
                    <a:lnTo>
                      <a:pt x="359" y="463"/>
                    </a:lnTo>
                    <a:lnTo>
                      <a:pt x="360" y="463"/>
                    </a:lnTo>
                    <a:lnTo>
                      <a:pt x="360" y="462"/>
                    </a:lnTo>
                    <a:lnTo>
                      <a:pt x="359" y="461"/>
                    </a:lnTo>
                    <a:lnTo>
                      <a:pt x="357" y="461"/>
                    </a:lnTo>
                    <a:lnTo>
                      <a:pt x="355" y="462"/>
                    </a:lnTo>
                    <a:lnTo>
                      <a:pt x="354" y="463"/>
                    </a:lnTo>
                    <a:lnTo>
                      <a:pt x="352" y="463"/>
                    </a:lnTo>
                    <a:lnTo>
                      <a:pt x="351" y="464"/>
                    </a:lnTo>
                    <a:lnTo>
                      <a:pt x="348" y="463"/>
                    </a:lnTo>
                    <a:lnTo>
                      <a:pt x="346" y="463"/>
                    </a:lnTo>
                    <a:lnTo>
                      <a:pt x="343" y="463"/>
                    </a:lnTo>
                    <a:lnTo>
                      <a:pt x="338" y="462"/>
                    </a:lnTo>
                    <a:lnTo>
                      <a:pt x="344" y="460"/>
                    </a:lnTo>
                    <a:lnTo>
                      <a:pt x="349" y="458"/>
                    </a:lnTo>
                    <a:lnTo>
                      <a:pt x="355" y="455"/>
                    </a:lnTo>
                    <a:lnTo>
                      <a:pt x="356" y="455"/>
                    </a:lnTo>
                    <a:lnTo>
                      <a:pt x="358" y="454"/>
                    </a:lnTo>
                    <a:lnTo>
                      <a:pt x="360" y="454"/>
                    </a:lnTo>
                    <a:lnTo>
                      <a:pt x="361" y="453"/>
                    </a:lnTo>
                    <a:lnTo>
                      <a:pt x="363" y="452"/>
                    </a:lnTo>
                    <a:lnTo>
                      <a:pt x="363" y="451"/>
                    </a:lnTo>
                    <a:lnTo>
                      <a:pt x="361" y="451"/>
                    </a:lnTo>
                    <a:lnTo>
                      <a:pt x="360" y="451"/>
                    </a:lnTo>
                    <a:lnTo>
                      <a:pt x="358" y="451"/>
                    </a:lnTo>
                    <a:lnTo>
                      <a:pt x="356" y="452"/>
                    </a:lnTo>
                    <a:lnTo>
                      <a:pt x="355" y="453"/>
                    </a:lnTo>
                    <a:lnTo>
                      <a:pt x="351" y="454"/>
                    </a:lnTo>
                    <a:lnTo>
                      <a:pt x="348" y="455"/>
                    </a:lnTo>
                    <a:lnTo>
                      <a:pt x="344" y="456"/>
                    </a:lnTo>
                    <a:lnTo>
                      <a:pt x="340" y="459"/>
                    </a:lnTo>
                    <a:lnTo>
                      <a:pt x="336" y="460"/>
                    </a:lnTo>
                    <a:lnTo>
                      <a:pt x="332" y="460"/>
                    </a:lnTo>
                    <a:lnTo>
                      <a:pt x="327" y="460"/>
                    </a:lnTo>
                    <a:lnTo>
                      <a:pt x="325" y="459"/>
                    </a:lnTo>
                    <a:lnTo>
                      <a:pt x="323" y="459"/>
                    </a:lnTo>
                    <a:lnTo>
                      <a:pt x="320" y="459"/>
                    </a:lnTo>
                    <a:lnTo>
                      <a:pt x="319" y="459"/>
                    </a:lnTo>
                    <a:lnTo>
                      <a:pt x="319" y="459"/>
                    </a:lnTo>
                    <a:lnTo>
                      <a:pt x="322" y="458"/>
                    </a:lnTo>
                    <a:lnTo>
                      <a:pt x="325" y="456"/>
                    </a:lnTo>
                    <a:lnTo>
                      <a:pt x="327" y="455"/>
                    </a:lnTo>
                    <a:lnTo>
                      <a:pt x="330" y="454"/>
                    </a:lnTo>
                    <a:lnTo>
                      <a:pt x="336" y="453"/>
                    </a:lnTo>
                    <a:lnTo>
                      <a:pt x="341" y="452"/>
                    </a:lnTo>
                    <a:lnTo>
                      <a:pt x="346" y="451"/>
                    </a:lnTo>
                    <a:lnTo>
                      <a:pt x="350" y="449"/>
                    </a:lnTo>
                    <a:lnTo>
                      <a:pt x="350" y="449"/>
                    </a:lnTo>
                    <a:lnTo>
                      <a:pt x="350" y="449"/>
                    </a:lnTo>
                    <a:lnTo>
                      <a:pt x="351" y="448"/>
                    </a:lnTo>
                    <a:lnTo>
                      <a:pt x="351" y="448"/>
                    </a:lnTo>
                    <a:lnTo>
                      <a:pt x="350" y="447"/>
                    </a:lnTo>
                    <a:lnTo>
                      <a:pt x="349" y="447"/>
                    </a:lnTo>
                    <a:lnTo>
                      <a:pt x="346" y="448"/>
                    </a:lnTo>
                    <a:lnTo>
                      <a:pt x="341" y="449"/>
                    </a:lnTo>
                    <a:lnTo>
                      <a:pt x="337" y="450"/>
                    </a:lnTo>
                    <a:lnTo>
                      <a:pt x="332" y="451"/>
                    </a:lnTo>
                    <a:lnTo>
                      <a:pt x="328" y="452"/>
                    </a:lnTo>
                    <a:lnTo>
                      <a:pt x="324" y="453"/>
                    </a:lnTo>
                    <a:lnTo>
                      <a:pt x="319" y="455"/>
                    </a:lnTo>
                    <a:lnTo>
                      <a:pt x="315" y="456"/>
                    </a:lnTo>
                    <a:lnTo>
                      <a:pt x="312" y="456"/>
                    </a:lnTo>
                    <a:lnTo>
                      <a:pt x="309" y="456"/>
                    </a:lnTo>
                    <a:lnTo>
                      <a:pt x="305" y="455"/>
                    </a:lnTo>
                    <a:lnTo>
                      <a:pt x="301" y="455"/>
                    </a:lnTo>
                    <a:lnTo>
                      <a:pt x="298" y="453"/>
                    </a:lnTo>
                    <a:close/>
                    <a:moveTo>
                      <a:pt x="419" y="512"/>
                    </a:moveTo>
                    <a:lnTo>
                      <a:pt x="415" y="512"/>
                    </a:lnTo>
                    <a:lnTo>
                      <a:pt x="411" y="512"/>
                    </a:lnTo>
                    <a:lnTo>
                      <a:pt x="407" y="511"/>
                    </a:lnTo>
                    <a:lnTo>
                      <a:pt x="403" y="509"/>
                    </a:lnTo>
                    <a:lnTo>
                      <a:pt x="407" y="506"/>
                    </a:lnTo>
                    <a:lnTo>
                      <a:pt x="410" y="502"/>
                    </a:lnTo>
                    <a:lnTo>
                      <a:pt x="414" y="497"/>
                    </a:lnTo>
                    <a:lnTo>
                      <a:pt x="419" y="494"/>
                    </a:lnTo>
                    <a:lnTo>
                      <a:pt x="425" y="489"/>
                    </a:lnTo>
                    <a:lnTo>
                      <a:pt x="430" y="486"/>
                    </a:lnTo>
                    <a:lnTo>
                      <a:pt x="431" y="485"/>
                    </a:lnTo>
                    <a:lnTo>
                      <a:pt x="431" y="484"/>
                    </a:lnTo>
                    <a:lnTo>
                      <a:pt x="431" y="483"/>
                    </a:lnTo>
                    <a:lnTo>
                      <a:pt x="430" y="483"/>
                    </a:lnTo>
                    <a:lnTo>
                      <a:pt x="429" y="483"/>
                    </a:lnTo>
                    <a:lnTo>
                      <a:pt x="426" y="485"/>
                    </a:lnTo>
                    <a:lnTo>
                      <a:pt x="422" y="487"/>
                    </a:lnTo>
                    <a:lnTo>
                      <a:pt x="419" y="490"/>
                    </a:lnTo>
                    <a:lnTo>
                      <a:pt x="412" y="496"/>
                    </a:lnTo>
                    <a:lnTo>
                      <a:pt x="406" y="503"/>
                    </a:lnTo>
                    <a:lnTo>
                      <a:pt x="401" y="508"/>
                    </a:lnTo>
                    <a:lnTo>
                      <a:pt x="392" y="505"/>
                    </a:lnTo>
                    <a:lnTo>
                      <a:pt x="384" y="502"/>
                    </a:lnTo>
                    <a:lnTo>
                      <a:pt x="387" y="499"/>
                    </a:lnTo>
                    <a:lnTo>
                      <a:pt x="389" y="497"/>
                    </a:lnTo>
                    <a:lnTo>
                      <a:pt x="392" y="496"/>
                    </a:lnTo>
                    <a:lnTo>
                      <a:pt x="396" y="493"/>
                    </a:lnTo>
                    <a:lnTo>
                      <a:pt x="401" y="489"/>
                    </a:lnTo>
                    <a:lnTo>
                      <a:pt x="407" y="486"/>
                    </a:lnTo>
                    <a:lnTo>
                      <a:pt x="409" y="485"/>
                    </a:lnTo>
                    <a:lnTo>
                      <a:pt x="409" y="484"/>
                    </a:lnTo>
                    <a:lnTo>
                      <a:pt x="408" y="483"/>
                    </a:lnTo>
                    <a:lnTo>
                      <a:pt x="406" y="484"/>
                    </a:lnTo>
                    <a:lnTo>
                      <a:pt x="400" y="487"/>
                    </a:lnTo>
                    <a:lnTo>
                      <a:pt x="395" y="490"/>
                    </a:lnTo>
                    <a:lnTo>
                      <a:pt x="390" y="493"/>
                    </a:lnTo>
                    <a:lnTo>
                      <a:pt x="387" y="496"/>
                    </a:lnTo>
                    <a:lnTo>
                      <a:pt x="382" y="499"/>
                    </a:lnTo>
                    <a:lnTo>
                      <a:pt x="379" y="502"/>
                    </a:lnTo>
                    <a:lnTo>
                      <a:pt x="379" y="502"/>
                    </a:lnTo>
                    <a:lnTo>
                      <a:pt x="372" y="499"/>
                    </a:lnTo>
                    <a:lnTo>
                      <a:pt x="365" y="497"/>
                    </a:lnTo>
                    <a:lnTo>
                      <a:pt x="361" y="496"/>
                    </a:lnTo>
                    <a:lnTo>
                      <a:pt x="365" y="494"/>
                    </a:lnTo>
                    <a:lnTo>
                      <a:pt x="368" y="494"/>
                    </a:lnTo>
                    <a:lnTo>
                      <a:pt x="371" y="493"/>
                    </a:lnTo>
                    <a:lnTo>
                      <a:pt x="373" y="492"/>
                    </a:lnTo>
                    <a:lnTo>
                      <a:pt x="374" y="491"/>
                    </a:lnTo>
                    <a:lnTo>
                      <a:pt x="375" y="490"/>
                    </a:lnTo>
                    <a:lnTo>
                      <a:pt x="375" y="489"/>
                    </a:lnTo>
                    <a:lnTo>
                      <a:pt x="374" y="489"/>
                    </a:lnTo>
                    <a:lnTo>
                      <a:pt x="373" y="489"/>
                    </a:lnTo>
                    <a:lnTo>
                      <a:pt x="372" y="489"/>
                    </a:lnTo>
                    <a:lnTo>
                      <a:pt x="370" y="491"/>
                    </a:lnTo>
                    <a:lnTo>
                      <a:pt x="367" y="491"/>
                    </a:lnTo>
                    <a:lnTo>
                      <a:pt x="364" y="492"/>
                    </a:lnTo>
                    <a:lnTo>
                      <a:pt x="360" y="494"/>
                    </a:lnTo>
                    <a:lnTo>
                      <a:pt x="358" y="495"/>
                    </a:lnTo>
                    <a:lnTo>
                      <a:pt x="355" y="495"/>
                    </a:lnTo>
                    <a:lnTo>
                      <a:pt x="352" y="495"/>
                    </a:lnTo>
                    <a:lnTo>
                      <a:pt x="349" y="495"/>
                    </a:lnTo>
                    <a:lnTo>
                      <a:pt x="347" y="493"/>
                    </a:lnTo>
                    <a:lnTo>
                      <a:pt x="343" y="493"/>
                    </a:lnTo>
                    <a:lnTo>
                      <a:pt x="339" y="493"/>
                    </a:lnTo>
                    <a:lnTo>
                      <a:pt x="337" y="490"/>
                    </a:lnTo>
                    <a:lnTo>
                      <a:pt x="335" y="489"/>
                    </a:lnTo>
                    <a:lnTo>
                      <a:pt x="333" y="487"/>
                    </a:lnTo>
                    <a:lnTo>
                      <a:pt x="332" y="484"/>
                    </a:lnTo>
                    <a:lnTo>
                      <a:pt x="334" y="484"/>
                    </a:lnTo>
                    <a:lnTo>
                      <a:pt x="335" y="484"/>
                    </a:lnTo>
                    <a:lnTo>
                      <a:pt x="351" y="482"/>
                    </a:lnTo>
                    <a:lnTo>
                      <a:pt x="367" y="480"/>
                    </a:lnTo>
                    <a:lnTo>
                      <a:pt x="367" y="478"/>
                    </a:lnTo>
                    <a:lnTo>
                      <a:pt x="367" y="477"/>
                    </a:lnTo>
                    <a:lnTo>
                      <a:pt x="360" y="478"/>
                    </a:lnTo>
                    <a:lnTo>
                      <a:pt x="355" y="478"/>
                    </a:lnTo>
                    <a:lnTo>
                      <a:pt x="350" y="480"/>
                    </a:lnTo>
                    <a:lnTo>
                      <a:pt x="345" y="481"/>
                    </a:lnTo>
                    <a:lnTo>
                      <a:pt x="339" y="481"/>
                    </a:lnTo>
                    <a:lnTo>
                      <a:pt x="333" y="482"/>
                    </a:lnTo>
                    <a:lnTo>
                      <a:pt x="332" y="482"/>
                    </a:lnTo>
                    <a:lnTo>
                      <a:pt x="331" y="482"/>
                    </a:lnTo>
                    <a:lnTo>
                      <a:pt x="330" y="481"/>
                    </a:lnTo>
                    <a:lnTo>
                      <a:pt x="329" y="478"/>
                    </a:lnTo>
                    <a:lnTo>
                      <a:pt x="328" y="477"/>
                    </a:lnTo>
                    <a:lnTo>
                      <a:pt x="326" y="476"/>
                    </a:lnTo>
                    <a:lnTo>
                      <a:pt x="323" y="475"/>
                    </a:lnTo>
                    <a:lnTo>
                      <a:pt x="319" y="473"/>
                    </a:lnTo>
                    <a:lnTo>
                      <a:pt x="317" y="472"/>
                    </a:lnTo>
                    <a:lnTo>
                      <a:pt x="315" y="470"/>
                    </a:lnTo>
                    <a:lnTo>
                      <a:pt x="313" y="468"/>
                    </a:lnTo>
                    <a:lnTo>
                      <a:pt x="311" y="464"/>
                    </a:lnTo>
                    <a:lnTo>
                      <a:pt x="309" y="464"/>
                    </a:lnTo>
                    <a:lnTo>
                      <a:pt x="308" y="462"/>
                    </a:lnTo>
                    <a:lnTo>
                      <a:pt x="306" y="461"/>
                    </a:lnTo>
                    <a:lnTo>
                      <a:pt x="305" y="459"/>
                    </a:lnTo>
                    <a:lnTo>
                      <a:pt x="308" y="460"/>
                    </a:lnTo>
                    <a:lnTo>
                      <a:pt x="311" y="460"/>
                    </a:lnTo>
                    <a:lnTo>
                      <a:pt x="314" y="461"/>
                    </a:lnTo>
                    <a:lnTo>
                      <a:pt x="318" y="462"/>
                    </a:lnTo>
                    <a:lnTo>
                      <a:pt x="324" y="463"/>
                    </a:lnTo>
                    <a:lnTo>
                      <a:pt x="329" y="464"/>
                    </a:lnTo>
                    <a:lnTo>
                      <a:pt x="334" y="465"/>
                    </a:lnTo>
                    <a:lnTo>
                      <a:pt x="349" y="466"/>
                    </a:lnTo>
                    <a:lnTo>
                      <a:pt x="365" y="467"/>
                    </a:lnTo>
                    <a:lnTo>
                      <a:pt x="379" y="468"/>
                    </a:lnTo>
                    <a:lnTo>
                      <a:pt x="388" y="468"/>
                    </a:lnTo>
                    <a:lnTo>
                      <a:pt x="397" y="467"/>
                    </a:lnTo>
                    <a:lnTo>
                      <a:pt x="387" y="471"/>
                    </a:lnTo>
                    <a:lnTo>
                      <a:pt x="374" y="474"/>
                    </a:lnTo>
                    <a:lnTo>
                      <a:pt x="373" y="475"/>
                    </a:lnTo>
                    <a:lnTo>
                      <a:pt x="372" y="476"/>
                    </a:lnTo>
                    <a:lnTo>
                      <a:pt x="370" y="477"/>
                    </a:lnTo>
                    <a:lnTo>
                      <a:pt x="369" y="478"/>
                    </a:lnTo>
                    <a:lnTo>
                      <a:pt x="370" y="478"/>
                    </a:lnTo>
                    <a:lnTo>
                      <a:pt x="371" y="478"/>
                    </a:lnTo>
                    <a:lnTo>
                      <a:pt x="371" y="478"/>
                    </a:lnTo>
                    <a:lnTo>
                      <a:pt x="372" y="478"/>
                    </a:lnTo>
                    <a:lnTo>
                      <a:pt x="373" y="477"/>
                    </a:lnTo>
                    <a:lnTo>
                      <a:pt x="374" y="476"/>
                    </a:lnTo>
                    <a:lnTo>
                      <a:pt x="376" y="476"/>
                    </a:lnTo>
                    <a:lnTo>
                      <a:pt x="379" y="475"/>
                    </a:lnTo>
                    <a:lnTo>
                      <a:pt x="381" y="475"/>
                    </a:lnTo>
                    <a:lnTo>
                      <a:pt x="384" y="475"/>
                    </a:lnTo>
                    <a:lnTo>
                      <a:pt x="386" y="474"/>
                    </a:lnTo>
                    <a:lnTo>
                      <a:pt x="389" y="473"/>
                    </a:lnTo>
                    <a:lnTo>
                      <a:pt x="392" y="473"/>
                    </a:lnTo>
                    <a:lnTo>
                      <a:pt x="394" y="471"/>
                    </a:lnTo>
                    <a:lnTo>
                      <a:pt x="401" y="469"/>
                    </a:lnTo>
                    <a:lnTo>
                      <a:pt x="409" y="465"/>
                    </a:lnTo>
                    <a:lnTo>
                      <a:pt x="416" y="461"/>
                    </a:lnTo>
                    <a:lnTo>
                      <a:pt x="422" y="459"/>
                    </a:lnTo>
                    <a:lnTo>
                      <a:pt x="429" y="458"/>
                    </a:lnTo>
                    <a:lnTo>
                      <a:pt x="435" y="455"/>
                    </a:lnTo>
                    <a:lnTo>
                      <a:pt x="446" y="453"/>
                    </a:lnTo>
                    <a:lnTo>
                      <a:pt x="456" y="451"/>
                    </a:lnTo>
                    <a:lnTo>
                      <a:pt x="467" y="447"/>
                    </a:lnTo>
                    <a:lnTo>
                      <a:pt x="472" y="447"/>
                    </a:lnTo>
                    <a:lnTo>
                      <a:pt x="477" y="445"/>
                    </a:lnTo>
                    <a:lnTo>
                      <a:pt x="483" y="445"/>
                    </a:lnTo>
                    <a:lnTo>
                      <a:pt x="496" y="444"/>
                    </a:lnTo>
                    <a:lnTo>
                      <a:pt x="473" y="469"/>
                    </a:lnTo>
                    <a:lnTo>
                      <a:pt x="448" y="492"/>
                    </a:lnTo>
                    <a:lnTo>
                      <a:pt x="419" y="512"/>
                    </a:lnTo>
                    <a:close/>
                    <a:moveTo>
                      <a:pt x="498" y="441"/>
                    </a:moveTo>
                    <a:lnTo>
                      <a:pt x="497" y="441"/>
                    </a:lnTo>
                    <a:lnTo>
                      <a:pt x="497" y="441"/>
                    </a:lnTo>
                    <a:lnTo>
                      <a:pt x="487" y="442"/>
                    </a:lnTo>
                    <a:lnTo>
                      <a:pt x="475" y="442"/>
                    </a:lnTo>
                    <a:lnTo>
                      <a:pt x="464" y="444"/>
                    </a:lnTo>
                    <a:lnTo>
                      <a:pt x="455" y="448"/>
                    </a:lnTo>
                    <a:lnTo>
                      <a:pt x="446" y="447"/>
                    </a:lnTo>
                    <a:lnTo>
                      <a:pt x="436" y="447"/>
                    </a:lnTo>
                    <a:lnTo>
                      <a:pt x="427" y="446"/>
                    </a:lnTo>
                    <a:lnTo>
                      <a:pt x="422" y="444"/>
                    </a:lnTo>
                    <a:lnTo>
                      <a:pt x="417" y="444"/>
                    </a:lnTo>
                    <a:lnTo>
                      <a:pt x="413" y="444"/>
                    </a:lnTo>
                    <a:lnTo>
                      <a:pt x="409" y="442"/>
                    </a:lnTo>
                    <a:lnTo>
                      <a:pt x="394" y="440"/>
                    </a:lnTo>
                    <a:lnTo>
                      <a:pt x="380" y="440"/>
                    </a:lnTo>
                    <a:lnTo>
                      <a:pt x="377" y="439"/>
                    </a:lnTo>
                    <a:lnTo>
                      <a:pt x="375" y="438"/>
                    </a:lnTo>
                    <a:lnTo>
                      <a:pt x="373" y="437"/>
                    </a:lnTo>
                    <a:lnTo>
                      <a:pt x="370" y="436"/>
                    </a:lnTo>
                    <a:lnTo>
                      <a:pt x="368" y="434"/>
                    </a:lnTo>
                    <a:lnTo>
                      <a:pt x="365" y="436"/>
                    </a:lnTo>
                    <a:lnTo>
                      <a:pt x="361" y="433"/>
                    </a:lnTo>
                    <a:lnTo>
                      <a:pt x="359" y="433"/>
                    </a:lnTo>
                    <a:lnTo>
                      <a:pt x="356" y="432"/>
                    </a:lnTo>
                    <a:lnTo>
                      <a:pt x="353" y="432"/>
                    </a:lnTo>
                    <a:lnTo>
                      <a:pt x="352" y="432"/>
                    </a:lnTo>
                    <a:lnTo>
                      <a:pt x="351" y="432"/>
                    </a:lnTo>
                    <a:lnTo>
                      <a:pt x="350" y="433"/>
                    </a:lnTo>
                    <a:lnTo>
                      <a:pt x="347" y="434"/>
                    </a:lnTo>
                    <a:lnTo>
                      <a:pt x="345" y="436"/>
                    </a:lnTo>
                    <a:lnTo>
                      <a:pt x="344" y="436"/>
                    </a:lnTo>
                    <a:lnTo>
                      <a:pt x="343" y="436"/>
                    </a:lnTo>
                    <a:lnTo>
                      <a:pt x="339" y="438"/>
                    </a:lnTo>
                    <a:lnTo>
                      <a:pt x="336" y="438"/>
                    </a:lnTo>
                    <a:lnTo>
                      <a:pt x="334" y="439"/>
                    </a:lnTo>
                    <a:lnTo>
                      <a:pt x="332" y="440"/>
                    </a:lnTo>
                    <a:lnTo>
                      <a:pt x="329" y="440"/>
                    </a:lnTo>
                    <a:lnTo>
                      <a:pt x="327" y="441"/>
                    </a:lnTo>
                    <a:lnTo>
                      <a:pt x="324" y="441"/>
                    </a:lnTo>
                    <a:lnTo>
                      <a:pt x="322" y="442"/>
                    </a:lnTo>
                    <a:lnTo>
                      <a:pt x="318" y="443"/>
                    </a:lnTo>
                    <a:lnTo>
                      <a:pt x="316" y="443"/>
                    </a:lnTo>
                    <a:lnTo>
                      <a:pt x="313" y="444"/>
                    </a:lnTo>
                    <a:lnTo>
                      <a:pt x="310" y="445"/>
                    </a:lnTo>
                    <a:lnTo>
                      <a:pt x="307" y="445"/>
                    </a:lnTo>
                    <a:lnTo>
                      <a:pt x="304" y="446"/>
                    </a:lnTo>
                    <a:lnTo>
                      <a:pt x="302" y="446"/>
                    </a:lnTo>
                    <a:lnTo>
                      <a:pt x="298" y="446"/>
                    </a:lnTo>
                    <a:lnTo>
                      <a:pt x="297" y="447"/>
                    </a:lnTo>
                    <a:lnTo>
                      <a:pt x="295" y="447"/>
                    </a:lnTo>
                    <a:lnTo>
                      <a:pt x="293" y="448"/>
                    </a:lnTo>
                    <a:lnTo>
                      <a:pt x="291" y="448"/>
                    </a:lnTo>
                    <a:lnTo>
                      <a:pt x="291" y="445"/>
                    </a:lnTo>
                    <a:lnTo>
                      <a:pt x="290" y="442"/>
                    </a:lnTo>
                    <a:lnTo>
                      <a:pt x="290" y="442"/>
                    </a:lnTo>
                    <a:lnTo>
                      <a:pt x="290" y="440"/>
                    </a:lnTo>
                    <a:lnTo>
                      <a:pt x="290" y="437"/>
                    </a:lnTo>
                    <a:lnTo>
                      <a:pt x="291" y="431"/>
                    </a:lnTo>
                    <a:lnTo>
                      <a:pt x="290" y="428"/>
                    </a:lnTo>
                    <a:lnTo>
                      <a:pt x="290" y="426"/>
                    </a:lnTo>
                    <a:lnTo>
                      <a:pt x="290" y="423"/>
                    </a:lnTo>
                    <a:lnTo>
                      <a:pt x="289" y="421"/>
                    </a:lnTo>
                    <a:lnTo>
                      <a:pt x="289" y="417"/>
                    </a:lnTo>
                    <a:lnTo>
                      <a:pt x="289" y="411"/>
                    </a:lnTo>
                    <a:lnTo>
                      <a:pt x="290" y="407"/>
                    </a:lnTo>
                    <a:lnTo>
                      <a:pt x="304" y="405"/>
                    </a:lnTo>
                    <a:lnTo>
                      <a:pt x="313" y="403"/>
                    </a:lnTo>
                    <a:lnTo>
                      <a:pt x="322" y="400"/>
                    </a:lnTo>
                    <a:lnTo>
                      <a:pt x="332" y="397"/>
                    </a:lnTo>
                    <a:lnTo>
                      <a:pt x="333" y="397"/>
                    </a:lnTo>
                    <a:lnTo>
                      <a:pt x="334" y="397"/>
                    </a:lnTo>
                    <a:lnTo>
                      <a:pt x="337" y="397"/>
                    </a:lnTo>
                    <a:lnTo>
                      <a:pt x="339" y="397"/>
                    </a:lnTo>
                    <a:lnTo>
                      <a:pt x="341" y="396"/>
                    </a:lnTo>
                    <a:lnTo>
                      <a:pt x="341" y="396"/>
                    </a:lnTo>
                    <a:lnTo>
                      <a:pt x="348" y="396"/>
                    </a:lnTo>
                    <a:lnTo>
                      <a:pt x="353" y="399"/>
                    </a:lnTo>
                    <a:lnTo>
                      <a:pt x="357" y="401"/>
                    </a:lnTo>
                    <a:lnTo>
                      <a:pt x="364" y="402"/>
                    </a:lnTo>
                    <a:lnTo>
                      <a:pt x="367" y="403"/>
                    </a:lnTo>
                    <a:lnTo>
                      <a:pt x="371" y="403"/>
                    </a:lnTo>
                    <a:lnTo>
                      <a:pt x="374" y="403"/>
                    </a:lnTo>
                    <a:lnTo>
                      <a:pt x="377" y="405"/>
                    </a:lnTo>
                    <a:lnTo>
                      <a:pt x="392" y="409"/>
                    </a:lnTo>
                    <a:lnTo>
                      <a:pt x="406" y="415"/>
                    </a:lnTo>
                    <a:lnTo>
                      <a:pt x="416" y="417"/>
                    </a:lnTo>
                    <a:lnTo>
                      <a:pt x="427" y="419"/>
                    </a:lnTo>
                    <a:lnTo>
                      <a:pt x="429" y="420"/>
                    </a:lnTo>
                    <a:lnTo>
                      <a:pt x="431" y="420"/>
                    </a:lnTo>
                    <a:lnTo>
                      <a:pt x="433" y="421"/>
                    </a:lnTo>
                    <a:lnTo>
                      <a:pt x="439" y="421"/>
                    </a:lnTo>
                    <a:lnTo>
                      <a:pt x="446" y="422"/>
                    </a:lnTo>
                    <a:lnTo>
                      <a:pt x="452" y="423"/>
                    </a:lnTo>
                    <a:lnTo>
                      <a:pt x="454" y="422"/>
                    </a:lnTo>
                    <a:lnTo>
                      <a:pt x="452" y="420"/>
                    </a:lnTo>
                    <a:lnTo>
                      <a:pt x="447" y="420"/>
                    </a:lnTo>
                    <a:lnTo>
                      <a:pt x="440" y="419"/>
                    </a:lnTo>
                    <a:lnTo>
                      <a:pt x="434" y="417"/>
                    </a:lnTo>
                    <a:lnTo>
                      <a:pt x="428" y="417"/>
                    </a:lnTo>
                    <a:lnTo>
                      <a:pt x="422" y="415"/>
                    </a:lnTo>
                    <a:lnTo>
                      <a:pt x="423" y="415"/>
                    </a:lnTo>
                    <a:lnTo>
                      <a:pt x="423" y="414"/>
                    </a:lnTo>
                    <a:lnTo>
                      <a:pt x="425" y="412"/>
                    </a:lnTo>
                    <a:lnTo>
                      <a:pt x="426" y="412"/>
                    </a:lnTo>
                    <a:lnTo>
                      <a:pt x="427" y="412"/>
                    </a:lnTo>
                    <a:lnTo>
                      <a:pt x="427" y="411"/>
                    </a:lnTo>
                    <a:lnTo>
                      <a:pt x="427" y="411"/>
                    </a:lnTo>
                    <a:lnTo>
                      <a:pt x="426" y="410"/>
                    </a:lnTo>
                    <a:lnTo>
                      <a:pt x="425" y="410"/>
                    </a:lnTo>
                    <a:lnTo>
                      <a:pt x="423" y="411"/>
                    </a:lnTo>
                    <a:lnTo>
                      <a:pt x="422" y="412"/>
                    </a:lnTo>
                    <a:lnTo>
                      <a:pt x="421" y="414"/>
                    </a:lnTo>
                    <a:lnTo>
                      <a:pt x="421" y="414"/>
                    </a:lnTo>
                    <a:lnTo>
                      <a:pt x="420" y="414"/>
                    </a:lnTo>
                    <a:lnTo>
                      <a:pt x="420" y="415"/>
                    </a:lnTo>
                    <a:lnTo>
                      <a:pt x="415" y="414"/>
                    </a:lnTo>
                    <a:lnTo>
                      <a:pt x="417" y="412"/>
                    </a:lnTo>
                    <a:lnTo>
                      <a:pt x="418" y="411"/>
                    </a:lnTo>
                    <a:lnTo>
                      <a:pt x="419" y="411"/>
                    </a:lnTo>
                    <a:lnTo>
                      <a:pt x="420" y="410"/>
                    </a:lnTo>
                    <a:lnTo>
                      <a:pt x="420" y="410"/>
                    </a:lnTo>
                    <a:lnTo>
                      <a:pt x="420" y="409"/>
                    </a:lnTo>
                    <a:lnTo>
                      <a:pt x="419" y="409"/>
                    </a:lnTo>
                    <a:lnTo>
                      <a:pt x="417" y="409"/>
                    </a:lnTo>
                    <a:lnTo>
                      <a:pt x="416" y="410"/>
                    </a:lnTo>
                    <a:lnTo>
                      <a:pt x="414" y="411"/>
                    </a:lnTo>
                    <a:lnTo>
                      <a:pt x="414" y="412"/>
                    </a:lnTo>
                    <a:lnTo>
                      <a:pt x="414" y="414"/>
                    </a:lnTo>
                    <a:lnTo>
                      <a:pt x="414" y="414"/>
                    </a:lnTo>
                    <a:lnTo>
                      <a:pt x="413" y="414"/>
                    </a:lnTo>
                    <a:lnTo>
                      <a:pt x="410" y="412"/>
                    </a:lnTo>
                    <a:lnTo>
                      <a:pt x="407" y="411"/>
                    </a:lnTo>
                    <a:lnTo>
                      <a:pt x="408" y="410"/>
                    </a:lnTo>
                    <a:lnTo>
                      <a:pt x="409" y="410"/>
                    </a:lnTo>
                    <a:lnTo>
                      <a:pt x="412" y="410"/>
                    </a:lnTo>
                    <a:lnTo>
                      <a:pt x="414" y="409"/>
                    </a:lnTo>
                    <a:lnTo>
                      <a:pt x="415" y="407"/>
                    </a:lnTo>
                    <a:lnTo>
                      <a:pt x="415" y="406"/>
                    </a:lnTo>
                    <a:lnTo>
                      <a:pt x="415" y="406"/>
                    </a:lnTo>
                    <a:lnTo>
                      <a:pt x="414" y="406"/>
                    </a:lnTo>
                    <a:lnTo>
                      <a:pt x="414" y="406"/>
                    </a:lnTo>
                    <a:lnTo>
                      <a:pt x="413" y="407"/>
                    </a:lnTo>
                    <a:lnTo>
                      <a:pt x="411" y="408"/>
                    </a:lnTo>
                    <a:lnTo>
                      <a:pt x="409" y="408"/>
                    </a:lnTo>
                    <a:lnTo>
                      <a:pt x="407" y="409"/>
                    </a:lnTo>
                    <a:lnTo>
                      <a:pt x="405" y="409"/>
                    </a:lnTo>
                    <a:lnTo>
                      <a:pt x="405" y="410"/>
                    </a:lnTo>
                    <a:lnTo>
                      <a:pt x="403" y="411"/>
                    </a:lnTo>
                    <a:lnTo>
                      <a:pt x="399" y="409"/>
                    </a:lnTo>
                    <a:lnTo>
                      <a:pt x="396" y="408"/>
                    </a:lnTo>
                    <a:lnTo>
                      <a:pt x="397" y="407"/>
                    </a:lnTo>
                    <a:lnTo>
                      <a:pt x="398" y="407"/>
                    </a:lnTo>
                    <a:lnTo>
                      <a:pt x="399" y="407"/>
                    </a:lnTo>
                    <a:lnTo>
                      <a:pt x="400" y="407"/>
                    </a:lnTo>
                    <a:lnTo>
                      <a:pt x="402" y="406"/>
                    </a:lnTo>
                    <a:lnTo>
                      <a:pt x="405" y="405"/>
                    </a:lnTo>
                    <a:lnTo>
                      <a:pt x="407" y="405"/>
                    </a:lnTo>
                    <a:lnTo>
                      <a:pt x="409" y="404"/>
                    </a:lnTo>
                    <a:lnTo>
                      <a:pt x="409" y="404"/>
                    </a:lnTo>
                    <a:lnTo>
                      <a:pt x="410" y="404"/>
                    </a:lnTo>
                    <a:lnTo>
                      <a:pt x="410" y="404"/>
                    </a:lnTo>
                    <a:lnTo>
                      <a:pt x="410" y="403"/>
                    </a:lnTo>
                    <a:lnTo>
                      <a:pt x="410" y="403"/>
                    </a:lnTo>
                    <a:lnTo>
                      <a:pt x="410" y="402"/>
                    </a:lnTo>
                    <a:lnTo>
                      <a:pt x="409" y="402"/>
                    </a:lnTo>
                    <a:lnTo>
                      <a:pt x="407" y="403"/>
                    </a:lnTo>
                    <a:lnTo>
                      <a:pt x="405" y="404"/>
                    </a:lnTo>
                    <a:lnTo>
                      <a:pt x="402" y="404"/>
                    </a:lnTo>
                    <a:lnTo>
                      <a:pt x="401" y="404"/>
                    </a:lnTo>
                    <a:lnTo>
                      <a:pt x="398" y="405"/>
                    </a:lnTo>
                    <a:lnTo>
                      <a:pt x="397" y="405"/>
                    </a:lnTo>
                    <a:lnTo>
                      <a:pt x="397" y="406"/>
                    </a:lnTo>
                    <a:lnTo>
                      <a:pt x="395" y="406"/>
                    </a:lnTo>
                    <a:lnTo>
                      <a:pt x="395" y="406"/>
                    </a:lnTo>
                    <a:lnTo>
                      <a:pt x="394" y="406"/>
                    </a:lnTo>
                    <a:lnTo>
                      <a:pt x="394" y="406"/>
                    </a:lnTo>
                    <a:lnTo>
                      <a:pt x="393" y="406"/>
                    </a:lnTo>
                    <a:lnTo>
                      <a:pt x="390" y="405"/>
                    </a:lnTo>
                    <a:lnTo>
                      <a:pt x="392" y="402"/>
                    </a:lnTo>
                    <a:lnTo>
                      <a:pt x="394" y="401"/>
                    </a:lnTo>
                    <a:lnTo>
                      <a:pt x="396" y="400"/>
                    </a:lnTo>
                    <a:lnTo>
                      <a:pt x="398" y="400"/>
                    </a:lnTo>
                    <a:lnTo>
                      <a:pt x="401" y="399"/>
                    </a:lnTo>
                    <a:lnTo>
                      <a:pt x="403" y="398"/>
                    </a:lnTo>
                    <a:lnTo>
                      <a:pt x="406" y="397"/>
                    </a:lnTo>
                    <a:lnTo>
                      <a:pt x="408" y="397"/>
                    </a:lnTo>
                    <a:lnTo>
                      <a:pt x="411" y="396"/>
                    </a:lnTo>
                    <a:lnTo>
                      <a:pt x="413" y="396"/>
                    </a:lnTo>
                    <a:lnTo>
                      <a:pt x="416" y="396"/>
                    </a:lnTo>
                    <a:lnTo>
                      <a:pt x="418" y="397"/>
                    </a:lnTo>
                    <a:lnTo>
                      <a:pt x="420" y="398"/>
                    </a:lnTo>
                    <a:lnTo>
                      <a:pt x="433" y="401"/>
                    </a:lnTo>
                    <a:lnTo>
                      <a:pt x="446" y="405"/>
                    </a:lnTo>
                    <a:lnTo>
                      <a:pt x="457" y="411"/>
                    </a:lnTo>
                    <a:lnTo>
                      <a:pt x="463" y="412"/>
                    </a:lnTo>
                    <a:lnTo>
                      <a:pt x="470" y="417"/>
                    </a:lnTo>
                    <a:lnTo>
                      <a:pt x="476" y="419"/>
                    </a:lnTo>
                    <a:lnTo>
                      <a:pt x="479" y="420"/>
                    </a:lnTo>
                    <a:lnTo>
                      <a:pt x="481" y="421"/>
                    </a:lnTo>
                    <a:lnTo>
                      <a:pt x="484" y="421"/>
                    </a:lnTo>
                    <a:lnTo>
                      <a:pt x="488" y="422"/>
                    </a:lnTo>
                    <a:lnTo>
                      <a:pt x="491" y="423"/>
                    </a:lnTo>
                    <a:lnTo>
                      <a:pt x="495" y="425"/>
                    </a:lnTo>
                    <a:lnTo>
                      <a:pt x="498" y="426"/>
                    </a:lnTo>
                    <a:lnTo>
                      <a:pt x="501" y="427"/>
                    </a:lnTo>
                    <a:lnTo>
                      <a:pt x="508" y="427"/>
                    </a:lnTo>
                    <a:lnTo>
                      <a:pt x="498" y="441"/>
                    </a:lnTo>
                    <a:close/>
                    <a:moveTo>
                      <a:pt x="484" y="416"/>
                    </a:moveTo>
                    <a:lnTo>
                      <a:pt x="490" y="412"/>
                    </a:lnTo>
                    <a:lnTo>
                      <a:pt x="491" y="412"/>
                    </a:lnTo>
                    <a:lnTo>
                      <a:pt x="492" y="411"/>
                    </a:lnTo>
                    <a:lnTo>
                      <a:pt x="493" y="411"/>
                    </a:lnTo>
                    <a:lnTo>
                      <a:pt x="494" y="410"/>
                    </a:lnTo>
                    <a:lnTo>
                      <a:pt x="494" y="409"/>
                    </a:lnTo>
                    <a:lnTo>
                      <a:pt x="493" y="409"/>
                    </a:lnTo>
                    <a:lnTo>
                      <a:pt x="492" y="409"/>
                    </a:lnTo>
                    <a:lnTo>
                      <a:pt x="490" y="410"/>
                    </a:lnTo>
                    <a:lnTo>
                      <a:pt x="489" y="410"/>
                    </a:lnTo>
                    <a:lnTo>
                      <a:pt x="488" y="411"/>
                    </a:lnTo>
                    <a:lnTo>
                      <a:pt x="488" y="411"/>
                    </a:lnTo>
                    <a:lnTo>
                      <a:pt x="488" y="411"/>
                    </a:lnTo>
                    <a:lnTo>
                      <a:pt x="487" y="412"/>
                    </a:lnTo>
                    <a:lnTo>
                      <a:pt x="484" y="414"/>
                    </a:lnTo>
                    <a:lnTo>
                      <a:pt x="483" y="414"/>
                    </a:lnTo>
                    <a:lnTo>
                      <a:pt x="482" y="415"/>
                    </a:lnTo>
                    <a:lnTo>
                      <a:pt x="481" y="416"/>
                    </a:lnTo>
                    <a:lnTo>
                      <a:pt x="480" y="416"/>
                    </a:lnTo>
                    <a:lnTo>
                      <a:pt x="479" y="417"/>
                    </a:lnTo>
                    <a:lnTo>
                      <a:pt x="479" y="417"/>
                    </a:lnTo>
                    <a:lnTo>
                      <a:pt x="477" y="417"/>
                    </a:lnTo>
                    <a:lnTo>
                      <a:pt x="474" y="416"/>
                    </a:lnTo>
                    <a:lnTo>
                      <a:pt x="470" y="414"/>
                    </a:lnTo>
                    <a:lnTo>
                      <a:pt x="464" y="411"/>
                    </a:lnTo>
                    <a:lnTo>
                      <a:pt x="465" y="410"/>
                    </a:lnTo>
                    <a:lnTo>
                      <a:pt x="468" y="410"/>
                    </a:lnTo>
                    <a:lnTo>
                      <a:pt x="470" y="411"/>
                    </a:lnTo>
                    <a:lnTo>
                      <a:pt x="472" y="410"/>
                    </a:lnTo>
                    <a:lnTo>
                      <a:pt x="473" y="410"/>
                    </a:lnTo>
                    <a:lnTo>
                      <a:pt x="475" y="409"/>
                    </a:lnTo>
                    <a:lnTo>
                      <a:pt x="476" y="409"/>
                    </a:lnTo>
                    <a:lnTo>
                      <a:pt x="479" y="408"/>
                    </a:lnTo>
                    <a:lnTo>
                      <a:pt x="482" y="406"/>
                    </a:lnTo>
                    <a:lnTo>
                      <a:pt x="487" y="405"/>
                    </a:lnTo>
                    <a:lnTo>
                      <a:pt x="490" y="405"/>
                    </a:lnTo>
                    <a:lnTo>
                      <a:pt x="493" y="405"/>
                    </a:lnTo>
                    <a:lnTo>
                      <a:pt x="495" y="404"/>
                    </a:lnTo>
                    <a:lnTo>
                      <a:pt x="498" y="404"/>
                    </a:lnTo>
                    <a:lnTo>
                      <a:pt x="501" y="405"/>
                    </a:lnTo>
                    <a:lnTo>
                      <a:pt x="504" y="406"/>
                    </a:lnTo>
                    <a:lnTo>
                      <a:pt x="508" y="407"/>
                    </a:lnTo>
                    <a:lnTo>
                      <a:pt x="513" y="408"/>
                    </a:lnTo>
                    <a:lnTo>
                      <a:pt x="518" y="410"/>
                    </a:lnTo>
                    <a:lnTo>
                      <a:pt x="518" y="410"/>
                    </a:lnTo>
                    <a:lnTo>
                      <a:pt x="517" y="412"/>
                    </a:lnTo>
                    <a:lnTo>
                      <a:pt x="516" y="414"/>
                    </a:lnTo>
                    <a:lnTo>
                      <a:pt x="515" y="415"/>
                    </a:lnTo>
                    <a:lnTo>
                      <a:pt x="515" y="416"/>
                    </a:lnTo>
                    <a:lnTo>
                      <a:pt x="515" y="416"/>
                    </a:lnTo>
                    <a:lnTo>
                      <a:pt x="510" y="424"/>
                    </a:lnTo>
                    <a:lnTo>
                      <a:pt x="502" y="424"/>
                    </a:lnTo>
                    <a:lnTo>
                      <a:pt x="500" y="423"/>
                    </a:lnTo>
                    <a:lnTo>
                      <a:pt x="497" y="422"/>
                    </a:lnTo>
                    <a:lnTo>
                      <a:pt x="494" y="420"/>
                    </a:lnTo>
                    <a:lnTo>
                      <a:pt x="492" y="420"/>
                    </a:lnTo>
                    <a:lnTo>
                      <a:pt x="496" y="418"/>
                    </a:lnTo>
                    <a:lnTo>
                      <a:pt x="497" y="418"/>
                    </a:lnTo>
                    <a:lnTo>
                      <a:pt x="499" y="417"/>
                    </a:lnTo>
                    <a:lnTo>
                      <a:pt x="500" y="416"/>
                    </a:lnTo>
                    <a:lnTo>
                      <a:pt x="501" y="416"/>
                    </a:lnTo>
                    <a:lnTo>
                      <a:pt x="501" y="415"/>
                    </a:lnTo>
                    <a:lnTo>
                      <a:pt x="501" y="415"/>
                    </a:lnTo>
                    <a:lnTo>
                      <a:pt x="501" y="415"/>
                    </a:lnTo>
                    <a:lnTo>
                      <a:pt x="500" y="415"/>
                    </a:lnTo>
                    <a:lnTo>
                      <a:pt x="499" y="416"/>
                    </a:lnTo>
                    <a:lnTo>
                      <a:pt x="498" y="416"/>
                    </a:lnTo>
                    <a:lnTo>
                      <a:pt x="496" y="417"/>
                    </a:lnTo>
                    <a:lnTo>
                      <a:pt x="496" y="417"/>
                    </a:lnTo>
                    <a:lnTo>
                      <a:pt x="493" y="418"/>
                    </a:lnTo>
                    <a:lnTo>
                      <a:pt x="491" y="419"/>
                    </a:lnTo>
                    <a:lnTo>
                      <a:pt x="487" y="419"/>
                    </a:lnTo>
                    <a:lnTo>
                      <a:pt x="481" y="418"/>
                    </a:lnTo>
                    <a:lnTo>
                      <a:pt x="484" y="416"/>
                    </a:lnTo>
                    <a:close/>
                    <a:moveTo>
                      <a:pt x="513" y="403"/>
                    </a:moveTo>
                    <a:lnTo>
                      <a:pt x="510" y="403"/>
                    </a:lnTo>
                    <a:lnTo>
                      <a:pt x="506" y="403"/>
                    </a:lnTo>
                    <a:lnTo>
                      <a:pt x="503" y="401"/>
                    </a:lnTo>
                    <a:lnTo>
                      <a:pt x="500" y="401"/>
                    </a:lnTo>
                    <a:lnTo>
                      <a:pt x="497" y="400"/>
                    </a:lnTo>
                    <a:lnTo>
                      <a:pt x="492" y="401"/>
                    </a:lnTo>
                    <a:lnTo>
                      <a:pt x="488" y="402"/>
                    </a:lnTo>
                    <a:lnTo>
                      <a:pt x="484" y="402"/>
                    </a:lnTo>
                    <a:lnTo>
                      <a:pt x="480" y="404"/>
                    </a:lnTo>
                    <a:lnTo>
                      <a:pt x="476" y="405"/>
                    </a:lnTo>
                    <a:lnTo>
                      <a:pt x="472" y="407"/>
                    </a:lnTo>
                    <a:lnTo>
                      <a:pt x="470" y="408"/>
                    </a:lnTo>
                    <a:lnTo>
                      <a:pt x="468" y="407"/>
                    </a:lnTo>
                    <a:lnTo>
                      <a:pt x="467" y="407"/>
                    </a:lnTo>
                    <a:lnTo>
                      <a:pt x="464" y="407"/>
                    </a:lnTo>
                    <a:lnTo>
                      <a:pt x="463" y="407"/>
                    </a:lnTo>
                    <a:lnTo>
                      <a:pt x="461" y="408"/>
                    </a:lnTo>
                    <a:lnTo>
                      <a:pt x="459" y="408"/>
                    </a:lnTo>
                    <a:lnTo>
                      <a:pt x="457" y="407"/>
                    </a:lnTo>
                    <a:lnTo>
                      <a:pt x="455" y="407"/>
                    </a:lnTo>
                    <a:lnTo>
                      <a:pt x="454" y="406"/>
                    </a:lnTo>
                    <a:lnTo>
                      <a:pt x="453" y="406"/>
                    </a:lnTo>
                    <a:lnTo>
                      <a:pt x="452" y="405"/>
                    </a:lnTo>
                    <a:lnTo>
                      <a:pt x="450" y="404"/>
                    </a:lnTo>
                    <a:lnTo>
                      <a:pt x="448" y="403"/>
                    </a:lnTo>
                    <a:lnTo>
                      <a:pt x="437" y="400"/>
                    </a:lnTo>
                    <a:lnTo>
                      <a:pt x="427" y="396"/>
                    </a:lnTo>
                    <a:lnTo>
                      <a:pt x="423" y="396"/>
                    </a:lnTo>
                    <a:lnTo>
                      <a:pt x="421" y="394"/>
                    </a:lnTo>
                    <a:lnTo>
                      <a:pt x="418" y="393"/>
                    </a:lnTo>
                    <a:lnTo>
                      <a:pt x="416" y="392"/>
                    </a:lnTo>
                    <a:lnTo>
                      <a:pt x="413" y="392"/>
                    </a:lnTo>
                    <a:lnTo>
                      <a:pt x="410" y="393"/>
                    </a:lnTo>
                    <a:lnTo>
                      <a:pt x="398" y="397"/>
                    </a:lnTo>
                    <a:lnTo>
                      <a:pt x="387" y="402"/>
                    </a:lnTo>
                    <a:lnTo>
                      <a:pt x="385" y="402"/>
                    </a:lnTo>
                    <a:lnTo>
                      <a:pt x="382" y="403"/>
                    </a:lnTo>
                    <a:lnTo>
                      <a:pt x="380" y="403"/>
                    </a:lnTo>
                    <a:lnTo>
                      <a:pt x="378" y="402"/>
                    </a:lnTo>
                    <a:lnTo>
                      <a:pt x="372" y="400"/>
                    </a:lnTo>
                    <a:lnTo>
                      <a:pt x="366" y="398"/>
                    </a:lnTo>
                    <a:lnTo>
                      <a:pt x="359" y="398"/>
                    </a:lnTo>
                    <a:lnTo>
                      <a:pt x="356" y="397"/>
                    </a:lnTo>
                    <a:lnTo>
                      <a:pt x="353" y="396"/>
                    </a:lnTo>
                    <a:lnTo>
                      <a:pt x="350" y="395"/>
                    </a:lnTo>
                    <a:lnTo>
                      <a:pt x="348" y="393"/>
                    </a:lnTo>
                    <a:lnTo>
                      <a:pt x="339" y="393"/>
                    </a:lnTo>
                    <a:lnTo>
                      <a:pt x="339" y="393"/>
                    </a:lnTo>
                    <a:lnTo>
                      <a:pt x="328" y="395"/>
                    </a:lnTo>
                    <a:lnTo>
                      <a:pt x="317" y="398"/>
                    </a:lnTo>
                    <a:lnTo>
                      <a:pt x="306" y="401"/>
                    </a:lnTo>
                    <a:lnTo>
                      <a:pt x="304" y="401"/>
                    </a:lnTo>
                    <a:lnTo>
                      <a:pt x="302" y="402"/>
                    </a:lnTo>
                    <a:lnTo>
                      <a:pt x="299" y="402"/>
                    </a:lnTo>
                    <a:lnTo>
                      <a:pt x="295" y="403"/>
                    </a:lnTo>
                    <a:lnTo>
                      <a:pt x="291" y="403"/>
                    </a:lnTo>
                    <a:lnTo>
                      <a:pt x="291" y="402"/>
                    </a:lnTo>
                    <a:lnTo>
                      <a:pt x="290" y="401"/>
                    </a:lnTo>
                    <a:lnTo>
                      <a:pt x="290" y="398"/>
                    </a:lnTo>
                    <a:lnTo>
                      <a:pt x="291" y="395"/>
                    </a:lnTo>
                    <a:lnTo>
                      <a:pt x="292" y="392"/>
                    </a:lnTo>
                    <a:lnTo>
                      <a:pt x="292" y="385"/>
                    </a:lnTo>
                    <a:lnTo>
                      <a:pt x="292" y="382"/>
                    </a:lnTo>
                    <a:lnTo>
                      <a:pt x="292" y="378"/>
                    </a:lnTo>
                    <a:lnTo>
                      <a:pt x="292" y="375"/>
                    </a:lnTo>
                    <a:lnTo>
                      <a:pt x="291" y="375"/>
                    </a:lnTo>
                    <a:lnTo>
                      <a:pt x="290" y="368"/>
                    </a:lnTo>
                    <a:lnTo>
                      <a:pt x="291" y="362"/>
                    </a:lnTo>
                    <a:lnTo>
                      <a:pt x="290" y="356"/>
                    </a:lnTo>
                    <a:lnTo>
                      <a:pt x="288" y="351"/>
                    </a:lnTo>
                    <a:lnTo>
                      <a:pt x="289" y="343"/>
                    </a:lnTo>
                    <a:lnTo>
                      <a:pt x="289" y="336"/>
                    </a:lnTo>
                    <a:lnTo>
                      <a:pt x="289" y="328"/>
                    </a:lnTo>
                    <a:lnTo>
                      <a:pt x="290" y="328"/>
                    </a:lnTo>
                    <a:lnTo>
                      <a:pt x="291" y="329"/>
                    </a:lnTo>
                    <a:lnTo>
                      <a:pt x="292" y="330"/>
                    </a:lnTo>
                    <a:lnTo>
                      <a:pt x="293" y="331"/>
                    </a:lnTo>
                    <a:lnTo>
                      <a:pt x="294" y="331"/>
                    </a:lnTo>
                    <a:lnTo>
                      <a:pt x="295" y="330"/>
                    </a:lnTo>
                    <a:lnTo>
                      <a:pt x="296" y="329"/>
                    </a:lnTo>
                    <a:lnTo>
                      <a:pt x="298" y="330"/>
                    </a:lnTo>
                    <a:lnTo>
                      <a:pt x="299" y="332"/>
                    </a:lnTo>
                    <a:lnTo>
                      <a:pt x="301" y="333"/>
                    </a:lnTo>
                    <a:lnTo>
                      <a:pt x="303" y="334"/>
                    </a:lnTo>
                    <a:lnTo>
                      <a:pt x="304" y="334"/>
                    </a:lnTo>
                    <a:lnTo>
                      <a:pt x="306" y="333"/>
                    </a:lnTo>
                    <a:lnTo>
                      <a:pt x="307" y="333"/>
                    </a:lnTo>
                    <a:lnTo>
                      <a:pt x="307" y="337"/>
                    </a:lnTo>
                    <a:lnTo>
                      <a:pt x="308" y="340"/>
                    </a:lnTo>
                    <a:lnTo>
                      <a:pt x="309" y="343"/>
                    </a:lnTo>
                    <a:lnTo>
                      <a:pt x="308" y="344"/>
                    </a:lnTo>
                    <a:lnTo>
                      <a:pt x="307" y="345"/>
                    </a:lnTo>
                    <a:lnTo>
                      <a:pt x="305" y="346"/>
                    </a:lnTo>
                    <a:lnTo>
                      <a:pt x="304" y="347"/>
                    </a:lnTo>
                    <a:lnTo>
                      <a:pt x="303" y="349"/>
                    </a:lnTo>
                    <a:lnTo>
                      <a:pt x="303" y="350"/>
                    </a:lnTo>
                    <a:lnTo>
                      <a:pt x="304" y="351"/>
                    </a:lnTo>
                    <a:lnTo>
                      <a:pt x="306" y="352"/>
                    </a:lnTo>
                    <a:lnTo>
                      <a:pt x="308" y="352"/>
                    </a:lnTo>
                    <a:lnTo>
                      <a:pt x="310" y="352"/>
                    </a:lnTo>
                    <a:lnTo>
                      <a:pt x="312" y="353"/>
                    </a:lnTo>
                    <a:lnTo>
                      <a:pt x="314" y="350"/>
                    </a:lnTo>
                    <a:lnTo>
                      <a:pt x="316" y="347"/>
                    </a:lnTo>
                    <a:lnTo>
                      <a:pt x="318" y="346"/>
                    </a:lnTo>
                    <a:lnTo>
                      <a:pt x="319" y="347"/>
                    </a:lnTo>
                    <a:lnTo>
                      <a:pt x="319" y="349"/>
                    </a:lnTo>
                    <a:lnTo>
                      <a:pt x="319" y="350"/>
                    </a:lnTo>
                    <a:lnTo>
                      <a:pt x="318" y="351"/>
                    </a:lnTo>
                    <a:lnTo>
                      <a:pt x="318" y="352"/>
                    </a:lnTo>
                    <a:lnTo>
                      <a:pt x="320" y="354"/>
                    </a:lnTo>
                    <a:lnTo>
                      <a:pt x="322" y="355"/>
                    </a:lnTo>
                    <a:lnTo>
                      <a:pt x="322" y="356"/>
                    </a:lnTo>
                    <a:lnTo>
                      <a:pt x="322" y="358"/>
                    </a:lnTo>
                    <a:lnTo>
                      <a:pt x="320" y="359"/>
                    </a:lnTo>
                    <a:lnTo>
                      <a:pt x="320" y="362"/>
                    </a:lnTo>
                    <a:lnTo>
                      <a:pt x="324" y="362"/>
                    </a:lnTo>
                    <a:lnTo>
                      <a:pt x="324" y="364"/>
                    </a:lnTo>
                    <a:lnTo>
                      <a:pt x="323" y="365"/>
                    </a:lnTo>
                    <a:lnTo>
                      <a:pt x="322" y="366"/>
                    </a:lnTo>
                    <a:lnTo>
                      <a:pt x="320" y="367"/>
                    </a:lnTo>
                    <a:lnTo>
                      <a:pt x="320" y="368"/>
                    </a:lnTo>
                    <a:lnTo>
                      <a:pt x="319" y="371"/>
                    </a:lnTo>
                    <a:lnTo>
                      <a:pt x="320" y="373"/>
                    </a:lnTo>
                    <a:lnTo>
                      <a:pt x="323" y="373"/>
                    </a:lnTo>
                    <a:lnTo>
                      <a:pt x="324" y="373"/>
                    </a:lnTo>
                    <a:lnTo>
                      <a:pt x="326" y="372"/>
                    </a:lnTo>
                    <a:lnTo>
                      <a:pt x="327" y="372"/>
                    </a:lnTo>
                    <a:lnTo>
                      <a:pt x="329" y="371"/>
                    </a:lnTo>
                    <a:lnTo>
                      <a:pt x="331" y="372"/>
                    </a:lnTo>
                    <a:lnTo>
                      <a:pt x="333" y="369"/>
                    </a:lnTo>
                    <a:lnTo>
                      <a:pt x="333" y="368"/>
                    </a:lnTo>
                    <a:lnTo>
                      <a:pt x="334" y="366"/>
                    </a:lnTo>
                    <a:lnTo>
                      <a:pt x="334" y="364"/>
                    </a:lnTo>
                    <a:lnTo>
                      <a:pt x="334" y="363"/>
                    </a:lnTo>
                    <a:lnTo>
                      <a:pt x="334" y="362"/>
                    </a:lnTo>
                    <a:lnTo>
                      <a:pt x="335" y="361"/>
                    </a:lnTo>
                    <a:lnTo>
                      <a:pt x="336" y="359"/>
                    </a:lnTo>
                    <a:lnTo>
                      <a:pt x="337" y="358"/>
                    </a:lnTo>
                    <a:lnTo>
                      <a:pt x="336" y="356"/>
                    </a:lnTo>
                    <a:lnTo>
                      <a:pt x="335" y="353"/>
                    </a:lnTo>
                    <a:lnTo>
                      <a:pt x="334" y="350"/>
                    </a:lnTo>
                    <a:lnTo>
                      <a:pt x="332" y="347"/>
                    </a:lnTo>
                    <a:lnTo>
                      <a:pt x="331" y="345"/>
                    </a:lnTo>
                    <a:lnTo>
                      <a:pt x="330" y="343"/>
                    </a:lnTo>
                    <a:lnTo>
                      <a:pt x="328" y="341"/>
                    </a:lnTo>
                    <a:lnTo>
                      <a:pt x="327" y="340"/>
                    </a:lnTo>
                    <a:lnTo>
                      <a:pt x="325" y="338"/>
                    </a:lnTo>
                    <a:lnTo>
                      <a:pt x="325" y="336"/>
                    </a:lnTo>
                    <a:lnTo>
                      <a:pt x="322" y="335"/>
                    </a:lnTo>
                    <a:lnTo>
                      <a:pt x="318" y="333"/>
                    </a:lnTo>
                    <a:lnTo>
                      <a:pt x="316" y="331"/>
                    </a:lnTo>
                    <a:lnTo>
                      <a:pt x="314" y="329"/>
                    </a:lnTo>
                    <a:lnTo>
                      <a:pt x="313" y="327"/>
                    </a:lnTo>
                    <a:lnTo>
                      <a:pt x="311" y="324"/>
                    </a:lnTo>
                    <a:lnTo>
                      <a:pt x="311" y="322"/>
                    </a:lnTo>
                    <a:lnTo>
                      <a:pt x="312" y="322"/>
                    </a:lnTo>
                    <a:lnTo>
                      <a:pt x="314" y="322"/>
                    </a:lnTo>
                    <a:lnTo>
                      <a:pt x="315" y="322"/>
                    </a:lnTo>
                    <a:lnTo>
                      <a:pt x="315" y="322"/>
                    </a:lnTo>
                    <a:lnTo>
                      <a:pt x="316" y="323"/>
                    </a:lnTo>
                    <a:lnTo>
                      <a:pt x="317" y="324"/>
                    </a:lnTo>
                    <a:lnTo>
                      <a:pt x="317" y="325"/>
                    </a:lnTo>
                    <a:lnTo>
                      <a:pt x="318" y="328"/>
                    </a:lnTo>
                    <a:lnTo>
                      <a:pt x="319" y="329"/>
                    </a:lnTo>
                    <a:lnTo>
                      <a:pt x="320" y="327"/>
                    </a:lnTo>
                    <a:lnTo>
                      <a:pt x="320" y="325"/>
                    </a:lnTo>
                    <a:lnTo>
                      <a:pt x="320" y="323"/>
                    </a:lnTo>
                    <a:lnTo>
                      <a:pt x="322" y="322"/>
                    </a:lnTo>
                    <a:lnTo>
                      <a:pt x="323" y="322"/>
                    </a:lnTo>
                    <a:lnTo>
                      <a:pt x="324" y="322"/>
                    </a:lnTo>
                    <a:lnTo>
                      <a:pt x="325" y="322"/>
                    </a:lnTo>
                    <a:lnTo>
                      <a:pt x="326" y="322"/>
                    </a:lnTo>
                    <a:lnTo>
                      <a:pt x="327" y="323"/>
                    </a:lnTo>
                    <a:lnTo>
                      <a:pt x="326" y="324"/>
                    </a:lnTo>
                    <a:lnTo>
                      <a:pt x="326" y="327"/>
                    </a:lnTo>
                    <a:lnTo>
                      <a:pt x="326" y="328"/>
                    </a:lnTo>
                    <a:lnTo>
                      <a:pt x="326" y="329"/>
                    </a:lnTo>
                    <a:lnTo>
                      <a:pt x="328" y="330"/>
                    </a:lnTo>
                    <a:lnTo>
                      <a:pt x="330" y="332"/>
                    </a:lnTo>
                    <a:lnTo>
                      <a:pt x="332" y="332"/>
                    </a:lnTo>
                    <a:lnTo>
                      <a:pt x="335" y="332"/>
                    </a:lnTo>
                    <a:lnTo>
                      <a:pt x="336" y="332"/>
                    </a:lnTo>
                    <a:lnTo>
                      <a:pt x="337" y="333"/>
                    </a:lnTo>
                    <a:lnTo>
                      <a:pt x="338" y="334"/>
                    </a:lnTo>
                    <a:lnTo>
                      <a:pt x="339" y="334"/>
                    </a:lnTo>
                    <a:lnTo>
                      <a:pt x="340" y="334"/>
                    </a:lnTo>
                    <a:lnTo>
                      <a:pt x="341" y="332"/>
                    </a:lnTo>
                    <a:lnTo>
                      <a:pt x="341" y="336"/>
                    </a:lnTo>
                    <a:lnTo>
                      <a:pt x="341" y="340"/>
                    </a:lnTo>
                    <a:lnTo>
                      <a:pt x="341" y="344"/>
                    </a:lnTo>
                    <a:lnTo>
                      <a:pt x="343" y="349"/>
                    </a:lnTo>
                    <a:lnTo>
                      <a:pt x="341" y="349"/>
                    </a:lnTo>
                    <a:lnTo>
                      <a:pt x="340" y="349"/>
                    </a:lnTo>
                    <a:lnTo>
                      <a:pt x="339" y="349"/>
                    </a:lnTo>
                    <a:lnTo>
                      <a:pt x="338" y="349"/>
                    </a:lnTo>
                    <a:lnTo>
                      <a:pt x="337" y="347"/>
                    </a:lnTo>
                    <a:lnTo>
                      <a:pt x="336" y="347"/>
                    </a:lnTo>
                    <a:lnTo>
                      <a:pt x="336" y="349"/>
                    </a:lnTo>
                    <a:lnTo>
                      <a:pt x="336" y="350"/>
                    </a:lnTo>
                    <a:lnTo>
                      <a:pt x="337" y="352"/>
                    </a:lnTo>
                    <a:lnTo>
                      <a:pt x="340" y="353"/>
                    </a:lnTo>
                    <a:lnTo>
                      <a:pt x="343" y="354"/>
                    </a:lnTo>
                    <a:lnTo>
                      <a:pt x="345" y="355"/>
                    </a:lnTo>
                    <a:lnTo>
                      <a:pt x="346" y="358"/>
                    </a:lnTo>
                    <a:lnTo>
                      <a:pt x="348" y="359"/>
                    </a:lnTo>
                    <a:lnTo>
                      <a:pt x="350" y="359"/>
                    </a:lnTo>
                    <a:lnTo>
                      <a:pt x="352" y="360"/>
                    </a:lnTo>
                    <a:lnTo>
                      <a:pt x="356" y="353"/>
                    </a:lnTo>
                    <a:lnTo>
                      <a:pt x="357" y="343"/>
                    </a:lnTo>
                    <a:lnTo>
                      <a:pt x="356" y="335"/>
                    </a:lnTo>
                    <a:lnTo>
                      <a:pt x="354" y="332"/>
                    </a:lnTo>
                    <a:lnTo>
                      <a:pt x="353" y="329"/>
                    </a:lnTo>
                    <a:lnTo>
                      <a:pt x="352" y="325"/>
                    </a:lnTo>
                    <a:lnTo>
                      <a:pt x="350" y="323"/>
                    </a:lnTo>
                    <a:lnTo>
                      <a:pt x="348" y="321"/>
                    </a:lnTo>
                    <a:lnTo>
                      <a:pt x="346" y="319"/>
                    </a:lnTo>
                    <a:lnTo>
                      <a:pt x="344" y="317"/>
                    </a:lnTo>
                    <a:lnTo>
                      <a:pt x="340" y="315"/>
                    </a:lnTo>
                    <a:lnTo>
                      <a:pt x="336" y="314"/>
                    </a:lnTo>
                    <a:lnTo>
                      <a:pt x="333" y="313"/>
                    </a:lnTo>
                    <a:lnTo>
                      <a:pt x="329" y="312"/>
                    </a:lnTo>
                    <a:lnTo>
                      <a:pt x="328" y="311"/>
                    </a:lnTo>
                    <a:lnTo>
                      <a:pt x="327" y="311"/>
                    </a:lnTo>
                    <a:lnTo>
                      <a:pt x="326" y="310"/>
                    </a:lnTo>
                    <a:lnTo>
                      <a:pt x="325" y="310"/>
                    </a:lnTo>
                    <a:lnTo>
                      <a:pt x="318" y="305"/>
                    </a:lnTo>
                    <a:lnTo>
                      <a:pt x="311" y="300"/>
                    </a:lnTo>
                    <a:lnTo>
                      <a:pt x="305" y="295"/>
                    </a:lnTo>
                    <a:lnTo>
                      <a:pt x="299" y="289"/>
                    </a:lnTo>
                    <a:lnTo>
                      <a:pt x="302" y="289"/>
                    </a:lnTo>
                    <a:lnTo>
                      <a:pt x="304" y="290"/>
                    </a:lnTo>
                    <a:lnTo>
                      <a:pt x="306" y="291"/>
                    </a:lnTo>
                    <a:lnTo>
                      <a:pt x="307" y="292"/>
                    </a:lnTo>
                    <a:lnTo>
                      <a:pt x="309" y="292"/>
                    </a:lnTo>
                    <a:lnTo>
                      <a:pt x="311" y="292"/>
                    </a:lnTo>
                    <a:lnTo>
                      <a:pt x="312" y="293"/>
                    </a:lnTo>
                    <a:lnTo>
                      <a:pt x="313" y="293"/>
                    </a:lnTo>
                    <a:lnTo>
                      <a:pt x="315" y="293"/>
                    </a:lnTo>
                    <a:lnTo>
                      <a:pt x="316" y="294"/>
                    </a:lnTo>
                    <a:lnTo>
                      <a:pt x="317" y="294"/>
                    </a:lnTo>
                    <a:lnTo>
                      <a:pt x="317" y="292"/>
                    </a:lnTo>
                    <a:lnTo>
                      <a:pt x="317" y="291"/>
                    </a:lnTo>
                    <a:lnTo>
                      <a:pt x="317" y="289"/>
                    </a:lnTo>
                    <a:lnTo>
                      <a:pt x="318" y="290"/>
                    </a:lnTo>
                    <a:lnTo>
                      <a:pt x="320" y="291"/>
                    </a:lnTo>
                    <a:lnTo>
                      <a:pt x="322" y="292"/>
                    </a:lnTo>
                    <a:lnTo>
                      <a:pt x="323" y="294"/>
                    </a:lnTo>
                    <a:lnTo>
                      <a:pt x="323" y="296"/>
                    </a:lnTo>
                    <a:lnTo>
                      <a:pt x="325" y="297"/>
                    </a:lnTo>
                    <a:lnTo>
                      <a:pt x="324" y="291"/>
                    </a:lnTo>
                    <a:lnTo>
                      <a:pt x="320" y="286"/>
                    </a:lnTo>
                    <a:lnTo>
                      <a:pt x="315" y="281"/>
                    </a:lnTo>
                    <a:lnTo>
                      <a:pt x="313" y="276"/>
                    </a:lnTo>
                    <a:lnTo>
                      <a:pt x="319" y="278"/>
                    </a:lnTo>
                    <a:lnTo>
                      <a:pt x="324" y="284"/>
                    </a:lnTo>
                    <a:lnTo>
                      <a:pt x="327" y="289"/>
                    </a:lnTo>
                    <a:lnTo>
                      <a:pt x="330" y="294"/>
                    </a:lnTo>
                    <a:lnTo>
                      <a:pt x="330" y="297"/>
                    </a:lnTo>
                    <a:lnTo>
                      <a:pt x="329" y="299"/>
                    </a:lnTo>
                    <a:lnTo>
                      <a:pt x="328" y="301"/>
                    </a:lnTo>
                    <a:lnTo>
                      <a:pt x="327" y="303"/>
                    </a:lnTo>
                    <a:lnTo>
                      <a:pt x="327" y="306"/>
                    </a:lnTo>
                    <a:lnTo>
                      <a:pt x="330" y="307"/>
                    </a:lnTo>
                    <a:lnTo>
                      <a:pt x="332" y="308"/>
                    </a:lnTo>
                    <a:lnTo>
                      <a:pt x="334" y="308"/>
                    </a:lnTo>
                    <a:lnTo>
                      <a:pt x="336" y="306"/>
                    </a:lnTo>
                    <a:lnTo>
                      <a:pt x="338" y="305"/>
                    </a:lnTo>
                    <a:lnTo>
                      <a:pt x="339" y="302"/>
                    </a:lnTo>
                    <a:lnTo>
                      <a:pt x="341" y="301"/>
                    </a:lnTo>
                    <a:lnTo>
                      <a:pt x="343" y="299"/>
                    </a:lnTo>
                    <a:lnTo>
                      <a:pt x="346" y="299"/>
                    </a:lnTo>
                    <a:lnTo>
                      <a:pt x="348" y="302"/>
                    </a:lnTo>
                    <a:lnTo>
                      <a:pt x="351" y="305"/>
                    </a:lnTo>
                    <a:lnTo>
                      <a:pt x="354" y="307"/>
                    </a:lnTo>
                    <a:lnTo>
                      <a:pt x="355" y="305"/>
                    </a:lnTo>
                    <a:lnTo>
                      <a:pt x="356" y="301"/>
                    </a:lnTo>
                    <a:lnTo>
                      <a:pt x="356" y="299"/>
                    </a:lnTo>
                    <a:lnTo>
                      <a:pt x="358" y="299"/>
                    </a:lnTo>
                    <a:lnTo>
                      <a:pt x="359" y="301"/>
                    </a:lnTo>
                    <a:lnTo>
                      <a:pt x="359" y="301"/>
                    </a:lnTo>
                    <a:lnTo>
                      <a:pt x="360" y="301"/>
                    </a:lnTo>
                    <a:lnTo>
                      <a:pt x="361" y="301"/>
                    </a:lnTo>
                    <a:lnTo>
                      <a:pt x="363" y="300"/>
                    </a:lnTo>
                    <a:lnTo>
                      <a:pt x="361" y="299"/>
                    </a:lnTo>
                    <a:lnTo>
                      <a:pt x="361" y="298"/>
                    </a:lnTo>
                    <a:lnTo>
                      <a:pt x="360" y="297"/>
                    </a:lnTo>
                    <a:lnTo>
                      <a:pt x="360" y="296"/>
                    </a:lnTo>
                    <a:lnTo>
                      <a:pt x="359" y="295"/>
                    </a:lnTo>
                    <a:lnTo>
                      <a:pt x="358" y="293"/>
                    </a:lnTo>
                    <a:lnTo>
                      <a:pt x="358" y="292"/>
                    </a:lnTo>
                    <a:lnTo>
                      <a:pt x="359" y="292"/>
                    </a:lnTo>
                    <a:lnTo>
                      <a:pt x="361" y="292"/>
                    </a:lnTo>
                    <a:lnTo>
                      <a:pt x="363" y="293"/>
                    </a:lnTo>
                    <a:lnTo>
                      <a:pt x="364" y="294"/>
                    </a:lnTo>
                    <a:lnTo>
                      <a:pt x="365" y="296"/>
                    </a:lnTo>
                    <a:lnTo>
                      <a:pt x="365" y="300"/>
                    </a:lnTo>
                    <a:lnTo>
                      <a:pt x="368" y="305"/>
                    </a:lnTo>
                    <a:lnTo>
                      <a:pt x="371" y="309"/>
                    </a:lnTo>
                    <a:lnTo>
                      <a:pt x="371" y="314"/>
                    </a:lnTo>
                    <a:lnTo>
                      <a:pt x="372" y="315"/>
                    </a:lnTo>
                    <a:lnTo>
                      <a:pt x="374" y="316"/>
                    </a:lnTo>
                    <a:lnTo>
                      <a:pt x="376" y="316"/>
                    </a:lnTo>
                    <a:lnTo>
                      <a:pt x="378" y="316"/>
                    </a:lnTo>
                    <a:lnTo>
                      <a:pt x="379" y="315"/>
                    </a:lnTo>
                    <a:lnTo>
                      <a:pt x="381" y="314"/>
                    </a:lnTo>
                    <a:lnTo>
                      <a:pt x="384" y="314"/>
                    </a:lnTo>
                    <a:lnTo>
                      <a:pt x="386" y="314"/>
                    </a:lnTo>
                    <a:lnTo>
                      <a:pt x="388" y="314"/>
                    </a:lnTo>
                    <a:lnTo>
                      <a:pt x="389" y="315"/>
                    </a:lnTo>
                    <a:lnTo>
                      <a:pt x="388" y="316"/>
                    </a:lnTo>
                    <a:lnTo>
                      <a:pt x="388" y="316"/>
                    </a:lnTo>
                    <a:lnTo>
                      <a:pt x="388" y="316"/>
                    </a:lnTo>
                    <a:lnTo>
                      <a:pt x="389" y="317"/>
                    </a:lnTo>
                    <a:lnTo>
                      <a:pt x="390" y="316"/>
                    </a:lnTo>
                    <a:lnTo>
                      <a:pt x="390" y="315"/>
                    </a:lnTo>
                    <a:lnTo>
                      <a:pt x="391" y="314"/>
                    </a:lnTo>
                    <a:lnTo>
                      <a:pt x="391" y="313"/>
                    </a:lnTo>
                    <a:lnTo>
                      <a:pt x="390" y="312"/>
                    </a:lnTo>
                    <a:lnTo>
                      <a:pt x="389" y="310"/>
                    </a:lnTo>
                    <a:lnTo>
                      <a:pt x="388" y="307"/>
                    </a:lnTo>
                    <a:lnTo>
                      <a:pt x="387" y="303"/>
                    </a:lnTo>
                    <a:lnTo>
                      <a:pt x="386" y="301"/>
                    </a:lnTo>
                    <a:lnTo>
                      <a:pt x="384" y="299"/>
                    </a:lnTo>
                    <a:lnTo>
                      <a:pt x="381" y="297"/>
                    </a:lnTo>
                    <a:lnTo>
                      <a:pt x="378" y="296"/>
                    </a:lnTo>
                    <a:lnTo>
                      <a:pt x="376" y="293"/>
                    </a:lnTo>
                    <a:lnTo>
                      <a:pt x="374" y="291"/>
                    </a:lnTo>
                    <a:lnTo>
                      <a:pt x="372" y="289"/>
                    </a:lnTo>
                    <a:lnTo>
                      <a:pt x="370" y="288"/>
                    </a:lnTo>
                    <a:lnTo>
                      <a:pt x="367" y="288"/>
                    </a:lnTo>
                    <a:lnTo>
                      <a:pt x="365" y="287"/>
                    </a:lnTo>
                    <a:lnTo>
                      <a:pt x="363" y="286"/>
                    </a:lnTo>
                    <a:lnTo>
                      <a:pt x="359" y="285"/>
                    </a:lnTo>
                    <a:lnTo>
                      <a:pt x="356" y="285"/>
                    </a:lnTo>
                    <a:lnTo>
                      <a:pt x="354" y="284"/>
                    </a:lnTo>
                    <a:lnTo>
                      <a:pt x="352" y="283"/>
                    </a:lnTo>
                    <a:lnTo>
                      <a:pt x="350" y="280"/>
                    </a:lnTo>
                    <a:lnTo>
                      <a:pt x="347" y="279"/>
                    </a:lnTo>
                    <a:lnTo>
                      <a:pt x="345" y="278"/>
                    </a:lnTo>
                    <a:lnTo>
                      <a:pt x="341" y="277"/>
                    </a:lnTo>
                    <a:lnTo>
                      <a:pt x="339" y="275"/>
                    </a:lnTo>
                    <a:lnTo>
                      <a:pt x="336" y="274"/>
                    </a:lnTo>
                    <a:lnTo>
                      <a:pt x="333" y="274"/>
                    </a:lnTo>
                    <a:lnTo>
                      <a:pt x="331" y="273"/>
                    </a:lnTo>
                    <a:lnTo>
                      <a:pt x="329" y="273"/>
                    </a:lnTo>
                    <a:lnTo>
                      <a:pt x="327" y="274"/>
                    </a:lnTo>
                    <a:lnTo>
                      <a:pt x="325" y="274"/>
                    </a:lnTo>
                    <a:lnTo>
                      <a:pt x="323" y="275"/>
                    </a:lnTo>
                    <a:lnTo>
                      <a:pt x="320" y="275"/>
                    </a:lnTo>
                    <a:lnTo>
                      <a:pt x="319" y="274"/>
                    </a:lnTo>
                    <a:lnTo>
                      <a:pt x="318" y="272"/>
                    </a:lnTo>
                    <a:lnTo>
                      <a:pt x="322" y="270"/>
                    </a:lnTo>
                    <a:lnTo>
                      <a:pt x="325" y="269"/>
                    </a:lnTo>
                    <a:lnTo>
                      <a:pt x="325" y="267"/>
                    </a:lnTo>
                    <a:lnTo>
                      <a:pt x="325" y="265"/>
                    </a:lnTo>
                    <a:lnTo>
                      <a:pt x="325" y="263"/>
                    </a:lnTo>
                    <a:lnTo>
                      <a:pt x="326" y="262"/>
                    </a:lnTo>
                    <a:lnTo>
                      <a:pt x="328" y="262"/>
                    </a:lnTo>
                    <a:lnTo>
                      <a:pt x="330" y="262"/>
                    </a:lnTo>
                    <a:lnTo>
                      <a:pt x="332" y="261"/>
                    </a:lnTo>
                    <a:lnTo>
                      <a:pt x="333" y="261"/>
                    </a:lnTo>
                    <a:lnTo>
                      <a:pt x="333" y="259"/>
                    </a:lnTo>
                    <a:lnTo>
                      <a:pt x="333" y="258"/>
                    </a:lnTo>
                    <a:lnTo>
                      <a:pt x="334" y="257"/>
                    </a:lnTo>
                    <a:lnTo>
                      <a:pt x="335" y="257"/>
                    </a:lnTo>
                    <a:lnTo>
                      <a:pt x="336" y="257"/>
                    </a:lnTo>
                    <a:lnTo>
                      <a:pt x="337" y="257"/>
                    </a:lnTo>
                    <a:lnTo>
                      <a:pt x="338" y="258"/>
                    </a:lnTo>
                    <a:lnTo>
                      <a:pt x="338" y="259"/>
                    </a:lnTo>
                    <a:lnTo>
                      <a:pt x="339" y="261"/>
                    </a:lnTo>
                    <a:lnTo>
                      <a:pt x="339" y="262"/>
                    </a:lnTo>
                    <a:lnTo>
                      <a:pt x="338" y="263"/>
                    </a:lnTo>
                    <a:lnTo>
                      <a:pt x="337" y="263"/>
                    </a:lnTo>
                    <a:lnTo>
                      <a:pt x="336" y="263"/>
                    </a:lnTo>
                    <a:lnTo>
                      <a:pt x="336" y="262"/>
                    </a:lnTo>
                    <a:lnTo>
                      <a:pt x="334" y="264"/>
                    </a:lnTo>
                    <a:lnTo>
                      <a:pt x="334" y="267"/>
                    </a:lnTo>
                    <a:lnTo>
                      <a:pt x="335" y="269"/>
                    </a:lnTo>
                    <a:lnTo>
                      <a:pt x="336" y="270"/>
                    </a:lnTo>
                    <a:lnTo>
                      <a:pt x="337" y="271"/>
                    </a:lnTo>
                    <a:lnTo>
                      <a:pt x="338" y="272"/>
                    </a:lnTo>
                    <a:lnTo>
                      <a:pt x="340" y="272"/>
                    </a:lnTo>
                    <a:lnTo>
                      <a:pt x="341" y="272"/>
                    </a:lnTo>
                    <a:lnTo>
                      <a:pt x="343" y="273"/>
                    </a:lnTo>
                    <a:lnTo>
                      <a:pt x="345" y="273"/>
                    </a:lnTo>
                    <a:lnTo>
                      <a:pt x="346" y="274"/>
                    </a:lnTo>
                    <a:lnTo>
                      <a:pt x="348" y="274"/>
                    </a:lnTo>
                    <a:lnTo>
                      <a:pt x="350" y="274"/>
                    </a:lnTo>
                    <a:lnTo>
                      <a:pt x="351" y="274"/>
                    </a:lnTo>
                    <a:lnTo>
                      <a:pt x="352" y="274"/>
                    </a:lnTo>
                    <a:lnTo>
                      <a:pt x="353" y="272"/>
                    </a:lnTo>
                    <a:lnTo>
                      <a:pt x="354" y="270"/>
                    </a:lnTo>
                    <a:lnTo>
                      <a:pt x="353" y="269"/>
                    </a:lnTo>
                    <a:lnTo>
                      <a:pt x="352" y="267"/>
                    </a:lnTo>
                    <a:lnTo>
                      <a:pt x="351" y="266"/>
                    </a:lnTo>
                    <a:lnTo>
                      <a:pt x="351" y="265"/>
                    </a:lnTo>
                    <a:lnTo>
                      <a:pt x="348" y="264"/>
                    </a:lnTo>
                    <a:lnTo>
                      <a:pt x="346" y="262"/>
                    </a:lnTo>
                    <a:lnTo>
                      <a:pt x="345" y="259"/>
                    </a:lnTo>
                    <a:lnTo>
                      <a:pt x="343" y="257"/>
                    </a:lnTo>
                    <a:lnTo>
                      <a:pt x="340" y="256"/>
                    </a:lnTo>
                    <a:lnTo>
                      <a:pt x="337" y="256"/>
                    </a:lnTo>
                    <a:lnTo>
                      <a:pt x="336" y="255"/>
                    </a:lnTo>
                    <a:lnTo>
                      <a:pt x="335" y="254"/>
                    </a:lnTo>
                    <a:lnTo>
                      <a:pt x="334" y="252"/>
                    </a:lnTo>
                    <a:lnTo>
                      <a:pt x="333" y="251"/>
                    </a:lnTo>
                    <a:lnTo>
                      <a:pt x="331" y="251"/>
                    </a:lnTo>
                    <a:lnTo>
                      <a:pt x="329" y="250"/>
                    </a:lnTo>
                    <a:lnTo>
                      <a:pt x="326" y="250"/>
                    </a:lnTo>
                    <a:lnTo>
                      <a:pt x="324" y="249"/>
                    </a:lnTo>
                    <a:lnTo>
                      <a:pt x="323" y="247"/>
                    </a:lnTo>
                    <a:lnTo>
                      <a:pt x="323" y="245"/>
                    </a:lnTo>
                    <a:lnTo>
                      <a:pt x="324" y="244"/>
                    </a:lnTo>
                    <a:lnTo>
                      <a:pt x="325" y="243"/>
                    </a:lnTo>
                    <a:lnTo>
                      <a:pt x="326" y="244"/>
                    </a:lnTo>
                    <a:lnTo>
                      <a:pt x="327" y="245"/>
                    </a:lnTo>
                    <a:lnTo>
                      <a:pt x="328" y="247"/>
                    </a:lnTo>
                    <a:lnTo>
                      <a:pt x="328" y="248"/>
                    </a:lnTo>
                    <a:lnTo>
                      <a:pt x="330" y="249"/>
                    </a:lnTo>
                    <a:lnTo>
                      <a:pt x="331" y="248"/>
                    </a:lnTo>
                    <a:lnTo>
                      <a:pt x="332" y="247"/>
                    </a:lnTo>
                    <a:lnTo>
                      <a:pt x="333" y="246"/>
                    </a:lnTo>
                    <a:lnTo>
                      <a:pt x="333" y="245"/>
                    </a:lnTo>
                    <a:lnTo>
                      <a:pt x="333" y="243"/>
                    </a:lnTo>
                    <a:lnTo>
                      <a:pt x="332" y="242"/>
                    </a:lnTo>
                    <a:lnTo>
                      <a:pt x="331" y="241"/>
                    </a:lnTo>
                    <a:lnTo>
                      <a:pt x="331" y="240"/>
                    </a:lnTo>
                    <a:lnTo>
                      <a:pt x="330" y="239"/>
                    </a:lnTo>
                    <a:lnTo>
                      <a:pt x="330" y="240"/>
                    </a:lnTo>
                    <a:lnTo>
                      <a:pt x="330" y="241"/>
                    </a:lnTo>
                    <a:lnTo>
                      <a:pt x="331" y="242"/>
                    </a:lnTo>
                    <a:lnTo>
                      <a:pt x="330" y="243"/>
                    </a:lnTo>
                    <a:lnTo>
                      <a:pt x="328" y="242"/>
                    </a:lnTo>
                    <a:lnTo>
                      <a:pt x="327" y="241"/>
                    </a:lnTo>
                    <a:lnTo>
                      <a:pt x="326" y="240"/>
                    </a:lnTo>
                    <a:lnTo>
                      <a:pt x="325" y="239"/>
                    </a:lnTo>
                    <a:lnTo>
                      <a:pt x="325" y="237"/>
                    </a:lnTo>
                    <a:lnTo>
                      <a:pt x="326" y="237"/>
                    </a:lnTo>
                    <a:lnTo>
                      <a:pt x="327" y="237"/>
                    </a:lnTo>
                    <a:lnTo>
                      <a:pt x="328" y="237"/>
                    </a:lnTo>
                    <a:lnTo>
                      <a:pt x="329" y="237"/>
                    </a:lnTo>
                    <a:lnTo>
                      <a:pt x="325" y="235"/>
                    </a:lnTo>
                    <a:lnTo>
                      <a:pt x="320" y="235"/>
                    </a:lnTo>
                    <a:lnTo>
                      <a:pt x="316" y="235"/>
                    </a:lnTo>
                    <a:lnTo>
                      <a:pt x="312" y="235"/>
                    </a:lnTo>
                    <a:lnTo>
                      <a:pt x="309" y="231"/>
                    </a:lnTo>
                    <a:lnTo>
                      <a:pt x="307" y="230"/>
                    </a:lnTo>
                    <a:lnTo>
                      <a:pt x="305" y="230"/>
                    </a:lnTo>
                    <a:lnTo>
                      <a:pt x="304" y="229"/>
                    </a:lnTo>
                    <a:lnTo>
                      <a:pt x="302" y="229"/>
                    </a:lnTo>
                    <a:lnTo>
                      <a:pt x="301" y="227"/>
                    </a:lnTo>
                    <a:lnTo>
                      <a:pt x="299" y="226"/>
                    </a:lnTo>
                    <a:lnTo>
                      <a:pt x="297" y="226"/>
                    </a:lnTo>
                    <a:lnTo>
                      <a:pt x="296" y="225"/>
                    </a:lnTo>
                    <a:lnTo>
                      <a:pt x="295" y="224"/>
                    </a:lnTo>
                    <a:lnTo>
                      <a:pt x="295" y="223"/>
                    </a:lnTo>
                    <a:lnTo>
                      <a:pt x="295" y="221"/>
                    </a:lnTo>
                    <a:lnTo>
                      <a:pt x="294" y="220"/>
                    </a:lnTo>
                    <a:lnTo>
                      <a:pt x="294" y="218"/>
                    </a:lnTo>
                    <a:lnTo>
                      <a:pt x="293" y="217"/>
                    </a:lnTo>
                    <a:lnTo>
                      <a:pt x="292" y="214"/>
                    </a:lnTo>
                    <a:lnTo>
                      <a:pt x="290" y="213"/>
                    </a:lnTo>
                    <a:lnTo>
                      <a:pt x="289" y="211"/>
                    </a:lnTo>
                    <a:lnTo>
                      <a:pt x="288" y="207"/>
                    </a:lnTo>
                    <a:lnTo>
                      <a:pt x="287" y="204"/>
                    </a:lnTo>
                    <a:lnTo>
                      <a:pt x="286" y="200"/>
                    </a:lnTo>
                    <a:lnTo>
                      <a:pt x="287" y="196"/>
                    </a:lnTo>
                    <a:lnTo>
                      <a:pt x="287" y="195"/>
                    </a:lnTo>
                    <a:lnTo>
                      <a:pt x="287" y="192"/>
                    </a:lnTo>
                    <a:lnTo>
                      <a:pt x="287" y="191"/>
                    </a:lnTo>
                    <a:lnTo>
                      <a:pt x="287" y="189"/>
                    </a:lnTo>
                    <a:lnTo>
                      <a:pt x="287" y="187"/>
                    </a:lnTo>
                    <a:lnTo>
                      <a:pt x="287" y="186"/>
                    </a:lnTo>
                    <a:lnTo>
                      <a:pt x="287" y="185"/>
                    </a:lnTo>
                    <a:lnTo>
                      <a:pt x="289" y="186"/>
                    </a:lnTo>
                    <a:lnTo>
                      <a:pt x="291" y="187"/>
                    </a:lnTo>
                    <a:lnTo>
                      <a:pt x="293" y="188"/>
                    </a:lnTo>
                    <a:lnTo>
                      <a:pt x="296" y="189"/>
                    </a:lnTo>
                    <a:lnTo>
                      <a:pt x="297" y="190"/>
                    </a:lnTo>
                    <a:lnTo>
                      <a:pt x="298" y="191"/>
                    </a:lnTo>
                    <a:lnTo>
                      <a:pt x="299" y="192"/>
                    </a:lnTo>
                    <a:lnTo>
                      <a:pt x="301" y="195"/>
                    </a:lnTo>
                    <a:lnTo>
                      <a:pt x="302" y="196"/>
                    </a:lnTo>
                    <a:lnTo>
                      <a:pt x="303" y="196"/>
                    </a:lnTo>
                    <a:lnTo>
                      <a:pt x="304" y="196"/>
                    </a:lnTo>
                    <a:lnTo>
                      <a:pt x="306" y="195"/>
                    </a:lnTo>
                    <a:lnTo>
                      <a:pt x="308" y="196"/>
                    </a:lnTo>
                    <a:lnTo>
                      <a:pt x="309" y="196"/>
                    </a:lnTo>
                    <a:lnTo>
                      <a:pt x="311" y="197"/>
                    </a:lnTo>
                    <a:lnTo>
                      <a:pt x="313" y="198"/>
                    </a:lnTo>
                    <a:lnTo>
                      <a:pt x="314" y="200"/>
                    </a:lnTo>
                    <a:lnTo>
                      <a:pt x="314" y="203"/>
                    </a:lnTo>
                    <a:lnTo>
                      <a:pt x="315" y="205"/>
                    </a:lnTo>
                    <a:lnTo>
                      <a:pt x="316" y="208"/>
                    </a:lnTo>
                    <a:lnTo>
                      <a:pt x="317" y="208"/>
                    </a:lnTo>
                    <a:lnTo>
                      <a:pt x="318" y="208"/>
                    </a:lnTo>
                    <a:lnTo>
                      <a:pt x="319" y="208"/>
                    </a:lnTo>
                    <a:lnTo>
                      <a:pt x="320" y="206"/>
                    </a:lnTo>
                    <a:lnTo>
                      <a:pt x="322" y="205"/>
                    </a:lnTo>
                    <a:lnTo>
                      <a:pt x="323" y="205"/>
                    </a:lnTo>
                    <a:lnTo>
                      <a:pt x="324" y="205"/>
                    </a:lnTo>
                    <a:lnTo>
                      <a:pt x="326" y="205"/>
                    </a:lnTo>
                    <a:lnTo>
                      <a:pt x="327" y="205"/>
                    </a:lnTo>
                    <a:lnTo>
                      <a:pt x="328" y="204"/>
                    </a:lnTo>
                    <a:lnTo>
                      <a:pt x="328" y="202"/>
                    </a:lnTo>
                    <a:lnTo>
                      <a:pt x="330" y="201"/>
                    </a:lnTo>
                    <a:lnTo>
                      <a:pt x="332" y="200"/>
                    </a:lnTo>
                    <a:lnTo>
                      <a:pt x="333" y="199"/>
                    </a:lnTo>
                    <a:lnTo>
                      <a:pt x="335" y="199"/>
                    </a:lnTo>
                    <a:lnTo>
                      <a:pt x="336" y="200"/>
                    </a:lnTo>
                    <a:lnTo>
                      <a:pt x="338" y="202"/>
                    </a:lnTo>
                    <a:lnTo>
                      <a:pt x="339" y="203"/>
                    </a:lnTo>
                    <a:lnTo>
                      <a:pt x="340" y="204"/>
                    </a:lnTo>
                    <a:lnTo>
                      <a:pt x="343" y="204"/>
                    </a:lnTo>
                    <a:lnTo>
                      <a:pt x="344" y="202"/>
                    </a:lnTo>
                    <a:lnTo>
                      <a:pt x="346" y="201"/>
                    </a:lnTo>
                    <a:lnTo>
                      <a:pt x="348" y="201"/>
                    </a:lnTo>
                    <a:lnTo>
                      <a:pt x="350" y="201"/>
                    </a:lnTo>
                    <a:lnTo>
                      <a:pt x="352" y="202"/>
                    </a:lnTo>
                    <a:lnTo>
                      <a:pt x="355" y="205"/>
                    </a:lnTo>
                    <a:lnTo>
                      <a:pt x="359" y="206"/>
                    </a:lnTo>
                    <a:lnTo>
                      <a:pt x="364" y="206"/>
                    </a:lnTo>
                    <a:lnTo>
                      <a:pt x="367" y="206"/>
                    </a:lnTo>
                    <a:lnTo>
                      <a:pt x="370" y="210"/>
                    </a:lnTo>
                    <a:lnTo>
                      <a:pt x="370" y="212"/>
                    </a:lnTo>
                    <a:lnTo>
                      <a:pt x="370" y="214"/>
                    </a:lnTo>
                    <a:lnTo>
                      <a:pt x="371" y="215"/>
                    </a:lnTo>
                    <a:lnTo>
                      <a:pt x="373" y="217"/>
                    </a:lnTo>
                    <a:lnTo>
                      <a:pt x="375" y="215"/>
                    </a:lnTo>
                    <a:lnTo>
                      <a:pt x="376" y="213"/>
                    </a:lnTo>
                    <a:lnTo>
                      <a:pt x="377" y="211"/>
                    </a:lnTo>
                    <a:lnTo>
                      <a:pt x="377" y="209"/>
                    </a:lnTo>
                    <a:lnTo>
                      <a:pt x="377" y="207"/>
                    </a:lnTo>
                    <a:lnTo>
                      <a:pt x="377" y="204"/>
                    </a:lnTo>
                    <a:lnTo>
                      <a:pt x="375" y="201"/>
                    </a:lnTo>
                    <a:lnTo>
                      <a:pt x="374" y="200"/>
                    </a:lnTo>
                    <a:lnTo>
                      <a:pt x="371" y="198"/>
                    </a:lnTo>
                    <a:lnTo>
                      <a:pt x="369" y="197"/>
                    </a:lnTo>
                    <a:lnTo>
                      <a:pt x="366" y="196"/>
                    </a:lnTo>
                    <a:lnTo>
                      <a:pt x="364" y="193"/>
                    </a:lnTo>
                    <a:lnTo>
                      <a:pt x="361" y="191"/>
                    </a:lnTo>
                    <a:lnTo>
                      <a:pt x="359" y="191"/>
                    </a:lnTo>
                    <a:lnTo>
                      <a:pt x="357" y="190"/>
                    </a:lnTo>
                    <a:lnTo>
                      <a:pt x="355" y="188"/>
                    </a:lnTo>
                    <a:lnTo>
                      <a:pt x="354" y="187"/>
                    </a:lnTo>
                    <a:lnTo>
                      <a:pt x="352" y="186"/>
                    </a:lnTo>
                    <a:lnTo>
                      <a:pt x="350" y="187"/>
                    </a:lnTo>
                    <a:lnTo>
                      <a:pt x="346" y="183"/>
                    </a:lnTo>
                    <a:lnTo>
                      <a:pt x="340" y="183"/>
                    </a:lnTo>
                    <a:lnTo>
                      <a:pt x="334" y="183"/>
                    </a:lnTo>
                    <a:lnTo>
                      <a:pt x="330" y="182"/>
                    </a:lnTo>
                    <a:lnTo>
                      <a:pt x="325" y="181"/>
                    </a:lnTo>
                    <a:lnTo>
                      <a:pt x="320" y="181"/>
                    </a:lnTo>
                    <a:lnTo>
                      <a:pt x="315" y="180"/>
                    </a:lnTo>
                    <a:lnTo>
                      <a:pt x="312" y="176"/>
                    </a:lnTo>
                    <a:lnTo>
                      <a:pt x="310" y="176"/>
                    </a:lnTo>
                    <a:lnTo>
                      <a:pt x="307" y="175"/>
                    </a:lnTo>
                    <a:lnTo>
                      <a:pt x="305" y="174"/>
                    </a:lnTo>
                    <a:lnTo>
                      <a:pt x="302" y="173"/>
                    </a:lnTo>
                    <a:lnTo>
                      <a:pt x="298" y="173"/>
                    </a:lnTo>
                    <a:lnTo>
                      <a:pt x="297" y="171"/>
                    </a:lnTo>
                    <a:lnTo>
                      <a:pt x="296" y="170"/>
                    </a:lnTo>
                    <a:lnTo>
                      <a:pt x="297" y="169"/>
                    </a:lnTo>
                    <a:lnTo>
                      <a:pt x="298" y="167"/>
                    </a:lnTo>
                    <a:lnTo>
                      <a:pt x="299" y="167"/>
                    </a:lnTo>
                    <a:lnTo>
                      <a:pt x="301" y="166"/>
                    </a:lnTo>
                    <a:lnTo>
                      <a:pt x="302" y="167"/>
                    </a:lnTo>
                    <a:lnTo>
                      <a:pt x="303" y="167"/>
                    </a:lnTo>
                    <a:lnTo>
                      <a:pt x="305" y="167"/>
                    </a:lnTo>
                    <a:lnTo>
                      <a:pt x="306" y="167"/>
                    </a:lnTo>
                    <a:lnTo>
                      <a:pt x="306" y="166"/>
                    </a:lnTo>
                    <a:lnTo>
                      <a:pt x="308" y="166"/>
                    </a:lnTo>
                    <a:lnTo>
                      <a:pt x="308" y="167"/>
                    </a:lnTo>
                    <a:lnTo>
                      <a:pt x="308" y="168"/>
                    </a:lnTo>
                    <a:lnTo>
                      <a:pt x="307" y="169"/>
                    </a:lnTo>
                    <a:lnTo>
                      <a:pt x="307" y="170"/>
                    </a:lnTo>
                    <a:lnTo>
                      <a:pt x="308" y="171"/>
                    </a:lnTo>
                    <a:lnTo>
                      <a:pt x="309" y="171"/>
                    </a:lnTo>
                    <a:lnTo>
                      <a:pt x="310" y="171"/>
                    </a:lnTo>
                    <a:lnTo>
                      <a:pt x="311" y="170"/>
                    </a:lnTo>
                    <a:lnTo>
                      <a:pt x="312" y="170"/>
                    </a:lnTo>
                    <a:lnTo>
                      <a:pt x="312" y="168"/>
                    </a:lnTo>
                    <a:lnTo>
                      <a:pt x="312" y="166"/>
                    </a:lnTo>
                    <a:lnTo>
                      <a:pt x="311" y="164"/>
                    </a:lnTo>
                    <a:lnTo>
                      <a:pt x="310" y="162"/>
                    </a:lnTo>
                    <a:lnTo>
                      <a:pt x="308" y="161"/>
                    </a:lnTo>
                    <a:lnTo>
                      <a:pt x="306" y="160"/>
                    </a:lnTo>
                    <a:lnTo>
                      <a:pt x="303" y="158"/>
                    </a:lnTo>
                    <a:lnTo>
                      <a:pt x="301" y="157"/>
                    </a:lnTo>
                    <a:lnTo>
                      <a:pt x="298" y="156"/>
                    </a:lnTo>
                    <a:lnTo>
                      <a:pt x="297" y="156"/>
                    </a:lnTo>
                    <a:lnTo>
                      <a:pt x="297" y="156"/>
                    </a:lnTo>
                    <a:lnTo>
                      <a:pt x="296" y="157"/>
                    </a:lnTo>
                    <a:lnTo>
                      <a:pt x="296" y="158"/>
                    </a:lnTo>
                    <a:lnTo>
                      <a:pt x="295" y="158"/>
                    </a:lnTo>
                    <a:lnTo>
                      <a:pt x="293" y="158"/>
                    </a:lnTo>
                    <a:lnTo>
                      <a:pt x="292" y="157"/>
                    </a:lnTo>
                    <a:lnTo>
                      <a:pt x="291" y="156"/>
                    </a:lnTo>
                    <a:lnTo>
                      <a:pt x="290" y="155"/>
                    </a:lnTo>
                    <a:lnTo>
                      <a:pt x="289" y="154"/>
                    </a:lnTo>
                    <a:lnTo>
                      <a:pt x="289" y="152"/>
                    </a:lnTo>
                    <a:lnTo>
                      <a:pt x="288" y="149"/>
                    </a:lnTo>
                    <a:lnTo>
                      <a:pt x="287" y="148"/>
                    </a:lnTo>
                    <a:lnTo>
                      <a:pt x="285" y="146"/>
                    </a:lnTo>
                    <a:lnTo>
                      <a:pt x="285" y="143"/>
                    </a:lnTo>
                    <a:lnTo>
                      <a:pt x="285" y="141"/>
                    </a:lnTo>
                    <a:lnTo>
                      <a:pt x="285" y="138"/>
                    </a:lnTo>
                    <a:lnTo>
                      <a:pt x="285" y="136"/>
                    </a:lnTo>
                    <a:lnTo>
                      <a:pt x="286" y="133"/>
                    </a:lnTo>
                    <a:lnTo>
                      <a:pt x="286" y="132"/>
                    </a:lnTo>
                    <a:lnTo>
                      <a:pt x="286" y="128"/>
                    </a:lnTo>
                    <a:lnTo>
                      <a:pt x="285" y="126"/>
                    </a:lnTo>
                    <a:lnTo>
                      <a:pt x="285" y="124"/>
                    </a:lnTo>
                    <a:lnTo>
                      <a:pt x="285" y="122"/>
                    </a:lnTo>
                    <a:lnTo>
                      <a:pt x="285" y="120"/>
                    </a:lnTo>
                    <a:lnTo>
                      <a:pt x="285" y="118"/>
                    </a:lnTo>
                    <a:lnTo>
                      <a:pt x="285" y="116"/>
                    </a:lnTo>
                    <a:lnTo>
                      <a:pt x="285" y="113"/>
                    </a:lnTo>
                    <a:lnTo>
                      <a:pt x="283" y="112"/>
                    </a:lnTo>
                    <a:lnTo>
                      <a:pt x="284" y="114"/>
                    </a:lnTo>
                    <a:lnTo>
                      <a:pt x="283" y="116"/>
                    </a:lnTo>
                    <a:lnTo>
                      <a:pt x="282" y="118"/>
                    </a:lnTo>
                    <a:lnTo>
                      <a:pt x="281" y="120"/>
                    </a:lnTo>
                    <a:lnTo>
                      <a:pt x="279" y="122"/>
                    </a:lnTo>
                    <a:lnTo>
                      <a:pt x="279" y="124"/>
                    </a:lnTo>
                    <a:lnTo>
                      <a:pt x="279" y="127"/>
                    </a:lnTo>
                    <a:lnTo>
                      <a:pt x="279" y="128"/>
                    </a:lnTo>
                    <a:lnTo>
                      <a:pt x="278" y="128"/>
                    </a:lnTo>
                    <a:lnTo>
                      <a:pt x="277" y="130"/>
                    </a:lnTo>
                    <a:lnTo>
                      <a:pt x="276" y="125"/>
                    </a:lnTo>
                    <a:lnTo>
                      <a:pt x="275" y="126"/>
                    </a:lnTo>
                    <a:lnTo>
                      <a:pt x="275" y="127"/>
                    </a:lnTo>
                    <a:lnTo>
                      <a:pt x="274" y="128"/>
                    </a:lnTo>
                    <a:lnTo>
                      <a:pt x="274" y="130"/>
                    </a:lnTo>
                    <a:lnTo>
                      <a:pt x="273" y="130"/>
                    </a:lnTo>
                    <a:lnTo>
                      <a:pt x="272" y="130"/>
                    </a:lnTo>
                    <a:lnTo>
                      <a:pt x="271" y="130"/>
                    </a:lnTo>
                    <a:lnTo>
                      <a:pt x="272" y="127"/>
                    </a:lnTo>
                    <a:lnTo>
                      <a:pt x="272" y="125"/>
                    </a:lnTo>
                    <a:lnTo>
                      <a:pt x="272" y="123"/>
                    </a:lnTo>
                    <a:lnTo>
                      <a:pt x="272" y="122"/>
                    </a:lnTo>
                    <a:lnTo>
                      <a:pt x="273" y="120"/>
                    </a:lnTo>
                    <a:lnTo>
                      <a:pt x="274" y="119"/>
                    </a:lnTo>
                    <a:lnTo>
                      <a:pt x="274" y="117"/>
                    </a:lnTo>
                    <a:lnTo>
                      <a:pt x="274" y="116"/>
                    </a:lnTo>
                    <a:lnTo>
                      <a:pt x="274" y="115"/>
                    </a:lnTo>
                    <a:lnTo>
                      <a:pt x="274" y="114"/>
                    </a:lnTo>
                    <a:lnTo>
                      <a:pt x="275" y="113"/>
                    </a:lnTo>
                    <a:lnTo>
                      <a:pt x="277" y="113"/>
                    </a:lnTo>
                    <a:lnTo>
                      <a:pt x="277" y="114"/>
                    </a:lnTo>
                    <a:lnTo>
                      <a:pt x="277" y="115"/>
                    </a:lnTo>
                    <a:lnTo>
                      <a:pt x="277" y="116"/>
                    </a:lnTo>
                    <a:lnTo>
                      <a:pt x="278" y="113"/>
                    </a:lnTo>
                    <a:lnTo>
                      <a:pt x="277" y="110"/>
                    </a:lnTo>
                    <a:lnTo>
                      <a:pt x="277" y="106"/>
                    </a:lnTo>
                    <a:lnTo>
                      <a:pt x="277" y="103"/>
                    </a:lnTo>
                    <a:lnTo>
                      <a:pt x="278" y="103"/>
                    </a:lnTo>
                    <a:lnTo>
                      <a:pt x="278" y="104"/>
                    </a:lnTo>
                    <a:lnTo>
                      <a:pt x="279" y="105"/>
                    </a:lnTo>
                    <a:lnTo>
                      <a:pt x="279" y="106"/>
                    </a:lnTo>
                    <a:lnTo>
                      <a:pt x="281" y="109"/>
                    </a:lnTo>
                    <a:lnTo>
                      <a:pt x="282" y="110"/>
                    </a:lnTo>
                    <a:lnTo>
                      <a:pt x="283" y="110"/>
                    </a:lnTo>
                    <a:lnTo>
                      <a:pt x="285" y="109"/>
                    </a:lnTo>
                    <a:lnTo>
                      <a:pt x="286" y="111"/>
                    </a:lnTo>
                    <a:lnTo>
                      <a:pt x="287" y="113"/>
                    </a:lnTo>
                    <a:lnTo>
                      <a:pt x="287" y="114"/>
                    </a:lnTo>
                    <a:lnTo>
                      <a:pt x="287" y="116"/>
                    </a:lnTo>
                    <a:lnTo>
                      <a:pt x="287" y="117"/>
                    </a:lnTo>
                    <a:lnTo>
                      <a:pt x="289" y="119"/>
                    </a:lnTo>
                    <a:lnTo>
                      <a:pt x="288" y="125"/>
                    </a:lnTo>
                    <a:lnTo>
                      <a:pt x="291" y="132"/>
                    </a:lnTo>
                    <a:lnTo>
                      <a:pt x="295" y="138"/>
                    </a:lnTo>
                    <a:lnTo>
                      <a:pt x="298" y="138"/>
                    </a:lnTo>
                    <a:lnTo>
                      <a:pt x="302" y="140"/>
                    </a:lnTo>
                    <a:lnTo>
                      <a:pt x="305" y="142"/>
                    </a:lnTo>
                    <a:lnTo>
                      <a:pt x="308" y="143"/>
                    </a:lnTo>
                    <a:lnTo>
                      <a:pt x="309" y="142"/>
                    </a:lnTo>
                    <a:lnTo>
                      <a:pt x="309" y="140"/>
                    </a:lnTo>
                    <a:lnTo>
                      <a:pt x="309" y="139"/>
                    </a:lnTo>
                    <a:lnTo>
                      <a:pt x="310" y="139"/>
                    </a:lnTo>
                    <a:lnTo>
                      <a:pt x="311" y="138"/>
                    </a:lnTo>
                    <a:lnTo>
                      <a:pt x="313" y="139"/>
                    </a:lnTo>
                    <a:lnTo>
                      <a:pt x="314" y="142"/>
                    </a:lnTo>
                    <a:lnTo>
                      <a:pt x="316" y="144"/>
                    </a:lnTo>
                    <a:lnTo>
                      <a:pt x="317" y="146"/>
                    </a:lnTo>
                    <a:lnTo>
                      <a:pt x="319" y="147"/>
                    </a:lnTo>
                    <a:lnTo>
                      <a:pt x="323" y="148"/>
                    </a:lnTo>
                    <a:lnTo>
                      <a:pt x="323" y="149"/>
                    </a:lnTo>
                    <a:lnTo>
                      <a:pt x="324" y="150"/>
                    </a:lnTo>
                    <a:lnTo>
                      <a:pt x="325" y="152"/>
                    </a:lnTo>
                    <a:lnTo>
                      <a:pt x="325" y="153"/>
                    </a:lnTo>
                    <a:lnTo>
                      <a:pt x="327" y="152"/>
                    </a:lnTo>
                    <a:lnTo>
                      <a:pt x="329" y="152"/>
                    </a:lnTo>
                    <a:lnTo>
                      <a:pt x="331" y="153"/>
                    </a:lnTo>
                    <a:lnTo>
                      <a:pt x="332" y="154"/>
                    </a:lnTo>
                    <a:lnTo>
                      <a:pt x="334" y="154"/>
                    </a:lnTo>
                    <a:lnTo>
                      <a:pt x="336" y="153"/>
                    </a:lnTo>
                    <a:lnTo>
                      <a:pt x="337" y="155"/>
                    </a:lnTo>
                    <a:lnTo>
                      <a:pt x="337" y="156"/>
                    </a:lnTo>
                    <a:lnTo>
                      <a:pt x="336" y="158"/>
                    </a:lnTo>
                    <a:lnTo>
                      <a:pt x="336" y="159"/>
                    </a:lnTo>
                    <a:lnTo>
                      <a:pt x="337" y="160"/>
                    </a:lnTo>
                    <a:lnTo>
                      <a:pt x="338" y="162"/>
                    </a:lnTo>
                    <a:lnTo>
                      <a:pt x="339" y="163"/>
                    </a:lnTo>
                    <a:lnTo>
                      <a:pt x="340" y="165"/>
                    </a:lnTo>
                    <a:lnTo>
                      <a:pt x="341" y="165"/>
                    </a:lnTo>
                    <a:lnTo>
                      <a:pt x="343" y="166"/>
                    </a:lnTo>
                    <a:lnTo>
                      <a:pt x="345" y="165"/>
                    </a:lnTo>
                    <a:lnTo>
                      <a:pt x="347" y="163"/>
                    </a:lnTo>
                    <a:lnTo>
                      <a:pt x="349" y="161"/>
                    </a:lnTo>
                    <a:lnTo>
                      <a:pt x="349" y="159"/>
                    </a:lnTo>
                    <a:lnTo>
                      <a:pt x="350" y="160"/>
                    </a:lnTo>
                    <a:lnTo>
                      <a:pt x="352" y="160"/>
                    </a:lnTo>
                    <a:lnTo>
                      <a:pt x="353" y="160"/>
                    </a:lnTo>
                    <a:lnTo>
                      <a:pt x="354" y="159"/>
                    </a:lnTo>
                    <a:lnTo>
                      <a:pt x="355" y="159"/>
                    </a:lnTo>
                    <a:lnTo>
                      <a:pt x="356" y="159"/>
                    </a:lnTo>
                    <a:lnTo>
                      <a:pt x="357" y="159"/>
                    </a:lnTo>
                    <a:lnTo>
                      <a:pt x="357" y="160"/>
                    </a:lnTo>
                    <a:lnTo>
                      <a:pt x="357" y="162"/>
                    </a:lnTo>
                    <a:lnTo>
                      <a:pt x="360" y="164"/>
                    </a:lnTo>
                    <a:lnTo>
                      <a:pt x="363" y="165"/>
                    </a:lnTo>
                    <a:lnTo>
                      <a:pt x="366" y="165"/>
                    </a:lnTo>
                    <a:lnTo>
                      <a:pt x="369" y="164"/>
                    </a:lnTo>
                    <a:lnTo>
                      <a:pt x="372" y="164"/>
                    </a:lnTo>
                    <a:lnTo>
                      <a:pt x="373" y="165"/>
                    </a:lnTo>
                    <a:lnTo>
                      <a:pt x="373" y="166"/>
                    </a:lnTo>
                    <a:lnTo>
                      <a:pt x="373" y="167"/>
                    </a:lnTo>
                    <a:lnTo>
                      <a:pt x="373" y="168"/>
                    </a:lnTo>
                    <a:lnTo>
                      <a:pt x="373" y="169"/>
                    </a:lnTo>
                    <a:lnTo>
                      <a:pt x="373" y="170"/>
                    </a:lnTo>
                    <a:lnTo>
                      <a:pt x="375" y="171"/>
                    </a:lnTo>
                    <a:lnTo>
                      <a:pt x="377" y="171"/>
                    </a:lnTo>
                    <a:lnTo>
                      <a:pt x="379" y="170"/>
                    </a:lnTo>
                    <a:lnTo>
                      <a:pt x="380" y="168"/>
                    </a:lnTo>
                    <a:lnTo>
                      <a:pt x="381" y="166"/>
                    </a:lnTo>
                    <a:lnTo>
                      <a:pt x="381" y="165"/>
                    </a:lnTo>
                    <a:lnTo>
                      <a:pt x="381" y="163"/>
                    </a:lnTo>
                    <a:lnTo>
                      <a:pt x="380" y="162"/>
                    </a:lnTo>
                    <a:lnTo>
                      <a:pt x="380" y="160"/>
                    </a:lnTo>
                    <a:lnTo>
                      <a:pt x="373" y="152"/>
                    </a:lnTo>
                    <a:lnTo>
                      <a:pt x="365" y="144"/>
                    </a:lnTo>
                    <a:lnTo>
                      <a:pt x="354" y="139"/>
                    </a:lnTo>
                    <a:lnTo>
                      <a:pt x="343" y="137"/>
                    </a:lnTo>
                    <a:lnTo>
                      <a:pt x="338" y="134"/>
                    </a:lnTo>
                    <a:lnTo>
                      <a:pt x="333" y="132"/>
                    </a:lnTo>
                    <a:lnTo>
                      <a:pt x="328" y="131"/>
                    </a:lnTo>
                    <a:lnTo>
                      <a:pt x="323" y="130"/>
                    </a:lnTo>
                    <a:lnTo>
                      <a:pt x="312" y="123"/>
                    </a:lnTo>
                    <a:lnTo>
                      <a:pt x="303" y="117"/>
                    </a:lnTo>
                    <a:lnTo>
                      <a:pt x="292" y="110"/>
                    </a:lnTo>
                    <a:lnTo>
                      <a:pt x="291" y="108"/>
                    </a:lnTo>
                    <a:lnTo>
                      <a:pt x="290" y="105"/>
                    </a:lnTo>
                    <a:lnTo>
                      <a:pt x="289" y="103"/>
                    </a:lnTo>
                    <a:lnTo>
                      <a:pt x="288" y="101"/>
                    </a:lnTo>
                    <a:lnTo>
                      <a:pt x="288" y="99"/>
                    </a:lnTo>
                    <a:lnTo>
                      <a:pt x="289" y="99"/>
                    </a:lnTo>
                    <a:lnTo>
                      <a:pt x="290" y="98"/>
                    </a:lnTo>
                    <a:lnTo>
                      <a:pt x="290" y="97"/>
                    </a:lnTo>
                    <a:lnTo>
                      <a:pt x="290" y="95"/>
                    </a:lnTo>
                    <a:lnTo>
                      <a:pt x="289" y="94"/>
                    </a:lnTo>
                    <a:lnTo>
                      <a:pt x="287" y="92"/>
                    </a:lnTo>
                    <a:lnTo>
                      <a:pt x="285" y="91"/>
                    </a:lnTo>
                    <a:lnTo>
                      <a:pt x="284" y="89"/>
                    </a:lnTo>
                    <a:lnTo>
                      <a:pt x="286" y="89"/>
                    </a:lnTo>
                    <a:lnTo>
                      <a:pt x="288" y="90"/>
                    </a:lnTo>
                    <a:lnTo>
                      <a:pt x="290" y="91"/>
                    </a:lnTo>
                    <a:lnTo>
                      <a:pt x="291" y="93"/>
                    </a:lnTo>
                    <a:lnTo>
                      <a:pt x="293" y="95"/>
                    </a:lnTo>
                    <a:lnTo>
                      <a:pt x="295" y="97"/>
                    </a:lnTo>
                    <a:lnTo>
                      <a:pt x="296" y="99"/>
                    </a:lnTo>
                    <a:lnTo>
                      <a:pt x="298" y="101"/>
                    </a:lnTo>
                    <a:lnTo>
                      <a:pt x="301" y="103"/>
                    </a:lnTo>
                    <a:lnTo>
                      <a:pt x="303" y="105"/>
                    </a:lnTo>
                    <a:lnTo>
                      <a:pt x="304" y="108"/>
                    </a:lnTo>
                    <a:lnTo>
                      <a:pt x="306" y="109"/>
                    </a:lnTo>
                    <a:lnTo>
                      <a:pt x="308" y="110"/>
                    </a:lnTo>
                    <a:lnTo>
                      <a:pt x="310" y="110"/>
                    </a:lnTo>
                    <a:lnTo>
                      <a:pt x="312" y="110"/>
                    </a:lnTo>
                    <a:lnTo>
                      <a:pt x="314" y="110"/>
                    </a:lnTo>
                    <a:lnTo>
                      <a:pt x="316" y="110"/>
                    </a:lnTo>
                    <a:lnTo>
                      <a:pt x="317" y="110"/>
                    </a:lnTo>
                    <a:lnTo>
                      <a:pt x="319" y="110"/>
                    </a:lnTo>
                    <a:lnTo>
                      <a:pt x="322" y="111"/>
                    </a:lnTo>
                    <a:lnTo>
                      <a:pt x="323" y="110"/>
                    </a:lnTo>
                    <a:lnTo>
                      <a:pt x="324" y="109"/>
                    </a:lnTo>
                    <a:lnTo>
                      <a:pt x="323" y="105"/>
                    </a:lnTo>
                    <a:lnTo>
                      <a:pt x="320" y="103"/>
                    </a:lnTo>
                    <a:lnTo>
                      <a:pt x="320" y="100"/>
                    </a:lnTo>
                    <a:lnTo>
                      <a:pt x="323" y="101"/>
                    </a:lnTo>
                    <a:lnTo>
                      <a:pt x="325" y="102"/>
                    </a:lnTo>
                    <a:lnTo>
                      <a:pt x="326" y="104"/>
                    </a:lnTo>
                    <a:lnTo>
                      <a:pt x="328" y="106"/>
                    </a:lnTo>
                    <a:lnTo>
                      <a:pt x="329" y="109"/>
                    </a:lnTo>
                    <a:lnTo>
                      <a:pt x="330" y="111"/>
                    </a:lnTo>
                    <a:lnTo>
                      <a:pt x="332" y="113"/>
                    </a:lnTo>
                    <a:lnTo>
                      <a:pt x="335" y="113"/>
                    </a:lnTo>
                    <a:lnTo>
                      <a:pt x="336" y="113"/>
                    </a:lnTo>
                    <a:lnTo>
                      <a:pt x="337" y="112"/>
                    </a:lnTo>
                    <a:lnTo>
                      <a:pt x="338" y="111"/>
                    </a:lnTo>
                    <a:lnTo>
                      <a:pt x="339" y="109"/>
                    </a:lnTo>
                    <a:lnTo>
                      <a:pt x="340" y="109"/>
                    </a:lnTo>
                    <a:lnTo>
                      <a:pt x="341" y="109"/>
                    </a:lnTo>
                    <a:lnTo>
                      <a:pt x="344" y="109"/>
                    </a:lnTo>
                    <a:lnTo>
                      <a:pt x="344" y="112"/>
                    </a:lnTo>
                    <a:lnTo>
                      <a:pt x="346" y="113"/>
                    </a:lnTo>
                    <a:lnTo>
                      <a:pt x="348" y="115"/>
                    </a:lnTo>
                    <a:lnTo>
                      <a:pt x="349" y="115"/>
                    </a:lnTo>
                    <a:lnTo>
                      <a:pt x="350" y="114"/>
                    </a:lnTo>
                    <a:lnTo>
                      <a:pt x="351" y="113"/>
                    </a:lnTo>
                    <a:lnTo>
                      <a:pt x="352" y="112"/>
                    </a:lnTo>
                    <a:lnTo>
                      <a:pt x="353" y="111"/>
                    </a:lnTo>
                    <a:lnTo>
                      <a:pt x="353" y="108"/>
                    </a:lnTo>
                    <a:lnTo>
                      <a:pt x="353" y="104"/>
                    </a:lnTo>
                    <a:lnTo>
                      <a:pt x="352" y="102"/>
                    </a:lnTo>
                    <a:lnTo>
                      <a:pt x="350" y="100"/>
                    </a:lnTo>
                    <a:lnTo>
                      <a:pt x="349" y="98"/>
                    </a:lnTo>
                    <a:lnTo>
                      <a:pt x="347" y="98"/>
                    </a:lnTo>
                    <a:lnTo>
                      <a:pt x="345" y="97"/>
                    </a:lnTo>
                    <a:lnTo>
                      <a:pt x="343" y="97"/>
                    </a:lnTo>
                    <a:lnTo>
                      <a:pt x="341" y="97"/>
                    </a:lnTo>
                    <a:lnTo>
                      <a:pt x="333" y="92"/>
                    </a:lnTo>
                    <a:lnTo>
                      <a:pt x="324" y="90"/>
                    </a:lnTo>
                    <a:lnTo>
                      <a:pt x="313" y="90"/>
                    </a:lnTo>
                    <a:lnTo>
                      <a:pt x="307" y="87"/>
                    </a:lnTo>
                    <a:lnTo>
                      <a:pt x="301" y="86"/>
                    </a:lnTo>
                    <a:lnTo>
                      <a:pt x="294" y="82"/>
                    </a:lnTo>
                    <a:lnTo>
                      <a:pt x="293" y="81"/>
                    </a:lnTo>
                    <a:lnTo>
                      <a:pt x="291" y="80"/>
                    </a:lnTo>
                    <a:lnTo>
                      <a:pt x="289" y="79"/>
                    </a:lnTo>
                    <a:lnTo>
                      <a:pt x="287" y="77"/>
                    </a:lnTo>
                    <a:lnTo>
                      <a:pt x="285" y="76"/>
                    </a:lnTo>
                    <a:lnTo>
                      <a:pt x="284" y="74"/>
                    </a:lnTo>
                    <a:lnTo>
                      <a:pt x="283" y="72"/>
                    </a:lnTo>
                    <a:lnTo>
                      <a:pt x="282" y="71"/>
                    </a:lnTo>
                    <a:lnTo>
                      <a:pt x="279" y="69"/>
                    </a:lnTo>
                    <a:lnTo>
                      <a:pt x="278" y="68"/>
                    </a:lnTo>
                    <a:lnTo>
                      <a:pt x="278" y="66"/>
                    </a:lnTo>
                    <a:lnTo>
                      <a:pt x="279" y="62"/>
                    </a:lnTo>
                    <a:lnTo>
                      <a:pt x="281" y="61"/>
                    </a:lnTo>
                    <a:lnTo>
                      <a:pt x="282" y="60"/>
                    </a:lnTo>
                    <a:lnTo>
                      <a:pt x="284" y="60"/>
                    </a:lnTo>
                    <a:lnTo>
                      <a:pt x="286" y="61"/>
                    </a:lnTo>
                    <a:lnTo>
                      <a:pt x="288" y="62"/>
                    </a:lnTo>
                    <a:lnTo>
                      <a:pt x="289" y="65"/>
                    </a:lnTo>
                    <a:lnTo>
                      <a:pt x="290" y="66"/>
                    </a:lnTo>
                    <a:lnTo>
                      <a:pt x="291" y="68"/>
                    </a:lnTo>
                    <a:lnTo>
                      <a:pt x="293" y="69"/>
                    </a:lnTo>
                    <a:lnTo>
                      <a:pt x="295" y="70"/>
                    </a:lnTo>
                    <a:lnTo>
                      <a:pt x="296" y="68"/>
                    </a:lnTo>
                    <a:lnTo>
                      <a:pt x="295" y="66"/>
                    </a:lnTo>
                    <a:lnTo>
                      <a:pt x="294" y="64"/>
                    </a:lnTo>
                    <a:lnTo>
                      <a:pt x="292" y="61"/>
                    </a:lnTo>
                    <a:lnTo>
                      <a:pt x="290" y="60"/>
                    </a:lnTo>
                    <a:lnTo>
                      <a:pt x="288" y="58"/>
                    </a:lnTo>
                    <a:lnTo>
                      <a:pt x="287" y="56"/>
                    </a:lnTo>
                    <a:lnTo>
                      <a:pt x="286" y="54"/>
                    </a:lnTo>
                    <a:lnTo>
                      <a:pt x="291" y="58"/>
                    </a:lnTo>
                    <a:lnTo>
                      <a:pt x="295" y="62"/>
                    </a:lnTo>
                    <a:lnTo>
                      <a:pt x="299" y="67"/>
                    </a:lnTo>
                    <a:lnTo>
                      <a:pt x="301" y="70"/>
                    </a:lnTo>
                    <a:lnTo>
                      <a:pt x="302" y="72"/>
                    </a:lnTo>
                    <a:lnTo>
                      <a:pt x="303" y="73"/>
                    </a:lnTo>
                    <a:lnTo>
                      <a:pt x="305" y="75"/>
                    </a:lnTo>
                    <a:lnTo>
                      <a:pt x="307" y="76"/>
                    </a:lnTo>
                    <a:lnTo>
                      <a:pt x="310" y="73"/>
                    </a:lnTo>
                    <a:lnTo>
                      <a:pt x="312" y="75"/>
                    </a:lnTo>
                    <a:lnTo>
                      <a:pt x="315" y="78"/>
                    </a:lnTo>
                    <a:lnTo>
                      <a:pt x="318" y="80"/>
                    </a:lnTo>
                    <a:lnTo>
                      <a:pt x="319" y="80"/>
                    </a:lnTo>
                    <a:lnTo>
                      <a:pt x="322" y="80"/>
                    </a:lnTo>
                    <a:lnTo>
                      <a:pt x="323" y="80"/>
                    </a:lnTo>
                    <a:lnTo>
                      <a:pt x="325" y="80"/>
                    </a:lnTo>
                    <a:lnTo>
                      <a:pt x="326" y="80"/>
                    </a:lnTo>
                    <a:lnTo>
                      <a:pt x="327" y="79"/>
                    </a:lnTo>
                    <a:lnTo>
                      <a:pt x="328" y="77"/>
                    </a:lnTo>
                    <a:lnTo>
                      <a:pt x="327" y="75"/>
                    </a:lnTo>
                    <a:lnTo>
                      <a:pt x="327" y="74"/>
                    </a:lnTo>
                    <a:lnTo>
                      <a:pt x="326" y="72"/>
                    </a:lnTo>
                    <a:lnTo>
                      <a:pt x="325" y="71"/>
                    </a:lnTo>
                    <a:lnTo>
                      <a:pt x="324" y="69"/>
                    </a:lnTo>
                    <a:lnTo>
                      <a:pt x="324" y="68"/>
                    </a:lnTo>
                    <a:lnTo>
                      <a:pt x="324" y="65"/>
                    </a:lnTo>
                    <a:lnTo>
                      <a:pt x="315" y="57"/>
                    </a:lnTo>
                    <a:lnTo>
                      <a:pt x="306" y="53"/>
                    </a:lnTo>
                    <a:lnTo>
                      <a:pt x="296" y="49"/>
                    </a:lnTo>
                    <a:lnTo>
                      <a:pt x="291" y="43"/>
                    </a:lnTo>
                    <a:lnTo>
                      <a:pt x="287" y="36"/>
                    </a:lnTo>
                    <a:lnTo>
                      <a:pt x="284" y="29"/>
                    </a:lnTo>
                    <a:lnTo>
                      <a:pt x="283" y="27"/>
                    </a:lnTo>
                    <a:lnTo>
                      <a:pt x="283" y="26"/>
                    </a:lnTo>
                    <a:lnTo>
                      <a:pt x="283" y="25"/>
                    </a:lnTo>
                    <a:lnTo>
                      <a:pt x="282" y="23"/>
                    </a:lnTo>
                    <a:lnTo>
                      <a:pt x="282" y="22"/>
                    </a:lnTo>
                    <a:lnTo>
                      <a:pt x="282" y="20"/>
                    </a:lnTo>
                    <a:lnTo>
                      <a:pt x="282" y="17"/>
                    </a:lnTo>
                    <a:lnTo>
                      <a:pt x="281" y="16"/>
                    </a:lnTo>
                    <a:lnTo>
                      <a:pt x="279" y="15"/>
                    </a:lnTo>
                    <a:lnTo>
                      <a:pt x="277" y="15"/>
                    </a:lnTo>
                    <a:lnTo>
                      <a:pt x="275" y="15"/>
                    </a:lnTo>
                    <a:lnTo>
                      <a:pt x="274" y="16"/>
                    </a:lnTo>
                    <a:lnTo>
                      <a:pt x="273" y="18"/>
                    </a:lnTo>
                    <a:lnTo>
                      <a:pt x="271" y="28"/>
                    </a:lnTo>
                    <a:lnTo>
                      <a:pt x="266" y="36"/>
                    </a:lnTo>
                    <a:lnTo>
                      <a:pt x="257" y="44"/>
                    </a:lnTo>
                    <a:lnTo>
                      <a:pt x="248" y="49"/>
                    </a:lnTo>
                    <a:lnTo>
                      <a:pt x="238" y="53"/>
                    </a:lnTo>
                    <a:lnTo>
                      <a:pt x="229" y="57"/>
                    </a:lnTo>
                    <a:lnTo>
                      <a:pt x="220" y="66"/>
                    </a:lnTo>
                    <a:lnTo>
                      <a:pt x="214" y="76"/>
                    </a:lnTo>
                    <a:lnTo>
                      <a:pt x="214" y="78"/>
                    </a:lnTo>
                    <a:lnTo>
                      <a:pt x="215" y="80"/>
                    </a:lnTo>
                    <a:lnTo>
                      <a:pt x="216" y="82"/>
                    </a:lnTo>
                    <a:lnTo>
                      <a:pt x="217" y="83"/>
                    </a:lnTo>
                    <a:lnTo>
                      <a:pt x="219" y="83"/>
                    </a:lnTo>
                    <a:lnTo>
                      <a:pt x="220" y="83"/>
                    </a:lnTo>
                    <a:lnTo>
                      <a:pt x="222" y="81"/>
                    </a:lnTo>
                    <a:lnTo>
                      <a:pt x="224" y="80"/>
                    </a:lnTo>
                    <a:lnTo>
                      <a:pt x="226" y="79"/>
                    </a:lnTo>
                    <a:lnTo>
                      <a:pt x="227" y="78"/>
                    </a:lnTo>
                    <a:lnTo>
                      <a:pt x="229" y="76"/>
                    </a:lnTo>
                    <a:lnTo>
                      <a:pt x="230" y="77"/>
                    </a:lnTo>
                    <a:lnTo>
                      <a:pt x="231" y="78"/>
                    </a:lnTo>
                    <a:lnTo>
                      <a:pt x="232" y="77"/>
                    </a:lnTo>
                    <a:lnTo>
                      <a:pt x="234" y="76"/>
                    </a:lnTo>
                    <a:lnTo>
                      <a:pt x="235" y="75"/>
                    </a:lnTo>
                    <a:lnTo>
                      <a:pt x="236" y="74"/>
                    </a:lnTo>
                    <a:lnTo>
                      <a:pt x="237" y="74"/>
                    </a:lnTo>
                    <a:lnTo>
                      <a:pt x="238" y="72"/>
                    </a:lnTo>
                    <a:lnTo>
                      <a:pt x="240" y="71"/>
                    </a:lnTo>
                    <a:lnTo>
                      <a:pt x="242" y="71"/>
                    </a:lnTo>
                    <a:lnTo>
                      <a:pt x="243" y="71"/>
                    </a:lnTo>
                    <a:lnTo>
                      <a:pt x="245" y="70"/>
                    </a:lnTo>
                    <a:lnTo>
                      <a:pt x="245" y="69"/>
                    </a:lnTo>
                    <a:lnTo>
                      <a:pt x="246" y="67"/>
                    </a:lnTo>
                    <a:lnTo>
                      <a:pt x="247" y="65"/>
                    </a:lnTo>
                    <a:lnTo>
                      <a:pt x="248" y="64"/>
                    </a:lnTo>
                    <a:lnTo>
                      <a:pt x="250" y="64"/>
                    </a:lnTo>
                    <a:lnTo>
                      <a:pt x="251" y="65"/>
                    </a:lnTo>
                    <a:lnTo>
                      <a:pt x="251" y="67"/>
                    </a:lnTo>
                    <a:lnTo>
                      <a:pt x="252" y="67"/>
                    </a:lnTo>
                    <a:lnTo>
                      <a:pt x="253" y="68"/>
                    </a:lnTo>
                    <a:lnTo>
                      <a:pt x="255" y="69"/>
                    </a:lnTo>
                    <a:lnTo>
                      <a:pt x="256" y="70"/>
                    </a:lnTo>
                    <a:lnTo>
                      <a:pt x="258" y="71"/>
                    </a:lnTo>
                    <a:lnTo>
                      <a:pt x="260" y="71"/>
                    </a:lnTo>
                    <a:lnTo>
                      <a:pt x="262" y="71"/>
                    </a:lnTo>
                    <a:lnTo>
                      <a:pt x="263" y="70"/>
                    </a:lnTo>
                    <a:lnTo>
                      <a:pt x="264" y="68"/>
                    </a:lnTo>
                    <a:lnTo>
                      <a:pt x="265" y="68"/>
                    </a:lnTo>
                    <a:lnTo>
                      <a:pt x="266" y="67"/>
                    </a:lnTo>
                    <a:lnTo>
                      <a:pt x="267" y="68"/>
                    </a:lnTo>
                    <a:lnTo>
                      <a:pt x="268" y="69"/>
                    </a:lnTo>
                    <a:lnTo>
                      <a:pt x="268" y="72"/>
                    </a:lnTo>
                    <a:lnTo>
                      <a:pt x="267" y="76"/>
                    </a:lnTo>
                    <a:lnTo>
                      <a:pt x="266" y="79"/>
                    </a:lnTo>
                    <a:lnTo>
                      <a:pt x="263" y="81"/>
                    </a:lnTo>
                    <a:lnTo>
                      <a:pt x="260" y="83"/>
                    </a:lnTo>
                    <a:lnTo>
                      <a:pt x="256" y="83"/>
                    </a:lnTo>
                    <a:lnTo>
                      <a:pt x="253" y="86"/>
                    </a:lnTo>
                    <a:lnTo>
                      <a:pt x="250" y="87"/>
                    </a:lnTo>
                    <a:lnTo>
                      <a:pt x="247" y="89"/>
                    </a:lnTo>
                    <a:lnTo>
                      <a:pt x="246" y="92"/>
                    </a:lnTo>
                    <a:lnTo>
                      <a:pt x="245" y="94"/>
                    </a:lnTo>
                    <a:lnTo>
                      <a:pt x="245" y="94"/>
                    </a:lnTo>
                    <a:lnTo>
                      <a:pt x="244" y="95"/>
                    </a:lnTo>
                    <a:lnTo>
                      <a:pt x="242" y="95"/>
                    </a:lnTo>
                    <a:lnTo>
                      <a:pt x="241" y="96"/>
                    </a:lnTo>
                    <a:lnTo>
                      <a:pt x="234" y="96"/>
                    </a:lnTo>
                    <a:lnTo>
                      <a:pt x="229" y="99"/>
                    </a:lnTo>
                    <a:lnTo>
                      <a:pt x="225" y="103"/>
                    </a:lnTo>
                    <a:lnTo>
                      <a:pt x="219" y="105"/>
                    </a:lnTo>
                    <a:lnTo>
                      <a:pt x="217" y="108"/>
                    </a:lnTo>
                    <a:lnTo>
                      <a:pt x="216" y="110"/>
                    </a:lnTo>
                    <a:lnTo>
                      <a:pt x="215" y="112"/>
                    </a:lnTo>
                    <a:lnTo>
                      <a:pt x="215" y="115"/>
                    </a:lnTo>
                    <a:lnTo>
                      <a:pt x="214" y="117"/>
                    </a:lnTo>
                    <a:lnTo>
                      <a:pt x="217" y="119"/>
                    </a:lnTo>
                    <a:lnTo>
                      <a:pt x="220" y="120"/>
                    </a:lnTo>
                    <a:lnTo>
                      <a:pt x="223" y="121"/>
                    </a:lnTo>
                    <a:lnTo>
                      <a:pt x="226" y="121"/>
                    </a:lnTo>
                    <a:lnTo>
                      <a:pt x="228" y="119"/>
                    </a:lnTo>
                    <a:lnTo>
                      <a:pt x="229" y="117"/>
                    </a:lnTo>
                    <a:lnTo>
                      <a:pt x="230" y="115"/>
                    </a:lnTo>
                    <a:lnTo>
                      <a:pt x="232" y="113"/>
                    </a:lnTo>
                    <a:lnTo>
                      <a:pt x="233" y="111"/>
                    </a:lnTo>
                    <a:lnTo>
                      <a:pt x="235" y="110"/>
                    </a:lnTo>
                    <a:lnTo>
                      <a:pt x="238" y="109"/>
                    </a:lnTo>
                    <a:lnTo>
                      <a:pt x="240" y="108"/>
                    </a:lnTo>
                    <a:lnTo>
                      <a:pt x="242" y="109"/>
                    </a:lnTo>
                    <a:lnTo>
                      <a:pt x="243" y="110"/>
                    </a:lnTo>
                    <a:lnTo>
                      <a:pt x="243" y="112"/>
                    </a:lnTo>
                    <a:lnTo>
                      <a:pt x="242" y="113"/>
                    </a:lnTo>
                    <a:lnTo>
                      <a:pt x="243" y="113"/>
                    </a:lnTo>
                    <a:lnTo>
                      <a:pt x="244" y="113"/>
                    </a:lnTo>
                    <a:lnTo>
                      <a:pt x="245" y="113"/>
                    </a:lnTo>
                    <a:lnTo>
                      <a:pt x="246" y="114"/>
                    </a:lnTo>
                    <a:lnTo>
                      <a:pt x="245" y="115"/>
                    </a:lnTo>
                    <a:lnTo>
                      <a:pt x="244" y="117"/>
                    </a:lnTo>
                    <a:lnTo>
                      <a:pt x="244" y="119"/>
                    </a:lnTo>
                    <a:lnTo>
                      <a:pt x="243" y="120"/>
                    </a:lnTo>
                    <a:lnTo>
                      <a:pt x="243" y="122"/>
                    </a:lnTo>
                    <a:lnTo>
                      <a:pt x="242" y="123"/>
                    </a:lnTo>
                    <a:lnTo>
                      <a:pt x="240" y="124"/>
                    </a:lnTo>
                    <a:lnTo>
                      <a:pt x="237" y="123"/>
                    </a:lnTo>
                    <a:lnTo>
                      <a:pt x="237" y="121"/>
                    </a:lnTo>
                    <a:lnTo>
                      <a:pt x="238" y="119"/>
                    </a:lnTo>
                    <a:lnTo>
                      <a:pt x="240" y="117"/>
                    </a:lnTo>
                    <a:lnTo>
                      <a:pt x="241" y="115"/>
                    </a:lnTo>
                    <a:lnTo>
                      <a:pt x="242" y="114"/>
                    </a:lnTo>
                    <a:lnTo>
                      <a:pt x="240" y="114"/>
                    </a:lnTo>
                    <a:lnTo>
                      <a:pt x="237" y="114"/>
                    </a:lnTo>
                    <a:lnTo>
                      <a:pt x="235" y="115"/>
                    </a:lnTo>
                    <a:lnTo>
                      <a:pt x="233" y="117"/>
                    </a:lnTo>
                    <a:lnTo>
                      <a:pt x="233" y="120"/>
                    </a:lnTo>
                    <a:lnTo>
                      <a:pt x="231" y="123"/>
                    </a:lnTo>
                    <a:lnTo>
                      <a:pt x="229" y="125"/>
                    </a:lnTo>
                    <a:lnTo>
                      <a:pt x="226" y="128"/>
                    </a:lnTo>
                    <a:lnTo>
                      <a:pt x="223" y="130"/>
                    </a:lnTo>
                    <a:lnTo>
                      <a:pt x="222" y="131"/>
                    </a:lnTo>
                    <a:lnTo>
                      <a:pt x="220" y="131"/>
                    </a:lnTo>
                    <a:lnTo>
                      <a:pt x="219" y="132"/>
                    </a:lnTo>
                    <a:lnTo>
                      <a:pt x="219" y="135"/>
                    </a:lnTo>
                    <a:lnTo>
                      <a:pt x="217" y="137"/>
                    </a:lnTo>
                    <a:lnTo>
                      <a:pt x="216" y="139"/>
                    </a:lnTo>
                    <a:lnTo>
                      <a:pt x="214" y="141"/>
                    </a:lnTo>
                    <a:lnTo>
                      <a:pt x="214" y="143"/>
                    </a:lnTo>
                    <a:lnTo>
                      <a:pt x="214" y="145"/>
                    </a:lnTo>
                    <a:lnTo>
                      <a:pt x="214" y="146"/>
                    </a:lnTo>
                    <a:lnTo>
                      <a:pt x="214" y="147"/>
                    </a:lnTo>
                    <a:lnTo>
                      <a:pt x="214" y="147"/>
                    </a:lnTo>
                    <a:lnTo>
                      <a:pt x="215" y="149"/>
                    </a:lnTo>
                    <a:lnTo>
                      <a:pt x="216" y="150"/>
                    </a:lnTo>
                    <a:lnTo>
                      <a:pt x="219" y="149"/>
                    </a:lnTo>
                    <a:lnTo>
                      <a:pt x="220" y="148"/>
                    </a:lnTo>
                    <a:lnTo>
                      <a:pt x="221" y="147"/>
                    </a:lnTo>
                    <a:lnTo>
                      <a:pt x="222" y="146"/>
                    </a:lnTo>
                    <a:lnTo>
                      <a:pt x="223" y="145"/>
                    </a:lnTo>
                    <a:lnTo>
                      <a:pt x="225" y="144"/>
                    </a:lnTo>
                    <a:lnTo>
                      <a:pt x="226" y="143"/>
                    </a:lnTo>
                    <a:lnTo>
                      <a:pt x="226" y="141"/>
                    </a:lnTo>
                    <a:lnTo>
                      <a:pt x="227" y="139"/>
                    </a:lnTo>
                    <a:lnTo>
                      <a:pt x="228" y="138"/>
                    </a:lnTo>
                    <a:lnTo>
                      <a:pt x="229" y="137"/>
                    </a:lnTo>
                    <a:lnTo>
                      <a:pt x="230" y="136"/>
                    </a:lnTo>
                    <a:lnTo>
                      <a:pt x="233" y="136"/>
                    </a:lnTo>
                    <a:lnTo>
                      <a:pt x="236" y="133"/>
                    </a:lnTo>
                    <a:lnTo>
                      <a:pt x="241" y="130"/>
                    </a:lnTo>
                    <a:lnTo>
                      <a:pt x="245" y="125"/>
                    </a:lnTo>
                    <a:lnTo>
                      <a:pt x="245" y="124"/>
                    </a:lnTo>
                    <a:lnTo>
                      <a:pt x="246" y="122"/>
                    </a:lnTo>
                    <a:lnTo>
                      <a:pt x="245" y="119"/>
                    </a:lnTo>
                    <a:lnTo>
                      <a:pt x="246" y="118"/>
                    </a:lnTo>
                    <a:lnTo>
                      <a:pt x="247" y="116"/>
                    </a:lnTo>
                    <a:lnTo>
                      <a:pt x="248" y="115"/>
                    </a:lnTo>
                    <a:lnTo>
                      <a:pt x="249" y="113"/>
                    </a:lnTo>
                    <a:lnTo>
                      <a:pt x="250" y="112"/>
                    </a:lnTo>
                    <a:lnTo>
                      <a:pt x="252" y="111"/>
                    </a:lnTo>
                    <a:lnTo>
                      <a:pt x="251" y="113"/>
                    </a:lnTo>
                    <a:lnTo>
                      <a:pt x="250" y="114"/>
                    </a:lnTo>
                    <a:lnTo>
                      <a:pt x="249" y="116"/>
                    </a:lnTo>
                    <a:lnTo>
                      <a:pt x="248" y="118"/>
                    </a:lnTo>
                    <a:lnTo>
                      <a:pt x="248" y="119"/>
                    </a:lnTo>
                    <a:lnTo>
                      <a:pt x="248" y="121"/>
                    </a:lnTo>
                    <a:lnTo>
                      <a:pt x="249" y="122"/>
                    </a:lnTo>
                    <a:lnTo>
                      <a:pt x="251" y="121"/>
                    </a:lnTo>
                    <a:lnTo>
                      <a:pt x="252" y="119"/>
                    </a:lnTo>
                    <a:lnTo>
                      <a:pt x="253" y="116"/>
                    </a:lnTo>
                    <a:lnTo>
                      <a:pt x="255" y="116"/>
                    </a:lnTo>
                    <a:lnTo>
                      <a:pt x="255" y="117"/>
                    </a:lnTo>
                    <a:lnTo>
                      <a:pt x="255" y="118"/>
                    </a:lnTo>
                    <a:lnTo>
                      <a:pt x="254" y="119"/>
                    </a:lnTo>
                    <a:lnTo>
                      <a:pt x="254" y="119"/>
                    </a:lnTo>
                    <a:lnTo>
                      <a:pt x="254" y="120"/>
                    </a:lnTo>
                    <a:lnTo>
                      <a:pt x="255" y="121"/>
                    </a:lnTo>
                    <a:lnTo>
                      <a:pt x="257" y="120"/>
                    </a:lnTo>
                    <a:lnTo>
                      <a:pt x="261" y="119"/>
                    </a:lnTo>
                    <a:lnTo>
                      <a:pt x="264" y="117"/>
                    </a:lnTo>
                    <a:lnTo>
                      <a:pt x="266" y="115"/>
                    </a:lnTo>
                    <a:lnTo>
                      <a:pt x="267" y="115"/>
                    </a:lnTo>
                    <a:lnTo>
                      <a:pt x="267" y="116"/>
                    </a:lnTo>
                    <a:lnTo>
                      <a:pt x="268" y="116"/>
                    </a:lnTo>
                    <a:lnTo>
                      <a:pt x="268" y="118"/>
                    </a:lnTo>
                    <a:lnTo>
                      <a:pt x="267" y="119"/>
                    </a:lnTo>
                    <a:lnTo>
                      <a:pt x="266" y="120"/>
                    </a:lnTo>
                    <a:lnTo>
                      <a:pt x="265" y="122"/>
                    </a:lnTo>
                    <a:lnTo>
                      <a:pt x="266" y="124"/>
                    </a:lnTo>
                    <a:lnTo>
                      <a:pt x="265" y="126"/>
                    </a:lnTo>
                    <a:lnTo>
                      <a:pt x="264" y="127"/>
                    </a:lnTo>
                    <a:lnTo>
                      <a:pt x="263" y="130"/>
                    </a:lnTo>
                    <a:lnTo>
                      <a:pt x="263" y="131"/>
                    </a:lnTo>
                    <a:lnTo>
                      <a:pt x="262" y="132"/>
                    </a:lnTo>
                    <a:lnTo>
                      <a:pt x="262" y="134"/>
                    </a:lnTo>
                    <a:lnTo>
                      <a:pt x="262" y="135"/>
                    </a:lnTo>
                    <a:lnTo>
                      <a:pt x="261" y="136"/>
                    </a:lnTo>
                    <a:lnTo>
                      <a:pt x="254" y="141"/>
                    </a:lnTo>
                    <a:lnTo>
                      <a:pt x="246" y="144"/>
                    </a:lnTo>
                    <a:lnTo>
                      <a:pt x="238" y="148"/>
                    </a:lnTo>
                    <a:lnTo>
                      <a:pt x="233" y="155"/>
                    </a:lnTo>
                    <a:lnTo>
                      <a:pt x="234" y="156"/>
                    </a:lnTo>
                    <a:lnTo>
                      <a:pt x="235" y="155"/>
                    </a:lnTo>
                    <a:lnTo>
                      <a:pt x="236" y="155"/>
                    </a:lnTo>
                    <a:lnTo>
                      <a:pt x="237" y="155"/>
                    </a:lnTo>
                    <a:lnTo>
                      <a:pt x="238" y="156"/>
                    </a:lnTo>
                    <a:lnTo>
                      <a:pt x="237" y="157"/>
                    </a:lnTo>
                    <a:lnTo>
                      <a:pt x="236" y="158"/>
                    </a:lnTo>
                    <a:lnTo>
                      <a:pt x="234" y="159"/>
                    </a:lnTo>
                    <a:lnTo>
                      <a:pt x="232" y="159"/>
                    </a:lnTo>
                    <a:lnTo>
                      <a:pt x="230" y="160"/>
                    </a:lnTo>
                    <a:lnTo>
                      <a:pt x="229" y="160"/>
                    </a:lnTo>
                    <a:lnTo>
                      <a:pt x="227" y="161"/>
                    </a:lnTo>
                    <a:lnTo>
                      <a:pt x="222" y="160"/>
                    </a:lnTo>
                    <a:lnTo>
                      <a:pt x="217" y="163"/>
                    </a:lnTo>
                    <a:lnTo>
                      <a:pt x="213" y="165"/>
                    </a:lnTo>
                    <a:lnTo>
                      <a:pt x="207" y="166"/>
                    </a:lnTo>
                    <a:lnTo>
                      <a:pt x="206" y="167"/>
                    </a:lnTo>
                    <a:lnTo>
                      <a:pt x="204" y="168"/>
                    </a:lnTo>
                    <a:lnTo>
                      <a:pt x="202" y="169"/>
                    </a:lnTo>
                    <a:lnTo>
                      <a:pt x="201" y="170"/>
                    </a:lnTo>
                    <a:lnTo>
                      <a:pt x="199" y="171"/>
                    </a:lnTo>
                    <a:lnTo>
                      <a:pt x="199" y="174"/>
                    </a:lnTo>
                    <a:lnTo>
                      <a:pt x="199" y="176"/>
                    </a:lnTo>
                    <a:lnTo>
                      <a:pt x="200" y="177"/>
                    </a:lnTo>
                    <a:lnTo>
                      <a:pt x="202" y="177"/>
                    </a:lnTo>
                    <a:lnTo>
                      <a:pt x="203" y="177"/>
                    </a:lnTo>
                    <a:lnTo>
                      <a:pt x="205" y="176"/>
                    </a:lnTo>
                    <a:lnTo>
                      <a:pt x="206" y="176"/>
                    </a:lnTo>
                    <a:lnTo>
                      <a:pt x="208" y="177"/>
                    </a:lnTo>
                    <a:lnTo>
                      <a:pt x="205" y="179"/>
                    </a:lnTo>
                    <a:lnTo>
                      <a:pt x="203" y="180"/>
                    </a:lnTo>
                    <a:lnTo>
                      <a:pt x="200" y="182"/>
                    </a:lnTo>
                    <a:lnTo>
                      <a:pt x="196" y="184"/>
                    </a:lnTo>
                    <a:lnTo>
                      <a:pt x="194" y="186"/>
                    </a:lnTo>
                    <a:lnTo>
                      <a:pt x="193" y="189"/>
                    </a:lnTo>
                    <a:lnTo>
                      <a:pt x="194" y="191"/>
                    </a:lnTo>
                    <a:lnTo>
                      <a:pt x="194" y="193"/>
                    </a:lnTo>
                    <a:lnTo>
                      <a:pt x="193" y="196"/>
                    </a:lnTo>
                    <a:lnTo>
                      <a:pt x="192" y="198"/>
                    </a:lnTo>
                    <a:lnTo>
                      <a:pt x="191" y="199"/>
                    </a:lnTo>
                    <a:lnTo>
                      <a:pt x="190" y="201"/>
                    </a:lnTo>
                    <a:lnTo>
                      <a:pt x="191" y="203"/>
                    </a:lnTo>
                    <a:lnTo>
                      <a:pt x="193" y="205"/>
                    </a:lnTo>
                    <a:lnTo>
                      <a:pt x="195" y="205"/>
                    </a:lnTo>
                    <a:lnTo>
                      <a:pt x="196" y="204"/>
                    </a:lnTo>
                    <a:lnTo>
                      <a:pt x="198" y="203"/>
                    </a:lnTo>
                    <a:lnTo>
                      <a:pt x="199" y="201"/>
                    </a:lnTo>
                    <a:lnTo>
                      <a:pt x="201" y="200"/>
                    </a:lnTo>
                    <a:lnTo>
                      <a:pt x="200" y="198"/>
                    </a:lnTo>
                    <a:lnTo>
                      <a:pt x="200" y="197"/>
                    </a:lnTo>
                    <a:lnTo>
                      <a:pt x="200" y="196"/>
                    </a:lnTo>
                    <a:lnTo>
                      <a:pt x="202" y="195"/>
                    </a:lnTo>
                    <a:lnTo>
                      <a:pt x="203" y="195"/>
                    </a:lnTo>
                    <a:lnTo>
                      <a:pt x="204" y="193"/>
                    </a:lnTo>
                    <a:lnTo>
                      <a:pt x="205" y="192"/>
                    </a:lnTo>
                    <a:lnTo>
                      <a:pt x="206" y="190"/>
                    </a:lnTo>
                    <a:lnTo>
                      <a:pt x="208" y="189"/>
                    </a:lnTo>
                    <a:lnTo>
                      <a:pt x="209" y="188"/>
                    </a:lnTo>
                    <a:lnTo>
                      <a:pt x="211" y="186"/>
                    </a:lnTo>
                    <a:lnTo>
                      <a:pt x="213" y="186"/>
                    </a:lnTo>
                    <a:lnTo>
                      <a:pt x="215" y="186"/>
                    </a:lnTo>
                    <a:lnTo>
                      <a:pt x="217" y="188"/>
                    </a:lnTo>
                    <a:lnTo>
                      <a:pt x="220" y="188"/>
                    </a:lnTo>
                    <a:lnTo>
                      <a:pt x="222" y="188"/>
                    </a:lnTo>
                    <a:lnTo>
                      <a:pt x="230" y="185"/>
                    </a:lnTo>
                    <a:lnTo>
                      <a:pt x="237" y="182"/>
                    </a:lnTo>
                    <a:lnTo>
                      <a:pt x="243" y="181"/>
                    </a:lnTo>
                    <a:lnTo>
                      <a:pt x="246" y="178"/>
                    </a:lnTo>
                    <a:lnTo>
                      <a:pt x="249" y="174"/>
                    </a:lnTo>
                    <a:lnTo>
                      <a:pt x="252" y="170"/>
                    </a:lnTo>
                    <a:lnTo>
                      <a:pt x="256" y="168"/>
                    </a:lnTo>
                    <a:lnTo>
                      <a:pt x="261" y="169"/>
                    </a:lnTo>
                    <a:lnTo>
                      <a:pt x="258" y="173"/>
                    </a:lnTo>
                    <a:lnTo>
                      <a:pt x="256" y="176"/>
                    </a:lnTo>
                    <a:lnTo>
                      <a:pt x="255" y="180"/>
                    </a:lnTo>
                    <a:lnTo>
                      <a:pt x="250" y="185"/>
                    </a:lnTo>
                    <a:lnTo>
                      <a:pt x="245" y="192"/>
                    </a:lnTo>
                    <a:lnTo>
                      <a:pt x="240" y="199"/>
                    </a:lnTo>
                    <a:lnTo>
                      <a:pt x="233" y="203"/>
                    </a:lnTo>
                    <a:lnTo>
                      <a:pt x="227" y="208"/>
                    </a:lnTo>
                    <a:lnTo>
                      <a:pt x="221" y="213"/>
                    </a:lnTo>
                    <a:lnTo>
                      <a:pt x="214" y="219"/>
                    </a:lnTo>
                    <a:lnTo>
                      <a:pt x="211" y="226"/>
                    </a:lnTo>
                    <a:lnTo>
                      <a:pt x="210" y="228"/>
                    </a:lnTo>
                    <a:lnTo>
                      <a:pt x="209" y="229"/>
                    </a:lnTo>
                    <a:lnTo>
                      <a:pt x="208" y="231"/>
                    </a:lnTo>
                    <a:lnTo>
                      <a:pt x="207" y="232"/>
                    </a:lnTo>
                    <a:lnTo>
                      <a:pt x="207" y="234"/>
                    </a:lnTo>
                    <a:lnTo>
                      <a:pt x="206" y="237"/>
                    </a:lnTo>
                    <a:lnTo>
                      <a:pt x="206" y="241"/>
                    </a:lnTo>
                    <a:lnTo>
                      <a:pt x="206" y="244"/>
                    </a:lnTo>
                    <a:lnTo>
                      <a:pt x="207" y="246"/>
                    </a:lnTo>
                    <a:lnTo>
                      <a:pt x="208" y="248"/>
                    </a:lnTo>
                    <a:lnTo>
                      <a:pt x="210" y="248"/>
                    </a:lnTo>
                    <a:lnTo>
                      <a:pt x="211" y="247"/>
                    </a:lnTo>
                    <a:lnTo>
                      <a:pt x="213" y="246"/>
                    </a:lnTo>
                    <a:lnTo>
                      <a:pt x="212" y="245"/>
                    </a:lnTo>
                    <a:lnTo>
                      <a:pt x="212" y="244"/>
                    </a:lnTo>
                    <a:lnTo>
                      <a:pt x="211" y="243"/>
                    </a:lnTo>
                    <a:lnTo>
                      <a:pt x="210" y="242"/>
                    </a:lnTo>
                    <a:lnTo>
                      <a:pt x="210" y="241"/>
                    </a:lnTo>
                    <a:lnTo>
                      <a:pt x="212" y="240"/>
                    </a:lnTo>
                    <a:lnTo>
                      <a:pt x="214" y="240"/>
                    </a:lnTo>
                    <a:lnTo>
                      <a:pt x="215" y="241"/>
                    </a:lnTo>
                    <a:lnTo>
                      <a:pt x="217" y="240"/>
                    </a:lnTo>
                    <a:lnTo>
                      <a:pt x="216" y="239"/>
                    </a:lnTo>
                    <a:lnTo>
                      <a:pt x="215" y="236"/>
                    </a:lnTo>
                    <a:lnTo>
                      <a:pt x="214" y="235"/>
                    </a:lnTo>
                    <a:lnTo>
                      <a:pt x="213" y="233"/>
                    </a:lnTo>
                    <a:lnTo>
                      <a:pt x="215" y="233"/>
                    </a:lnTo>
                    <a:lnTo>
                      <a:pt x="217" y="233"/>
                    </a:lnTo>
                    <a:lnTo>
                      <a:pt x="219" y="235"/>
                    </a:lnTo>
                    <a:lnTo>
                      <a:pt x="219" y="236"/>
                    </a:lnTo>
                    <a:lnTo>
                      <a:pt x="220" y="239"/>
                    </a:lnTo>
                    <a:lnTo>
                      <a:pt x="221" y="239"/>
                    </a:lnTo>
                    <a:lnTo>
                      <a:pt x="223" y="239"/>
                    </a:lnTo>
                    <a:lnTo>
                      <a:pt x="224" y="236"/>
                    </a:lnTo>
                    <a:lnTo>
                      <a:pt x="224" y="235"/>
                    </a:lnTo>
                    <a:lnTo>
                      <a:pt x="225" y="234"/>
                    </a:lnTo>
                    <a:lnTo>
                      <a:pt x="226" y="233"/>
                    </a:lnTo>
                    <a:lnTo>
                      <a:pt x="226" y="231"/>
                    </a:lnTo>
                    <a:lnTo>
                      <a:pt x="226" y="230"/>
                    </a:lnTo>
                    <a:lnTo>
                      <a:pt x="225" y="229"/>
                    </a:lnTo>
                    <a:lnTo>
                      <a:pt x="224" y="229"/>
                    </a:lnTo>
                    <a:lnTo>
                      <a:pt x="223" y="228"/>
                    </a:lnTo>
                    <a:lnTo>
                      <a:pt x="222" y="227"/>
                    </a:lnTo>
                    <a:lnTo>
                      <a:pt x="222" y="226"/>
                    </a:lnTo>
                    <a:lnTo>
                      <a:pt x="223" y="225"/>
                    </a:lnTo>
                    <a:lnTo>
                      <a:pt x="225" y="224"/>
                    </a:lnTo>
                    <a:lnTo>
                      <a:pt x="227" y="223"/>
                    </a:lnTo>
                    <a:lnTo>
                      <a:pt x="230" y="222"/>
                    </a:lnTo>
                    <a:lnTo>
                      <a:pt x="232" y="221"/>
                    </a:lnTo>
                    <a:lnTo>
                      <a:pt x="234" y="220"/>
                    </a:lnTo>
                    <a:lnTo>
                      <a:pt x="235" y="221"/>
                    </a:lnTo>
                    <a:lnTo>
                      <a:pt x="236" y="222"/>
                    </a:lnTo>
                    <a:lnTo>
                      <a:pt x="237" y="221"/>
                    </a:lnTo>
                    <a:lnTo>
                      <a:pt x="240" y="220"/>
                    </a:lnTo>
                    <a:lnTo>
                      <a:pt x="241" y="219"/>
                    </a:lnTo>
                    <a:lnTo>
                      <a:pt x="242" y="218"/>
                    </a:lnTo>
                    <a:lnTo>
                      <a:pt x="243" y="218"/>
                    </a:lnTo>
                    <a:lnTo>
                      <a:pt x="245" y="219"/>
                    </a:lnTo>
                    <a:lnTo>
                      <a:pt x="247" y="218"/>
                    </a:lnTo>
                    <a:lnTo>
                      <a:pt x="249" y="219"/>
                    </a:lnTo>
                    <a:lnTo>
                      <a:pt x="251" y="220"/>
                    </a:lnTo>
                    <a:lnTo>
                      <a:pt x="253" y="217"/>
                    </a:lnTo>
                    <a:lnTo>
                      <a:pt x="255" y="213"/>
                    </a:lnTo>
                    <a:lnTo>
                      <a:pt x="257" y="210"/>
                    </a:lnTo>
                    <a:lnTo>
                      <a:pt x="257" y="206"/>
                    </a:lnTo>
                    <a:lnTo>
                      <a:pt x="258" y="203"/>
                    </a:lnTo>
                    <a:lnTo>
                      <a:pt x="261" y="200"/>
                    </a:lnTo>
                    <a:lnTo>
                      <a:pt x="262" y="200"/>
                    </a:lnTo>
                    <a:lnTo>
                      <a:pt x="263" y="202"/>
                    </a:lnTo>
                    <a:lnTo>
                      <a:pt x="262" y="209"/>
                    </a:lnTo>
                    <a:lnTo>
                      <a:pt x="258" y="217"/>
                    </a:lnTo>
                    <a:lnTo>
                      <a:pt x="252" y="222"/>
                    </a:lnTo>
                    <a:lnTo>
                      <a:pt x="250" y="228"/>
                    </a:lnTo>
                    <a:lnTo>
                      <a:pt x="247" y="232"/>
                    </a:lnTo>
                    <a:lnTo>
                      <a:pt x="242" y="235"/>
                    </a:lnTo>
                    <a:lnTo>
                      <a:pt x="238" y="240"/>
                    </a:lnTo>
                    <a:lnTo>
                      <a:pt x="236" y="242"/>
                    </a:lnTo>
                    <a:lnTo>
                      <a:pt x="234" y="243"/>
                    </a:lnTo>
                    <a:lnTo>
                      <a:pt x="232" y="244"/>
                    </a:lnTo>
                    <a:lnTo>
                      <a:pt x="229" y="245"/>
                    </a:lnTo>
                    <a:lnTo>
                      <a:pt x="227" y="247"/>
                    </a:lnTo>
                    <a:lnTo>
                      <a:pt x="226" y="249"/>
                    </a:lnTo>
                    <a:lnTo>
                      <a:pt x="225" y="251"/>
                    </a:lnTo>
                    <a:lnTo>
                      <a:pt x="222" y="253"/>
                    </a:lnTo>
                    <a:lnTo>
                      <a:pt x="217" y="255"/>
                    </a:lnTo>
                    <a:lnTo>
                      <a:pt x="213" y="256"/>
                    </a:lnTo>
                    <a:lnTo>
                      <a:pt x="208" y="257"/>
                    </a:lnTo>
                    <a:lnTo>
                      <a:pt x="203" y="257"/>
                    </a:lnTo>
                    <a:lnTo>
                      <a:pt x="196" y="257"/>
                    </a:lnTo>
                    <a:lnTo>
                      <a:pt x="191" y="258"/>
                    </a:lnTo>
                    <a:lnTo>
                      <a:pt x="187" y="259"/>
                    </a:lnTo>
                    <a:lnTo>
                      <a:pt x="184" y="262"/>
                    </a:lnTo>
                    <a:lnTo>
                      <a:pt x="181" y="264"/>
                    </a:lnTo>
                    <a:lnTo>
                      <a:pt x="178" y="267"/>
                    </a:lnTo>
                    <a:lnTo>
                      <a:pt x="175" y="270"/>
                    </a:lnTo>
                    <a:lnTo>
                      <a:pt x="172" y="271"/>
                    </a:lnTo>
                    <a:lnTo>
                      <a:pt x="170" y="273"/>
                    </a:lnTo>
                    <a:lnTo>
                      <a:pt x="169" y="275"/>
                    </a:lnTo>
                    <a:lnTo>
                      <a:pt x="168" y="277"/>
                    </a:lnTo>
                    <a:lnTo>
                      <a:pt x="166" y="280"/>
                    </a:lnTo>
                    <a:lnTo>
                      <a:pt x="165" y="283"/>
                    </a:lnTo>
                    <a:lnTo>
                      <a:pt x="163" y="285"/>
                    </a:lnTo>
                    <a:lnTo>
                      <a:pt x="160" y="286"/>
                    </a:lnTo>
                    <a:lnTo>
                      <a:pt x="157" y="291"/>
                    </a:lnTo>
                    <a:lnTo>
                      <a:pt x="153" y="296"/>
                    </a:lnTo>
                    <a:lnTo>
                      <a:pt x="151" y="301"/>
                    </a:lnTo>
                    <a:lnTo>
                      <a:pt x="153" y="308"/>
                    </a:lnTo>
                    <a:lnTo>
                      <a:pt x="152" y="310"/>
                    </a:lnTo>
                    <a:lnTo>
                      <a:pt x="150" y="313"/>
                    </a:lnTo>
                    <a:lnTo>
                      <a:pt x="148" y="315"/>
                    </a:lnTo>
                    <a:lnTo>
                      <a:pt x="147" y="318"/>
                    </a:lnTo>
                    <a:lnTo>
                      <a:pt x="147" y="320"/>
                    </a:lnTo>
                    <a:lnTo>
                      <a:pt x="148" y="322"/>
                    </a:lnTo>
                    <a:lnTo>
                      <a:pt x="151" y="323"/>
                    </a:lnTo>
                    <a:lnTo>
                      <a:pt x="152" y="323"/>
                    </a:lnTo>
                    <a:lnTo>
                      <a:pt x="154" y="322"/>
                    </a:lnTo>
                    <a:lnTo>
                      <a:pt x="155" y="321"/>
                    </a:lnTo>
                    <a:lnTo>
                      <a:pt x="158" y="319"/>
                    </a:lnTo>
                    <a:lnTo>
                      <a:pt x="159" y="318"/>
                    </a:lnTo>
                    <a:lnTo>
                      <a:pt x="161" y="316"/>
                    </a:lnTo>
                    <a:lnTo>
                      <a:pt x="162" y="315"/>
                    </a:lnTo>
                    <a:lnTo>
                      <a:pt x="163" y="313"/>
                    </a:lnTo>
                    <a:lnTo>
                      <a:pt x="164" y="311"/>
                    </a:lnTo>
                    <a:lnTo>
                      <a:pt x="166" y="309"/>
                    </a:lnTo>
                    <a:lnTo>
                      <a:pt x="166" y="308"/>
                    </a:lnTo>
                    <a:lnTo>
                      <a:pt x="170" y="305"/>
                    </a:lnTo>
                    <a:lnTo>
                      <a:pt x="174" y="301"/>
                    </a:lnTo>
                    <a:lnTo>
                      <a:pt x="174" y="301"/>
                    </a:lnTo>
                    <a:lnTo>
                      <a:pt x="175" y="300"/>
                    </a:lnTo>
                    <a:lnTo>
                      <a:pt x="176" y="299"/>
                    </a:lnTo>
                    <a:lnTo>
                      <a:pt x="179" y="298"/>
                    </a:lnTo>
                    <a:lnTo>
                      <a:pt x="180" y="298"/>
                    </a:lnTo>
                    <a:lnTo>
                      <a:pt x="181" y="297"/>
                    </a:lnTo>
                    <a:lnTo>
                      <a:pt x="181" y="296"/>
                    </a:lnTo>
                    <a:lnTo>
                      <a:pt x="180" y="294"/>
                    </a:lnTo>
                    <a:lnTo>
                      <a:pt x="180" y="293"/>
                    </a:lnTo>
                    <a:lnTo>
                      <a:pt x="180" y="291"/>
                    </a:lnTo>
                    <a:lnTo>
                      <a:pt x="180" y="290"/>
                    </a:lnTo>
                    <a:lnTo>
                      <a:pt x="180" y="289"/>
                    </a:lnTo>
                    <a:lnTo>
                      <a:pt x="181" y="288"/>
                    </a:lnTo>
                    <a:lnTo>
                      <a:pt x="182" y="288"/>
                    </a:lnTo>
                    <a:lnTo>
                      <a:pt x="183" y="288"/>
                    </a:lnTo>
                    <a:lnTo>
                      <a:pt x="184" y="287"/>
                    </a:lnTo>
                    <a:lnTo>
                      <a:pt x="185" y="286"/>
                    </a:lnTo>
                    <a:lnTo>
                      <a:pt x="185" y="284"/>
                    </a:lnTo>
                    <a:lnTo>
                      <a:pt x="185" y="281"/>
                    </a:lnTo>
                    <a:lnTo>
                      <a:pt x="186" y="280"/>
                    </a:lnTo>
                    <a:lnTo>
                      <a:pt x="186" y="278"/>
                    </a:lnTo>
                    <a:lnTo>
                      <a:pt x="187" y="277"/>
                    </a:lnTo>
                    <a:lnTo>
                      <a:pt x="190" y="276"/>
                    </a:lnTo>
                    <a:lnTo>
                      <a:pt x="190" y="276"/>
                    </a:lnTo>
                    <a:lnTo>
                      <a:pt x="191" y="277"/>
                    </a:lnTo>
                    <a:lnTo>
                      <a:pt x="191" y="278"/>
                    </a:lnTo>
                    <a:lnTo>
                      <a:pt x="190" y="279"/>
                    </a:lnTo>
                    <a:lnTo>
                      <a:pt x="190" y="280"/>
                    </a:lnTo>
                    <a:lnTo>
                      <a:pt x="190" y="281"/>
                    </a:lnTo>
                    <a:lnTo>
                      <a:pt x="191" y="283"/>
                    </a:lnTo>
                    <a:lnTo>
                      <a:pt x="192" y="281"/>
                    </a:lnTo>
                    <a:lnTo>
                      <a:pt x="193" y="280"/>
                    </a:lnTo>
                    <a:lnTo>
                      <a:pt x="194" y="280"/>
                    </a:lnTo>
                    <a:lnTo>
                      <a:pt x="195" y="279"/>
                    </a:lnTo>
                    <a:lnTo>
                      <a:pt x="196" y="279"/>
                    </a:lnTo>
                    <a:lnTo>
                      <a:pt x="198" y="280"/>
                    </a:lnTo>
                    <a:lnTo>
                      <a:pt x="199" y="280"/>
                    </a:lnTo>
                    <a:lnTo>
                      <a:pt x="200" y="279"/>
                    </a:lnTo>
                    <a:lnTo>
                      <a:pt x="201" y="278"/>
                    </a:lnTo>
                    <a:lnTo>
                      <a:pt x="201" y="277"/>
                    </a:lnTo>
                    <a:lnTo>
                      <a:pt x="202" y="276"/>
                    </a:lnTo>
                    <a:lnTo>
                      <a:pt x="203" y="278"/>
                    </a:lnTo>
                    <a:lnTo>
                      <a:pt x="203" y="280"/>
                    </a:lnTo>
                    <a:lnTo>
                      <a:pt x="203" y="281"/>
                    </a:lnTo>
                    <a:lnTo>
                      <a:pt x="204" y="284"/>
                    </a:lnTo>
                    <a:lnTo>
                      <a:pt x="205" y="285"/>
                    </a:lnTo>
                    <a:lnTo>
                      <a:pt x="208" y="284"/>
                    </a:lnTo>
                    <a:lnTo>
                      <a:pt x="210" y="283"/>
                    </a:lnTo>
                    <a:lnTo>
                      <a:pt x="213" y="280"/>
                    </a:lnTo>
                    <a:lnTo>
                      <a:pt x="212" y="277"/>
                    </a:lnTo>
                    <a:lnTo>
                      <a:pt x="212" y="274"/>
                    </a:lnTo>
                    <a:lnTo>
                      <a:pt x="213" y="272"/>
                    </a:lnTo>
                    <a:lnTo>
                      <a:pt x="214" y="271"/>
                    </a:lnTo>
                    <a:lnTo>
                      <a:pt x="215" y="272"/>
                    </a:lnTo>
                    <a:lnTo>
                      <a:pt x="215" y="272"/>
                    </a:lnTo>
                    <a:lnTo>
                      <a:pt x="215" y="273"/>
                    </a:lnTo>
                    <a:lnTo>
                      <a:pt x="215" y="274"/>
                    </a:lnTo>
                    <a:lnTo>
                      <a:pt x="215" y="276"/>
                    </a:lnTo>
                    <a:lnTo>
                      <a:pt x="216" y="277"/>
                    </a:lnTo>
                    <a:lnTo>
                      <a:pt x="217" y="277"/>
                    </a:lnTo>
                    <a:lnTo>
                      <a:pt x="221" y="277"/>
                    </a:lnTo>
                    <a:lnTo>
                      <a:pt x="223" y="278"/>
                    </a:lnTo>
                    <a:lnTo>
                      <a:pt x="226" y="279"/>
                    </a:lnTo>
                    <a:lnTo>
                      <a:pt x="228" y="279"/>
                    </a:lnTo>
                    <a:lnTo>
                      <a:pt x="231" y="275"/>
                    </a:lnTo>
                    <a:lnTo>
                      <a:pt x="232" y="270"/>
                    </a:lnTo>
                    <a:lnTo>
                      <a:pt x="232" y="266"/>
                    </a:lnTo>
                    <a:lnTo>
                      <a:pt x="234" y="262"/>
                    </a:lnTo>
                    <a:lnTo>
                      <a:pt x="235" y="259"/>
                    </a:lnTo>
                    <a:lnTo>
                      <a:pt x="236" y="256"/>
                    </a:lnTo>
                    <a:lnTo>
                      <a:pt x="236" y="254"/>
                    </a:lnTo>
                    <a:lnTo>
                      <a:pt x="237" y="251"/>
                    </a:lnTo>
                    <a:lnTo>
                      <a:pt x="240" y="250"/>
                    </a:lnTo>
                    <a:lnTo>
                      <a:pt x="242" y="250"/>
                    </a:lnTo>
                    <a:lnTo>
                      <a:pt x="241" y="253"/>
                    </a:lnTo>
                    <a:lnTo>
                      <a:pt x="240" y="255"/>
                    </a:lnTo>
                    <a:lnTo>
                      <a:pt x="238" y="258"/>
                    </a:lnTo>
                    <a:lnTo>
                      <a:pt x="238" y="262"/>
                    </a:lnTo>
                    <a:lnTo>
                      <a:pt x="240" y="265"/>
                    </a:lnTo>
                    <a:lnTo>
                      <a:pt x="240" y="267"/>
                    </a:lnTo>
                    <a:lnTo>
                      <a:pt x="241" y="268"/>
                    </a:lnTo>
                    <a:lnTo>
                      <a:pt x="242" y="268"/>
                    </a:lnTo>
                    <a:lnTo>
                      <a:pt x="243" y="268"/>
                    </a:lnTo>
                    <a:lnTo>
                      <a:pt x="244" y="266"/>
                    </a:lnTo>
                    <a:lnTo>
                      <a:pt x="246" y="264"/>
                    </a:lnTo>
                    <a:lnTo>
                      <a:pt x="247" y="263"/>
                    </a:lnTo>
                    <a:lnTo>
                      <a:pt x="249" y="261"/>
                    </a:lnTo>
                    <a:lnTo>
                      <a:pt x="251" y="259"/>
                    </a:lnTo>
                    <a:lnTo>
                      <a:pt x="252" y="257"/>
                    </a:lnTo>
                    <a:lnTo>
                      <a:pt x="252" y="255"/>
                    </a:lnTo>
                    <a:lnTo>
                      <a:pt x="252" y="252"/>
                    </a:lnTo>
                    <a:lnTo>
                      <a:pt x="253" y="250"/>
                    </a:lnTo>
                    <a:lnTo>
                      <a:pt x="254" y="248"/>
                    </a:lnTo>
                    <a:lnTo>
                      <a:pt x="254" y="245"/>
                    </a:lnTo>
                    <a:lnTo>
                      <a:pt x="254" y="242"/>
                    </a:lnTo>
                    <a:lnTo>
                      <a:pt x="254" y="240"/>
                    </a:lnTo>
                    <a:lnTo>
                      <a:pt x="253" y="239"/>
                    </a:lnTo>
                    <a:lnTo>
                      <a:pt x="252" y="237"/>
                    </a:lnTo>
                    <a:lnTo>
                      <a:pt x="252" y="236"/>
                    </a:lnTo>
                    <a:lnTo>
                      <a:pt x="251" y="235"/>
                    </a:lnTo>
                    <a:lnTo>
                      <a:pt x="252" y="234"/>
                    </a:lnTo>
                    <a:lnTo>
                      <a:pt x="253" y="234"/>
                    </a:lnTo>
                    <a:lnTo>
                      <a:pt x="254" y="234"/>
                    </a:lnTo>
                    <a:lnTo>
                      <a:pt x="256" y="234"/>
                    </a:lnTo>
                    <a:lnTo>
                      <a:pt x="257" y="235"/>
                    </a:lnTo>
                    <a:lnTo>
                      <a:pt x="258" y="239"/>
                    </a:lnTo>
                    <a:lnTo>
                      <a:pt x="258" y="241"/>
                    </a:lnTo>
                    <a:lnTo>
                      <a:pt x="257" y="242"/>
                    </a:lnTo>
                    <a:lnTo>
                      <a:pt x="257" y="244"/>
                    </a:lnTo>
                    <a:lnTo>
                      <a:pt x="257" y="246"/>
                    </a:lnTo>
                    <a:lnTo>
                      <a:pt x="257" y="248"/>
                    </a:lnTo>
                    <a:lnTo>
                      <a:pt x="258" y="249"/>
                    </a:lnTo>
                    <a:lnTo>
                      <a:pt x="260" y="249"/>
                    </a:lnTo>
                    <a:lnTo>
                      <a:pt x="261" y="251"/>
                    </a:lnTo>
                    <a:lnTo>
                      <a:pt x="261" y="252"/>
                    </a:lnTo>
                    <a:lnTo>
                      <a:pt x="260" y="253"/>
                    </a:lnTo>
                    <a:lnTo>
                      <a:pt x="258" y="254"/>
                    </a:lnTo>
                    <a:lnTo>
                      <a:pt x="257" y="255"/>
                    </a:lnTo>
                    <a:lnTo>
                      <a:pt x="256" y="256"/>
                    </a:lnTo>
                    <a:lnTo>
                      <a:pt x="256" y="258"/>
                    </a:lnTo>
                    <a:lnTo>
                      <a:pt x="256" y="261"/>
                    </a:lnTo>
                    <a:lnTo>
                      <a:pt x="256" y="263"/>
                    </a:lnTo>
                    <a:lnTo>
                      <a:pt x="256" y="266"/>
                    </a:lnTo>
                    <a:lnTo>
                      <a:pt x="255" y="268"/>
                    </a:lnTo>
                    <a:lnTo>
                      <a:pt x="254" y="269"/>
                    </a:lnTo>
                    <a:lnTo>
                      <a:pt x="253" y="272"/>
                    </a:lnTo>
                    <a:lnTo>
                      <a:pt x="253" y="274"/>
                    </a:lnTo>
                    <a:lnTo>
                      <a:pt x="252" y="277"/>
                    </a:lnTo>
                    <a:lnTo>
                      <a:pt x="251" y="279"/>
                    </a:lnTo>
                    <a:lnTo>
                      <a:pt x="250" y="281"/>
                    </a:lnTo>
                    <a:lnTo>
                      <a:pt x="249" y="284"/>
                    </a:lnTo>
                    <a:lnTo>
                      <a:pt x="248" y="285"/>
                    </a:lnTo>
                    <a:lnTo>
                      <a:pt x="247" y="286"/>
                    </a:lnTo>
                    <a:lnTo>
                      <a:pt x="246" y="287"/>
                    </a:lnTo>
                    <a:lnTo>
                      <a:pt x="242" y="288"/>
                    </a:lnTo>
                    <a:lnTo>
                      <a:pt x="240" y="290"/>
                    </a:lnTo>
                    <a:lnTo>
                      <a:pt x="236" y="291"/>
                    </a:lnTo>
                    <a:lnTo>
                      <a:pt x="233" y="293"/>
                    </a:lnTo>
                    <a:lnTo>
                      <a:pt x="230" y="294"/>
                    </a:lnTo>
                    <a:lnTo>
                      <a:pt x="228" y="299"/>
                    </a:lnTo>
                    <a:lnTo>
                      <a:pt x="224" y="303"/>
                    </a:lnTo>
                    <a:lnTo>
                      <a:pt x="220" y="308"/>
                    </a:lnTo>
                    <a:lnTo>
                      <a:pt x="216" y="312"/>
                    </a:lnTo>
                    <a:lnTo>
                      <a:pt x="216" y="317"/>
                    </a:lnTo>
                    <a:lnTo>
                      <a:pt x="213" y="320"/>
                    </a:lnTo>
                    <a:lnTo>
                      <a:pt x="211" y="323"/>
                    </a:lnTo>
                    <a:lnTo>
                      <a:pt x="209" y="327"/>
                    </a:lnTo>
                    <a:lnTo>
                      <a:pt x="207" y="330"/>
                    </a:lnTo>
                    <a:lnTo>
                      <a:pt x="204" y="333"/>
                    </a:lnTo>
                    <a:lnTo>
                      <a:pt x="204" y="335"/>
                    </a:lnTo>
                    <a:lnTo>
                      <a:pt x="204" y="336"/>
                    </a:lnTo>
                    <a:lnTo>
                      <a:pt x="203" y="338"/>
                    </a:lnTo>
                    <a:lnTo>
                      <a:pt x="203" y="340"/>
                    </a:lnTo>
                    <a:lnTo>
                      <a:pt x="202" y="342"/>
                    </a:lnTo>
                    <a:lnTo>
                      <a:pt x="200" y="344"/>
                    </a:lnTo>
                    <a:lnTo>
                      <a:pt x="196" y="345"/>
                    </a:lnTo>
                    <a:lnTo>
                      <a:pt x="193" y="347"/>
                    </a:lnTo>
                    <a:lnTo>
                      <a:pt x="191" y="349"/>
                    </a:lnTo>
                    <a:lnTo>
                      <a:pt x="189" y="351"/>
                    </a:lnTo>
                    <a:lnTo>
                      <a:pt x="187" y="354"/>
                    </a:lnTo>
                    <a:lnTo>
                      <a:pt x="188" y="355"/>
                    </a:lnTo>
                    <a:lnTo>
                      <a:pt x="189" y="356"/>
                    </a:lnTo>
                    <a:lnTo>
                      <a:pt x="190" y="358"/>
                    </a:lnTo>
                    <a:lnTo>
                      <a:pt x="192" y="359"/>
                    </a:lnTo>
                    <a:lnTo>
                      <a:pt x="191" y="360"/>
                    </a:lnTo>
                    <a:lnTo>
                      <a:pt x="190" y="362"/>
                    </a:lnTo>
                    <a:lnTo>
                      <a:pt x="189" y="363"/>
                    </a:lnTo>
                    <a:lnTo>
                      <a:pt x="188" y="363"/>
                    </a:lnTo>
                    <a:lnTo>
                      <a:pt x="187" y="365"/>
                    </a:lnTo>
                    <a:lnTo>
                      <a:pt x="187" y="366"/>
                    </a:lnTo>
                    <a:lnTo>
                      <a:pt x="188" y="367"/>
                    </a:lnTo>
                    <a:lnTo>
                      <a:pt x="188" y="369"/>
                    </a:lnTo>
                    <a:lnTo>
                      <a:pt x="187" y="372"/>
                    </a:lnTo>
                    <a:lnTo>
                      <a:pt x="187" y="374"/>
                    </a:lnTo>
                    <a:lnTo>
                      <a:pt x="187" y="375"/>
                    </a:lnTo>
                    <a:lnTo>
                      <a:pt x="188" y="377"/>
                    </a:lnTo>
                    <a:lnTo>
                      <a:pt x="188" y="378"/>
                    </a:lnTo>
                    <a:lnTo>
                      <a:pt x="189" y="378"/>
                    </a:lnTo>
                    <a:lnTo>
                      <a:pt x="190" y="378"/>
                    </a:lnTo>
                    <a:lnTo>
                      <a:pt x="191" y="377"/>
                    </a:lnTo>
                    <a:lnTo>
                      <a:pt x="192" y="376"/>
                    </a:lnTo>
                    <a:lnTo>
                      <a:pt x="193" y="375"/>
                    </a:lnTo>
                    <a:lnTo>
                      <a:pt x="193" y="372"/>
                    </a:lnTo>
                    <a:lnTo>
                      <a:pt x="195" y="372"/>
                    </a:lnTo>
                    <a:lnTo>
                      <a:pt x="196" y="373"/>
                    </a:lnTo>
                    <a:lnTo>
                      <a:pt x="196" y="374"/>
                    </a:lnTo>
                    <a:lnTo>
                      <a:pt x="198" y="375"/>
                    </a:lnTo>
                    <a:lnTo>
                      <a:pt x="200" y="374"/>
                    </a:lnTo>
                    <a:lnTo>
                      <a:pt x="201" y="372"/>
                    </a:lnTo>
                    <a:lnTo>
                      <a:pt x="201" y="371"/>
                    </a:lnTo>
                    <a:lnTo>
                      <a:pt x="202" y="369"/>
                    </a:lnTo>
                    <a:lnTo>
                      <a:pt x="203" y="368"/>
                    </a:lnTo>
                    <a:lnTo>
                      <a:pt x="206" y="369"/>
                    </a:lnTo>
                    <a:lnTo>
                      <a:pt x="208" y="369"/>
                    </a:lnTo>
                    <a:lnTo>
                      <a:pt x="210" y="368"/>
                    </a:lnTo>
                    <a:lnTo>
                      <a:pt x="212" y="367"/>
                    </a:lnTo>
                    <a:lnTo>
                      <a:pt x="213" y="366"/>
                    </a:lnTo>
                    <a:lnTo>
                      <a:pt x="214" y="365"/>
                    </a:lnTo>
                    <a:lnTo>
                      <a:pt x="215" y="363"/>
                    </a:lnTo>
                    <a:lnTo>
                      <a:pt x="215" y="358"/>
                    </a:lnTo>
                    <a:lnTo>
                      <a:pt x="213" y="357"/>
                    </a:lnTo>
                    <a:lnTo>
                      <a:pt x="213" y="354"/>
                    </a:lnTo>
                    <a:lnTo>
                      <a:pt x="212" y="351"/>
                    </a:lnTo>
                    <a:lnTo>
                      <a:pt x="212" y="347"/>
                    </a:lnTo>
                    <a:lnTo>
                      <a:pt x="211" y="346"/>
                    </a:lnTo>
                    <a:lnTo>
                      <a:pt x="211" y="345"/>
                    </a:lnTo>
                    <a:lnTo>
                      <a:pt x="210" y="344"/>
                    </a:lnTo>
                    <a:lnTo>
                      <a:pt x="211" y="342"/>
                    </a:lnTo>
                    <a:lnTo>
                      <a:pt x="213" y="343"/>
                    </a:lnTo>
                    <a:lnTo>
                      <a:pt x="215" y="343"/>
                    </a:lnTo>
                    <a:lnTo>
                      <a:pt x="217" y="341"/>
                    </a:lnTo>
                    <a:lnTo>
                      <a:pt x="220" y="340"/>
                    </a:lnTo>
                    <a:lnTo>
                      <a:pt x="221" y="338"/>
                    </a:lnTo>
                    <a:lnTo>
                      <a:pt x="223" y="337"/>
                    </a:lnTo>
                    <a:lnTo>
                      <a:pt x="225" y="336"/>
                    </a:lnTo>
                    <a:lnTo>
                      <a:pt x="225" y="337"/>
                    </a:lnTo>
                    <a:lnTo>
                      <a:pt x="225" y="338"/>
                    </a:lnTo>
                    <a:lnTo>
                      <a:pt x="225" y="338"/>
                    </a:lnTo>
                    <a:lnTo>
                      <a:pt x="224" y="339"/>
                    </a:lnTo>
                    <a:lnTo>
                      <a:pt x="224" y="340"/>
                    </a:lnTo>
                    <a:lnTo>
                      <a:pt x="225" y="341"/>
                    </a:lnTo>
                    <a:lnTo>
                      <a:pt x="226" y="342"/>
                    </a:lnTo>
                    <a:lnTo>
                      <a:pt x="227" y="343"/>
                    </a:lnTo>
                    <a:lnTo>
                      <a:pt x="229" y="343"/>
                    </a:lnTo>
                    <a:lnTo>
                      <a:pt x="230" y="342"/>
                    </a:lnTo>
                    <a:lnTo>
                      <a:pt x="234" y="334"/>
                    </a:lnTo>
                    <a:lnTo>
                      <a:pt x="237" y="324"/>
                    </a:lnTo>
                    <a:lnTo>
                      <a:pt x="237" y="322"/>
                    </a:lnTo>
                    <a:lnTo>
                      <a:pt x="237" y="319"/>
                    </a:lnTo>
                    <a:lnTo>
                      <a:pt x="238" y="317"/>
                    </a:lnTo>
                    <a:lnTo>
                      <a:pt x="238" y="314"/>
                    </a:lnTo>
                    <a:lnTo>
                      <a:pt x="241" y="313"/>
                    </a:lnTo>
                    <a:lnTo>
                      <a:pt x="243" y="311"/>
                    </a:lnTo>
                    <a:lnTo>
                      <a:pt x="244" y="310"/>
                    </a:lnTo>
                    <a:lnTo>
                      <a:pt x="245" y="309"/>
                    </a:lnTo>
                    <a:lnTo>
                      <a:pt x="247" y="308"/>
                    </a:lnTo>
                    <a:lnTo>
                      <a:pt x="249" y="307"/>
                    </a:lnTo>
                    <a:lnTo>
                      <a:pt x="249" y="297"/>
                    </a:lnTo>
                    <a:lnTo>
                      <a:pt x="250" y="289"/>
                    </a:lnTo>
                    <a:lnTo>
                      <a:pt x="253" y="289"/>
                    </a:lnTo>
                    <a:lnTo>
                      <a:pt x="253" y="293"/>
                    </a:lnTo>
                    <a:lnTo>
                      <a:pt x="253" y="298"/>
                    </a:lnTo>
                    <a:lnTo>
                      <a:pt x="253" y="302"/>
                    </a:lnTo>
                    <a:lnTo>
                      <a:pt x="252" y="307"/>
                    </a:lnTo>
                    <a:lnTo>
                      <a:pt x="248" y="309"/>
                    </a:lnTo>
                    <a:lnTo>
                      <a:pt x="247" y="311"/>
                    </a:lnTo>
                    <a:lnTo>
                      <a:pt x="246" y="312"/>
                    </a:lnTo>
                    <a:lnTo>
                      <a:pt x="245" y="313"/>
                    </a:lnTo>
                    <a:lnTo>
                      <a:pt x="244" y="315"/>
                    </a:lnTo>
                    <a:lnTo>
                      <a:pt x="245" y="317"/>
                    </a:lnTo>
                    <a:lnTo>
                      <a:pt x="245" y="318"/>
                    </a:lnTo>
                    <a:lnTo>
                      <a:pt x="246" y="320"/>
                    </a:lnTo>
                    <a:lnTo>
                      <a:pt x="247" y="321"/>
                    </a:lnTo>
                    <a:lnTo>
                      <a:pt x="248" y="321"/>
                    </a:lnTo>
                    <a:lnTo>
                      <a:pt x="250" y="321"/>
                    </a:lnTo>
                    <a:lnTo>
                      <a:pt x="251" y="320"/>
                    </a:lnTo>
                    <a:lnTo>
                      <a:pt x="252" y="319"/>
                    </a:lnTo>
                    <a:lnTo>
                      <a:pt x="253" y="317"/>
                    </a:lnTo>
                    <a:lnTo>
                      <a:pt x="254" y="316"/>
                    </a:lnTo>
                    <a:lnTo>
                      <a:pt x="255" y="315"/>
                    </a:lnTo>
                    <a:lnTo>
                      <a:pt x="257" y="315"/>
                    </a:lnTo>
                    <a:lnTo>
                      <a:pt x="258" y="317"/>
                    </a:lnTo>
                    <a:lnTo>
                      <a:pt x="258" y="320"/>
                    </a:lnTo>
                    <a:lnTo>
                      <a:pt x="258" y="322"/>
                    </a:lnTo>
                    <a:lnTo>
                      <a:pt x="260" y="325"/>
                    </a:lnTo>
                    <a:lnTo>
                      <a:pt x="260" y="327"/>
                    </a:lnTo>
                    <a:lnTo>
                      <a:pt x="260" y="330"/>
                    </a:lnTo>
                    <a:lnTo>
                      <a:pt x="260" y="330"/>
                    </a:lnTo>
                    <a:lnTo>
                      <a:pt x="260" y="340"/>
                    </a:lnTo>
                    <a:lnTo>
                      <a:pt x="261" y="350"/>
                    </a:lnTo>
                    <a:lnTo>
                      <a:pt x="260" y="359"/>
                    </a:lnTo>
                    <a:lnTo>
                      <a:pt x="257" y="368"/>
                    </a:lnTo>
                    <a:lnTo>
                      <a:pt x="258" y="371"/>
                    </a:lnTo>
                    <a:lnTo>
                      <a:pt x="258" y="373"/>
                    </a:lnTo>
                    <a:lnTo>
                      <a:pt x="258" y="375"/>
                    </a:lnTo>
                    <a:lnTo>
                      <a:pt x="257" y="377"/>
                    </a:lnTo>
                    <a:lnTo>
                      <a:pt x="256" y="379"/>
                    </a:lnTo>
                    <a:lnTo>
                      <a:pt x="256" y="382"/>
                    </a:lnTo>
                    <a:lnTo>
                      <a:pt x="256" y="384"/>
                    </a:lnTo>
                    <a:lnTo>
                      <a:pt x="256" y="386"/>
                    </a:lnTo>
                    <a:lnTo>
                      <a:pt x="256" y="387"/>
                    </a:lnTo>
                    <a:lnTo>
                      <a:pt x="256" y="390"/>
                    </a:lnTo>
                    <a:lnTo>
                      <a:pt x="257" y="392"/>
                    </a:lnTo>
                    <a:lnTo>
                      <a:pt x="257" y="407"/>
                    </a:lnTo>
                    <a:lnTo>
                      <a:pt x="251" y="409"/>
                    </a:lnTo>
                    <a:lnTo>
                      <a:pt x="246" y="410"/>
                    </a:lnTo>
                    <a:lnTo>
                      <a:pt x="242" y="412"/>
                    </a:lnTo>
                    <a:lnTo>
                      <a:pt x="233" y="409"/>
                    </a:lnTo>
                    <a:lnTo>
                      <a:pt x="224" y="404"/>
                    </a:lnTo>
                    <a:lnTo>
                      <a:pt x="212" y="398"/>
                    </a:lnTo>
                    <a:lnTo>
                      <a:pt x="202" y="393"/>
                    </a:lnTo>
                    <a:lnTo>
                      <a:pt x="192" y="389"/>
                    </a:lnTo>
                    <a:lnTo>
                      <a:pt x="185" y="388"/>
                    </a:lnTo>
                    <a:lnTo>
                      <a:pt x="185" y="388"/>
                    </a:lnTo>
                    <a:lnTo>
                      <a:pt x="184" y="388"/>
                    </a:lnTo>
                    <a:lnTo>
                      <a:pt x="182" y="388"/>
                    </a:lnTo>
                    <a:lnTo>
                      <a:pt x="181" y="388"/>
                    </a:lnTo>
                    <a:lnTo>
                      <a:pt x="179" y="388"/>
                    </a:lnTo>
                    <a:lnTo>
                      <a:pt x="175" y="388"/>
                    </a:lnTo>
                    <a:lnTo>
                      <a:pt x="172" y="388"/>
                    </a:lnTo>
                    <a:lnTo>
                      <a:pt x="170" y="388"/>
                    </a:lnTo>
                    <a:lnTo>
                      <a:pt x="168" y="389"/>
                    </a:lnTo>
                    <a:lnTo>
                      <a:pt x="166" y="389"/>
                    </a:lnTo>
                    <a:lnTo>
                      <a:pt x="164" y="389"/>
                    </a:lnTo>
                    <a:lnTo>
                      <a:pt x="161" y="390"/>
                    </a:lnTo>
                    <a:lnTo>
                      <a:pt x="158" y="390"/>
                    </a:lnTo>
                    <a:lnTo>
                      <a:pt x="154" y="390"/>
                    </a:lnTo>
                    <a:lnTo>
                      <a:pt x="153" y="392"/>
                    </a:lnTo>
                    <a:lnTo>
                      <a:pt x="150" y="393"/>
                    </a:lnTo>
                    <a:lnTo>
                      <a:pt x="147" y="393"/>
                    </a:lnTo>
                    <a:lnTo>
                      <a:pt x="144" y="394"/>
                    </a:lnTo>
                    <a:lnTo>
                      <a:pt x="142" y="395"/>
                    </a:lnTo>
                    <a:lnTo>
                      <a:pt x="140" y="397"/>
                    </a:lnTo>
                    <a:lnTo>
                      <a:pt x="131" y="396"/>
                    </a:lnTo>
                    <a:lnTo>
                      <a:pt x="125" y="399"/>
                    </a:lnTo>
                    <a:lnTo>
                      <a:pt x="119" y="403"/>
                    </a:lnTo>
                    <a:lnTo>
                      <a:pt x="108" y="399"/>
                    </a:lnTo>
                    <a:lnTo>
                      <a:pt x="99" y="393"/>
                    </a:lnTo>
                    <a:lnTo>
                      <a:pt x="96" y="393"/>
                    </a:lnTo>
                    <a:lnTo>
                      <a:pt x="93" y="393"/>
                    </a:lnTo>
                    <a:lnTo>
                      <a:pt x="91" y="392"/>
                    </a:lnTo>
                    <a:lnTo>
                      <a:pt x="90" y="390"/>
                    </a:lnTo>
                    <a:lnTo>
                      <a:pt x="87" y="389"/>
                    </a:lnTo>
                    <a:lnTo>
                      <a:pt x="85" y="390"/>
                    </a:lnTo>
                    <a:lnTo>
                      <a:pt x="83" y="389"/>
                    </a:lnTo>
                    <a:lnTo>
                      <a:pt x="81" y="388"/>
                    </a:lnTo>
                    <a:lnTo>
                      <a:pt x="79" y="388"/>
                    </a:lnTo>
                    <a:lnTo>
                      <a:pt x="77" y="389"/>
                    </a:lnTo>
                    <a:lnTo>
                      <a:pt x="75" y="388"/>
                    </a:lnTo>
                    <a:lnTo>
                      <a:pt x="72" y="388"/>
                    </a:lnTo>
                    <a:lnTo>
                      <a:pt x="69" y="388"/>
                    </a:lnTo>
                    <a:lnTo>
                      <a:pt x="66" y="389"/>
                    </a:lnTo>
                    <a:lnTo>
                      <a:pt x="63" y="390"/>
                    </a:lnTo>
                    <a:lnTo>
                      <a:pt x="60" y="392"/>
                    </a:lnTo>
                    <a:lnTo>
                      <a:pt x="51" y="396"/>
                    </a:lnTo>
                    <a:lnTo>
                      <a:pt x="42" y="398"/>
                    </a:lnTo>
                    <a:lnTo>
                      <a:pt x="40" y="400"/>
                    </a:lnTo>
                    <a:lnTo>
                      <a:pt x="38" y="401"/>
                    </a:lnTo>
                    <a:lnTo>
                      <a:pt x="37" y="402"/>
                    </a:lnTo>
                    <a:lnTo>
                      <a:pt x="35" y="402"/>
                    </a:lnTo>
                    <a:lnTo>
                      <a:pt x="22" y="374"/>
                    </a:lnTo>
                    <a:lnTo>
                      <a:pt x="13" y="342"/>
                    </a:lnTo>
                    <a:lnTo>
                      <a:pt x="6" y="311"/>
                    </a:lnTo>
                    <a:lnTo>
                      <a:pt x="4" y="277"/>
                    </a:lnTo>
                    <a:lnTo>
                      <a:pt x="7" y="236"/>
                    </a:lnTo>
                    <a:lnTo>
                      <a:pt x="16" y="199"/>
                    </a:lnTo>
                    <a:lnTo>
                      <a:pt x="30" y="162"/>
                    </a:lnTo>
                    <a:lnTo>
                      <a:pt x="48" y="128"/>
                    </a:lnTo>
                    <a:lnTo>
                      <a:pt x="71" y="98"/>
                    </a:lnTo>
                    <a:lnTo>
                      <a:pt x="99" y="71"/>
                    </a:lnTo>
                    <a:lnTo>
                      <a:pt x="129" y="48"/>
                    </a:lnTo>
                    <a:lnTo>
                      <a:pt x="163" y="29"/>
                    </a:lnTo>
                    <a:lnTo>
                      <a:pt x="200" y="15"/>
                    </a:lnTo>
                    <a:lnTo>
                      <a:pt x="238" y="7"/>
                    </a:lnTo>
                    <a:lnTo>
                      <a:pt x="278" y="4"/>
                    </a:lnTo>
                    <a:lnTo>
                      <a:pt x="319" y="7"/>
                    </a:lnTo>
                    <a:lnTo>
                      <a:pt x="357" y="15"/>
                    </a:lnTo>
                    <a:lnTo>
                      <a:pt x="394" y="29"/>
                    </a:lnTo>
                    <a:lnTo>
                      <a:pt x="428" y="48"/>
                    </a:lnTo>
                    <a:lnTo>
                      <a:pt x="458" y="71"/>
                    </a:lnTo>
                    <a:lnTo>
                      <a:pt x="485" y="98"/>
                    </a:lnTo>
                    <a:lnTo>
                      <a:pt x="509" y="128"/>
                    </a:lnTo>
                    <a:lnTo>
                      <a:pt x="527" y="162"/>
                    </a:lnTo>
                    <a:lnTo>
                      <a:pt x="541" y="199"/>
                    </a:lnTo>
                    <a:lnTo>
                      <a:pt x="550" y="236"/>
                    </a:lnTo>
                    <a:lnTo>
                      <a:pt x="553" y="277"/>
                    </a:lnTo>
                    <a:lnTo>
                      <a:pt x="551" y="312"/>
                    </a:lnTo>
                    <a:lnTo>
                      <a:pt x="544" y="344"/>
                    </a:lnTo>
                    <a:lnTo>
                      <a:pt x="534" y="376"/>
                    </a:lnTo>
                    <a:lnTo>
                      <a:pt x="520" y="406"/>
                    </a:lnTo>
                    <a:lnTo>
                      <a:pt x="519" y="405"/>
                    </a:lnTo>
                    <a:lnTo>
                      <a:pt x="517" y="405"/>
                    </a:lnTo>
                    <a:lnTo>
                      <a:pt x="515" y="404"/>
                    </a:lnTo>
                    <a:lnTo>
                      <a:pt x="513" y="40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61"/>
              <p:cNvSpPr>
                <a:spLocks noEditPoints="1"/>
              </p:cNvSpPr>
              <p:nvPr userDrawn="1"/>
            </p:nvSpPr>
            <p:spPr bwMode="auto">
              <a:xfrm>
                <a:off x="2036" y="2608"/>
                <a:ext cx="390" cy="389"/>
              </a:xfrm>
              <a:custGeom>
                <a:avLst/>
                <a:gdLst>
                  <a:gd name="T0" fmla="*/ 341 w 779"/>
                  <a:gd name="T1" fmla="*/ 3 h 777"/>
                  <a:gd name="T2" fmla="*/ 249 w 779"/>
                  <a:gd name="T3" fmla="*/ 26 h 777"/>
                  <a:gd name="T4" fmla="*/ 167 w 779"/>
                  <a:gd name="T5" fmla="*/ 70 h 777"/>
                  <a:gd name="T6" fmla="*/ 98 w 779"/>
                  <a:gd name="T7" fmla="*/ 131 h 777"/>
                  <a:gd name="T8" fmla="*/ 46 w 779"/>
                  <a:gd name="T9" fmla="*/ 206 h 777"/>
                  <a:gd name="T10" fmla="*/ 12 w 779"/>
                  <a:gd name="T11" fmla="*/ 293 h 777"/>
                  <a:gd name="T12" fmla="*/ 0 w 779"/>
                  <a:gd name="T13" fmla="*/ 388 h 777"/>
                  <a:gd name="T14" fmla="*/ 12 w 779"/>
                  <a:gd name="T15" fmla="*/ 484 h 777"/>
                  <a:gd name="T16" fmla="*/ 46 w 779"/>
                  <a:gd name="T17" fmla="*/ 571 h 777"/>
                  <a:gd name="T18" fmla="*/ 98 w 779"/>
                  <a:gd name="T19" fmla="*/ 646 h 777"/>
                  <a:gd name="T20" fmla="*/ 167 w 779"/>
                  <a:gd name="T21" fmla="*/ 707 h 777"/>
                  <a:gd name="T22" fmla="*/ 249 w 779"/>
                  <a:gd name="T23" fmla="*/ 751 h 777"/>
                  <a:gd name="T24" fmla="*/ 341 w 779"/>
                  <a:gd name="T25" fmla="*/ 774 h 777"/>
                  <a:gd name="T26" fmla="*/ 439 w 779"/>
                  <a:gd name="T27" fmla="*/ 774 h 777"/>
                  <a:gd name="T28" fmla="*/ 530 w 779"/>
                  <a:gd name="T29" fmla="*/ 751 h 777"/>
                  <a:gd name="T30" fmla="*/ 612 w 779"/>
                  <a:gd name="T31" fmla="*/ 707 h 777"/>
                  <a:gd name="T32" fmla="*/ 681 w 779"/>
                  <a:gd name="T33" fmla="*/ 646 h 777"/>
                  <a:gd name="T34" fmla="*/ 733 w 779"/>
                  <a:gd name="T35" fmla="*/ 571 h 777"/>
                  <a:gd name="T36" fmla="*/ 767 w 779"/>
                  <a:gd name="T37" fmla="*/ 484 h 777"/>
                  <a:gd name="T38" fmla="*/ 779 w 779"/>
                  <a:gd name="T39" fmla="*/ 388 h 777"/>
                  <a:gd name="T40" fmla="*/ 767 w 779"/>
                  <a:gd name="T41" fmla="*/ 293 h 777"/>
                  <a:gd name="T42" fmla="*/ 733 w 779"/>
                  <a:gd name="T43" fmla="*/ 206 h 777"/>
                  <a:gd name="T44" fmla="*/ 681 w 779"/>
                  <a:gd name="T45" fmla="*/ 131 h 777"/>
                  <a:gd name="T46" fmla="*/ 612 w 779"/>
                  <a:gd name="T47" fmla="*/ 70 h 777"/>
                  <a:gd name="T48" fmla="*/ 530 w 779"/>
                  <a:gd name="T49" fmla="*/ 26 h 777"/>
                  <a:gd name="T50" fmla="*/ 439 w 779"/>
                  <a:gd name="T51" fmla="*/ 3 h 777"/>
                  <a:gd name="T52" fmla="*/ 389 w 779"/>
                  <a:gd name="T53" fmla="*/ 770 h 777"/>
                  <a:gd name="T54" fmla="*/ 296 w 779"/>
                  <a:gd name="T55" fmla="*/ 758 h 777"/>
                  <a:gd name="T56" fmla="*/ 210 w 779"/>
                  <a:gd name="T57" fmla="*/ 726 h 777"/>
                  <a:gd name="T58" fmla="*/ 135 w 779"/>
                  <a:gd name="T59" fmla="*/ 673 h 777"/>
                  <a:gd name="T60" fmla="*/ 75 w 779"/>
                  <a:gd name="T61" fmla="*/ 606 h 777"/>
                  <a:gd name="T62" fmla="*/ 32 w 779"/>
                  <a:gd name="T63" fmla="*/ 527 h 777"/>
                  <a:gd name="T64" fmla="*/ 10 w 779"/>
                  <a:gd name="T65" fmla="*/ 436 h 777"/>
                  <a:gd name="T66" fmla="*/ 10 w 779"/>
                  <a:gd name="T67" fmla="*/ 340 h 777"/>
                  <a:gd name="T68" fmla="*/ 32 w 779"/>
                  <a:gd name="T69" fmla="*/ 250 h 777"/>
                  <a:gd name="T70" fmla="*/ 75 w 779"/>
                  <a:gd name="T71" fmla="*/ 170 h 777"/>
                  <a:gd name="T72" fmla="*/ 135 w 779"/>
                  <a:gd name="T73" fmla="*/ 102 h 777"/>
                  <a:gd name="T74" fmla="*/ 210 w 779"/>
                  <a:gd name="T75" fmla="*/ 51 h 777"/>
                  <a:gd name="T76" fmla="*/ 296 w 779"/>
                  <a:gd name="T77" fmla="*/ 17 h 777"/>
                  <a:gd name="T78" fmla="*/ 389 w 779"/>
                  <a:gd name="T79" fmla="*/ 6 h 777"/>
                  <a:gd name="T80" fmla="*/ 484 w 779"/>
                  <a:gd name="T81" fmla="*/ 17 h 777"/>
                  <a:gd name="T82" fmla="*/ 570 w 779"/>
                  <a:gd name="T83" fmla="*/ 51 h 777"/>
                  <a:gd name="T84" fmla="*/ 644 w 779"/>
                  <a:gd name="T85" fmla="*/ 102 h 777"/>
                  <a:gd name="T86" fmla="*/ 704 w 779"/>
                  <a:gd name="T87" fmla="*/ 170 h 777"/>
                  <a:gd name="T88" fmla="*/ 747 w 779"/>
                  <a:gd name="T89" fmla="*/ 250 h 777"/>
                  <a:gd name="T90" fmla="*/ 770 w 779"/>
                  <a:gd name="T91" fmla="*/ 340 h 777"/>
                  <a:gd name="T92" fmla="*/ 770 w 779"/>
                  <a:gd name="T93" fmla="*/ 436 h 777"/>
                  <a:gd name="T94" fmla="*/ 747 w 779"/>
                  <a:gd name="T95" fmla="*/ 527 h 777"/>
                  <a:gd name="T96" fmla="*/ 704 w 779"/>
                  <a:gd name="T97" fmla="*/ 606 h 777"/>
                  <a:gd name="T98" fmla="*/ 644 w 779"/>
                  <a:gd name="T99" fmla="*/ 673 h 777"/>
                  <a:gd name="T100" fmla="*/ 570 w 779"/>
                  <a:gd name="T101" fmla="*/ 726 h 777"/>
                  <a:gd name="T102" fmla="*/ 484 w 779"/>
                  <a:gd name="T103" fmla="*/ 758 h 777"/>
                  <a:gd name="T104" fmla="*/ 389 w 779"/>
                  <a:gd name="T105" fmla="*/ 77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9" h="777">
                    <a:moveTo>
                      <a:pt x="389" y="0"/>
                    </a:moveTo>
                    <a:lnTo>
                      <a:pt x="341" y="3"/>
                    </a:lnTo>
                    <a:lnTo>
                      <a:pt x="294" y="11"/>
                    </a:lnTo>
                    <a:lnTo>
                      <a:pt x="249" y="26"/>
                    </a:lnTo>
                    <a:lnTo>
                      <a:pt x="207" y="46"/>
                    </a:lnTo>
                    <a:lnTo>
                      <a:pt x="167" y="70"/>
                    </a:lnTo>
                    <a:lnTo>
                      <a:pt x="131" y="98"/>
                    </a:lnTo>
                    <a:lnTo>
                      <a:pt x="98" y="131"/>
                    </a:lnTo>
                    <a:lnTo>
                      <a:pt x="70" y="166"/>
                    </a:lnTo>
                    <a:lnTo>
                      <a:pt x="46" y="206"/>
                    </a:lnTo>
                    <a:lnTo>
                      <a:pt x="26" y="248"/>
                    </a:lnTo>
                    <a:lnTo>
                      <a:pt x="12" y="293"/>
                    </a:lnTo>
                    <a:lnTo>
                      <a:pt x="3" y="339"/>
                    </a:lnTo>
                    <a:lnTo>
                      <a:pt x="0" y="388"/>
                    </a:lnTo>
                    <a:lnTo>
                      <a:pt x="3" y="436"/>
                    </a:lnTo>
                    <a:lnTo>
                      <a:pt x="12" y="484"/>
                    </a:lnTo>
                    <a:lnTo>
                      <a:pt x="26" y="529"/>
                    </a:lnTo>
                    <a:lnTo>
                      <a:pt x="46" y="571"/>
                    </a:lnTo>
                    <a:lnTo>
                      <a:pt x="70" y="610"/>
                    </a:lnTo>
                    <a:lnTo>
                      <a:pt x="98" y="646"/>
                    </a:lnTo>
                    <a:lnTo>
                      <a:pt x="131" y="679"/>
                    </a:lnTo>
                    <a:lnTo>
                      <a:pt x="167" y="707"/>
                    </a:lnTo>
                    <a:lnTo>
                      <a:pt x="207" y="731"/>
                    </a:lnTo>
                    <a:lnTo>
                      <a:pt x="249" y="751"/>
                    </a:lnTo>
                    <a:lnTo>
                      <a:pt x="294" y="764"/>
                    </a:lnTo>
                    <a:lnTo>
                      <a:pt x="341" y="774"/>
                    </a:lnTo>
                    <a:lnTo>
                      <a:pt x="389" y="777"/>
                    </a:lnTo>
                    <a:lnTo>
                      <a:pt x="439" y="774"/>
                    </a:lnTo>
                    <a:lnTo>
                      <a:pt x="486" y="764"/>
                    </a:lnTo>
                    <a:lnTo>
                      <a:pt x="530" y="751"/>
                    </a:lnTo>
                    <a:lnTo>
                      <a:pt x="573" y="731"/>
                    </a:lnTo>
                    <a:lnTo>
                      <a:pt x="612" y="707"/>
                    </a:lnTo>
                    <a:lnTo>
                      <a:pt x="648" y="679"/>
                    </a:lnTo>
                    <a:lnTo>
                      <a:pt x="681" y="646"/>
                    </a:lnTo>
                    <a:lnTo>
                      <a:pt x="709" y="610"/>
                    </a:lnTo>
                    <a:lnTo>
                      <a:pt x="733" y="571"/>
                    </a:lnTo>
                    <a:lnTo>
                      <a:pt x="753" y="529"/>
                    </a:lnTo>
                    <a:lnTo>
                      <a:pt x="767" y="484"/>
                    </a:lnTo>
                    <a:lnTo>
                      <a:pt x="776" y="436"/>
                    </a:lnTo>
                    <a:lnTo>
                      <a:pt x="779" y="388"/>
                    </a:lnTo>
                    <a:lnTo>
                      <a:pt x="776" y="339"/>
                    </a:lnTo>
                    <a:lnTo>
                      <a:pt x="767" y="293"/>
                    </a:lnTo>
                    <a:lnTo>
                      <a:pt x="753" y="248"/>
                    </a:lnTo>
                    <a:lnTo>
                      <a:pt x="733" y="206"/>
                    </a:lnTo>
                    <a:lnTo>
                      <a:pt x="709" y="166"/>
                    </a:lnTo>
                    <a:lnTo>
                      <a:pt x="681" y="131"/>
                    </a:lnTo>
                    <a:lnTo>
                      <a:pt x="648" y="98"/>
                    </a:lnTo>
                    <a:lnTo>
                      <a:pt x="612" y="70"/>
                    </a:lnTo>
                    <a:lnTo>
                      <a:pt x="573" y="46"/>
                    </a:lnTo>
                    <a:lnTo>
                      <a:pt x="530" y="26"/>
                    </a:lnTo>
                    <a:lnTo>
                      <a:pt x="486" y="11"/>
                    </a:lnTo>
                    <a:lnTo>
                      <a:pt x="439" y="3"/>
                    </a:lnTo>
                    <a:lnTo>
                      <a:pt x="389" y="0"/>
                    </a:lnTo>
                    <a:close/>
                    <a:moveTo>
                      <a:pt x="389" y="770"/>
                    </a:moveTo>
                    <a:lnTo>
                      <a:pt x="342" y="768"/>
                    </a:lnTo>
                    <a:lnTo>
                      <a:pt x="296" y="758"/>
                    </a:lnTo>
                    <a:lnTo>
                      <a:pt x="251" y="745"/>
                    </a:lnTo>
                    <a:lnTo>
                      <a:pt x="210" y="726"/>
                    </a:lnTo>
                    <a:lnTo>
                      <a:pt x="171" y="702"/>
                    </a:lnTo>
                    <a:lnTo>
                      <a:pt x="135" y="673"/>
                    </a:lnTo>
                    <a:lnTo>
                      <a:pt x="104" y="642"/>
                    </a:lnTo>
                    <a:lnTo>
                      <a:pt x="75" y="606"/>
                    </a:lnTo>
                    <a:lnTo>
                      <a:pt x="51" y="567"/>
                    </a:lnTo>
                    <a:lnTo>
                      <a:pt x="32" y="527"/>
                    </a:lnTo>
                    <a:lnTo>
                      <a:pt x="18" y="483"/>
                    </a:lnTo>
                    <a:lnTo>
                      <a:pt x="10" y="436"/>
                    </a:lnTo>
                    <a:lnTo>
                      <a:pt x="7" y="388"/>
                    </a:lnTo>
                    <a:lnTo>
                      <a:pt x="10" y="340"/>
                    </a:lnTo>
                    <a:lnTo>
                      <a:pt x="18" y="294"/>
                    </a:lnTo>
                    <a:lnTo>
                      <a:pt x="32" y="250"/>
                    </a:lnTo>
                    <a:lnTo>
                      <a:pt x="51" y="209"/>
                    </a:lnTo>
                    <a:lnTo>
                      <a:pt x="75" y="170"/>
                    </a:lnTo>
                    <a:lnTo>
                      <a:pt x="104" y="135"/>
                    </a:lnTo>
                    <a:lnTo>
                      <a:pt x="135" y="102"/>
                    </a:lnTo>
                    <a:lnTo>
                      <a:pt x="171" y="75"/>
                    </a:lnTo>
                    <a:lnTo>
                      <a:pt x="210" y="51"/>
                    </a:lnTo>
                    <a:lnTo>
                      <a:pt x="251" y="32"/>
                    </a:lnTo>
                    <a:lnTo>
                      <a:pt x="296" y="17"/>
                    </a:lnTo>
                    <a:lnTo>
                      <a:pt x="342" y="9"/>
                    </a:lnTo>
                    <a:lnTo>
                      <a:pt x="389" y="6"/>
                    </a:lnTo>
                    <a:lnTo>
                      <a:pt x="438" y="9"/>
                    </a:lnTo>
                    <a:lnTo>
                      <a:pt x="484" y="17"/>
                    </a:lnTo>
                    <a:lnTo>
                      <a:pt x="528" y="32"/>
                    </a:lnTo>
                    <a:lnTo>
                      <a:pt x="570" y="51"/>
                    </a:lnTo>
                    <a:lnTo>
                      <a:pt x="608" y="75"/>
                    </a:lnTo>
                    <a:lnTo>
                      <a:pt x="644" y="102"/>
                    </a:lnTo>
                    <a:lnTo>
                      <a:pt x="676" y="135"/>
                    </a:lnTo>
                    <a:lnTo>
                      <a:pt x="704" y="170"/>
                    </a:lnTo>
                    <a:lnTo>
                      <a:pt x="728" y="209"/>
                    </a:lnTo>
                    <a:lnTo>
                      <a:pt x="747" y="250"/>
                    </a:lnTo>
                    <a:lnTo>
                      <a:pt x="761" y="294"/>
                    </a:lnTo>
                    <a:lnTo>
                      <a:pt x="770" y="340"/>
                    </a:lnTo>
                    <a:lnTo>
                      <a:pt x="773" y="388"/>
                    </a:lnTo>
                    <a:lnTo>
                      <a:pt x="770" y="436"/>
                    </a:lnTo>
                    <a:lnTo>
                      <a:pt x="761" y="483"/>
                    </a:lnTo>
                    <a:lnTo>
                      <a:pt x="747" y="527"/>
                    </a:lnTo>
                    <a:lnTo>
                      <a:pt x="728" y="567"/>
                    </a:lnTo>
                    <a:lnTo>
                      <a:pt x="704" y="606"/>
                    </a:lnTo>
                    <a:lnTo>
                      <a:pt x="676" y="642"/>
                    </a:lnTo>
                    <a:lnTo>
                      <a:pt x="644" y="673"/>
                    </a:lnTo>
                    <a:lnTo>
                      <a:pt x="608" y="702"/>
                    </a:lnTo>
                    <a:lnTo>
                      <a:pt x="570" y="726"/>
                    </a:lnTo>
                    <a:lnTo>
                      <a:pt x="528" y="745"/>
                    </a:lnTo>
                    <a:lnTo>
                      <a:pt x="484" y="758"/>
                    </a:lnTo>
                    <a:lnTo>
                      <a:pt x="438" y="768"/>
                    </a:lnTo>
                    <a:lnTo>
                      <a:pt x="389" y="77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62"/>
              <p:cNvSpPr>
                <a:spLocks/>
              </p:cNvSpPr>
              <p:nvPr userDrawn="1"/>
            </p:nvSpPr>
            <p:spPr bwMode="auto">
              <a:xfrm>
                <a:off x="2224" y="2596"/>
                <a:ext cx="15" cy="9"/>
              </a:xfrm>
              <a:custGeom>
                <a:avLst/>
                <a:gdLst>
                  <a:gd name="T0" fmla="*/ 28 w 28"/>
                  <a:gd name="T1" fmla="*/ 9 h 18"/>
                  <a:gd name="T2" fmla="*/ 14 w 28"/>
                  <a:gd name="T3" fmla="*/ 0 h 18"/>
                  <a:gd name="T4" fmla="*/ 0 w 28"/>
                  <a:gd name="T5" fmla="*/ 9 h 18"/>
                  <a:gd name="T6" fmla="*/ 14 w 28"/>
                  <a:gd name="T7" fmla="*/ 18 h 18"/>
                  <a:gd name="T8" fmla="*/ 28 w 28"/>
                  <a:gd name="T9" fmla="*/ 9 h 18"/>
                </a:gdLst>
                <a:ahLst/>
                <a:cxnLst>
                  <a:cxn ang="0">
                    <a:pos x="T0" y="T1"/>
                  </a:cxn>
                  <a:cxn ang="0">
                    <a:pos x="T2" y="T3"/>
                  </a:cxn>
                  <a:cxn ang="0">
                    <a:pos x="T4" y="T5"/>
                  </a:cxn>
                  <a:cxn ang="0">
                    <a:pos x="T6" y="T7"/>
                  </a:cxn>
                  <a:cxn ang="0">
                    <a:pos x="T8" y="T9"/>
                  </a:cxn>
                </a:cxnLst>
                <a:rect l="0" t="0" r="r" b="b"/>
                <a:pathLst>
                  <a:path w="28" h="18">
                    <a:moveTo>
                      <a:pt x="28" y="9"/>
                    </a:moveTo>
                    <a:lnTo>
                      <a:pt x="14" y="0"/>
                    </a:lnTo>
                    <a:lnTo>
                      <a:pt x="0" y="9"/>
                    </a:lnTo>
                    <a:lnTo>
                      <a:pt x="14" y="18"/>
                    </a:lnTo>
                    <a:lnTo>
                      <a:pt x="28" y="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63"/>
              <p:cNvSpPr>
                <a:spLocks/>
              </p:cNvSpPr>
              <p:nvPr userDrawn="1"/>
            </p:nvSpPr>
            <p:spPr bwMode="auto">
              <a:xfrm>
                <a:off x="2194" y="2598"/>
                <a:ext cx="15" cy="9"/>
              </a:xfrm>
              <a:custGeom>
                <a:avLst/>
                <a:gdLst>
                  <a:gd name="T0" fmla="*/ 28 w 28"/>
                  <a:gd name="T1" fmla="*/ 7 h 17"/>
                  <a:gd name="T2" fmla="*/ 12 w 28"/>
                  <a:gd name="T3" fmla="*/ 0 h 17"/>
                  <a:gd name="T4" fmla="*/ 0 w 28"/>
                  <a:gd name="T5" fmla="*/ 11 h 17"/>
                  <a:gd name="T6" fmla="*/ 16 w 28"/>
                  <a:gd name="T7" fmla="*/ 17 h 17"/>
                  <a:gd name="T8" fmla="*/ 28 w 28"/>
                  <a:gd name="T9" fmla="*/ 7 h 17"/>
                </a:gdLst>
                <a:ahLst/>
                <a:cxnLst>
                  <a:cxn ang="0">
                    <a:pos x="T0" y="T1"/>
                  </a:cxn>
                  <a:cxn ang="0">
                    <a:pos x="T2" y="T3"/>
                  </a:cxn>
                  <a:cxn ang="0">
                    <a:pos x="T4" y="T5"/>
                  </a:cxn>
                  <a:cxn ang="0">
                    <a:pos x="T6" y="T7"/>
                  </a:cxn>
                  <a:cxn ang="0">
                    <a:pos x="T8" y="T9"/>
                  </a:cxn>
                </a:cxnLst>
                <a:rect l="0" t="0" r="r" b="b"/>
                <a:pathLst>
                  <a:path w="28" h="17">
                    <a:moveTo>
                      <a:pt x="28" y="7"/>
                    </a:moveTo>
                    <a:lnTo>
                      <a:pt x="12" y="0"/>
                    </a:lnTo>
                    <a:lnTo>
                      <a:pt x="0" y="11"/>
                    </a:lnTo>
                    <a:lnTo>
                      <a:pt x="16" y="17"/>
                    </a:lnTo>
                    <a:lnTo>
                      <a:pt x="28" y="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64"/>
              <p:cNvSpPr>
                <a:spLocks/>
              </p:cNvSpPr>
              <p:nvPr userDrawn="1"/>
            </p:nvSpPr>
            <p:spPr bwMode="auto">
              <a:xfrm>
                <a:off x="2165" y="2605"/>
                <a:ext cx="14" cy="8"/>
              </a:xfrm>
              <a:custGeom>
                <a:avLst/>
                <a:gdLst>
                  <a:gd name="T0" fmla="*/ 27 w 27"/>
                  <a:gd name="T1" fmla="*/ 4 h 17"/>
                  <a:gd name="T2" fmla="*/ 12 w 27"/>
                  <a:gd name="T3" fmla="*/ 0 h 17"/>
                  <a:gd name="T4" fmla="*/ 0 w 27"/>
                  <a:gd name="T5" fmla="*/ 13 h 17"/>
                  <a:gd name="T6" fmla="*/ 17 w 27"/>
                  <a:gd name="T7" fmla="*/ 17 h 17"/>
                  <a:gd name="T8" fmla="*/ 27 w 27"/>
                  <a:gd name="T9" fmla="*/ 4 h 17"/>
                </a:gdLst>
                <a:ahLst/>
                <a:cxnLst>
                  <a:cxn ang="0">
                    <a:pos x="T0" y="T1"/>
                  </a:cxn>
                  <a:cxn ang="0">
                    <a:pos x="T2" y="T3"/>
                  </a:cxn>
                  <a:cxn ang="0">
                    <a:pos x="T4" y="T5"/>
                  </a:cxn>
                  <a:cxn ang="0">
                    <a:pos x="T6" y="T7"/>
                  </a:cxn>
                  <a:cxn ang="0">
                    <a:pos x="T8" y="T9"/>
                  </a:cxn>
                </a:cxnLst>
                <a:rect l="0" t="0" r="r" b="b"/>
                <a:pathLst>
                  <a:path w="27" h="17">
                    <a:moveTo>
                      <a:pt x="27" y="4"/>
                    </a:moveTo>
                    <a:lnTo>
                      <a:pt x="12" y="0"/>
                    </a:lnTo>
                    <a:lnTo>
                      <a:pt x="0" y="13"/>
                    </a:lnTo>
                    <a:lnTo>
                      <a:pt x="17" y="17"/>
                    </a:lnTo>
                    <a:lnTo>
                      <a:pt x="27" y="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65"/>
              <p:cNvSpPr>
                <a:spLocks/>
              </p:cNvSpPr>
              <p:nvPr userDrawn="1"/>
            </p:nvSpPr>
            <p:spPr bwMode="auto">
              <a:xfrm>
                <a:off x="2137" y="2616"/>
                <a:ext cx="13" cy="8"/>
              </a:xfrm>
              <a:custGeom>
                <a:avLst/>
                <a:gdLst>
                  <a:gd name="T0" fmla="*/ 27 w 27"/>
                  <a:gd name="T1" fmla="*/ 1 h 16"/>
                  <a:gd name="T2" fmla="*/ 10 w 27"/>
                  <a:gd name="T3" fmla="*/ 0 h 16"/>
                  <a:gd name="T4" fmla="*/ 0 w 27"/>
                  <a:gd name="T5" fmla="*/ 14 h 16"/>
                  <a:gd name="T6" fmla="*/ 17 w 27"/>
                  <a:gd name="T7" fmla="*/ 16 h 16"/>
                  <a:gd name="T8" fmla="*/ 27 w 27"/>
                  <a:gd name="T9" fmla="*/ 1 h 16"/>
                </a:gdLst>
                <a:ahLst/>
                <a:cxnLst>
                  <a:cxn ang="0">
                    <a:pos x="T0" y="T1"/>
                  </a:cxn>
                  <a:cxn ang="0">
                    <a:pos x="T2" y="T3"/>
                  </a:cxn>
                  <a:cxn ang="0">
                    <a:pos x="T4" y="T5"/>
                  </a:cxn>
                  <a:cxn ang="0">
                    <a:pos x="T6" y="T7"/>
                  </a:cxn>
                  <a:cxn ang="0">
                    <a:pos x="T8" y="T9"/>
                  </a:cxn>
                </a:cxnLst>
                <a:rect l="0" t="0" r="r" b="b"/>
                <a:pathLst>
                  <a:path w="27" h="16">
                    <a:moveTo>
                      <a:pt x="27" y="1"/>
                    </a:moveTo>
                    <a:lnTo>
                      <a:pt x="10" y="0"/>
                    </a:lnTo>
                    <a:lnTo>
                      <a:pt x="0" y="14"/>
                    </a:lnTo>
                    <a:lnTo>
                      <a:pt x="17" y="16"/>
                    </a:lnTo>
                    <a:lnTo>
                      <a:pt x="27" y="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66"/>
              <p:cNvSpPr>
                <a:spLocks/>
              </p:cNvSpPr>
              <p:nvPr userDrawn="1"/>
            </p:nvSpPr>
            <p:spPr bwMode="auto">
              <a:xfrm>
                <a:off x="2112" y="2631"/>
                <a:ext cx="11" cy="8"/>
              </a:xfrm>
              <a:custGeom>
                <a:avLst/>
                <a:gdLst>
                  <a:gd name="T0" fmla="*/ 23 w 23"/>
                  <a:gd name="T1" fmla="*/ 0 h 15"/>
                  <a:gd name="T2" fmla="*/ 6 w 23"/>
                  <a:gd name="T3" fmla="*/ 1 h 15"/>
                  <a:gd name="T4" fmla="*/ 0 w 23"/>
                  <a:gd name="T5" fmla="*/ 15 h 15"/>
                  <a:gd name="T6" fmla="*/ 17 w 23"/>
                  <a:gd name="T7" fmla="*/ 15 h 15"/>
                  <a:gd name="T8" fmla="*/ 23 w 23"/>
                  <a:gd name="T9" fmla="*/ 0 h 15"/>
                </a:gdLst>
                <a:ahLst/>
                <a:cxnLst>
                  <a:cxn ang="0">
                    <a:pos x="T0" y="T1"/>
                  </a:cxn>
                  <a:cxn ang="0">
                    <a:pos x="T2" y="T3"/>
                  </a:cxn>
                  <a:cxn ang="0">
                    <a:pos x="T4" y="T5"/>
                  </a:cxn>
                  <a:cxn ang="0">
                    <a:pos x="T6" y="T7"/>
                  </a:cxn>
                  <a:cxn ang="0">
                    <a:pos x="T8" y="T9"/>
                  </a:cxn>
                </a:cxnLst>
                <a:rect l="0" t="0" r="r" b="b"/>
                <a:pathLst>
                  <a:path w="23" h="15">
                    <a:moveTo>
                      <a:pt x="23" y="0"/>
                    </a:moveTo>
                    <a:lnTo>
                      <a:pt x="6" y="1"/>
                    </a:lnTo>
                    <a:lnTo>
                      <a:pt x="0" y="15"/>
                    </a:lnTo>
                    <a:lnTo>
                      <a:pt x="17" y="15"/>
                    </a:lnTo>
                    <a:lnTo>
                      <a:pt x="23"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67"/>
              <p:cNvSpPr>
                <a:spLocks/>
              </p:cNvSpPr>
              <p:nvPr userDrawn="1"/>
            </p:nvSpPr>
            <p:spPr bwMode="auto">
              <a:xfrm>
                <a:off x="2089" y="2649"/>
                <a:ext cx="10" cy="10"/>
              </a:xfrm>
              <a:custGeom>
                <a:avLst/>
                <a:gdLst>
                  <a:gd name="T0" fmla="*/ 21 w 21"/>
                  <a:gd name="T1" fmla="*/ 0 h 20"/>
                  <a:gd name="T2" fmla="*/ 4 w 21"/>
                  <a:gd name="T3" fmla="*/ 3 h 20"/>
                  <a:gd name="T4" fmla="*/ 0 w 21"/>
                  <a:gd name="T5" fmla="*/ 20 h 20"/>
                  <a:gd name="T6" fmla="*/ 16 w 21"/>
                  <a:gd name="T7" fmla="*/ 17 h 20"/>
                  <a:gd name="T8" fmla="*/ 21 w 21"/>
                  <a:gd name="T9" fmla="*/ 0 h 20"/>
                </a:gdLst>
                <a:ahLst/>
                <a:cxnLst>
                  <a:cxn ang="0">
                    <a:pos x="T0" y="T1"/>
                  </a:cxn>
                  <a:cxn ang="0">
                    <a:pos x="T2" y="T3"/>
                  </a:cxn>
                  <a:cxn ang="0">
                    <a:pos x="T4" y="T5"/>
                  </a:cxn>
                  <a:cxn ang="0">
                    <a:pos x="T6" y="T7"/>
                  </a:cxn>
                  <a:cxn ang="0">
                    <a:pos x="T8" y="T9"/>
                  </a:cxn>
                </a:cxnLst>
                <a:rect l="0" t="0" r="r" b="b"/>
                <a:pathLst>
                  <a:path w="21" h="20">
                    <a:moveTo>
                      <a:pt x="21" y="0"/>
                    </a:moveTo>
                    <a:lnTo>
                      <a:pt x="4" y="3"/>
                    </a:lnTo>
                    <a:lnTo>
                      <a:pt x="0" y="20"/>
                    </a:lnTo>
                    <a:lnTo>
                      <a:pt x="16" y="17"/>
                    </a:lnTo>
                    <a:lnTo>
                      <a:pt x="21"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68"/>
              <p:cNvSpPr>
                <a:spLocks/>
              </p:cNvSpPr>
              <p:nvPr userDrawn="1"/>
            </p:nvSpPr>
            <p:spPr bwMode="auto">
              <a:xfrm>
                <a:off x="2069" y="2670"/>
                <a:ext cx="9" cy="11"/>
              </a:xfrm>
              <a:custGeom>
                <a:avLst/>
                <a:gdLst>
                  <a:gd name="T0" fmla="*/ 18 w 18"/>
                  <a:gd name="T1" fmla="*/ 0 h 22"/>
                  <a:gd name="T2" fmla="*/ 2 w 18"/>
                  <a:gd name="T3" fmla="*/ 5 h 22"/>
                  <a:gd name="T4" fmla="*/ 0 w 18"/>
                  <a:gd name="T5" fmla="*/ 22 h 22"/>
                  <a:gd name="T6" fmla="*/ 15 w 18"/>
                  <a:gd name="T7" fmla="*/ 17 h 22"/>
                  <a:gd name="T8" fmla="*/ 18 w 18"/>
                  <a:gd name="T9" fmla="*/ 0 h 22"/>
                </a:gdLst>
                <a:ahLst/>
                <a:cxnLst>
                  <a:cxn ang="0">
                    <a:pos x="T0" y="T1"/>
                  </a:cxn>
                  <a:cxn ang="0">
                    <a:pos x="T2" y="T3"/>
                  </a:cxn>
                  <a:cxn ang="0">
                    <a:pos x="T4" y="T5"/>
                  </a:cxn>
                  <a:cxn ang="0">
                    <a:pos x="T6" y="T7"/>
                  </a:cxn>
                  <a:cxn ang="0">
                    <a:pos x="T8" y="T9"/>
                  </a:cxn>
                </a:cxnLst>
                <a:rect l="0" t="0" r="r" b="b"/>
                <a:pathLst>
                  <a:path w="18" h="22">
                    <a:moveTo>
                      <a:pt x="18" y="0"/>
                    </a:moveTo>
                    <a:lnTo>
                      <a:pt x="2" y="5"/>
                    </a:lnTo>
                    <a:lnTo>
                      <a:pt x="0" y="22"/>
                    </a:lnTo>
                    <a:lnTo>
                      <a:pt x="15" y="17"/>
                    </a:lnTo>
                    <a:lnTo>
                      <a:pt x="18"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69"/>
              <p:cNvSpPr>
                <a:spLocks/>
              </p:cNvSpPr>
              <p:nvPr userDrawn="1"/>
            </p:nvSpPr>
            <p:spPr bwMode="auto">
              <a:xfrm>
                <a:off x="2053" y="2694"/>
                <a:ext cx="7" cy="12"/>
              </a:xfrm>
              <a:custGeom>
                <a:avLst/>
                <a:gdLst>
                  <a:gd name="T0" fmla="*/ 15 w 15"/>
                  <a:gd name="T1" fmla="*/ 0 h 25"/>
                  <a:gd name="T2" fmla="*/ 0 w 15"/>
                  <a:gd name="T3" fmla="*/ 9 h 25"/>
                  <a:gd name="T4" fmla="*/ 0 w 15"/>
                  <a:gd name="T5" fmla="*/ 25 h 25"/>
                  <a:gd name="T6" fmla="*/ 15 w 15"/>
                  <a:gd name="T7" fmla="*/ 17 h 25"/>
                  <a:gd name="T8" fmla="*/ 15 w 15"/>
                  <a:gd name="T9" fmla="*/ 0 h 25"/>
                </a:gdLst>
                <a:ahLst/>
                <a:cxnLst>
                  <a:cxn ang="0">
                    <a:pos x="T0" y="T1"/>
                  </a:cxn>
                  <a:cxn ang="0">
                    <a:pos x="T2" y="T3"/>
                  </a:cxn>
                  <a:cxn ang="0">
                    <a:pos x="T4" y="T5"/>
                  </a:cxn>
                  <a:cxn ang="0">
                    <a:pos x="T6" y="T7"/>
                  </a:cxn>
                  <a:cxn ang="0">
                    <a:pos x="T8" y="T9"/>
                  </a:cxn>
                </a:cxnLst>
                <a:rect l="0" t="0" r="r" b="b"/>
                <a:pathLst>
                  <a:path w="15" h="25">
                    <a:moveTo>
                      <a:pt x="15" y="0"/>
                    </a:moveTo>
                    <a:lnTo>
                      <a:pt x="0" y="9"/>
                    </a:lnTo>
                    <a:lnTo>
                      <a:pt x="0" y="25"/>
                    </a:lnTo>
                    <a:lnTo>
                      <a:pt x="15" y="17"/>
                    </a:lnTo>
                    <a:lnTo>
                      <a:pt x="15"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70"/>
              <p:cNvSpPr>
                <a:spLocks/>
              </p:cNvSpPr>
              <p:nvPr userDrawn="1"/>
            </p:nvSpPr>
            <p:spPr bwMode="auto">
              <a:xfrm>
                <a:off x="2039" y="2721"/>
                <a:ext cx="8" cy="13"/>
              </a:xfrm>
              <a:custGeom>
                <a:avLst/>
                <a:gdLst>
                  <a:gd name="T0" fmla="*/ 13 w 17"/>
                  <a:gd name="T1" fmla="*/ 0 h 26"/>
                  <a:gd name="T2" fmla="*/ 0 w 17"/>
                  <a:gd name="T3" fmla="*/ 9 h 26"/>
                  <a:gd name="T4" fmla="*/ 3 w 17"/>
                  <a:gd name="T5" fmla="*/ 26 h 26"/>
                  <a:gd name="T6" fmla="*/ 17 w 17"/>
                  <a:gd name="T7" fmla="*/ 16 h 26"/>
                  <a:gd name="T8" fmla="*/ 13 w 17"/>
                  <a:gd name="T9" fmla="*/ 0 h 26"/>
                </a:gdLst>
                <a:ahLst/>
                <a:cxnLst>
                  <a:cxn ang="0">
                    <a:pos x="T0" y="T1"/>
                  </a:cxn>
                  <a:cxn ang="0">
                    <a:pos x="T2" y="T3"/>
                  </a:cxn>
                  <a:cxn ang="0">
                    <a:pos x="T4" y="T5"/>
                  </a:cxn>
                  <a:cxn ang="0">
                    <a:pos x="T6" y="T7"/>
                  </a:cxn>
                  <a:cxn ang="0">
                    <a:pos x="T8" y="T9"/>
                  </a:cxn>
                </a:cxnLst>
                <a:rect l="0" t="0" r="r" b="b"/>
                <a:pathLst>
                  <a:path w="17" h="26">
                    <a:moveTo>
                      <a:pt x="13" y="0"/>
                    </a:moveTo>
                    <a:lnTo>
                      <a:pt x="0" y="9"/>
                    </a:lnTo>
                    <a:lnTo>
                      <a:pt x="3" y="26"/>
                    </a:lnTo>
                    <a:lnTo>
                      <a:pt x="17" y="16"/>
                    </a:lnTo>
                    <a:lnTo>
                      <a:pt x="13"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71"/>
              <p:cNvSpPr>
                <a:spLocks/>
              </p:cNvSpPr>
              <p:nvPr userDrawn="1"/>
            </p:nvSpPr>
            <p:spPr bwMode="auto">
              <a:xfrm>
                <a:off x="2030" y="2749"/>
                <a:ext cx="8" cy="14"/>
              </a:xfrm>
              <a:custGeom>
                <a:avLst/>
                <a:gdLst>
                  <a:gd name="T0" fmla="*/ 11 w 17"/>
                  <a:gd name="T1" fmla="*/ 0 h 29"/>
                  <a:gd name="T2" fmla="*/ 0 w 17"/>
                  <a:gd name="T3" fmla="*/ 12 h 29"/>
                  <a:gd name="T4" fmla="*/ 5 w 17"/>
                  <a:gd name="T5" fmla="*/ 29 h 29"/>
                  <a:gd name="T6" fmla="*/ 17 w 17"/>
                  <a:gd name="T7" fmla="*/ 16 h 29"/>
                  <a:gd name="T8" fmla="*/ 11 w 17"/>
                  <a:gd name="T9" fmla="*/ 0 h 29"/>
                </a:gdLst>
                <a:ahLst/>
                <a:cxnLst>
                  <a:cxn ang="0">
                    <a:pos x="T0" y="T1"/>
                  </a:cxn>
                  <a:cxn ang="0">
                    <a:pos x="T2" y="T3"/>
                  </a:cxn>
                  <a:cxn ang="0">
                    <a:pos x="T4" y="T5"/>
                  </a:cxn>
                  <a:cxn ang="0">
                    <a:pos x="T6" y="T7"/>
                  </a:cxn>
                  <a:cxn ang="0">
                    <a:pos x="T8" y="T9"/>
                  </a:cxn>
                </a:cxnLst>
                <a:rect l="0" t="0" r="r" b="b"/>
                <a:pathLst>
                  <a:path w="17" h="29">
                    <a:moveTo>
                      <a:pt x="11" y="0"/>
                    </a:moveTo>
                    <a:lnTo>
                      <a:pt x="0" y="12"/>
                    </a:lnTo>
                    <a:lnTo>
                      <a:pt x="5" y="29"/>
                    </a:lnTo>
                    <a:lnTo>
                      <a:pt x="17" y="16"/>
                    </a:lnTo>
                    <a:lnTo>
                      <a:pt x="11"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72"/>
              <p:cNvSpPr>
                <a:spLocks/>
              </p:cNvSpPr>
              <p:nvPr userDrawn="1"/>
            </p:nvSpPr>
            <p:spPr bwMode="auto">
              <a:xfrm>
                <a:off x="2025" y="2779"/>
                <a:ext cx="9" cy="14"/>
              </a:xfrm>
              <a:custGeom>
                <a:avLst/>
                <a:gdLst>
                  <a:gd name="T0" fmla="*/ 10 w 17"/>
                  <a:gd name="T1" fmla="*/ 0 h 28"/>
                  <a:gd name="T2" fmla="*/ 0 w 17"/>
                  <a:gd name="T3" fmla="*/ 14 h 28"/>
                  <a:gd name="T4" fmla="*/ 8 w 17"/>
                  <a:gd name="T5" fmla="*/ 28 h 28"/>
                  <a:gd name="T6" fmla="*/ 17 w 17"/>
                  <a:gd name="T7" fmla="*/ 15 h 28"/>
                  <a:gd name="T8" fmla="*/ 10 w 17"/>
                  <a:gd name="T9" fmla="*/ 0 h 28"/>
                </a:gdLst>
                <a:ahLst/>
                <a:cxnLst>
                  <a:cxn ang="0">
                    <a:pos x="T0" y="T1"/>
                  </a:cxn>
                  <a:cxn ang="0">
                    <a:pos x="T2" y="T3"/>
                  </a:cxn>
                  <a:cxn ang="0">
                    <a:pos x="T4" y="T5"/>
                  </a:cxn>
                  <a:cxn ang="0">
                    <a:pos x="T6" y="T7"/>
                  </a:cxn>
                  <a:cxn ang="0">
                    <a:pos x="T8" y="T9"/>
                  </a:cxn>
                </a:cxnLst>
                <a:rect l="0" t="0" r="r" b="b"/>
                <a:pathLst>
                  <a:path w="17" h="28">
                    <a:moveTo>
                      <a:pt x="10" y="0"/>
                    </a:moveTo>
                    <a:lnTo>
                      <a:pt x="0" y="14"/>
                    </a:lnTo>
                    <a:lnTo>
                      <a:pt x="8" y="28"/>
                    </a:lnTo>
                    <a:lnTo>
                      <a:pt x="17" y="15"/>
                    </a:lnTo>
                    <a:lnTo>
                      <a:pt x="1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73"/>
              <p:cNvSpPr>
                <a:spLocks/>
              </p:cNvSpPr>
              <p:nvPr userDrawn="1"/>
            </p:nvSpPr>
            <p:spPr bwMode="auto">
              <a:xfrm>
                <a:off x="2025" y="2810"/>
                <a:ext cx="9" cy="14"/>
              </a:xfrm>
              <a:custGeom>
                <a:avLst/>
                <a:gdLst>
                  <a:gd name="T0" fmla="*/ 9 w 18"/>
                  <a:gd name="T1" fmla="*/ 0 h 28"/>
                  <a:gd name="T2" fmla="*/ 0 w 18"/>
                  <a:gd name="T3" fmla="*/ 15 h 28"/>
                  <a:gd name="T4" fmla="*/ 11 w 18"/>
                  <a:gd name="T5" fmla="*/ 28 h 28"/>
                  <a:gd name="T6" fmla="*/ 18 w 18"/>
                  <a:gd name="T7" fmla="*/ 14 h 28"/>
                  <a:gd name="T8" fmla="*/ 9 w 18"/>
                  <a:gd name="T9" fmla="*/ 0 h 28"/>
                </a:gdLst>
                <a:ahLst/>
                <a:cxnLst>
                  <a:cxn ang="0">
                    <a:pos x="T0" y="T1"/>
                  </a:cxn>
                  <a:cxn ang="0">
                    <a:pos x="T2" y="T3"/>
                  </a:cxn>
                  <a:cxn ang="0">
                    <a:pos x="T4" y="T5"/>
                  </a:cxn>
                  <a:cxn ang="0">
                    <a:pos x="T6" y="T7"/>
                  </a:cxn>
                  <a:cxn ang="0">
                    <a:pos x="T8" y="T9"/>
                  </a:cxn>
                </a:cxnLst>
                <a:rect l="0" t="0" r="r" b="b"/>
                <a:pathLst>
                  <a:path w="18" h="28">
                    <a:moveTo>
                      <a:pt x="9" y="0"/>
                    </a:moveTo>
                    <a:lnTo>
                      <a:pt x="0" y="15"/>
                    </a:lnTo>
                    <a:lnTo>
                      <a:pt x="11" y="28"/>
                    </a:lnTo>
                    <a:lnTo>
                      <a:pt x="18" y="14"/>
                    </a:lnTo>
                    <a:lnTo>
                      <a:pt x="9"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74"/>
              <p:cNvSpPr>
                <a:spLocks/>
              </p:cNvSpPr>
              <p:nvPr userDrawn="1"/>
            </p:nvSpPr>
            <p:spPr bwMode="auto">
              <a:xfrm>
                <a:off x="2029" y="2840"/>
                <a:ext cx="9" cy="13"/>
              </a:xfrm>
              <a:custGeom>
                <a:avLst/>
                <a:gdLst>
                  <a:gd name="T0" fmla="*/ 5 w 17"/>
                  <a:gd name="T1" fmla="*/ 0 h 27"/>
                  <a:gd name="T2" fmla="*/ 0 w 17"/>
                  <a:gd name="T3" fmla="*/ 15 h 27"/>
                  <a:gd name="T4" fmla="*/ 11 w 17"/>
                  <a:gd name="T5" fmla="*/ 27 h 27"/>
                  <a:gd name="T6" fmla="*/ 17 w 17"/>
                  <a:gd name="T7" fmla="*/ 11 h 27"/>
                  <a:gd name="T8" fmla="*/ 5 w 17"/>
                  <a:gd name="T9" fmla="*/ 0 h 27"/>
                </a:gdLst>
                <a:ahLst/>
                <a:cxnLst>
                  <a:cxn ang="0">
                    <a:pos x="T0" y="T1"/>
                  </a:cxn>
                  <a:cxn ang="0">
                    <a:pos x="T2" y="T3"/>
                  </a:cxn>
                  <a:cxn ang="0">
                    <a:pos x="T4" y="T5"/>
                  </a:cxn>
                  <a:cxn ang="0">
                    <a:pos x="T6" y="T7"/>
                  </a:cxn>
                  <a:cxn ang="0">
                    <a:pos x="T8" y="T9"/>
                  </a:cxn>
                </a:cxnLst>
                <a:rect l="0" t="0" r="r" b="b"/>
                <a:pathLst>
                  <a:path w="17" h="27">
                    <a:moveTo>
                      <a:pt x="5" y="0"/>
                    </a:moveTo>
                    <a:lnTo>
                      <a:pt x="0" y="15"/>
                    </a:lnTo>
                    <a:lnTo>
                      <a:pt x="11" y="27"/>
                    </a:lnTo>
                    <a:lnTo>
                      <a:pt x="17" y="11"/>
                    </a:lnTo>
                    <a:lnTo>
                      <a:pt x="5"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75"/>
              <p:cNvSpPr>
                <a:spLocks/>
              </p:cNvSpPr>
              <p:nvPr userDrawn="1"/>
            </p:nvSpPr>
            <p:spPr bwMode="auto">
              <a:xfrm>
                <a:off x="2038" y="2869"/>
                <a:ext cx="9" cy="13"/>
              </a:xfrm>
              <a:custGeom>
                <a:avLst/>
                <a:gdLst>
                  <a:gd name="T0" fmla="*/ 3 w 17"/>
                  <a:gd name="T1" fmla="*/ 0 h 28"/>
                  <a:gd name="T2" fmla="*/ 0 w 17"/>
                  <a:gd name="T3" fmla="*/ 17 h 28"/>
                  <a:gd name="T4" fmla="*/ 13 w 17"/>
                  <a:gd name="T5" fmla="*/ 28 h 28"/>
                  <a:gd name="T6" fmla="*/ 17 w 17"/>
                  <a:gd name="T7" fmla="*/ 11 h 28"/>
                  <a:gd name="T8" fmla="*/ 3 w 17"/>
                  <a:gd name="T9" fmla="*/ 0 h 28"/>
                </a:gdLst>
                <a:ahLst/>
                <a:cxnLst>
                  <a:cxn ang="0">
                    <a:pos x="T0" y="T1"/>
                  </a:cxn>
                  <a:cxn ang="0">
                    <a:pos x="T2" y="T3"/>
                  </a:cxn>
                  <a:cxn ang="0">
                    <a:pos x="T4" y="T5"/>
                  </a:cxn>
                  <a:cxn ang="0">
                    <a:pos x="T6" y="T7"/>
                  </a:cxn>
                  <a:cxn ang="0">
                    <a:pos x="T8" y="T9"/>
                  </a:cxn>
                </a:cxnLst>
                <a:rect l="0" t="0" r="r" b="b"/>
                <a:pathLst>
                  <a:path w="17" h="28">
                    <a:moveTo>
                      <a:pt x="3" y="0"/>
                    </a:moveTo>
                    <a:lnTo>
                      <a:pt x="0" y="17"/>
                    </a:lnTo>
                    <a:lnTo>
                      <a:pt x="13" y="28"/>
                    </a:lnTo>
                    <a:lnTo>
                      <a:pt x="17" y="11"/>
                    </a:lnTo>
                    <a:lnTo>
                      <a:pt x="3"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76"/>
              <p:cNvSpPr>
                <a:spLocks/>
              </p:cNvSpPr>
              <p:nvPr userDrawn="1"/>
            </p:nvSpPr>
            <p:spPr bwMode="auto">
              <a:xfrm>
                <a:off x="2052" y="2896"/>
                <a:ext cx="7" cy="13"/>
              </a:xfrm>
              <a:custGeom>
                <a:avLst/>
                <a:gdLst>
                  <a:gd name="T0" fmla="*/ 0 w 15"/>
                  <a:gd name="T1" fmla="*/ 0 h 25"/>
                  <a:gd name="T2" fmla="*/ 0 w 15"/>
                  <a:gd name="T3" fmla="*/ 17 h 25"/>
                  <a:gd name="T4" fmla="*/ 15 w 15"/>
                  <a:gd name="T5" fmla="*/ 25 h 25"/>
                  <a:gd name="T6" fmla="*/ 15 w 15"/>
                  <a:gd name="T7" fmla="*/ 8 h 25"/>
                  <a:gd name="T8" fmla="*/ 0 w 15"/>
                  <a:gd name="T9" fmla="*/ 0 h 25"/>
                </a:gdLst>
                <a:ahLst/>
                <a:cxnLst>
                  <a:cxn ang="0">
                    <a:pos x="T0" y="T1"/>
                  </a:cxn>
                  <a:cxn ang="0">
                    <a:pos x="T2" y="T3"/>
                  </a:cxn>
                  <a:cxn ang="0">
                    <a:pos x="T4" y="T5"/>
                  </a:cxn>
                  <a:cxn ang="0">
                    <a:pos x="T6" y="T7"/>
                  </a:cxn>
                  <a:cxn ang="0">
                    <a:pos x="T8" y="T9"/>
                  </a:cxn>
                </a:cxnLst>
                <a:rect l="0" t="0" r="r" b="b"/>
                <a:pathLst>
                  <a:path w="15" h="25">
                    <a:moveTo>
                      <a:pt x="0" y="0"/>
                    </a:moveTo>
                    <a:lnTo>
                      <a:pt x="0" y="17"/>
                    </a:lnTo>
                    <a:lnTo>
                      <a:pt x="15" y="25"/>
                    </a:lnTo>
                    <a:lnTo>
                      <a:pt x="15" y="8"/>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77"/>
              <p:cNvSpPr>
                <a:spLocks/>
              </p:cNvSpPr>
              <p:nvPr userDrawn="1"/>
            </p:nvSpPr>
            <p:spPr bwMode="auto">
              <a:xfrm>
                <a:off x="2068" y="2922"/>
                <a:ext cx="9" cy="11"/>
              </a:xfrm>
              <a:custGeom>
                <a:avLst/>
                <a:gdLst>
                  <a:gd name="T0" fmla="*/ 0 w 18"/>
                  <a:gd name="T1" fmla="*/ 0 h 22"/>
                  <a:gd name="T2" fmla="*/ 2 w 18"/>
                  <a:gd name="T3" fmla="*/ 16 h 22"/>
                  <a:gd name="T4" fmla="*/ 18 w 18"/>
                  <a:gd name="T5" fmla="*/ 22 h 22"/>
                  <a:gd name="T6" fmla="*/ 15 w 18"/>
                  <a:gd name="T7" fmla="*/ 5 h 22"/>
                  <a:gd name="T8" fmla="*/ 0 w 18"/>
                  <a:gd name="T9" fmla="*/ 0 h 22"/>
                </a:gdLst>
                <a:ahLst/>
                <a:cxnLst>
                  <a:cxn ang="0">
                    <a:pos x="T0" y="T1"/>
                  </a:cxn>
                  <a:cxn ang="0">
                    <a:pos x="T2" y="T3"/>
                  </a:cxn>
                  <a:cxn ang="0">
                    <a:pos x="T4" y="T5"/>
                  </a:cxn>
                  <a:cxn ang="0">
                    <a:pos x="T6" y="T7"/>
                  </a:cxn>
                  <a:cxn ang="0">
                    <a:pos x="T8" y="T9"/>
                  </a:cxn>
                </a:cxnLst>
                <a:rect l="0" t="0" r="r" b="b"/>
                <a:pathLst>
                  <a:path w="18" h="22">
                    <a:moveTo>
                      <a:pt x="0" y="0"/>
                    </a:moveTo>
                    <a:lnTo>
                      <a:pt x="2" y="16"/>
                    </a:lnTo>
                    <a:lnTo>
                      <a:pt x="18" y="22"/>
                    </a:lnTo>
                    <a:lnTo>
                      <a:pt x="15" y="5"/>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78"/>
              <p:cNvSpPr>
                <a:spLocks/>
              </p:cNvSpPr>
              <p:nvPr userDrawn="1"/>
            </p:nvSpPr>
            <p:spPr bwMode="auto">
              <a:xfrm>
                <a:off x="2088" y="2945"/>
                <a:ext cx="10" cy="10"/>
              </a:xfrm>
              <a:custGeom>
                <a:avLst/>
                <a:gdLst>
                  <a:gd name="T0" fmla="*/ 0 w 21"/>
                  <a:gd name="T1" fmla="*/ 0 h 20"/>
                  <a:gd name="T2" fmla="*/ 4 w 21"/>
                  <a:gd name="T3" fmla="*/ 16 h 20"/>
                  <a:gd name="T4" fmla="*/ 21 w 21"/>
                  <a:gd name="T5" fmla="*/ 20 h 20"/>
                  <a:gd name="T6" fmla="*/ 16 w 21"/>
                  <a:gd name="T7" fmla="*/ 3 h 20"/>
                  <a:gd name="T8" fmla="*/ 0 w 21"/>
                  <a:gd name="T9" fmla="*/ 0 h 20"/>
                </a:gdLst>
                <a:ahLst/>
                <a:cxnLst>
                  <a:cxn ang="0">
                    <a:pos x="T0" y="T1"/>
                  </a:cxn>
                  <a:cxn ang="0">
                    <a:pos x="T2" y="T3"/>
                  </a:cxn>
                  <a:cxn ang="0">
                    <a:pos x="T4" y="T5"/>
                  </a:cxn>
                  <a:cxn ang="0">
                    <a:pos x="T6" y="T7"/>
                  </a:cxn>
                  <a:cxn ang="0">
                    <a:pos x="T8" y="T9"/>
                  </a:cxn>
                </a:cxnLst>
                <a:rect l="0" t="0" r="r" b="b"/>
                <a:pathLst>
                  <a:path w="21" h="20">
                    <a:moveTo>
                      <a:pt x="0" y="0"/>
                    </a:moveTo>
                    <a:lnTo>
                      <a:pt x="4" y="16"/>
                    </a:lnTo>
                    <a:lnTo>
                      <a:pt x="21" y="20"/>
                    </a:lnTo>
                    <a:lnTo>
                      <a:pt x="16" y="3"/>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79"/>
              <p:cNvSpPr>
                <a:spLocks/>
              </p:cNvSpPr>
              <p:nvPr userDrawn="1"/>
            </p:nvSpPr>
            <p:spPr bwMode="auto">
              <a:xfrm>
                <a:off x="2111" y="2965"/>
                <a:ext cx="11" cy="7"/>
              </a:xfrm>
              <a:custGeom>
                <a:avLst/>
                <a:gdLst>
                  <a:gd name="T0" fmla="*/ 0 w 23"/>
                  <a:gd name="T1" fmla="*/ 0 h 16"/>
                  <a:gd name="T2" fmla="*/ 6 w 23"/>
                  <a:gd name="T3" fmla="*/ 15 h 16"/>
                  <a:gd name="T4" fmla="*/ 23 w 23"/>
                  <a:gd name="T5" fmla="*/ 16 h 16"/>
                  <a:gd name="T6" fmla="*/ 17 w 23"/>
                  <a:gd name="T7" fmla="*/ 1 h 16"/>
                  <a:gd name="T8" fmla="*/ 0 w 23"/>
                  <a:gd name="T9" fmla="*/ 0 h 16"/>
                </a:gdLst>
                <a:ahLst/>
                <a:cxnLst>
                  <a:cxn ang="0">
                    <a:pos x="T0" y="T1"/>
                  </a:cxn>
                  <a:cxn ang="0">
                    <a:pos x="T2" y="T3"/>
                  </a:cxn>
                  <a:cxn ang="0">
                    <a:pos x="T4" y="T5"/>
                  </a:cxn>
                  <a:cxn ang="0">
                    <a:pos x="T6" y="T7"/>
                  </a:cxn>
                  <a:cxn ang="0">
                    <a:pos x="T8" y="T9"/>
                  </a:cxn>
                </a:cxnLst>
                <a:rect l="0" t="0" r="r" b="b"/>
                <a:pathLst>
                  <a:path w="23" h="16">
                    <a:moveTo>
                      <a:pt x="0" y="0"/>
                    </a:moveTo>
                    <a:lnTo>
                      <a:pt x="6" y="15"/>
                    </a:lnTo>
                    <a:lnTo>
                      <a:pt x="23" y="16"/>
                    </a:lnTo>
                    <a:lnTo>
                      <a:pt x="17" y="1"/>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80"/>
              <p:cNvSpPr>
                <a:spLocks/>
              </p:cNvSpPr>
              <p:nvPr userDrawn="1"/>
            </p:nvSpPr>
            <p:spPr bwMode="auto">
              <a:xfrm>
                <a:off x="2136" y="2980"/>
                <a:ext cx="13" cy="8"/>
              </a:xfrm>
              <a:custGeom>
                <a:avLst/>
                <a:gdLst>
                  <a:gd name="T0" fmla="*/ 0 w 26"/>
                  <a:gd name="T1" fmla="*/ 2 h 15"/>
                  <a:gd name="T2" fmla="*/ 10 w 26"/>
                  <a:gd name="T3" fmla="*/ 15 h 15"/>
                  <a:gd name="T4" fmla="*/ 26 w 26"/>
                  <a:gd name="T5" fmla="*/ 13 h 15"/>
                  <a:gd name="T6" fmla="*/ 17 w 26"/>
                  <a:gd name="T7" fmla="*/ 0 h 15"/>
                  <a:gd name="T8" fmla="*/ 0 w 26"/>
                  <a:gd name="T9" fmla="*/ 2 h 15"/>
                </a:gdLst>
                <a:ahLst/>
                <a:cxnLst>
                  <a:cxn ang="0">
                    <a:pos x="T0" y="T1"/>
                  </a:cxn>
                  <a:cxn ang="0">
                    <a:pos x="T2" y="T3"/>
                  </a:cxn>
                  <a:cxn ang="0">
                    <a:pos x="T4" y="T5"/>
                  </a:cxn>
                  <a:cxn ang="0">
                    <a:pos x="T6" y="T7"/>
                  </a:cxn>
                  <a:cxn ang="0">
                    <a:pos x="T8" y="T9"/>
                  </a:cxn>
                </a:cxnLst>
                <a:rect l="0" t="0" r="r" b="b"/>
                <a:pathLst>
                  <a:path w="26" h="15">
                    <a:moveTo>
                      <a:pt x="0" y="2"/>
                    </a:moveTo>
                    <a:lnTo>
                      <a:pt x="10" y="15"/>
                    </a:lnTo>
                    <a:lnTo>
                      <a:pt x="26" y="13"/>
                    </a:lnTo>
                    <a:lnTo>
                      <a:pt x="17" y="0"/>
                    </a:lnTo>
                    <a:lnTo>
                      <a:pt x="0" y="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81"/>
              <p:cNvSpPr>
                <a:spLocks/>
              </p:cNvSpPr>
              <p:nvPr userDrawn="1"/>
            </p:nvSpPr>
            <p:spPr bwMode="auto">
              <a:xfrm>
                <a:off x="2164" y="2991"/>
                <a:ext cx="14" cy="8"/>
              </a:xfrm>
              <a:custGeom>
                <a:avLst/>
                <a:gdLst>
                  <a:gd name="T0" fmla="*/ 0 w 27"/>
                  <a:gd name="T1" fmla="*/ 4 h 16"/>
                  <a:gd name="T2" fmla="*/ 10 w 27"/>
                  <a:gd name="T3" fmla="*/ 16 h 16"/>
                  <a:gd name="T4" fmla="*/ 27 w 27"/>
                  <a:gd name="T5" fmla="*/ 12 h 16"/>
                  <a:gd name="T6" fmla="*/ 16 w 27"/>
                  <a:gd name="T7" fmla="*/ 0 h 16"/>
                  <a:gd name="T8" fmla="*/ 0 w 27"/>
                  <a:gd name="T9" fmla="*/ 4 h 16"/>
                </a:gdLst>
                <a:ahLst/>
                <a:cxnLst>
                  <a:cxn ang="0">
                    <a:pos x="T0" y="T1"/>
                  </a:cxn>
                  <a:cxn ang="0">
                    <a:pos x="T2" y="T3"/>
                  </a:cxn>
                  <a:cxn ang="0">
                    <a:pos x="T4" y="T5"/>
                  </a:cxn>
                  <a:cxn ang="0">
                    <a:pos x="T6" y="T7"/>
                  </a:cxn>
                  <a:cxn ang="0">
                    <a:pos x="T8" y="T9"/>
                  </a:cxn>
                </a:cxnLst>
                <a:rect l="0" t="0" r="r" b="b"/>
                <a:pathLst>
                  <a:path w="27" h="16">
                    <a:moveTo>
                      <a:pt x="0" y="4"/>
                    </a:moveTo>
                    <a:lnTo>
                      <a:pt x="10" y="16"/>
                    </a:lnTo>
                    <a:lnTo>
                      <a:pt x="27" y="12"/>
                    </a:lnTo>
                    <a:lnTo>
                      <a:pt x="16" y="0"/>
                    </a:lnTo>
                    <a:lnTo>
                      <a:pt x="0" y="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82"/>
              <p:cNvSpPr>
                <a:spLocks/>
              </p:cNvSpPr>
              <p:nvPr userDrawn="1"/>
            </p:nvSpPr>
            <p:spPr bwMode="auto">
              <a:xfrm>
                <a:off x="2193" y="2998"/>
                <a:ext cx="14" cy="8"/>
              </a:xfrm>
              <a:custGeom>
                <a:avLst/>
                <a:gdLst>
                  <a:gd name="T0" fmla="*/ 0 w 28"/>
                  <a:gd name="T1" fmla="*/ 6 h 17"/>
                  <a:gd name="T2" fmla="*/ 13 w 28"/>
                  <a:gd name="T3" fmla="*/ 17 h 17"/>
                  <a:gd name="T4" fmla="*/ 28 w 28"/>
                  <a:gd name="T5" fmla="*/ 11 h 17"/>
                  <a:gd name="T6" fmla="*/ 15 w 28"/>
                  <a:gd name="T7" fmla="*/ 0 h 17"/>
                  <a:gd name="T8" fmla="*/ 0 w 28"/>
                  <a:gd name="T9" fmla="*/ 6 h 17"/>
                </a:gdLst>
                <a:ahLst/>
                <a:cxnLst>
                  <a:cxn ang="0">
                    <a:pos x="T0" y="T1"/>
                  </a:cxn>
                  <a:cxn ang="0">
                    <a:pos x="T2" y="T3"/>
                  </a:cxn>
                  <a:cxn ang="0">
                    <a:pos x="T4" y="T5"/>
                  </a:cxn>
                  <a:cxn ang="0">
                    <a:pos x="T6" y="T7"/>
                  </a:cxn>
                  <a:cxn ang="0">
                    <a:pos x="T8" y="T9"/>
                  </a:cxn>
                </a:cxnLst>
                <a:rect l="0" t="0" r="r" b="b"/>
                <a:pathLst>
                  <a:path w="28" h="17">
                    <a:moveTo>
                      <a:pt x="0" y="6"/>
                    </a:moveTo>
                    <a:lnTo>
                      <a:pt x="13" y="17"/>
                    </a:lnTo>
                    <a:lnTo>
                      <a:pt x="28" y="11"/>
                    </a:lnTo>
                    <a:lnTo>
                      <a:pt x="15" y="0"/>
                    </a:lnTo>
                    <a:lnTo>
                      <a:pt x="0" y="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83"/>
              <p:cNvSpPr>
                <a:spLocks/>
              </p:cNvSpPr>
              <p:nvPr userDrawn="1"/>
            </p:nvSpPr>
            <p:spPr bwMode="auto">
              <a:xfrm>
                <a:off x="2223" y="3000"/>
                <a:ext cx="15" cy="9"/>
              </a:xfrm>
              <a:custGeom>
                <a:avLst/>
                <a:gdLst>
                  <a:gd name="T0" fmla="*/ 0 w 29"/>
                  <a:gd name="T1" fmla="*/ 9 h 18"/>
                  <a:gd name="T2" fmla="*/ 14 w 29"/>
                  <a:gd name="T3" fmla="*/ 18 h 18"/>
                  <a:gd name="T4" fmla="*/ 29 w 29"/>
                  <a:gd name="T5" fmla="*/ 9 h 18"/>
                  <a:gd name="T6" fmla="*/ 14 w 29"/>
                  <a:gd name="T7" fmla="*/ 0 h 18"/>
                  <a:gd name="T8" fmla="*/ 0 w 29"/>
                  <a:gd name="T9" fmla="*/ 9 h 18"/>
                </a:gdLst>
                <a:ahLst/>
                <a:cxnLst>
                  <a:cxn ang="0">
                    <a:pos x="T0" y="T1"/>
                  </a:cxn>
                  <a:cxn ang="0">
                    <a:pos x="T2" y="T3"/>
                  </a:cxn>
                  <a:cxn ang="0">
                    <a:pos x="T4" y="T5"/>
                  </a:cxn>
                  <a:cxn ang="0">
                    <a:pos x="T6" y="T7"/>
                  </a:cxn>
                  <a:cxn ang="0">
                    <a:pos x="T8" y="T9"/>
                  </a:cxn>
                </a:cxnLst>
                <a:rect l="0" t="0" r="r" b="b"/>
                <a:pathLst>
                  <a:path w="29" h="18">
                    <a:moveTo>
                      <a:pt x="0" y="9"/>
                    </a:moveTo>
                    <a:lnTo>
                      <a:pt x="14" y="18"/>
                    </a:lnTo>
                    <a:lnTo>
                      <a:pt x="29" y="9"/>
                    </a:lnTo>
                    <a:lnTo>
                      <a:pt x="14" y="0"/>
                    </a:lnTo>
                    <a:lnTo>
                      <a:pt x="0" y="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84"/>
              <p:cNvSpPr>
                <a:spLocks/>
              </p:cNvSpPr>
              <p:nvPr userDrawn="1"/>
            </p:nvSpPr>
            <p:spPr bwMode="auto">
              <a:xfrm>
                <a:off x="2254" y="2998"/>
                <a:ext cx="15" cy="8"/>
              </a:xfrm>
              <a:custGeom>
                <a:avLst/>
                <a:gdLst>
                  <a:gd name="T0" fmla="*/ 0 w 28"/>
                  <a:gd name="T1" fmla="*/ 11 h 17"/>
                  <a:gd name="T2" fmla="*/ 14 w 28"/>
                  <a:gd name="T3" fmla="*/ 17 h 17"/>
                  <a:gd name="T4" fmla="*/ 28 w 28"/>
                  <a:gd name="T5" fmla="*/ 6 h 17"/>
                  <a:gd name="T6" fmla="*/ 12 w 28"/>
                  <a:gd name="T7" fmla="*/ 0 h 17"/>
                  <a:gd name="T8" fmla="*/ 0 w 28"/>
                  <a:gd name="T9" fmla="*/ 11 h 17"/>
                </a:gdLst>
                <a:ahLst/>
                <a:cxnLst>
                  <a:cxn ang="0">
                    <a:pos x="T0" y="T1"/>
                  </a:cxn>
                  <a:cxn ang="0">
                    <a:pos x="T2" y="T3"/>
                  </a:cxn>
                  <a:cxn ang="0">
                    <a:pos x="T4" y="T5"/>
                  </a:cxn>
                  <a:cxn ang="0">
                    <a:pos x="T6" y="T7"/>
                  </a:cxn>
                  <a:cxn ang="0">
                    <a:pos x="T8" y="T9"/>
                  </a:cxn>
                </a:cxnLst>
                <a:rect l="0" t="0" r="r" b="b"/>
                <a:pathLst>
                  <a:path w="28" h="17">
                    <a:moveTo>
                      <a:pt x="0" y="11"/>
                    </a:moveTo>
                    <a:lnTo>
                      <a:pt x="14" y="17"/>
                    </a:lnTo>
                    <a:lnTo>
                      <a:pt x="28" y="6"/>
                    </a:lnTo>
                    <a:lnTo>
                      <a:pt x="12" y="0"/>
                    </a:lnTo>
                    <a:lnTo>
                      <a:pt x="0"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85"/>
              <p:cNvSpPr>
                <a:spLocks/>
              </p:cNvSpPr>
              <p:nvPr userDrawn="1"/>
            </p:nvSpPr>
            <p:spPr bwMode="auto">
              <a:xfrm>
                <a:off x="2284" y="2991"/>
                <a:ext cx="13" cy="8"/>
              </a:xfrm>
              <a:custGeom>
                <a:avLst/>
                <a:gdLst>
                  <a:gd name="T0" fmla="*/ 0 w 27"/>
                  <a:gd name="T1" fmla="*/ 11 h 15"/>
                  <a:gd name="T2" fmla="*/ 15 w 27"/>
                  <a:gd name="T3" fmla="*/ 15 h 15"/>
                  <a:gd name="T4" fmla="*/ 27 w 27"/>
                  <a:gd name="T5" fmla="*/ 3 h 15"/>
                  <a:gd name="T6" fmla="*/ 11 w 27"/>
                  <a:gd name="T7" fmla="*/ 0 h 15"/>
                  <a:gd name="T8" fmla="*/ 0 w 27"/>
                  <a:gd name="T9" fmla="*/ 11 h 15"/>
                </a:gdLst>
                <a:ahLst/>
                <a:cxnLst>
                  <a:cxn ang="0">
                    <a:pos x="T0" y="T1"/>
                  </a:cxn>
                  <a:cxn ang="0">
                    <a:pos x="T2" y="T3"/>
                  </a:cxn>
                  <a:cxn ang="0">
                    <a:pos x="T4" y="T5"/>
                  </a:cxn>
                  <a:cxn ang="0">
                    <a:pos x="T6" y="T7"/>
                  </a:cxn>
                  <a:cxn ang="0">
                    <a:pos x="T8" y="T9"/>
                  </a:cxn>
                </a:cxnLst>
                <a:rect l="0" t="0" r="r" b="b"/>
                <a:pathLst>
                  <a:path w="27" h="15">
                    <a:moveTo>
                      <a:pt x="0" y="11"/>
                    </a:moveTo>
                    <a:lnTo>
                      <a:pt x="15" y="15"/>
                    </a:lnTo>
                    <a:lnTo>
                      <a:pt x="27" y="3"/>
                    </a:lnTo>
                    <a:lnTo>
                      <a:pt x="11" y="0"/>
                    </a:lnTo>
                    <a:lnTo>
                      <a:pt x="0"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86"/>
              <p:cNvSpPr>
                <a:spLocks/>
              </p:cNvSpPr>
              <p:nvPr userDrawn="1"/>
            </p:nvSpPr>
            <p:spPr bwMode="auto">
              <a:xfrm>
                <a:off x="2312" y="2980"/>
                <a:ext cx="13" cy="8"/>
              </a:xfrm>
              <a:custGeom>
                <a:avLst/>
                <a:gdLst>
                  <a:gd name="T0" fmla="*/ 0 w 27"/>
                  <a:gd name="T1" fmla="*/ 13 h 15"/>
                  <a:gd name="T2" fmla="*/ 17 w 27"/>
                  <a:gd name="T3" fmla="*/ 15 h 15"/>
                  <a:gd name="T4" fmla="*/ 27 w 27"/>
                  <a:gd name="T5" fmla="*/ 2 h 15"/>
                  <a:gd name="T6" fmla="*/ 10 w 27"/>
                  <a:gd name="T7" fmla="*/ 0 h 15"/>
                  <a:gd name="T8" fmla="*/ 0 w 27"/>
                  <a:gd name="T9" fmla="*/ 13 h 15"/>
                </a:gdLst>
                <a:ahLst/>
                <a:cxnLst>
                  <a:cxn ang="0">
                    <a:pos x="T0" y="T1"/>
                  </a:cxn>
                  <a:cxn ang="0">
                    <a:pos x="T2" y="T3"/>
                  </a:cxn>
                  <a:cxn ang="0">
                    <a:pos x="T4" y="T5"/>
                  </a:cxn>
                  <a:cxn ang="0">
                    <a:pos x="T6" y="T7"/>
                  </a:cxn>
                  <a:cxn ang="0">
                    <a:pos x="T8" y="T9"/>
                  </a:cxn>
                </a:cxnLst>
                <a:rect l="0" t="0" r="r" b="b"/>
                <a:pathLst>
                  <a:path w="27" h="15">
                    <a:moveTo>
                      <a:pt x="0" y="13"/>
                    </a:moveTo>
                    <a:lnTo>
                      <a:pt x="17" y="15"/>
                    </a:lnTo>
                    <a:lnTo>
                      <a:pt x="27" y="2"/>
                    </a:lnTo>
                    <a:lnTo>
                      <a:pt x="10" y="0"/>
                    </a:lnTo>
                    <a:lnTo>
                      <a:pt x="0" y="1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87"/>
              <p:cNvSpPr>
                <a:spLocks/>
              </p:cNvSpPr>
              <p:nvPr userDrawn="1"/>
            </p:nvSpPr>
            <p:spPr bwMode="auto">
              <a:xfrm>
                <a:off x="2339" y="2965"/>
                <a:ext cx="12" cy="8"/>
              </a:xfrm>
              <a:custGeom>
                <a:avLst/>
                <a:gdLst>
                  <a:gd name="T0" fmla="*/ 0 w 24"/>
                  <a:gd name="T1" fmla="*/ 17 h 17"/>
                  <a:gd name="T2" fmla="*/ 17 w 24"/>
                  <a:gd name="T3" fmla="*/ 16 h 17"/>
                  <a:gd name="T4" fmla="*/ 24 w 24"/>
                  <a:gd name="T5" fmla="*/ 0 h 17"/>
                  <a:gd name="T6" fmla="*/ 7 w 24"/>
                  <a:gd name="T7" fmla="*/ 1 h 17"/>
                  <a:gd name="T8" fmla="*/ 0 w 24"/>
                  <a:gd name="T9" fmla="*/ 17 h 17"/>
                </a:gdLst>
                <a:ahLst/>
                <a:cxnLst>
                  <a:cxn ang="0">
                    <a:pos x="T0" y="T1"/>
                  </a:cxn>
                  <a:cxn ang="0">
                    <a:pos x="T2" y="T3"/>
                  </a:cxn>
                  <a:cxn ang="0">
                    <a:pos x="T4" y="T5"/>
                  </a:cxn>
                  <a:cxn ang="0">
                    <a:pos x="T6" y="T7"/>
                  </a:cxn>
                  <a:cxn ang="0">
                    <a:pos x="T8" y="T9"/>
                  </a:cxn>
                </a:cxnLst>
                <a:rect l="0" t="0" r="r" b="b"/>
                <a:pathLst>
                  <a:path w="24" h="17">
                    <a:moveTo>
                      <a:pt x="0" y="17"/>
                    </a:moveTo>
                    <a:lnTo>
                      <a:pt x="17" y="16"/>
                    </a:lnTo>
                    <a:lnTo>
                      <a:pt x="24" y="0"/>
                    </a:lnTo>
                    <a:lnTo>
                      <a:pt x="7" y="1"/>
                    </a:lnTo>
                    <a:lnTo>
                      <a:pt x="0" y="1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88"/>
              <p:cNvSpPr>
                <a:spLocks/>
              </p:cNvSpPr>
              <p:nvPr userDrawn="1"/>
            </p:nvSpPr>
            <p:spPr bwMode="auto">
              <a:xfrm>
                <a:off x="2363" y="2946"/>
                <a:ext cx="11" cy="10"/>
              </a:xfrm>
              <a:custGeom>
                <a:avLst/>
                <a:gdLst>
                  <a:gd name="T0" fmla="*/ 0 w 21"/>
                  <a:gd name="T1" fmla="*/ 20 h 20"/>
                  <a:gd name="T2" fmla="*/ 17 w 21"/>
                  <a:gd name="T3" fmla="*/ 16 h 20"/>
                  <a:gd name="T4" fmla="*/ 21 w 21"/>
                  <a:gd name="T5" fmla="*/ 0 h 20"/>
                  <a:gd name="T6" fmla="*/ 5 w 21"/>
                  <a:gd name="T7" fmla="*/ 4 h 20"/>
                  <a:gd name="T8" fmla="*/ 0 w 21"/>
                  <a:gd name="T9" fmla="*/ 20 h 20"/>
                </a:gdLst>
                <a:ahLst/>
                <a:cxnLst>
                  <a:cxn ang="0">
                    <a:pos x="T0" y="T1"/>
                  </a:cxn>
                  <a:cxn ang="0">
                    <a:pos x="T2" y="T3"/>
                  </a:cxn>
                  <a:cxn ang="0">
                    <a:pos x="T4" y="T5"/>
                  </a:cxn>
                  <a:cxn ang="0">
                    <a:pos x="T6" y="T7"/>
                  </a:cxn>
                  <a:cxn ang="0">
                    <a:pos x="T8" y="T9"/>
                  </a:cxn>
                </a:cxnLst>
                <a:rect l="0" t="0" r="r" b="b"/>
                <a:pathLst>
                  <a:path w="21" h="20">
                    <a:moveTo>
                      <a:pt x="0" y="20"/>
                    </a:moveTo>
                    <a:lnTo>
                      <a:pt x="17" y="16"/>
                    </a:lnTo>
                    <a:lnTo>
                      <a:pt x="21" y="0"/>
                    </a:lnTo>
                    <a:lnTo>
                      <a:pt x="5" y="4"/>
                    </a:lnTo>
                    <a:lnTo>
                      <a:pt x="0" y="2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89"/>
              <p:cNvSpPr>
                <a:spLocks/>
              </p:cNvSpPr>
              <p:nvPr userDrawn="1"/>
            </p:nvSpPr>
            <p:spPr bwMode="auto">
              <a:xfrm>
                <a:off x="2385" y="2923"/>
                <a:ext cx="9" cy="11"/>
              </a:xfrm>
              <a:custGeom>
                <a:avLst/>
                <a:gdLst>
                  <a:gd name="T0" fmla="*/ 0 w 18"/>
                  <a:gd name="T1" fmla="*/ 23 h 23"/>
                  <a:gd name="T2" fmla="*/ 16 w 18"/>
                  <a:gd name="T3" fmla="*/ 17 h 23"/>
                  <a:gd name="T4" fmla="*/ 18 w 18"/>
                  <a:gd name="T5" fmla="*/ 0 h 23"/>
                  <a:gd name="T6" fmla="*/ 2 w 18"/>
                  <a:gd name="T7" fmla="*/ 7 h 23"/>
                  <a:gd name="T8" fmla="*/ 0 w 18"/>
                  <a:gd name="T9" fmla="*/ 23 h 23"/>
                </a:gdLst>
                <a:ahLst/>
                <a:cxnLst>
                  <a:cxn ang="0">
                    <a:pos x="T0" y="T1"/>
                  </a:cxn>
                  <a:cxn ang="0">
                    <a:pos x="T2" y="T3"/>
                  </a:cxn>
                  <a:cxn ang="0">
                    <a:pos x="T4" y="T5"/>
                  </a:cxn>
                  <a:cxn ang="0">
                    <a:pos x="T6" y="T7"/>
                  </a:cxn>
                  <a:cxn ang="0">
                    <a:pos x="T8" y="T9"/>
                  </a:cxn>
                </a:cxnLst>
                <a:rect l="0" t="0" r="r" b="b"/>
                <a:pathLst>
                  <a:path w="18" h="23">
                    <a:moveTo>
                      <a:pt x="0" y="23"/>
                    </a:moveTo>
                    <a:lnTo>
                      <a:pt x="16" y="17"/>
                    </a:lnTo>
                    <a:lnTo>
                      <a:pt x="18" y="0"/>
                    </a:lnTo>
                    <a:lnTo>
                      <a:pt x="2" y="7"/>
                    </a:lnTo>
                    <a:lnTo>
                      <a:pt x="0" y="2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90"/>
              <p:cNvSpPr>
                <a:spLocks/>
              </p:cNvSpPr>
              <p:nvPr userDrawn="1"/>
            </p:nvSpPr>
            <p:spPr bwMode="auto">
              <a:xfrm>
                <a:off x="2403" y="2897"/>
                <a:ext cx="7" cy="13"/>
              </a:xfrm>
              <a:custGeom>
                <a:avLst/>
                <a:gdLst>
                  <a:gd name="T0" fmla="*/ 1 w 16"/>
                  <a:gd name="T1" fmla="*/ 25 h 25"/>
                  <a:gd name="T2" fmla="*/ 16 w 16"/>
                  <a:gd name="T3" fmla="*/ 17 h 25"/>
                  <a:gd name="T4" fmla="*/ 15 w 16"/>
                  <a:gd name="T5" fmla="*/ 0 h 25"/>
                  <a:gd name="T6" fmla="*/ 0 w 16"/>
                  <a:gd name="T7" fmla="*/ 8 h 25"/>
                  <a:gd name="T8" fmla="*/ 1 w 16"/>
                  <a:gd name="T9" fmla="*/ 25 h 25"/>
                </a:gdLst>
                <a:ahLst/>
                <a:cxnLst>
                  <a:cxn ang="0">
                    <a:pos x="T0" y="T1"/>
                  </a:cxn>
                  <a:cxn ang="0">
                    <a:pos x="T2" y="T3"/>
                  </a:cxn>
                  <a:cxn ang="0">
                    <a:pos x="T4" y="T5"/>
                  </a:cxn>
                  <a:cxn ang="0">
                    <a:pos x="T6" y="T7"/>
                  </a:cxn>
                  <a:cxn ang="0">
                    <a:pos x="T8" y="T9"/>
                  </a:cxn>
                </a:cxnLst>
                <a:rect l="0" t="0" r="r" b="b"/>
                <a:pathLst>
                  <a:path w="16" h="25">
                    <a:moveTo>
                      <a:pt x="1" y="25"/>
                    </a:moveTo>
                    <a:lnTo>
                      <a:pt x="16" y="17"/>
                    </a:lnTo>
                    <a:lnTo>
                      <a:pt x="15" y="0"/>
                    </a:lnTo>
                    <a:lnTo>
                      <a:pt x="0" y="8"/>
                    </a:lnTo>
                    <a:lnTo>
                      <a:pt x="1" y="2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91"/>
              <p:cNvSpPr>
                <a:spLocks/>
              </p:cNvSpPr>
              <p:nvPr userDrawn="1"/>
            </p:nvSpPr>
            <p:spPr bwMode="auto">
              <a:xfrm>
                <a:off x="2416" y="2870"/>
                <a:ext cx="8" cy="13"/>
              </a:xfrm>
              <a:custGeom>
                <a:avLst/>
                <a:gdLst>
                  <a:gd name="T0" fmla="*/ 2 w 16"/>
                  <a:gd name="T1" fmla="*/ 26 h 26"/>
                  <a:gd name="T2" fmla="*/ 16 w 16"/>
                  <a:gd name="T3" fmla="*/ 15 h 26"/>
                  <a:gd name="T4" fmla="*/ 13 w 16"/>
                  <a:gd name="T5" fmla="*/ 0 h 26"/>
                  <a:gd name="T6" fmla="*/ 0 w 16"/>
                  <a:gd name="T7" fmla="*/ 9 h 26"/>
                  <a:gd name="T8" fmla="*/ 2 w 16"/>
                  <a:gd name="T9" fmla="*/ 26 h 26"/>
                </a:gdLst>
                <a:ahLst/>
                <a:cxnLst>
                  <a:cxn ang="0">
                    <a:pos x="T0" y="T1"/>
                  </a:cxn>
                  <a:cxn ang="0">
                    <a:pos x="T2" y="T3"/>
                  </a:cxn>
                  <a:cxn ang="0">
                    <a:pos x="T4" y="T5"/>
                  </a:cxn>
                  <a:cxn ang="0">
                    <a:pos x="T6" y="T7"/>
                  </a:cxn>
                  <a:cxn ang="0">
                    <a:pos x="T8" y="T9"/>
                  </a:cxn>
                </a:cxnLst>
                <a:rect l="0" t="0" r="r" b="b"/>
                <a:pathLst>
                  <a:path w="16" h="26">
                    <a:moveTo>
                      <a:pt x="2" y="26"/>
                    </a:moveTo>
                    <a:lnTo>
                      <a:pt x="16" y="15"/>
                    </a:lnTo>
                    <a:lnTo>
                      <a:pt x="13" y="0"/>
                    </a:lnTo>
                    <a:lnTo>
                      <a:pt x="0" y="9"/>
                    </a:lnTo>
                    <a:lnTo>
                      <a:pt x="2"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92"/>
              <p:cNvSpPr>
                <a:spLocks/>
              </p:cNvSpPr>
              <p:nvPr userDrawn="1"/>
            </p:nvSpPr>
            <p:spPr bwMode="auto">
              <a:xfrm>
                <a:off x="2424" y="2841"/>
                <a:ext cx="9" cy="14"/>
              </a:xfrm>
              <a:custGeom>
                <a:avLst/>
                <a:gdLst>
                  <a:gd name="T0" fmla="*/ 5 w 18"/>
                  <a:gd name="T1" fmla="*/ 28 h 28"/>
                  <a:gd name="T2" fmla="*/ 18 w 18"/>
                  <a:gd name="T3" fmla="*/ 16 h 28"/>
                  <a:gd name="T4" fmla="*/ 12 w 18"/>
                  <a:gd name="T5" fmla="*/ 0 h 28"/>
                  <a:gd name="T6" fmla="*/ 0 w 18"/>
                  <a:gd name="T7" fmla="*/ 12 h 28"/>
                  <a:gd name="T8" fmla="*/ 5 w 18"/>
                  <a:gd name="T9" fmla="*/ 28 h 28"/>
                </a:gdLst>
                <a:ahLst/>
                <a:cxnLst>
                  <a:cxn ang="0">
                    <a:pos x="T0" y="T1"/>
                  </a:cxn>
                  <a:cxn ang="0">
                    <a:pos x="T2" y="T3"/>
                  </a:cxn>
                  <a:cxn ang="0">
                    <a:pos x="T4" y="T5"/>
                  </a:cxn>
                  <a:cxn ang="0">
                    <a:pos x="T6" y="T7"/>
                  </a:cxn>
                  <a:cxn ang="0">
                    <a:pos x="T8" y="T9"/>
                  </a:cxn>
                </a:cxnLst>
                <a:rect l="0" t="0" r="r" b="b"/>
                <a:pathLst>
                  <a:path w="18" h="28">
                    <a:moveTo>
                      <a:pt x="5" y="28"/>
                    </a:moveTo>
                    <a:lnTo>
                      <a:pt x="18" y="16"/>
                    </a:lnTo>
                    <a:lnTo>
                      <a:pt x="12" y="0"/>
                    </a:lnTo>
                    <a:lnTo>
                      <a:pt x="0" y="12"/>
                    </a:lnTo>
                    <a:lnTo>
                      <a:pt x="5" y="2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93"/>
              <p:cNvSpPr>
                <a:spLocks/>
              </p:cNvSpPr>
              <p:nvPr userDrawn="1"/>
            </p:nvSpPr>
            <p:spPr bwMode="auto">
              <a:xfrm>
                <a:off x="2429" y="2811"/>
                <a:ext cx="9" cy="14"/>
              </a:xfrm>
              <a:custGeom>
                <a:avLst/>
                <a:gdLst>
                  <a:gd name="T0" fmla="*/ 8 w 17"/>
                  <a:gd name="T1" fmla="*/ 29 h 29"/>
                  <a:gd name="T2" fmla="*/ 17 w 17"/>
                  <a:gd name="T3" fmla="*/ 16 h 29"/>
                  <a:gd name="T4" fmla="*/ 10 w 17"/>
                  <a:gd name="T5" fmla="*/ 0 h 29"/>
                  <a:gd name="T6" fmla="*/ 0 w 17"/>
                  <a:gd name="T7" fmla="*/ 14 h 29"/>
                  <a:gd name="T8" fmla="*/ 8 w 17"/>
                  <a:gd name="T9" fmla="*/ 29 h 29"/>
                </a:gdLst>
                <a:ahLst/>
                <a:cxnLst>
                  <a:cxn ang="0">
                    <a:pos x="T0" y="T1"/>
                  </a:cxn>
                  <a:cxn ang="0">
                    <a:pos x="T2" y="T3"/>
                  </a:cxn>
                  <a:cxn ang="0">
                    <a:pos x="T4" y="T5"/>
                  </a:cxn>
                  <a:cxn ang="0">
                    <a:pos x="T6" y="T7"/>
                  </a:cxn>
                  <a:cxn ang="0">
                    <a:pos x="T8" y="T9"/>
                  </a:cxn>
                </a:cxnLst>
                <a:rect l="0" t="0" r="r" b="b"/>
                <a:pathLst>
                  <a:path w="17" h="29">
                    <a:moveTo>
                      <a:pt x="8" y="29"/>
                    </a:moveTo>
                    <a:lnTo>
                      <a:pt x="17" y="16"/>
                    </a:lnTo>
                    <a:lnTo>
                      <a:pt x="10" y="0"/>
                    </a:lnTo>
                    <a:lnTo>
                      <a:pt x="0" y="14"/>
                    </a:lnTo>
                    <a:lnTo>
                      <a:pt x="8" y="2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94"/>
              <p:cNvSpPr>
                <a:spLocks/>
              </p:cNvSpPr>
              <p:nvPr userDrawn="1"/>
            </p:nvSpPr>
            <p:spPr bwMode="auto">
              <a:xfrm>
                <a:off x="2429" y="2780"/>
                <a:ext cx="9" cy="14"/>
              </a:xfrm>
              <a:custGeom>
                <a:avLst/>
                <a:gdLst>
                  <a:gd name="T0" fmla="*/ 10 w 17"/>
                  <a:gd name="T1" fmla="*/ 29 h 29"/>
                  <a:gd name="T2" fmla="*/ 17 w 17"/>
                  <a:gd name="T3" fmla="*/ 14 h 29"/>
                  <a:gd name="T4" fmla="*/ 8 w 17"/>
                  <a:gd name="T5" fmla="*/ 0 h 29"/>
                  <a:gd name="T6" fmla="*/ 0 w 17"/>
                  <a:gd name="T7" fmla="*/ 15 h 29"/>
                  <a:gd name="T8" fmla="*/ 10 w 17"/>
                  <a:gd name="T9" fmla="*/ 29 h 29"/>
                </a:gdLst>
                <a:ahLst/>
                <a:cxnLst>
                  <a:cxn ang="0">
                    <a:pos x="T0" y="T1"/>
                  </a:cxn>
                  <a:cxn ang="0">
                    <a:pos x="T2" y="T3"/>
                  </a:cxn>
                  <a:cxn ang="0">
                    <a:pos x="T4" y="T5"/>
                  </a:cxn>
                  <a:cxn ang="0">
                    <a:pos x="T6" y="T7"/>
                  </a:cxn>
                  <a:cxn ang="0">
                    <a:pos x="T8" y="T9"/>
                  </a:cxn>
                </a:cxnLst>
                <a:rect l="0" t="0" r="r" b="b"/>
                <a:pathLst>
                  <a:path w="17" h="29">
                    <a:moveTo>
                      <a:pt x="10" y="29"/>
                    </a:moveTo>
                    <a:lnTo>
                      <a:pt x="17" y="14"/>
                    </a:lnTo>
                    <a:lnTo>
                      <a:pt x="8" y="0"/>
                    </a:lnTo>
                    <a:lnTo>
                      <a:pt x="0" y="15"/>
                    </a:lnTo>
                    <a:lnTo>
                      <a:pt x="10" y="2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95"/>
              <p:cNvSpPr>
                <a:spLocks/>
              </p:cNvSpPr>
              <p:nvPr userDrawn="1"/>
            </p:nvSpPr>
            <p:spPr bwMode="auto">
              <a:xfrm>
                <a:off x="2425" y="2750"/>
                <a:ext cx="8" cy="14"/>
              </a:xfrm>
              <a:custGeom>
                <a:avLst/>
                <a:gdLst>
                  <a:gd name="T0" fmla="*/ 12 w 17"/>
                  <a:gd name="T1" fmla="*/ 28 h 28"/>
                  <a:gd name="T2" fmla="*/ 17 w 17"/>
                  <a:gd name="T3" fmla="*/ 12 h 28"/>
                  <a:gd name="T4" fmla="*/ 5 w 17"/>
                  <a:gd name="T5" fmla="*/ 0 h 28"/>
                  <a:gd name="T6" fmla="*/ 0 w 17"/>
                  <a:gd name="T7" fmla="*/ 16 h 28"/>
                  <a:gd name="T8" fmla="*/ 12 w 17"/>
                  <a:gd name="T9" fmla="*/ 28 h 28"/>
                </a:gdLst>
                <a:ahLst/>
                <a:cxnLst>
                  <a:cxn ang="0">
                    <a:pos x="T0" y="T1"/>
                  </a:cxn>
                  <a:cxn ang="0">
                    <a:pos x="T2" y="T3"/>
                  </a:cxn>
                  <a:cxn ang="0">
                    <a:pos x="T4" y="T5"/>
                  </a:cxn>
                  <a:cxn ang="0">
                    <a:pos x="T6" y="T7"/>
                  </a:cxn>
                  <a:cxn ang="0">
                    <a:pos x="T8" y="T9"/>
                  </a:cxn>
                </a:cxnLst>
                <a:rect l="0" t="0" r="r" b="b"/>
                <a:pathLst>
                  <a:path w="17" h="28">
                    <a:moveTo>
                      <a:pt x="12" y="28"/>
                    </a:moveTo>
                    <a:lnTo>
                      <a:pt x="17" y="12"/>
                    </a:lnTo>
                    <a:lnTo>
                      <a:pt x="5" y="0"/>
                    </a:lnTo>
                    <a:lnTo>
                      <a:pt x="0" y="16"/>
                    </a:lnTo>
                    <a:lnTo>
                      <a:pt x="12" y="2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96"/>
              <p:cNvSpPr>
                <a:spLocks/>
              </p:cNvSpPr>
              <p:nvPr userDrawn="1"/>
            </p:nvSpPr>
            <p:spPr bwMode="auto">
              <a:xfrm>
                <a:off x="2416" y="2722"/>
                <a:ext cx="8" cy="14"/>
              </a:xfrm>
              <a:custGeom>
                <a:avLst/>
                <a:gdLst>
                  <a:gd name="T0" fmla="*/ 13 w 16"/>
                  <a:gd name="T1" fmla="*/ 27 h 27"/>
                  <a:gd name="T2" fmla="*/ 16 w 16"/>
                  <a:gd name="T3" fmla="*/ 10 h 27"/>
                  <a:gd name="T4" fmla="*/ 2 w 16"/>
                  <a:gd name="T5" fmla="*/ 0 h 27"/>
                  <a:gd name="T6" fmla="*/ 0 w 16"/>
                  <a:gd name="T7" fmla="*/ 17 h 27"/>
                  <a:gd name="T8" fmla="*/ 13 w 16"/>
                  <a:gd name="T9" fmla="*/ 27 h 27"/>
                </a:gdLst>
                <a:ahLst/>
                <a:cxnLst>
                  <a:cxn ang="0">
                    <a:pos x="T0" y="T1"/>
                  </a:cxn>
                  <a:cxn ang="0">
                    <a:pos x="T2" y="T3"/>
                  </a:cxn>
                  <a:cxn ang="0">
                    <a:pos x="T4" y="T5"/>
                  </a:cxn>
                  <a:cxn ang="0">
                    <a:pos x="T6" y="T7"/>
                  </a:cxn>
                  <a:cxn ang="0">
                    <a:pos x="T8" y="T9"/>
                  </a:cxn>
                </a:cxnLst>
                <a:rect l="0" t="0" r="r" b="b"/>
                <a:pathLst>
                  <a:path w="16" h="27">
                    <a:moveTo>
                      <a:pt x="13" y="27"/>
                    </a:moveTo>
                    <a:lnTo>
                      <a:pt x="16" y="10"/>
                    </a:lnTo>
                    <a:lnTo>
                      <a:pt x="2" y="0"/>
                    </a:lnTo>
                    <a:lnTo>
                      <a:pt x="0" y="17"/>
                    </a:lnTo>
                    <a:lnTo>
                      <a:pt x="13" y="2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97"/>
              <p:cNvSpPr>
                <a:spLocks/>
              </p:cNvSpPr>
              <p:nvPr userDrawn="1"/>
            </p:nvSpPr>
            <p:spPr bwMode="auto">
              <a:xfrm>
                <a:off x="2403" y="2695"/>
                <a:ext cx="8" cy="13"/>
              </a:xfrm>
              <a:custGeom>
                <a:avLst/>
                <a:gdLst>
                  <a:gd name="T0" fmla="*/ 15 w 16"/>
                  <a:gd name="T1" fmla="*/ 25 h 25"/>
                  <a:gd name="T2" fmla="*/ 16 w 16"/>
                  <a:gd name="T3" fmla="*/ 8 h 25"/>
                  <a:gd name="T4" fmla="*/ 1 w 16"/>
                  <a:gd name="T5" fmla="*/ 0 h 25"/>
                  <a:gd name="T6" fmla="*/ 0 w 16"/>
                  <a:gd name="T7" fmla="*/ 16 h 25"/>
                  <a:gd name="T8" fmla="*/ 15 w 16"/>
                  <a:gd name="T9" fmla="*/ 25 h 25"/>
                </a:gdLst>
                <a:ahLst/>
                <a:cxnLst>
                  <a:cxn ang="0">
                    <a:pos x="T0" y="T1"/>
                  </a:cxn>
                  <a:cxn ang="0">
                    <a:pos x="T2" y="T3"/>
                  </a:cxn>
                  <a:cxn ang="0">
                    <a:pos x="T4" y="T5"/>
                  </a:cxn>
                  <a:cxn ang="0">
                    <a:pos x="T6" y="T7"/>
                  </a:cxn>
                  <a:cxn ang="0">
                    <a:pos x="T8" y="T9"/>
                  </a:cxn>
                </a:cxnLst>
                <a:rect l="0" t="0" r="r" b="b"/>
                <a:pathLst>
                  <a:path w="16" h="25">
                    <a:moveTo>
                      <a:pt x="15" y="25"/>
                    </a:moveTo>
                    <a:lnTo>
                      <a:pt x="16" y="8"/>
                    </a:lnTo>
                    <a:lnTo>
                      <a:pt x="1" y="0"/>
                    </a:lnTo>
                    <a:lnTo>
                      <a:pt x="0" y="16"/>
                    </a:lnTo>
                    <a:lnTo>
                      <a:pt x="15" y="2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98"/>
              <p:cNvSpPr>
                <a:spLocks/>
              </p:cNvSpPr>
              <p:nvPr userDrawn="1"/>
            </p:nvSpPr>
            <p:spPr bwMode="auto">
              <a:xfrm>
                <a:off x="2386" y="2671"/>
                <a:ext cx="9" cy="11"/>
              </a:xfrm>
              <a:custGeom>
                <a:avLst/>
                <a:gdLst>
                  <a:gd name="T0" fmla="*/ 18 w 18"/>
                  <a:gd name="T1" fmla="*/ 22 h 22"/>
                  <a:gd name="T2" fmla="*/ 16 w 18"/>
                  <a:gd name="T3" fmla="*/ 6 h 22"/>
                  <a:gd name="T4" fmla="*/ 0 w 18"/>
                  <a:gd name="T5" fmla="*/ 0 h 22"/>
                  <a:gd name="T6" fmla="*/ 3 w 18"/>
                  <a:gd name="T7" fmla="*/ 17 h 22"/>
                  <a:gd name="T8" fmla="*/ 18 w 18"/>
                  <a:gd name="T9" fmla="*/ 22 h 22"/>
                </a:gdLst>
                <a:ahLst/>
                <a:cxnLst>
                  <a:cxn ang="0">
                    <a:pos x="T0" y="T1"/>
                  </a:cxn>
                  <a:cxn ang="0">
                    <a:pos x="T2" y="T3"/>
                  </a:cxn>
                  <a:cxn ang="0">
                    <a:pos x="T4" y="T5"/>
                  </a:cxn>
                  <a:cxn ang="0">
                    <a:pos x="T6" y="T7"/>
                  </a:cxn>
                  <a:cxn ang="0">
                    <a:pos x="T8" y="T9"/>
                  </a:cxn>
                </a:cxnLst>
                <a:rect l="0" t="0" r="r" b="b"/>
                <a:pathLst>
                  <a:path w="18" h="22">
                    <a:moveTo>
                      <a:pt x="18" y="22"/>
                    </a:moveTo>
                    <a:lnTo>
                      <a:pt x="16" y="6"/>
                    </a:lnTo>
                    <a:lnTo>
                      <a:pt x="0" y="0"/>
                    </a:lnTo>
                    <a:lnTo>
                      <a:pt x="3" y="17"/>
                    </a:lnTo>
                    <a:lnTo>
                      <a:pt x="18" y="2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99"/>
              <p:cNvSpPr>
                <a:spLocks/>
              </p:cNvSpPr>
              <p:nvPr userDrawn="1"/>
            </p:nvSpPr>
            <p:spPr bwMode="auto">
              <a:xfrm>
                <a:off x="2364" y="2650"/>
                <a:ext cx="11" cy="10"/>
              </a:xfrm>
              <a:custGeom>
                <a:avLst/>
                <a:gdLst>
                  <a:gd name="T0" fmla="*/ 21 w 21"/>
                  <a:gd name="T1" fmla="*/ 20 h 20"/>
                  <a:gd name="T2" fmla="*/ 17 w 21"/>
                  <a:gd name="T3" fmla="*/ 4 h 20"/>
                  <a:gd name="T4" fmla="*/ 0 w 21"/>
                  <a:gd name="T5" fmla="*/ 0 h 20"/>
                  <a:gd name="T6" fmla="*/ 6 w 21"/>
                  <a:gd name="T7" fmla="*/ 16 h 20"/>
                  <a:gd name="T8" fmla="*/ 21 w 21"/>
                  <a:gd name="T9" fmla="*/ 20 h 20"/>
                </a:gdLst>
                <a:ahLst/>
                <a:cxnLst>
                  <a:cxn ang="0">
                    <a:pos x="T0" y="T1"/>
                  </a:cxn>
                  <a:cxn ang="0">
                    <a:pos x="T2" y="T3"/>
                  </a:cxn>
                  <a:cxn ang="0">
                    <a:pos x="T4" y="T5"/>
                  </a:cxn>
                  <a:cxn ang="0">
                    <a:pos x="T6" y="T7"/>
                  </a:cxn>
                  <a:cxn ang="0">
                    <a:pos x="T8" y="T9"/>
                  </a:cxn>
                </a:cxnLst>
                <a:rect l="0" t="0" r="r" b="b"/>
                <a:pathLst>
                  <a:path w="21" h="20">
                    <a:moveTo>
                      <a:pt x="21" y="20"/>
                    </a:moveTo>
                    <a:lnTo>
                      <a:pt x="17" y="4"/>
                    </a:lnTo>
                    <a:lnTo>
                      <a:pt x="0" y="0"/>
                    </a:lnTo>
                    <a:lnTo>
                      <a:pt x="6" y="16"/>
                    </a:lnTo>
                    <a:lnTo>
                      <a:pt x="21" y="2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100"/>
              <p:cNvSpPr>
                <a:spLocks/>
              </p:cNvSpPr>
              <p:nvPr userDrawn="1"/>
            </p:nvSpPr>
            <p:spPr bwMode="auto">
              <a:xfrm>
                <a:off x="2340" y="2632"/>
                <a:ext cx="12" cy="8"/>
              </a:xfrm>
              <a:custGeom>
                <a:avLst/>
                <a:gdLst>
                  <a:gd name="T0" fmla="*/ 24 w 24"/>
                  <a:gd name="T1" fmla="*/ 15 h 15"/>
                  <a:gd name="T2" fmla="*/ 17 w 24"/>
                  <a:gd name="T3" fmla="*/ 0 h 15"/>
                  <a:gd name="T4" fmla="*/ 0 w 24"/>
                  <a:gd name="T5" fmla="*/ 0 h 15"/>
                  <a:gd name="T6" fmla="*/ 7 w 24"/>
                  <a:gd name="T7" fmla="*/ 14 h 15"/>
                  <a:gd name="T8" fmla="*/ 24 w 24"/>
                  <a:gd name="T9" fmla="*/ 15 h 15"/>
                </a:gdLst>
                <a:ahLst/>
                <a:cxnLst>
                  <a:cxn ang="0">
                    <a:pos x="T0" y="T1"/>
                  </a:cxn>
                  <a:cxn ang="0">
                    <a:pos x="T2" y="T3"/>
                  </a:cxn>
                  <a:cxn ang="0">
                    <a:pos x="T4" y="T5"/>
                  </a:cxn>
                  <a:cxn ang="0">
                    <a:pos x="T6" y="T7"/>
                  </a:cxn>
                  <a:cxn ang="0">
                    <a:pos x="T8" y="T9"/>
                  </a:cxn>
                </a:cxnLst>
                <a:rect l="0" t="0" r="r" b="b"/>
                <a:pathLst>
                  <a:path w="24" h="15">
                    <a:moveTo>
                      <a:pt x="24" y="15"/>
                    </a:moveTo>
                    <a:lnTo>
                      <a:pt x="17" y="0"/>
                    </a:lnTo>
                    <a:lnTo>
                      <a:pt x="0" y="0"/>
                    </a:lnTo>
                    <a:lnTo>
                      <a:pt x="7" y="14"/>
                    </a:lnTo>
                    <a:lnTo>
                      <a:pt x="24" y="1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101"/>
              <p:cNvSpPr>
                <a:spLocks/>
              </p:cNvSpPr>
              <p:nvPr userDrawn="1"/>
            </p:nvSpPr>
            <p:spPr bwMode="auto">
              <a:xfrm>
                <a:off x="2314" y="2617"/>
                <a:ext cx="12" cy="8"/>
              </a:xfrm>
              <a:custGeom>
                <a:avLst/>
                <a:gdLst>
                  <a:gd name="T0" fmla="*/ 26 w 26"/>
                  <a:gd name="T1" fmla="*/ 14 h 16"/>
                  <a:gd name="T2" fmla="*/ 17 w 26"/>
                  <a:gd name="T3" fmla="*/ 0 h 16"/>
                  <a:gd name="T4" fmla="*/ 0 w 26"/>
                  <a:gd name="T5" fmla="*/ 1 h 16"/>
                  <a:gd name="T6" fmla="*/ 9 w 26"/>
                  <a:gd name="T7" fmla="*/ 16 h 16"/>
                  <a:gd name="T8" fmla="*/ 26 w 26"/>
                  <a:gd name="T9" fmla="*/ 14 h 16"/>
                </a:gdLst>
                <a:ahLst/>
                <a:cxnLst>
                  <a:cxn ang="0">
                    <a:pos x="T0" y="T1"/>
                  </a:cxn>
                  <a:cxn ang="0">
                    <a:pos x="T2" y="T3"/>
                  </a:cxn>
                  <a:cxn ang="0">
                    <a:pos x="T4" y="T5"/>
                  </a:cxn>
                  <a:cxn ang="0">
                    <a:pos x="T6" y="T7"/>
                  </a:cxn>
                  <a:cxn ang="0">
                    <a:pos x="T8" y="T9"/>
                  </a:cxn>
                </a:cxnLst>
                <a:rect l="0" t="0" r="r" b="b"/>
                <a:pathLst>
                  <a:path w="26" h="16">
                    <a:moveTo>
                      <a:pt x="26" y="14"/>
                    </a:moveTo>
                    <a:lnTo>
                      <a:pt x="17" y="0"/>
                    </a:lnTo>
                    <a:lnTo>
                      <a:pt x="0" y="1"/>
                    </a:lnTo>
                    <a:lnTo>
                      <a:pt x="9" y="16"/>
                    </a:lnTo>
                    <a:lnTo>
                      <a:pt x="26" y="1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102"/>
              <p:cNvSpPr>
                <a:spLocks/>
              </p:cNvSpPr>
              <p:nvPr userDrawn="1"/>
            </p:nvSpPr>
            <p:spPr bwMode="auto">
              <a:xfrm>
                <a:off x="2285" y="2605"/>
                <a:ext cx="14" cy="9"/>
              </a:xfrm>
              <a:custGeom>
                <a:avLst/>
                <a:gdLst>
                  <a:gd name="T0" fmla="*/ 28 w 28"/>
                  <a:gd name="T1" fmla="*/ 13 h 17"/>
                  <a:gd name="T2" fmla="*/ 16 w 28"/>
                  <a:gd name="T3" fmla="*/ 0 h 17"/>
                  <a:gd name="T4" fmla="*/ 0 w 28"/>
                  <a:gd name="T5" fmla="*/ 4 h 17"/>
                  <a:gd name="T6" fmla="*/ 11 w 28"/>
                  <a:gd name="T7" fmla="*/ 17 h 17"/>
                  <a:gd name="T8" fmla="*/ 28 w 28"/>
                  <a:gd name="T9" fmla="*/ 13 h 17"/>
                </a:gdLst>
                <a:ahLst/>
                <a:cxnLst>
                  <a:cxn ang="0">
                    <a:pos x="T0" y="T1"/>
                  </a:cxn>
                  <a:cxn ang="0">
                    <a:pos x="T2" y="T3"/>
                  </a:cxn>
                  <a:cxn ang="0">
                    <a:pos x="T4" y="T5"/>
                  </a:cxn>
                  <a:cxn ang="0">
                    <a:pos x="T6" y="T7"/>
                  </a:cxn>
                  <a:cxn ang="0">
                    <a:pos x="T8" y="T9"/>
                  </a:cxn>
                </a:cxnLst>
                <a:rect l="0" t="0" r="r" b="b"/>
                <a:pathLst>
                  <a:path w="28" h="17">
                    <a:moveTo>
                      <a:pt x="28" y="13"/>
                    </a:moveTo>
                    <a:lnTo>
                      <a:pt x="16" y="0"/>
                    </a:lnTo>
                    <a:lnTo>
                      <a:pt x="0" y="4"/>
                    </a:lnTo>
                    <a:lnTo>
                      <a:pt x="11" y="17"/>
                    </a:lnTo>
                    <a:lnTo>
                      <a:pt x="28" y="1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103"/>
              <p:cNvSpPr>
                <a:spLocks/>
              </p:cNvSpPr>
              <p:nvPr userDrawn="1"/>
            </p:nvSpPr>
            <p:spPr bwMode="auto">
              <a:xfrm>
                <a:off x="2255" y="2598"/>
                <a:ext cx="15" cy="9"/>
              </a:xfrm>
              <a:custGeom>
                <a:avLst/>
                <a:gdLst>
                  <a:gd name="T0" fmla="*/ 28 w 28"/>
                  <a:gd name="T1" fmla="*/ 10 h 16"/>
                  <a:gd name="T2" fmla="*/ 16 w 28"/>
                  <a:gd name="T3" fmla="*/ 0 h 16"/>
                  <a:gd name="T4" fmla="*/ 0 w 28"/>
                  <a:gd name="T5" fmla="*/ 6 h 16"/>
                  <a:gd name="T6" fmla="*/ 12 w 28"/>
                  <a:gd name="T7" fmla="*/ 16 h 16"/>
                  <a:gd name="T8" fmla="*/ 28 w 28"/>
                  <a:gd name="T9" fmla="*/ 10 h 16"/>
                </a:gdLst>
                <a:ahLst/>
                <a:cxnLst>
                  <a:cxn ang="0">
                    <a:pos x="T0" y="T1"/>
                  </a:cxn>
                  <a:cxn ang="0">
                    <a:pos x="T2" y="T3"/>
                  </a:cxn>
                  <a:cxn ang="0">
                    <a:pos x="T4" y="T5"/>
                  </a:cxn>
                  <a:cxn ang="0">
                    <a:pos x="T6" y="T7"/>
                  </a:cxn>
                  <a:cxn ang="0">
                    <a:pos x="T8" y="T9"/>
                  </a:cxn>
                </a:cxnLst>
                <a:rect l="0" t="0" r="r" b="b"/>
                <a:pathLst>
                  <a:path w="28" h="16">
                    <a:moveTo>
                      <a:pt x="28" y="10"/>
                    </a:moveTo>
                    <a:lnTo>
                      <a:pt x="16" y="0"/>
                    </a:lnTo>
                    <a:lnTo>
                      <a:pt x="0" y="6"/>
                    </a:lnTo>
                    <a:lnTo>
                      <a:pt x="12" y="16"/>
                    </a:lnTo>
                    <a:lnTo>
                      <a:pt x="28" y="1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104"/>
              <p:cNvSpPr>
                <a:spLocks/>
              </p:cNvSpPr>
              <p:nvPr userDrawn="1"/>
            </p:nvSpPr>
            <p:spPr bwMode="auto">
              <a:xfrm>
                <a:off x="2240" y="2596"/>
                <a:ext cx="14" cy="9"/>
              </a:xfrm>
              <a:custGeom>
                <a:avLst/>
                <a:gdLst>
                  <a:gd name="T0" fmla="*/ 29 w 29"/>
                  <a:gd name="T1" fmla="*/ 11 h 18"/>
                  <a:gd name="T2" fmla="*/ 15 w 29"/>
                  <a:gd name="T3" fmla="*/ 0 h 18"/>
                  <a:gd name="T4" fmla="*/ 0 w 29"/>
                  <a:gd name="T5" fmla="*/ 8 h 18"/>
                  <a:gd name="T6" fmla="*/ 14 w 29"/>
                  <a:gd name="T7" fmla="*/ 18 h 18"/>
                  <a:gd name="T8" fmla="*/ 29 w 29"/>
                  <a:gd name="T9" fmla="*/ 11 h 18"/>
                </a:gdLst>
                <a:ahLst/>
                <a:cxnLst>
                  <a:cxn ang="0">
                    <a:pos x="T0" y="T1"/>
                  </a:cxn>
                  <a:cxn ang="0">
                    <a:pos x="T2" y="T3"/>
                  </a:cxn>
                  <a:cxn ang="0">
                    <a:pos x="T4" y="T5"/>
                  </a:cxn>
                  <a:cxn ang="0">
                    <a:pos x="T6" y="T7"/>
                  </a:cxn>
                  <a:cxn ang="0">
                    <a:pos x="T8" y="T9"/>
                  </a:cxn>
                </a:cxnLst>
                <a:rect l="0" t="0" r="r" b="b"/>
                <a:pathLst>
                  <a:path w="29" h="18">
                    <a:moveTo>
                      <a:pt x="29" y="11"/>
                    </a:moveTo>
                    <a:lnTo>
                      <a:pt x="15" y="0"/>
                    </a:lnTo>
                    <a:lnTo>
                      <a:pt x="0" y="8"/>
                    </a:lnTo>
                    <a:lnTo>
                      <a:pt x="14" y="18"/>
                    </a:lnTo>
                    <a:lnTo>
                      <a:pt x="29"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105"/>
              <p:cNvSpPr>
                <a:spLocks/>
              </p:cNvSpPr>
              <p:nvPr userDrawn="1"/>
            </p:nvSpPr>
            <p:spPr bwMode="auto">
              <a:xfrm>
                <a:off x="2209" y="2596"/>
                <a:ext cx="14" cy="9"/>
              </a:xfrm>
              <a:custGeom>
                <a:avLst/>
                <a:gdLst>
                  <a:gd name="T0" fmla="*/ 29 w 29"/>
                  <a:gd name="T1" fmla="*/ 8 h 18"/>
                  <a:gd name="T2" fmla="*/ 14 w 29"/>
                  <a:gd name="T3" fmla="*/ 0 h 18"/>
                  <a:gd name="T4" fmla="*/ 0 w 29"/>
                  <a:gd name="T5" fmla="*/ 10 h 18"/>
                  <a:gd name="T6" fmla="*/ 15 w 29"/>
                  <a:gd name="T7" fmla="*/ 18 h 18"/>
                  <a:gd name="T8" fmla="*/ 29 w 29"/>
                  <a:gd name="T9" fmla="*/ 8 h 18"/>
                </a:gdLst>
                <a:ahLst/>
                <a:cxnLst>
                  <a:cxn ang="0">
                    <a:pos x="T0" y="T1"/>
                  </a:cxn>
                  <a:cxn ang="0">
                    <a:pos x="T2" y="T3"/>
                  </a:cxn>
                  <a:cxn ang="0">
                    <a:pos x="T4" y="T5"/>
                  </a:cxn>
                  <a:cxn ang="0">
                    <a:pos x="T6" y="T7"/>
                  </a:cxn>
                  <a:cxn ang="0">
                    <a:pos x="T8" y="T9"/>
                  </a:cxn>
                </a:cxnLst>
                <a:rect l="0" t="0" r="r" b="b"/>
                <a:pathLst>
                  <a:path w="29" h="18">
                    <a:moveTo>
                      <a:pt x="29" y="8"/>
                    </a:moveTo>
                    <a:lnTo>
                      <a:pt x="14" y="0"/>
                    </a:lnTo>
                    <a:lnTo>
                      <a:pt x="0" y="10"/>
                    </a:lnTo>
                    <a:lnTo>
                      <a:pt x="15" y="18"/>
                    </a:lnTo>
                    <a:lnTo>
                      <a:pt x="29" y="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06"/>
              <p:cNvSpPr>
                <a:spLocks/>
              </p:cNvSpPr>
              <p:nvPr userDrawn="1"/>
            </p:nvSpPr>
            <p:spPr bwMode="auto">
              <a:xfrm>
                <a:off x="2180" y="2601"/>
                <a:ext cx="13" cy="8"/>
              </a:xfrm>
              <a:custGeom>
                <a:avLst/>
                <a:gdLst>
                  <a:gd name="T0" fmla="*/ 28 w 28"/>
                  <a:gd name="T1" fmla="*/ 5 h 17"/>
                  <a:gd name="T2" fmla="*/ 12 w 28"/>
                  <a:gd name="T3" fmla="*/ 0 h 17"/>
                  <a:gd name="T4" fmla="*/ 0 w 28"/>
                  <a:gd name="T5" fmla="*/ 11 h 17"/>
                  <a:gd name="T6" fmla="*/ 16 w 28"/>
                  <a:gd name="T7" fmla="*/ 17 h 17"/>
                  <a:gd name="T8" fmla="*/ 28 w 28"/>
                  <a:gd name="T9" fmla="*/ 5 h 17"/>
                </a:gdLst>
                <a:ahLst/>
                <a:cxnLst>
                  <a:cxn ang="0">
                    <a:pos x="T0" y="T1"/>
                  </a:cxn>
                  <a:cxn ang="0">
                    <a:pos x="T2" y="T3"/>
                  </a:cxn>
                  <a:cxn ang="0">
                    <a:pos x="T4" y="T5"/>
                  </a:cxn>
                  <a:cxn ang="0">
                    <a:pos x="T6" y="T7"/>
                  </a:cxn>
                  <a:cxn ang="0">
                    <a:pos x="T8" y="T9"/>
                  </a:cxn>
                </a:cxnLst>
                <a:rect l="0" t="0" r="r" b="b"/>
                <a:pathLst>
                  <a:path w="28" h="17">
                    <a:moveTo>
                      <a:pt x="28" y="5"/>
                    </a:moveTo>
                    <a:lnTo>
                      <a:pt x="12" y="0"/>
                    </a:lnTo>
                    <a:lnTo>
                      <a:pt x="0" y="11"/>
                    </a:lnTo>
                    <a:lnTo>
                      <a:pt x="16" y="17"/>
                    </a:lnTo>
                    <a:lnTo>
                      <a:pt x="28" y="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107"/>
              <p:cNvSpPr>
                <a:spLocks/>
              </p:cNvSpPr>
              <p:nvPr userDrawn="1"/>
            </p:nvSpPr>
            <p:spPr bwMode="auto">
              <a:xfrm>
                <a:off x="2151" y="2610"/>
                <a:ext cx="13" cy="8"/>
              </a:xfrm>
              <a:custGeom>
                <a:avLst/>
                <a:gdLst>
                  <a:gd name="T0" fmla="*/ 27 w 27"/>
                  <a:gd name="T1" fmla="*/ 3 h 15"/>
                  <a:gd name="T2" fmla="*/ 10 w 27"/>
                  <a:gd name="T3" fmla="*/ 0 h 15"/>
                  <a:gd name="T4" fmla="*/ 0 w 27"/>
                  <a:gd name="T5" fmla="*/ 13 h 15"/>
                  <a:gd name="T6" fmla="*/ 16 w 27"/>
                  <a:gd name="T7" fmla="*/ 15 h 15"/>
                  <a:gd name="T8" fmla="*/ 27 w 27"/>
                  <a:gd name="T9" fmla="*/ 3 h 15"/>
                </a:gdLst>
                <a:ahLst/>
                <a:cxnLst>
                  <a:cxn ang="0">
                    <a:pos x="T0" y="T1"/>
                  </a:cxn>
                  <a:cxn ang="0">
                    <a:pos x="T2" y="T3"/>
                  </a:cxn>
                  <a:cxn ang="0">
                    <a:pos x="T4" y="T5"/>
                  </a:cxn>
                  <a:cxn ang="0">
                    <a:pos x="T6" y="T7"/>
                  </a:cxn>
                  <a:cxn ang="0">
                    <a:pos x="T8" y="T9"/>
                  </a:cxn>
                </a:cxnLst>
                <a:rect l="0" t="0" r="r" b="b"/>
                <a:pathLst>
                  <a:path w="27" h="15">
                    <a:moveTo>
                      <a:pt x="27" y="3"/>
                    </a:moveTo>
                    <a:lnTo>
                      <a:pt x="10" y="0"/>
                    </a:lnTo>
                    <a:lnTo>
                      <a:pt x="0" y="13"/>
                    </a:lnTo>
                    <a:lnTo>
                      <a:pt x="16" y="15"/>
                    </a:lnTo>
                    <a:lnTo>
                      <a:pt x="27" y="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108"/>
              <p:cNvSpPr>
                <a:spLocks/>
              </p:cNvSpPr>
              <p:nvPr userDrawn="1"/>
            </p:nvSpPr>
            <p:spPr bwMode="auto">
              <a:xfrm>
                <a:off x="2124" y="2623"/>
                <a:ext cx="13" cy="8"/>
              </a:xfrm>
              <a:custGeom>
                <a:avLst/>
                <a:gdLst>
                  <a:gd name="T0" fmla="*/ 25 w 25"/>
                  <a:gd name="T1" fmla="*/ 1 h 16"/>
                  <a:gd name="T2" fmla="*/ 8 w 25"/>
                  <a:gd name="T3" fmla="*/ 0 h 16"/>
                  <a:gd name="T4" fmla="*/ 0 w 25"/>
                  <a:gd name="T5" fmla="*/ 15 h 16"/>
                  <a:gd name="T6" fmla="*/ 17 w 25"/>
                  <a:gd name="T7" fmla="*/ 16 h 16"/>
                  <a:gd name="T8" fmla="*/ 25 w 25"/>
                  <a:gd name="T9" fmla="*/ 1 h 16"/>
                </a:gdLst>
                <a:ahLst/>
                <a:cxnLst>
                  <a:cxn ang="0">
                    <a:pos x="T0" y="T1"/>
                  </a:cxn>
                  <a:cxn ang="0">
                    <a:pos x="T2" y="T3"/>
                  </a:cxn>
                  <a:cxn ang="0">
                    <a:pos x="T4" y="T5"/>
                  </a:cxn>
                  <a:cxn ang="0">
                    <a:pos x="T6" y="T7"/>
                  </a:cxn>
                  <a:cxn ang="0">
                    <a:pos x="T8" y="T9"/>
                  </a:cxn>
                </a:cxnLst>
                <a:rect l="0" t="0" r="r" b="b"/>
                <a:pathLst>
                  <a:path w="25" h="16">
                    <a:moveTo>
                      <a:pt x="25" y="1"/>
                    </a:moveTo>
                    <a:lnTo>
                      <a:pt x="8" y="0"/>
                    </a:lnTo>
                    <a:lnTo>
                      <a:pt x="0" y="15"/>
                    </a:lnTo>
                    <a:lnTo>
                      <a:pt x="17" y="16"/>
                    </a:lnTo>
                    <a:lnTo>
                      <a:pt x="25" y="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109"/>
              <p:cNvSpPr>
                <a:spLocks/>
              </p:cNvSpPr>
              <p:nvPr userDrawn="1"/>
            </p:nvSpPr>
            <p:spPr bwMode="auto">
              <a:xfrm>
                <a:off x="2100" y="2639"/>
                <a:ext cx="11" cy="9"/>
              </a:xfrm>
              <a:custGeom>
                <a:avLst/>
                <a:gdLst>
                  <a:gd name="T0" fmla="*/ 23 w 23"/>
                  <a:gd name="T1" fmla="*/ 0 h 18"/>
                  <a:gd name="T2" fmla="*/ 6 w 23"/>
                  <a:gd name="T3" fmla="*/ 3 h 18"/>
                  <a:gd name="T4" fmla="*/ 0 w 23"/>
                  <a:gd name="T5" fmla="*/ 18 h 18"/>
                  <a:gd name="T6" fmla="*/ 17 w 23"/>
                  <a:gd name="T7" fmla="*/ 16 h 18"/>
                  <a:gd name="T8" fmla="*/ 23 w 23"/>
                  <a:gd name="T9" fmla="*/ 0 h 18"/>
                </a:gdLst>
                <a:ahLst/>
                <a:cxnLst>
                  <a:cxn ang="0">
                    <a:pos x="T0" y="T1"/>
                  </a:cxn>
                  <a:cxn ang="0">
                    <a:pos x="T2" y="T3"/>
                  </a:cxn>
                  <a:cxn ang="0">
                    <a:pos x="T4" y="T5"/>
                  </a:cxn>
                  <a:cxn ang="0">
                    <a:pos x="T6" y="T7"/>
                  </a:cxn>
                  <a:cxn ang="0">
                    <a:pos x="T8" y="T9"/>
                  </a:cxn>
                </a:cxnLst>
                <a:rect l="0" t="0" r="r" b="b"/>
                <a:pathLst>
                  <a:path w="23" h="18">
                    <a:moveTo>
                      <a:pt x="23" y="0"/>
                    </a:moveTo>
                    <a:lnTo>
                      <a:pt x="6" y="3"/>
                    </a:lnTo>
                    <a:lnTo>
                      <a:pt x="0" y="18"/>
                    </a:lnTo>
                    <a:lnTo>
                      <a:pt x="17" y="16"/>
                    </a:lnTo>
                    <a:lnTo>
                      <a:pt x="23"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10"/>
              <p:cNvSpPr>
                <a:spLocks/>
              </p:cNvSpPr>
              <p:nvPr userDrawn="1"/>
            </p:nvSpPr>
            <p:spPr bwMode="auto">
              <a:xfrm>
                <a:off x="2078" y="2659"/>
                <a:ext cx="10" cy="11"/>
              </a:xfrm>
              <a:custGeom>
                <a:avLst/>
                <a:gdLst>
                  <a:gd name="T0" fmla="*/ 20 w 20"/>
                  <a:gd name="T1" fmla="*/ 0 h 21"/>
                  <a:gd name="T2" fmla="*/ 4 w 20"/>
                  <a:gd name="T3" fmla="*/ 4 h 21"/>
                  <a:gd name="T4" fmla="*/ 0 w 20"/>
                  <a:gd name="T5" fmla="*/ 21 h 21"/>
                  <a:gd name="T6" fmla="*/ 16 w 20"/>
                  <a:gd name="T7" fmla="*/ 17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4" y="4"/>
                    </a:lnTo>
                    <a:lnTo>
                      <a:pt x="0" y="21"/>
                    </a:lnTo>
                    <a:lnTo>
                      <a:pt x="16" y="17"/>
                    </a:lnTo>
                    <a:lnTo>
                      <a:pt x="2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11"/>
              <p:cNvSpPr>
                <a:spLocks/>
              </p:cNvSpPr>
              <p:nvPr userDrawn="1"/>
            </p:nvSpPr>
            <p:spPr bwMode="auto">
              <a:xfrm>
                <a:off x="2060" y="2682"/>
                <a:ext cx="8" cy="12"/>
              </a:xfrm>
              <a:custGeom>
                <a:avLst/>
                <a:gdLst>
                  <a:gd name="T0" fmla="*/ 16 w 16"/>
                  <a:gd name="T1" fmla="*/ 0 h 24"/>
                  <a:gd name="T2" fmla="*/ 1 w 16"/>
                  <a:gd name="T3" fmla="*/ 8 h 24"/>
                  <a:gd name="T4" fmla="*/ 0 w 16"/>
                  <a:gd name="T5" fmla="*/ 24 h 24"/>
                  <a:gd name="T6" fmla="*/ 15 w 16"/>
                  <a:gd name="T7" fmla="*/ 17 h 24"/>
                  <a:gd name="T8" fmla="*/ 16 w 16"/>
                  <a:gd name="T9" fmla="*/ 0 h 24"/>
                </a:gdLst>
                <a:ahLst/>
                <a:cxnLst>
                  <a:cxn ang="0">
                    <a:pos x="T0" y="T1"/>
                  </a:cxn>
                  <a:cxn ang="0">
                    <a:pos x="T2" y="T3"/>
                  </a:cxn>
                  <a:cxn ang="0">
                    <a:pos x="T4" y="T5"/>
                  </a:cxn>
                  <a:cxn ang="0">
                    <a:pos x="T6" y="T7"/>
                  </a:cxn>
                  <a:cxn ang="0">
                    <a:pos x="T8" y="T9"/>
                  </a:cxn>
                </a:cxnLst>
                <a:rect l="0" t="0" r="r" b="b"/>
                <a:pathLst>
                  <a:path w="16" h="24">
                    <a:moveTo>
                      <a:pt x="16" y="0"/>
                    </a:moveTo>
                    <a:lnTo>
                      <a:pt x="1" y="8"/>
                    </a:lnTo>
                    <a:lnTo>
                      <a:pt x="0" y="24"/>
                    </a:lnTo>
                    <a:lnTo>
                      <a:pt x="15" y="17"/>
                    </a:lnTo>
                    <a:lnTo>
                      <a:pt x="16"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12"/>
              <p:cNvSpPr>
                <a:spLocks/>
              </p:cNvSpPr>
              <p:nvPr userDrawn="1"/>
            </p:nvSpPr>
            <p:spPr bwMode="auto">
              <a:xfrm>
                <a:off x="2045" y="2707"/>
                <a:ext cx="8" cy="13"/>
              </a:xfrm>
              <a:custGeom>
                <a:avLst/>
                <a:gdLst>
                  <a:gd name="T0" fmla="*/ 15 w 16"/>
                  <a:gd name="T1" fmla="*/ 0 h 25"/>
                  <a:gd name="T2" fmla="*/ 0 w 16"/>
                  <a:gd name="T3" fmla="*/ 8 h 25"/>
                  <a:gd name="T4" fmla="*/ 3 w 16"/>
                  <a:gd name="T5" fmla="*/ 25 h 25"/>
                  <a:gd name="T6" fmla="*/ 16 w 16"/>
                  <a:gd name="T7" fmla="*/ 16 h 25"/>
                  <a:gd name="T8" fmla="*/ 15 w 16"/>
                  <a:gd name="T9" fmla="*/ 0 h 25"/>
                </a:gdLst>
                <a:ahLst/>
                <a:cxnLst>
                  <a:cxn ang="0">
                    <a:pos x="T0" y="T1"/>
                  </a:cxn>
                  <a:cxn ang="0">
                    <a:pos x="T2" y="T3"/>
                  </a:cxn>
                  <a:cxn ang="0">
                    <a:pos x="T4" y="T5"/>
                  </a:cxn>
                  <a:cxn ang="0">
                    <a:pos x="T6" y="T7"/>
                  </a:cxn>
                  <a:cxn ang="0">
                    <a:pos x="T8" y="T9"/>
                  </a:cxn>
                </a:cxnLst>
                <a:rect l="0" t="0" r="r" b="b"/>
                <a:pathLst>
                  <a:path w="16" h="25">
                    <a:moveTo>
                      <a:pt x="15" y="0"/>
                    </a:moveTo>
                    <a:lnTo>
                      <a:pt x="0" y="8"/>
                    </a:lnTo>
                    <a:lnTo>
                      <a:pt x="3" y="25"/>
                    </a:lnTo>
                    <a:lnTo>
                      <a:pt x="16" y="16"/>
                    </a:lnTo>
                    <a:lnTo>
                      <a:pt x="15"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13"/>
              <p:cNvSpPr>
                <a:spLocks/>
              </p:cNvSpPr>
              <p:nvPr userDrawn="1"/>
            </p:nvSpPr>
            <p:spPr bwMode="auto">
              <a:xfrm>
                <a:off x="2034" y="2735"/>
                <a:ext cx="8" cy="14"/>
              </a:xfrm>
              <a:custGeom>
                <a:avLst/>
                <a:gdLst>
                  <a:gd name="T0" fmla="*/ 12 w 16"/>
                  <a:gd name="T1" fmla="*/ 0 h 28"/>
                  <a:gd name="T2" fmla="*/ 0 w 16"/>
                  <a:gd name="T3" fmla="*/ 12 h 28"/>
                  <a:gd name="T4" fmla="*/ 3 w 16"/>
                  <a:gd name="T5" fmla="*/ 28 h 28"/>
                  <a:gd name="T6" fmla="*/ 16 w 16"/>
                  <a:gd name="T7" fmla="*/ 17 h 28"/>
                  <a:gd name="T8" fmla="*/ 12 w 16"/>
                  <a:gd name="T9" fmla="*/ 0 h 28"/>
                </a:gdLst>
                <a:ahLst/>
                <a:cxnLst>
                  <a:cxn ang="0">
                    <a:pos x="T0" y="T1"/>
                  </a:cxn>
                  <a:cxn ang="0">
                    <a:pos x="T2" y="T3"/>
                  </a:cxn>
                  <a:cxn ang="0">
                    <a:pos x="T4" y="T5"/>
                  </a:cxn>
                  <a:cxn ang="0">
                    <a:pos x="T6" y="T7"/>
                  </a:cxn>
                  <a:cxn ang="0">
                    <a:pos x="T8" y="T9"/>
                  </a:cxn>
                </a:cxnLst>
                <a:rect l="0" t="0" r="r" b="b"/>
                <a:pathLst>
                  <a:path w="16" h="28">
                    <a:moveTo>
                      <a:pt x="12" y="0"/>
                    </a:moveTo>
                    <a:lnTo>
                      <a:pt x="0" y="12"/>
                    </a:lnTo>
                    <a:lnTo>
                      <a:pt x="3" y="28"/>
                    </a:lnTo>
                    <a:lnTo>
                      <a:pt x="16" y="17"/>
                    </a:lnTo>
                    <a:lnTo>
                      <a:pt x="12"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14"/>
              <p:cNvSpPr>
                <a:spLocks/>
              </p:cNvSpPr>
              <p:nvPr userDrawn="1"/>
            </p:nvSpPr>
            <p:spPr bwMode="auto">
              <a:xfrm>
                <a:off x="2027" y="2764"/>
                <a:ext cx="8" cy="15"/>
              </a:xfrm>
              <a:custGeom>
                <a:avLst/>
                <a:gdLst>
                  <a:gd name="T0" fmla="*/ 10 w 16"/>
                  <a:gd name="T1" fmla="*/ 0 h 28"/>
                  <a:gd name="T2" fmla="*/ 0 w 16"/>
                  <a:gd name="T3" fmla="*/ 12 h 28"/>
                  <a:gd name="T4" fmla="*/ 6 w 16"/>
                  <a:gd name="T5" fmla="*/ 28 h 28"/>
                  <a:gd name="T6" fmla="*/ 16 w 16"/>
                  <a:gd name="T7" fmla="*/ 15 h 28"/>
                  <a:gd name="T8" fmla="*/ 10 w 16"/>
                  <a:gd name="T9" fmla="*/ 0 h 28"/>
                </a:gdLst>
                <a:ahLst/>
                <a:cxnLst>
                  <a:cxn ang="0">
                    <a:pos x="T0" y="T1"/>
                  </a:cxn>
                  <a:cxn ang="0">
                    <a:pos x="T2" y="T3"/>
                  </a:cxn>
                  <a:cxn ang="0">
                    <a:pos x="T4" y="T5"/>
                  </a:cxn>
                  <a:cxn ang="0">
                    <a:pos x="T6" y="T7"/>
                  </a:cxn>
                  <a:cxn ang="0">
                    <a:pos x="T8" y="T9"/>
                  </a:cxn>
                </a:cxnLst>
                <a:rect l="0" t="0" r="r" b="b"/>
                <a:pathLst>
                  <a:path w="16" h="28">
                    <a:moveTo>
                      <a:pt x="10" y="0"/>
                    </a:moveTo>
                    <a:lnTo>
                      <a:pt x="0" y="12"/>
                    </a:lnTo>
                    <a:lnTo>
                      <a:pt x="6" y="28"/>
                    </a:lnTo>
                    <a:lnTo>
                      <a:pt x="16" y="15"/>
                    </a:lnTo>
                    <a:lnTo>
                      <a:pt x="1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15"/>
              <p:cNvSpPr>
                <a:spLocks/>
              </p:cNvSpPr>
              <p:nvPr userDrawn="1"/>
            </p:nvSpPr>
            <p:spPr bwMode="auto">
              <a:xfrm>
                <a:off x="2024" y="2795"/>
                <a:ext cx="9" cy="14"/>
              </a:xfrm>
              <a:custGeom>
                <a:avLst/>
                <a:gdLst>
                  <a:gd name="T0" fmla="*/ 10 w 18"/>
                  <a:gd name="T1" fmla="*/ 0 h 28"/>
                  <a:gd name="T2" fmla="*/ 0 w 18"/>
                  <a:gd name="T3" fmla="*/ 14 h 28"/>
                  <a:gd name="T4" fmla="*/ 10 w 18"/>
                  <a:gd name="T5" fmla="*/ 28 h 28"/>
                  <a:gd name="T6" fmla="*/ 18 w 18"/>
                  <a:gd name="T7" fmla="*/ 14 h 28"/>
                  <a:gd name="T8" fmla="*/ 10 w 18"/>
                  <a:gd name="T9" fmla="*/ 0 h 28"/>
                </a:gdLst>
                <a:ahLst/>
                <a:cxnLst>
                  <a:cxn ang="0">
                    <a:pos x="T0" y="T1"/>
                  </a:cxn>
                  <a:cxn ang="0">
                    <a:pos x="T2" y="T3"/>
                  </a:cxn>
                  <a:cxn ang="0">
                    <a:pos x="T4" y="T5"/>
                  </a:cxn>
                  <a:cxn ang="0">
                    <a:pos x="T6" y="T7"/>
                  </a:cxn>
                  <a:cxn ang="0">
                    <a:pos x="T8" y="T9"/>
                  </a:cxn>
                </a:cxnLst>
                <a:rect l="0" t="0" r="r" b="b"/>
                <a:pathLst>
                  <a:path w="18" h="28">
                    <a:moveTo>
                      <a:pt x="10" y="0"/>
                    </a:moveTo>
                    <a:lnTo>
                      <a:pt x="0" y="14"/>
                    </a:lnTo>
                    <a:lnTo>
                      <a:pt x="10" y="28"/>
                    </a:lnTo>
                    <a:lnTo>
                      <a:pt x="18" y="14"/>
                    </a:lnTo>
                    <a:lnTo>
                      <a:pt x="1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116"/>
              <p:cNvSpPr>
                <a:spLocks/>
              </p:cNvSpPr>
              <p:nvPr userDrawn="1"/>
            </p:nvSpPr>
            <p:spPr bwMode="auto">
              <a:xfrm>
                <a:off x="2027" y="2825"/>
                <a:ext cx="8" cy="14"/>
              </a:xfrm>
              <a:custGeom>
                <a:avLst/>
                <a:gdLst>
                  <a:gd name="T0" fmla="*/ 6 w 16"/>
                  <a:gd name="T1" fmla="*/ 0 h 29"/>
                  <a:gd name="T2" fmla="*/ 0 w 16"/>
                  <a:gd name="T3" fmla="*/ 16 h 29"/>
                  <a:gd name="T4" fmla="*/ 10 w 16"/>
                  <a:gd name="T5" fmla="*/ 29 h 29"/>
                  <a:gd name="T6" fmla="*/ 16 w 16"/>
                  <a:gd name="T7" fmla="*/ 14 h 29"/>
                  <a:gd name="T8" fmla="*/ 6 w 16"/>
                  <a:gd name="T9" fmla="*/ 0 h 29"/>
                </a:gdLst>
                <a:ahLst/>
                <a:cxnLst>
                  <a:cxn ang="0">
                    <a:pos x="T0" y="T1"/>
                  </a:cxn>
                  <a:cxn ang="0">
                    <a:pos x="T2" y="T3"/>
                  </a:cxn>
                  <a:cxn ang="0">
                    <a:pos x="T4" y="T5"/>
                  </a:cxn>
                  <a:cxn ang="0">
                    <a:pos x="T6" y="T7"/>
                  </a:cxn>
                  <a:cxn ang="0">
                    <a:pos x="T8" y="T9"/>
                  </a:cxn>
                </a:cxnLst>
                <a:rect l="0" t="0" r="r" b="b"/>
                <a:pathLst>
                  <a:path w="16" h="29">
                    <a:moveTo>
                      <a:pt x="6" y="0"/>
                    </a:moveTo>
                    <a:lnTo>
                      <a:pt x="0" y="16"/>
                    </a:lnTo>
                    <a:lnTo>
                      <a:pt x="10" y="29"/>
                    </a:lnTo>
                    <a:lnTo>
                      <a:pt x="16" y="14"/>
                    </a:lnTo>
                    <a:lnTo>
                      <a:pt x="6"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17"/>
              <p:cNvSpPr>
                <a:spLocks/>
              </p:cNvSpPr>
              <p:nvPr userDrawn="1"/>
            </p:nvSpPr>
            <p:spPr bwMode="auto">
              <a:xfrm>
                <a:off x="2034" y="2855"/>
                <a:ext cx="8" cy="13"/>
              </a:xfrm>
              <a:custGeom>
                <a:avLst/>
                <a:gdLst>
                  <a:gd name="T0" fmla="*/ 4 w 17"/>
                  <a:gd name="T1" fmla="*/ 0 h 27"/>
                  <a:gd name="T2" fmla="*/ 0 w 17"/>
                  <a:gd name="T3" fmla="*/ 16 h 27"/>
                  <a:gd name="T4" fmla="*/ 13 w 17"/>
                  <a:gd name="T5" fmla="*/ 27 h 27"/>
                  <a:gd name="T6" fmla="*/ 17 w 17"/>
                  <a:gd name="T7" fmla="*/ 11 h 27"/>
                  <a:gd name="T8" fmla="*/ 4 w 17"/>
                  <a:gd name="T9" fmla="*/ 0 h 27"/>
                </a:gdLst>
                <a:ahLst/>
                <a:cxnLst>
                  <a:cxn ang="0">
                    <a:pos x="T0" y="T1"/>
                  </a:cxn>
                  <a:cxn ang="0">
                    <a:pos x="T2" y="T3"/>
                  </a:cxn>
                  <a:cxn ang="0">
                    <a:pos x="T4" y="T5"/>
                  </a:cxn>
                  <a:cxn ang="0">
                    <a:pos x="T6" y="T7"/>
                  </a:cxn>
                  <a:cxn ang="0">
                    <a:pos x="T8" y="T9"/>
                  </a:cxn>
                </a:cxnLst>
                <a:rect l="0" t="0" r="r" b="b"/>
                <a:pathLst>
                  <a:path w="17" h="27">
                    <a:moveTo>
                      <a:pt x="4" y="0"/>
                    </a:moveTo>
                    <a:lnTo>
                      <a:pt x="0" y="16"/>
                    </a:lnTo>
                    <a:lnTo>
                      <a:pt x="13" y="27"/>
                    </a:lnTo>
                    <a:lnTo>
                      <a:pt x="17" y="11"/>
                    </a:lnTo>
                    <a:lnTo>
                      <a:pt x="4"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18"/>
              <p:cNvSpPr>
                <a:spLocks/>
              </p:cNvSpPr>
              <p:nvPr userDrawn="1"/>
            </p:nvSpPr>
            <p:spPr bwMode="auto">
              <a:xfrm>
                <a:off x="2045" y="2883"/>
                <a:ext cx="8" cy="13"/>
              </a:xfrm>
              <a:custGeom>
                <a:avLst/>
                <a:gdLst>
                  <a:gd name="T0" fmla="*/ 2 w 16"/>
                  <a:gd name="T1" fmla="*/ 0 h 26"/>
                  <a:gd name="T2" fmla="*/ 0 w 16"/>
                  <a:gd name="T3" fmla="*/ 16 h 26"/>
                  <a:gd name="T4" fmla="*/ 14 w 16"/>
                  <a:gd name="T5" fmla="*/ 26 h 26"/>
                  <a:gd name="T6" fmla="*/ 16 w 16"/>
                  <a:gd name="T7" fmla="*/ 9 h 26"/>
                  <a:gd name="T8" fmla="*/ 2 w 16"/>
                  <a:gd name="T9" fmla="*/ 0 h 26"/>
                </a:gdLst>
                <a:ahLst/>
                <a:cxnLst>
                  <a:cxn ang="0">
                    <a:pos x="T0" y="T1"/>
                  </a:cxn>
                  <a:cxn ang="0">
                    <a:pos x="T2" y="T3"/>
                  </a:cxn>
                  <a:cxn ang="0">
                    <a:pos x="T4" y="T5"/>
                  </a:cxn>
                  <a:cxn ang="0">
                    <a:pos x="T6" y="T7"/>
                  </a:cxn>
                  <a:cxn ang="0">
                    <a:pos x="T8" y="T9"/>
                  </a:cxn>
                </a:cxnLst>
                <a:rect l="0" t="0" r="r" b="b"/>
                <a:pathLst>
                  <a:path w="16" h="26">
                    <a:moveTo>
                      <a:pt x="2" y="0"/>
                    </a:moveTo>
                    <a:lnTo>
                      <a:pt x="0" y="16"/>
                    </a:lnTo>
                    <a:lnTo>
                      <a:pt x="14" y="26"/>
                    </a:lnTo>
                    <a:lnTo>
                      <a:pt x="16" y="9"/>
                    </a:lnTo>
                    <a:lnTo>
                      <a:pt x="2"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19"/>
              <p:cNvSpPr>
                <a:spLocks/>
              </p:cNvSpPr>
              <p:nvPr userDrawn="1"/>
            </p:nvSpPr>
            <p:spPr bwMode="auto">
              <a:xfrm>
                <a:off x="2059" y="2910"/>
                <a:ext cx="9" cy="11"/>
              </a:xfrm>
              <a:custGeom>
                <a:avLst/>
                <a:gdLst>
                  <a:gd name="T0" fmla="*/ 0 w 17"/>
                  <a:gd name="T1" fmla="*/ 0 h 23"/>
                  <a:gd name="T2" fmla="*/ 1 w 17"/>
                  <a:gd name="T3" fmla="*/ 17 h 23"/>
                  <a:gd name="T4" fmla="*/ 17 w 17"/>
                  <a:gd name="T5" fmla="*/ 23 h 23"/>
                  <a:gd name="T6" fmla="*/ 16 w 17"/>
                  <a:gd name="T7" fmla="*/ 6 h 23"/>
                  <a:gd name="T8" fmla="*/ 0 w 17"/>
                  <a:gd name="T9" fmla="*/ 0 h 23"/>
                </a:gdLst>
                <a:ahLst/>
                <a:cxnLst>
                  <a:cxn ang="0">
                    <a:pos x="T0" y="T1"/>
                  </a:cxn>
                  <a:cxn ang="0">
                    <a:pos x="T2" y="T3"/>
                  </a:cxn>
                  <a:cxn ang="0">
                    <a:pos x="T4" y="T5"/>
                  </a:cxn>
                  <a:cxn ang="0">
                    <a:pos x="T6" y="T7"/>
                  </a:cxn>
                  <a:cxn ang="0">
                    <a:pos x="T8" y="T9"/>
                  </a:cxn>
                </a:cxnLst>
                <a:rect l="0" t="0" r="r" b="b"/>
                <a:pathLst>
                  <a:path w="17" h="23">
                    <a:moveTo>
                      <a:pt x="0" y="0"/>
                    </a:moveTo>
                    <a:lnTo>
                      <a:pt x="1" y="17"/>
                    </a:lnTo>
                    <a:lnTo>
                      <a:pt x="17" y="23"/>
                    </a:lnTo>
                    <a:lnTo>
                      <a:pt x="16" y="6"/>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120"/>
              <p:cNvSpPr>
                <a:spLocks/>
              </p:cNvSpPr>
              <p:nvPr userDrawn="1"/>
            </p:nvSpPr>
            <p:spPr bwMode="auto">
              <a:xfrm>
                <a:off x="2078" y="2934"/>
                <a:ext cx="9" cy="10"/>
              </a:xfrm>
              <a:custGeom>
                <a:avLst/>
                <a:gdLst>
                  <a:gd name="T0" fmla="*/ 0 w 18"/>
                  <a:gd name="T1" fmla="*/ 0 h 21"/>
                  <a:gd name="T2" fmla="*/ 3 w 18"/>
                  <a:gd name="T3" fmla="*/ 17 h 21"/>
                  <a:gd name="T4" fmla="*/ 18 w 18"/>
                  <a:gd name="T5" fmla="*/ 21 h 21"/>
                  <a:gd name="T6" fmla="*/ 15 w 18"/>
                  <a:gd name="T7" fmla="*/ 4 h 21"/>
                  <a:gd name="T8" fmla="*/ 0 w 18"/>
                  <a:gd name="T9" fmla="*/ 0 h 21"/>
                </a:gdLst>
                <a:ahLst/>
                <a:cxnLst>
                  <a:cxn ang="0">
                    <a:pos x="T0" y="T1"/>
                  </a:cxn>
                  <a:cxn ang="0">
                    <a:pos x="T2" y="T3"/>
                  </a:cxn>
                  <a:cxn ang="0">
                    <a:pos x="T4" y="T5"/>
                  </a:cxn>
                  <a:cxn ang="0">
                    <a:pos x="T6" y="T7"/>
                  </a:cxn>
                  <a:cxn ang="0">
                    <a:pos x="T8" y="T9"/>
                  </a:cxn>
                </a:cxnLst>
                <a:rect l="0" t="0" r="r" b="b"/>
                <a:pathLst>
                  <a:path w="18" h="21">
                    <a:moveTo>
                      <a:pt x="0" y="0"/>
                    </a:moveTo>
                    <a:lnTo>
                      <a:pt x="3" y="17"/>
                    </a:lnTo>
                    <a:lnTo>
                      <a:pt x="18" y="21"/>
                    </a:lnTo>
                    <a:lnTo>
                      <a:pt x="15" y="4"/>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21"/>
              <p:cNvSpPr>
                <a:spLocks/>
              </p:cNvSpPr>
              <p:nvPr userDrawn="1"/>
            </p:nvSpPr>
            <p:spPr bwMode="auto">
              <a:xfrm>
                <a:off x="2099" y="2955"/>
                <a:ext cx="11" cy="9"/>
              </a:xfrm>
              <a:custGeom>
                <a:avLst/>
                <a:gdLst>
                  <a:gd name="T0" fmla="*/ 0 w 23"/>
                  <a:gd name="T1" fmla="*/ 0 h 18"/>
                  <a:gd name="T2" fmla="*/ 6 w 23"/>
                  <a:gd name="T3" fmla="*/ 16 h 18"/>
                  <a:gd name="T4" fmla="*/ 23 w 23"/>
                  <a:gd name="T5" fmla="*/ 18 h 18"/>
                  <a:gd name="T6" fmla="*/ 16 w 23"/>
                  <a:gd name="T7" fmla="*/ 2 h 18"/>
                  <a:gd name="T8" fmla="*/ 0 w 23"/>
                  <a:gd name="T9" fmla="*/ 0 h 18"/>
                </a:gdLst>
                <a:ahLst/>
                <a:cxnLst>
                  <a:cxn ang="0">
                    <a:pos x="T0" y="T1"/>
                  </a:cxn>
                  <a:cxn ang="0">
                    <a:pos x="T2" y="T3"/>
                  </a:cxn>
                  <a:cxn ang="0">
                    <a:pos x="T4" y="T5"/>
                  </a:cxn>
                  <a:cxn ang="0">
                    <a:pos x="T6" y="T7"/>
                  </a:cxn>
                  <a:cxn ang="0">
                    <a:pos x="T8" y="T9"/>
                  </a:cxn>
                </a:cxnLst>
                <a:rect l="0" t="0" r="r" b="b"/>
                <a:pathLst>
                  <a:path w="23" h="18">
                    <a:moveTo>
                      <a:pt x="0" y="0"/>
                    </a:moveTo>
                    <a:lnTo>
                      <a:pt x="6" y="16"/>
                    </a:lnTo>
                    <a:lnTo>
                      <a:pt x="23" y="18"/>
                    </a:lnTo>
                    <a:lnTo>
                      <a:pt x="16" y="2"/>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122"/>
              <p:cNvSpPr>
                <a:spLocks/>
              </p:cNvSpPr>
              <p:nvPr userDrawn="1"/>
            </p:nvSpPr>
            <p:spPr bwMode="auto">
              <a:xfrm>
                <a:off x="2123" y="2973"/>
                <a:ext cx="13" cy="7"/>
              </a:xfrm>
              <a:custGeom>
                <a:avLst/>
                <a:gdLst>
                  <a:gd name="T0" fmla="*/ 0 w 25"/>
                  <a:gd name="T1" fmla="*/ 0 h 15"/>
                  <a:gd name="T2" fmla="*/ 8 w 25"/>
                  <a:gd name="T3" fmla="*/ 15 h 15"/>
                  <a:gd name="T4" fmla="*/ 25 w 25"/>
                  <a:gd name="T5" fmla="*/ 15 h 15"/>
                  <a:gd name="T6" fmla="*/ 17 w 25"/>
                  <a:gd name="T7" fmla="*/ 0 h 15"/>
                  <a:gd name="T8" fmla="*/ 0 w 25"/>
                  <a:gd name="T9" fmla="*/ 0 h 15"/>
                </a:gdLst>
                <a:ahLst/>
                <a:cxnLst>
                  <a:cxn ang="0">
                    <a:pos x="T0" y="T1"/>
                  </a:cxn>
                  <a:cxn ang="0">
                    <a:pos x="T2" y="T3"/>
                  </a:cxn>
                  <a:cxn ang="0">
                    <a:pos x="T4" y="T5"/>
                  </a:cxn>
                  <a:cxn ang="0">
                    <a:pos x="T6" y="T7"/>
                  </a:cxn>
                  <a:cxn ang="0">
                    <a:pos x="T8" y="T9"/>
                  </a:cxn>
                </a:cxnLst>
                <a:rect l="0" t="0" r="r" b="b"/>
                <a:pathLst>
                  <a:path w="25" h="15">
                    <a:moveTo>
                      <a:pt x="0" y="0"/>
                    </a:moveTo>
                    <a:lnTo>
                      <a:pt x="8" y="15"/>
                    </a:lnTo>
                    <a:lnTo>
                      <a:pt x="25" y="15"/>
                    </a:lnTo>
                    <a:lnTo>
                      <a:pt x="17" y="0"/>
                    </a:lnTo>
                    <a:lnTo>
                      <a:pt x="0"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23"/>
              <p:cNvSpPr>
                <a:spLocks/>
              </p:cNvSpPr>
              <p:nvPr userDrawn="1"/>
            </p:nvSpPr>
            <p:spPr bwMode="auto">
              <a:xfrm>
                <a:off x="2150" y="2986"/>
                <a:ext cx="13" cy="8"/>
              </a:xfrm>
              <a:custGeom>
                <a:avLst/>
                <a:gdLst>
                  <a:gd name="T0" fmla="*/ 0 w 26"/>
                  <a:gd name="T1" fmla="*/ 3 h 17"/>
                  <a:gd name="T2" fmla="*/ 10 w 26"/>
                  <a:gd name="T3" fmla="*/ 17 h 17"/>
                  <a:gd name="T4" fmla="*/ 26 w 26"/>
                  <a:gd name="T5" fmla="*/ 14 h 17"/>
                  <a:gd name="T6" fmla="*/ 16 w 26"/>
                  <a:gd name="T7" fmla="*/ 0 h 17"/>
                  <a:gd name="T8" fmla="*/ 0 w 26"/>
                  <a:gd name="T9" fmla="*/ 3 h 17"/>
                </a:gdLst>
                <a:ahLst/>
                <a:cxnLst>
                  <a:cxn ang="0">
                    <a:pos x="T0" y="T1"/>
                  </a:cxn>
                  <a:cxn ang="0">
                    <a:pos x="T2" y="T3"/>
                  </a:cxn>
                  <a:cxn ang="0">
                    <a:pos x="T4" y="T5"/>
                  </a:cxn>
                  <a:cxn ang="0">
                    <a:pos x="T6" y="T7"/>
                  </a:cxn>
                  <a:cxn ang="0">
                    <a:pos x="T8" y="T9"/>
                  </a:cxn>
                </a:cxnLst>
                <a:rect l="0" t="0" r="r" b="b"/>
                <a:pathLst>
                  <a:path w="26" h="17">
                    <a:moveTo>
                      <a:pt x="0" y="3"/>
                    </a:moveTo>
                    <a:lnTo>
                      <a:pt x="10" y="17"/>
                    </a:lnTo>
                    <a:lnTo>
                      <a:pt x="26" y="14"/>
                    </a:lnTo>
                    <a:lnTo>
                      <a:pt x="16" y="0"/>
                    </a:lnTo>
                    <a:lnTo>
                      <a:pt x="0" y="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124"/>
              <p:cNvSpPr>
                <a:spLocks/>
              </p:cNvSpPr>
              <p:nvPr userDrawn="1"/>
            </p:nvSpPr>
            <p:spPr bwMode="auto">
              <a:xfrm>
                <a:off x="2178" y="2994"/>
                <a:ext cx="14" cy="9"/>
              </a:xfrm>
              <a:custGeom>
                <a:avLst/>
                <a:gdLst>
                  <a:gd name="T0" fmla="*/ 0 w 29"/>
                  <a:gd name="T1" fmla="*/ 5 h 18"/>
                  <a:gd name="T2" fmla="*/ 13 w 29"/>
                  <a:gd name="T3" fmla="*/ 18 h 18"/>
                  <a:gd name="T4" fmla="*/ 29 w 29"/>
                  <a:gd name="T5" fmla="*/ 11 h 18"/>
                  <a:gd name="T6" fmla="*/ 17 w 29"/>
                  <a:gd name="T7" fmla="*/ 0 h 18"/>
                  <a:gd name="T8" fmla="*/ 0 w 29"/>
                  <a:gd name="T9" fmla="*/ 5 h 18"/>
                </a:gdLst>
                <a:ahLst/>
                <a:cxnLst>
                  <a:cxn ang="0">
                    <a:pos x="T0" y="T1"/>
                  </a:cxn>
                  <a:cxn ang="0">
                    <a:pos x="T2" y="T3"/>
                  </a:cxn>
                  <a:cxn ang="0">
                    <a:pos x="T4" y="T5"/>
                  </a:cxn>
                  <a:cxn ang="0">
                    <a:pos x="T6" y="T7"/>
                  </a:cxn>
                  <a:cxn ang="0">
                    <a:pos x="T8" y="T9"/>
                  </a:cxn>
                </a:cxnLst>
                <a:rect l="0" t="0" r="r" b="b"/>
                <a:pathLst>
                  <a:path w="29" h="18">
                    <a:moveTo>
                      <a:pt x="0" y="5"/>
                    </a:moveTo>
                    <a:lnTo>
                      <a:pt x="13" y="18"/>
                    </a:lnTo>
                    <a:lnTo>
                      <a:pt x="29" y="11"/>
                    </a:lnTo>
                    <a:lnTo>
                      <a:pt x="17" y="0"/>
                    </a:lnTo>
                    <a:lnTo>
                      <a:pt x="0" y="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125"/>
              <p:cNvSpPr>
                <a:spLocks/>
              </p:cNvSpPr>
              <p:nvPr userDrawn="1"/>
            </p:nvSpPr>
            <p:spPr bwMode="auto">
              <a:xfrm>
                <a:off x="2209" y="2999"/>
                <a:ext cx="14" cy="9"/>
              </a:xfrm>
              <a:custGeom>
                <a:avLst/>
                <a:gdLst>
                  <a:gd name="T0" fmla="*/ 0 w 29"/>
                  <a:gd name="T1" fmla="*/ 8 h 17"/>
                  <a:gd name="T2" fmla="*/ 14 w 29"/>
                  <a:gd name="T3" fmla="*/ 17 h 17"/>
                  <a:gd name="T4" fmla="*/ 29 w 29"/>
                  <a:gd name="T5" fmla="*/ 10 h 17"/>
                  <a:gd name="T6" fmla="*/ 15 w 29"/>
                  <a:gd name="T7" fmla="*/ 0 h 17"/>
                  <a:gd name="T8" fmla="*/ 0 w 29"/>
                  <a:gd name="T9" fmla="*/ 8 h 17"/>
                </a:gdLst>
                <a:ahLst/>
                <a:cxnLst>
                  <a:cxn ang="0">
                    <a:pos x="T0" y="T1"/>
                  </a:cxn>
                  <a:cxn ang="0">
                    <a:pos x="T2" y="T3"/>
                  </a:cxn>
                  <a:cxn ang="0">
                    <a:pos x="T4" y="T5"/>
                  </a:cxn>
                  <a:cxn ang="0">
                    <a:pos x="T6" y="T7"/>
                  </a:cxn>
                  <a:cxn ang="0">
                    <a:pos x="T8" y="T9"/>
                  </a:cxn>
                </a:cxnLst>
                <a:rect l="0" t="0" r="r" b="b"/>
                <a:pathLst>
                  <a:path w="29" h="17">
                    <a:moveTo>
                      <a:pt x="0" y="8"/>
                    </a:moveTo>
                    <a:lnTo>
                      <a:pt x="14" y="17"/>
                    </a:lnTo>
                    <a:lnTo>
                      <a:pt x="29" y="10"/>
                    </a:lnTo>
                    <a:lnTo>
                      <a:pt x="15" y="0"/>
                    </a:lnTo>
                    <a:lnTo>
                      <a:pt x="0" y="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126"/>
              <p:cNvSpPr>
                <a:spLocks/>
              </p:cNvSpPr>
              <p:nvPr userDrawn="1"/>
            </p:nvSpPr>
            <p:spPr bwMode="auto">
              <a:xfrm>
                <a:off x="2239" y="2999"/>
                <a:ext cx="14" cy="9"/>
              </a:xfrm>
              <a:custGeom>
                <a:avLst/>
                <a:gdLst>
                  <a:gd name="T0" fmla="*/ 0 w 29"/>
                  <a:gd name="T1" fmla="*/ 10 h 18"/>
                  <a:gd name="T2" fmla="*/ 15 w 29"/>
                  <a:gd name="T3" fmla="*/ 18 h 18"/>
                  <a:gd name="T4" fmla="*/ 29 w 29"/>
                  <a:gd name="T5" fmla="*/ 8 h 18"/>
                  <a:gd name="T6" fmla="*/ 14 w 29"/>
                  <a:gd name="T7" fmla="*/ 0 h 18"/>
                  <a:gd name="T8" fmla="*/ 0 w 29"/>
                  <a:gd name="T9" fmla="*/ 10 h 18"/>
                </a:gdLst>
                <a:ahLst/>
                <a:cxnLst>
                  <a:cxn ang="0">
                    <a:pos x="T0" y="T1"/>
                  </a:cxn>
                  <a:cxn ang="0">
                    <a:pos x="T2" y="T3"/>
                  </a:cxn>
                  <a:cxn ang="0">
                    <a:pos x="T4" y="T5"/>
                  </a:cxn>
                  <a:cxn ang="0">
                    <a:pos x="T6" y="T7"/>
                  </a:cxn>
                  <a:cxn ang="0">
                    <a:pos x="T8" y="T9"/>
                  </a:cxn>
                </a:cxnLst>
                <a:rect l="0" t="0" r="r" b="b"/>
                <a:pathLst>
                  <a:path w="29" h="18">
                    <a:moveTo>
                      <a:pt x="0" y="10"/>
                    </a:moveTo>
                    <a:lnTo>
                      <a:pt x="15" y="18"/>
                    </a:lnTo>
                    <a:lnTo>
                      <a:pt x="29" y="8"/>
                    </a:lnTo>
                    <a:lnTo>
                      <a:pt x="14" y="0"/>
                    </a:lnTo>
                    <a:lnTo>
                      <a:pt x="0" y="1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127"/>
              <p:cNvSpPr>
                <a:spLocks/>
              </p:cNvSpPr>
              <p:nvPr userDrawn="1"/>
            </p:nvSpPr>
            <p:spPr bwMode="auto">
              <a:xfrm>
                <a:off x="2269" y="2995"/>
                <a:ext cx="14" cy="8"/>
              </a:xfrm>
              <a:custGeom>
                <a:avLst/>
                <a:gdLst>
                  <a:gd name="T0" fmla="*/ 0 w 28"/>
                  <a:gd name="T1" fmla="*/ 11 h 17"/>
                  <a:gd name="T2" fmla="*/ 16 w 28"/>
                  <a:gd name="T3" fmla="*/ 17 h 17"/>
                  <a:gd name="T4" fmla="*/ 28 w 28"/>
                  <a:gd name="T5" fmla="*/ 5 h 17"/>
                  <a:gd name="T6" fmla="*/ 12 w 28"/>
                  <a:gd name="T7" fmla="*/ 0 h 17"/>
                  <a:gd name="T8" fmla="*/ 0 w 28"/>
                  <a:gd name="T9" fmla="*/ 11 h 17"/>
                </a:gdLst>
                <a:ahLst/>
                <a:cxnLst>
                  <a:cxn ang="0">
                    <a:pos x="T0" y="T1"/>
                  </a:cxn>
                  <a:cxn ang="0">
                    <a:pos x="T2" y="T3"/>
                  </a:cxn>
                  <a:cxn ang="0">
                    <a:pos x="T4" y="T5"/>
                  </a:cxn>
                  <a:cxn ang="0">
                    <a:pos x="T6" y="T7"/>
                  </a:cxn>
                  <a:cxn ang="0">
                    <a:pos x="T8" y="T9"/>
                  </a:cxn>
                </a:cxnLst>
                <a:rect l="0" t="0" r="r" b="b"/>
                <a:pathLst>
                  <a:path w="28" h="17">
                    <a:moveTo>
                      <a:pt x="0" y="11"/>
                    </a:moveTo>
                    <a:lnTo>
                      <a:pt x="16" y="17"/>
                    </a:lnTo>
                    <a:lnTo>
                      <a:pt x="28" y="5"/>
                    </a:lnTo>
                    <a:lnTo>
                      <a:pt x="12" y="0"/>
                    </a:lnTo>
                    <a:lnTo>
                      <a:pt x="0"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128"/>
              <p:cNvSpPr>
                <a:spLocks/>
              </p:cNvSpPr>
              <p:nvPr userDrawn="1"/>
            </p:nvSpPr>
            <p:spPr bwMode="auto">
              <a:xfrm>
                <a:off x="2298" y="2986"/>
                <a:ext cx="14" cy="8"/>
              </a:xfrm>
              <a:custGeom>
                <a:avLst/>
                <a:gdLst>
                  <a:gd name="T0" fmla="*/ 0 w 27"/>
                  <a:gd name="T1" fmla="*/ 14 h 17"/>
                  <a:gd name="T2" fmla="*/ 17 w 27"/>
                  <a:gd name="T3" fmla="*/ 17 h 17"/>
                  <a:gd name="T4" fmla="*/ 27 w 27"/>
                  <a:gd name="T5" fmla="*/ 3 h 17"/>
                  <a:gd name="T6" fmla="*/ 10 w 27"/>
                  <a:gd name="T7" fmla="*/ 0 h 17"/>
                  <a:gd name="T8" fmla="*/ 0 w 27"/>
                  <a:gd name="T9" fmla="*/ 14 h 17"/>
                </a:gdLst>
                <a:ahLst/>
                <a:cxnLst>
                  <a:cxn ang="0">
                    <a:pos x="T0" y="T1"/>
                  </a:cxn>
                  <a:cxn ang="0">
                    <a:pos x="T2" y="T3"/>
                  </a:cxn>
                  <a:cxn ang="0">
                    <a:pos x="T4" y="T5"/>
                  </a:cxn>
                  <a:cxn ang="0">
                    <a:pos x="T6" y="T7"/>
                  </a:cxn>
                  <a:cxn ang="0">
                    <a:pos x="T8" y="T9"/>
                  </a:cxn>
                </a:cxnLst>
                <a:rect l="0" t="0" r="r" b="b"/>
                <a:pathLst>
                  <a:path w="27" h="17">
                    <a:moveTo>
                      <a:pt x="0" y="14"/>
                    </a:moveTo>
                    <a:lnTo>
                      <a:pt x="17" y="17"/>
                    </a:lnTo>
                    <a:lnTo>
                      <a:pt x="27" y="3"/>
                    </a:lnTo>
                    <a:lnTo>
                      <a:pt x="10" y="0"/>
                    </a:lnTo>
                    <a:lnTo>
                      <a:pt x="0" y="1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129"/>
              <p:cNvSpPr>
                <a:spLocks/>
              </p:cNvSpPr>
              <p:nvPr userDrawn="1"/>
            </p:nvSpPr>
            <p:spPr bwMode="auto">
              <a:xfrm>
                <a:off x="2326" y="2973"/>
                <a:ext cx="12" cy="8"/>
              </a:xfrm>
              <a:custGeom>
                <a:avLst/>
                <a:gdLst>
                  <a:gd name="T0" fmla="*/ 0 w 25"/>
                  <a:gd name="T1" fmla="*/ 15 h 15"/>
                  <a:gd name="T2" fmla="*/ 16 w 25"/>
                  <a:gd name="T3" fmla="*/ 15 h 15"/>
                  <a:gd name="T4" fmla="*/ 25 w 25"/>
                  <a:gd name="T5" fmla="*/ 0 h 15"/>
                  <a:gd name="T6" fmla="*/ 8 w 25"/>
                  <a:gd name="T7" fmla="*/ 0 h 15"/>
                  <a:gd name="T8" fmla="*/ 0 w 25"/>
                  <a:gd name="T9" fmla="*/ 15 h 15"/>
                </a:gdLst>
                <a:ahLst/>
                <a:cxnLst>
                  <a:cxn ang="0">
                    <a:pos x="T0" y="T1"/>
                  </a:cxn>
                  <a:cxn ang="0">
                    <a:pos x="T2" y="T3"/>
                  </a:cxn>
                  <a:cxn ang="0">
                    <a:pos x="T4" y="T5"/>
                  </a:cxn>
                  <a:cxn ang="0">
                    <a:pos x="T6" y="T7"/>
                  </a:cxn>
                  <a:cxn ang="0">
                    <a:pos x="T8" y="T9"/>
                  </a:cxn>
                </a:cxnLst>
                <a:rect l="0" t="0" r="r" b="b"/>
                <a:pathLst>
                  <a:path w="25" h="15">
                    <a:moveTo>
                      <a:pt x="0" y="15"/>
                    </a:moveTo>
                    <a:lnTo>
                      <a:pt x="16" y="15"/>
                    </a:lnTo>
                    <a:lnTo>
                      <a:pt x="25" y="0"/>
                    </a:lnTo>
                    <a:lnTo>
                      <a:pt x="8" y="0"/>
                    </a:lnTo>
                    <a:lnTo>
                      <a:pt x="0" y="1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130"/>
              <p:cNvSpPr>
                <a:spLocks/>
              </p:cNvSpPr>
              <p:nvPr userDrawn="1"/>
            </p:nvSpPr>
            <p:spPr bwMode="auto">
              <a:xfrm>
                <a:off x="2352" y="2956"/>
                <a:ext cx="11" cy="9"/>
              </a:xfrm>
              <a:custGeom>
                <a:avLst/>
                <a:gdLst>
                  <a:gd name="T0" fmla="*/ 0 w 22"/>
                  <a:gd name="T1" fmla="*/ 19 h 19"/>
                  <a:gd name="T2" fmla="*/ 17 w 22"/>
                  <a:gd name="T3" fmla="*/ 16 h 19"/>
                  <a:gd name="T4" fmla="*/ 22 w 22"/>
                  <a:gd name="T5" fmla="*/ 0 h 19"/>
                  <a:gd name="T6" fmla="*/ 5 w 22"/>
                  <a:gd name="T7" fmla="*/ 2 h 19"/>
                  <a:gd name="T8" fmla="*/ 0 w 22"/>
                  <a:gd name="T9" fmla="*/ 19 h 19"/>
                </a:gdLst>
                <a:ahLst/>
                <a:cxnLst>
                  <a:cxn ang="0">
                    <a:pos x="T0" y="T1"/>
                  </a:cxn>
                  <a:cxn ang="0">
                    <a:pos x="T2" y="T3"/>
                  </a:cxn>
                  <a:cxn ang="0">
                    <a:pos x="T4" y="T5"/>
                  </a:cxn>
                  <a:cxn ang="0">
                    <a:pos x="T6" y="T7"/>
                  </a:cxn>
                  <a:cxn ang="0">
                    <a:pos x="T8" y="T9"/>
                  </a:cxn>
                </a:cxnLst>
                <a:rect l="0" t="0" r="r" b="b"/>
                <a:pathLst>
                  <a:path w="22" h="19">
                    <a:moveTo>
                      <a:pt x="0" y="19"/>
                    </a:moveTo>
                    <a:lnTo>
                      <a:pt x="17" y="16"/>
                    </a:lnTo>
                    <a:lnTo>
                      <a:pt x="22" y="0"/>
                    </a:lnTo>
                    <a:lnTo>
                      <a:pt x="5" y="2"/>
                    </a:lnTo>
                    <a:lnTo>
                      <a:pt x="0" y="1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131"/>
              <p:cNvSpPr>
                <a:spLocks/>
              </p:cNvSpPr>
              <p:nvPr userDrawn="1"/>
            </p:nvSpPr>
            <p:spPr bwMode="auto">
              <a:xfrm>
                <a:off x="2374" y="2935"/>
                <a:ext cx="10" cy="10"/>
              </a:xfrm>
              <a:custGeom>
                <a:avLst/>
                <a:gdLst>
                  <a:gd name="T0" fmla="*/ 0 w 20"/>
                  <a:gd name="T1" fmla="*/ 21 h 21"/>
                  <a:gd name="T2" fmla="*/ 17 w 20"/>
                  <a:gd name="T3" fmla="*/ 17 h 21"/>
                  <a:gd name="T4" fmla="*/ 20 w 20"/>
                  <a:gd name="T5" fmla="*/ 0 h 21"/>
                  <a:gd name="T6" fmla="*/ 4 w 20"/>
                  <a:gd name="T7" fmla="*/ 5 h 21"/>
                  <a:gd name="T8" fmla="*/ 0 w 20"/>
                  <a:gd name="T9" fmla="*/ 21 h 21"/>
                </a:gdLst>
                <a:ahLst/>
                <a:cxnLst>
                  <a:cxn ang="0">
                    <a:pos x="T0" y="T1"/>
                  </a:cxn>
                  <a:cxn ang="0">
                    <a:pos x="T2" y="T3"/>
                  </a:cxn>
                  <a:cxn ang="0">
                    <a:pos x="T4" y="T5"/>
                  </a:cxn>
                  <a:cxn ang="0">
                    <a:pos x="T6" y="T7"/>
                  </a:cxn>
                  <a:cxn ang="0">
                    <a:pos x="T8" y="T9"/>
                  </a:cxn>
                </a:cxnLst>
                <a:rect l="0" t="0" r="r" b="b"/>
                <a:pathLst>
                  <a:path w="20" h="21">
                    <a:moveTo>
                      <a:pt x="0" y="21"/>
                    </a:moveTo>
                    <a:lnTo>
                      <a:pt x="17" y="17"/>
                    </a:lnTo>
                    <a:lnTo>
                      <a:pt x="20" y="0"/>
                    </a:lnTo>
                    <a:lnTo>
                      <a:pt x="4" y="5"/>
                    </a:lnTo>
                    <a:lnTo>
                      <a:pt x="0" y="2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132"/>
              <p:cNvSpPr>
                <a:spLocks/>
              </p:cNvSpPr>
              <p:nvPr userDrawn="1"/>
            </p:nvSpPr>
            <p:spPr bwMode="auto">
              <a:xfrm>
                <a:off x="2394" y="2911"/>
                <a:ext cx="9" cy="12"/>
              </a:xfrm>
              <a:custGeom>
                <a:avLst/>
                <a:gdLst>
                  <a:gd name="T0" fmla="*/ 0 w 17"/>
                  <a:gd name="T1" fmla="*/ 24 h 24"/>
                  <a:gd name="T2" fmla="*/ 16 w 17"/>
                  <a:gd name="T3" fmla="*/ 17 h 24"/>
                  <a:gd name="T4" fmla="*/ 17 w 17"/>
                  <a:gd name="T5" fmla="*/ 0 h 24"/>
                  <a:gd name="T6" fmla="*/ 1 w 17"/>
                  <a:gd name="T7" fmla="*/ 8 h 24"/>
                  <a:gd name="T8" fmla="*/ 0 w 17"/>
                  <a:gd name="T9" fmla="*/ 24 h 24"/>
                </a:gdLst>
                <a:ahLst/>
                <a:cxnLst>
                  <a:cxn ang="0">
                    <a:pos x="T0" y="T1"/>
                  </a:cxn>
                  <a:cxn ang="0">
                    <a:pos x="T2" y="T3"/>
                  </a:cxn>
                  <a:cxn ang="0">
                    <a:pos x="T4" y="T5"/>
                  </a:cxn>
                  <a:cxn ang="0">
                    <a:pos x="T6" y="T7"/>
                  </a:cxn>
                  <a:cxn ang="0">
                    <a:pos x="T8" y="T9"/>
                  </a:cxn>
                </a:cxnLst>
                <a:rect l="0" t="0" r="r" b="b"/>
                <a:pathLst>
                  <a:path w="17" h="24">
                    <a:moveTo>
                      <a:pt x="0" y="24"/>
                    </a:moveTo>
                    <a:lnTo>
                      <a:pt x="16" y="17"/>
                    </a:lnTo>
                    <a:lnTo>
                      <a:pt x="17" y="0"/>
                    </a:lnTo>
                    <a:lnTo>
                      <a:pt x="1" y="8"/>
                    </a:lnTo>
                    <a:lnTo>
                      <a:pt x="0" y="2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133"/>
              <p:cNvSpPr>
                <a:spLocks/>
              </p:cNvSpPr>
              <p:nvPr userDrawn="1"/>
            </p:nvSpPr>
            <p:spPr bwMode="auto">
              <a:xfrm>
                <a:off x="2409" y="2884"/>
                <a:ext cx="8" cy="13"/>
              </a:xfrm>
              <a:custGeom>
                <a:avLst/>
                <a:gdLst>
                  <a:gd name="T0" fmla="*/ 2 w 15"/>
                  <a:gd name="T1" fmla="*/ 26 h 26"/>
                  <a:gd name="T2" fmla="*/ 15 w 15"/>
                  <a:gd name="T3" fmla="*/ 17 h 26"/>
                  <a:gd name="T4" fmla="*/ 14 w 15"/>
                  <a:gd name="T5" fmla="*/ 0 h 26"/>
                  <a:gd name="T6" fmla="*/ 0 w 15"/>
                  <a:gd name="T7" fmla="*/ 9 h 26"/>
                  <a:gd name="T8" fmla="*/ 2 w 15"/>
                  <a:gd name="T9" fmla="*/ 26 h 26"/>
                </a:gdLst>
                <a:ahLst/>
                <a:cxnLst>
                  <a:cxn ang="0">
                    <a:pos x="T0" y="T1"/>
                  </a:cxn>
                  <a:cxn ang="0">
                    <a:pos x="T2" y="T3"/>
                  </a:cxn>
                  <a:cxn ang="0">
                    <a:pos x="T4" y="T5"/>
                  </a:cxn>
                  <a:cxn ang="0">
                    <a:pos x="T6" y="T7"/>
                  </a:cxn>
                  <a:cxn ang="0">
                    <a:pos x="T8" y="T9"/>
                  </a:cxn>
                </a:cxnLst>
                <a:rect l="0" t="0" r="r" b="b"/>
                <a:pathLst>
                  <a:path w="15" h="26">
                    <a:moveTo>
                      <a:pt x="2" y="26"/>
                    </a:moveTo>
                    <a:lnTo>
                      <a:pt x="15" y="17"/>
                    </a:lnTo>
                    <a:lnTo>
                      <a:pt x="14" y="0"/>
                    </a:lnTo>
                    <a:lnTo>
                      <a:pt x="0" y="9"/>
                    </a:lnTo>
                    <a:lnTo>
                      <a:pt x="2"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134"/>
              <p:cNvSpPr>
                <a:spLocks/>
              </p:cNvSpPr>
              <p:nvPr userDrawn="1"/>
            </p:nvSpPr>
            <p:spPr bwMode="auto">
              <a:xfrm>
                <a:off x="2420" y="2856"/>
                <a:ext cx="9" cy="13"/>
              </a:xfrm>
              <a:custGeom>
                <a:avLst/>
                <a:gdLst>
                  <a:gd name="T0" fmla="*/ 4 w 17"/>
                  <a:gd name="T1" fmla="*/ 27 h 27"/>
                  <a:gd name="T2" fmla="*/ 17 w 17"/>
                  <a:gd name="T3" fmla="*/ 17 h 27"/>
                  <a:gd name="T4" fmla="*/ 12 w 17"/>
                  <a:gd name="T5" fmla="*/ 0 h 27"/>
                  <a:gd name="T6" fmla="*/ 0 w 17"/>
                  <a:gd name="T7" fmla="*/ 12 h 27"/>
                  <a:gd name="T8" fmla="*/ 4 w 17"/>
                  <a:gd name="T9" fmla="*/ 27 h 27"/>
                </a:gdLst>
                <a:ahLst/>
                <a:cxnLst>
                  <a:cxn ang="0">
                    <a:pos x="T0" y="T1"/>
                  </a:cxn>
                  <a:cxn ang="0">
                    <a:pos x="T2" y="T3"/>
                  </a:cxn>
                  <a:cxn ang="0">
                    <a:pos x="T4" y="T5"/>
                  </a:cxn>
                  <a:cxn ang="0">
                    <a:pos x="T6" y="T7"/>
                  </a:cxn>
                  <a:cxn ang="0">
                    <a:pos x="T8" y="T9"/>
                  </a:cxn>
                </a:cxnLst>
                <a:rect l="0" t="0" r="r" b="b"/>
                <a:pathLst>
                  <a:path w="17" h="27">
                    <a:moveTo>
                      <a:pt x="4" y="27"/>
                    </a:moveTo>
                    <a:lnTo>
                      <a:pt x="17" y="17"/>
                    </a:lnTo>
                    <a:lnTo>
                      <a:pt x="12" y="0"/>
                    </a:lnTo>
                    <a:lnTo>
                      <a:pt x="0" y="12"/>
                    </a:lnTo>
                    <a:lnTo>
                      <a:pt x="4" y="2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135"/>
              <p:cNvSpPr>
                <a:spLocks/>
              </p:cNvSpPr>
              <p:nvPr userDrawn="1"/>
            </p:nvSpPr>
            <p:spPr bwMode="auto">
              <a:xfrm>
                <a:off x="2427" y="2826"/>
                <a:ext cx="9" cy="14"/>
              </a:xfrm>
              <a:custGeom>
                <a:avLst/>
                <a:gdLst>
                  <a:gd name="T0" fmla="*/ 7 w 17"/>
                  <a:gd name="T1" fmla="*/ 29 h 29"/>
                  <a:gd name="T2" fmla="*/ 17 w 17"/>
                  <a:gd name="T3" fmla="*/ 16 h 29"/>
                  <a:gd name="T4" fmla="*/ 11 w 17"/>
                  <a:gd name="T5" fmla="*/ 0 h 29"/>
                  <a:gd name="T6" fmla="*/ 0 w 17"/>
                  <a:gd name="T7" fmla="*/ 13 h 29"/>
                  <a:gd name="T8" fmla="*/ 7 w 17"/>
                  <a:gd name="T9" fmla="*/ 29 h 29"/>
                </a:gdLst>
                <a:ahLst/>
                <a:cxnLst>
                  <a:cxn ang="0">
                    <a:pos x="T0" y="T1"/>
                  </a:cxn>
                  <a:cxn ang="0">
                    <a:pos x="T2" y="T3"/>
                  </a:cxn>
                  <a:cxn ang="0">
                    <a:pos x="T4" y="T5"/>
                  </a:cxn>
                  <a:cxn ang="0">
                    <a:pos x="T6" y="T7"/>
                  </a:cxn>
                  <a:cxn ang="0">
                    <a:pos x="T8" y="T9"/>
                  </a:cxn>
                </a:cxnLst>
                <a:rect l="0" t="0" r="r" b="b"/>
                <a:pathLst>
                  <a:path w="17" h="29">
                    <a:moveTo>
                      <a:pt x="7" y="29"/>
                    </a:moveTo>
                    <a:lnTo>
                      <a:pt x="17" y="16"/>
                    </a:lnTo>
                    <a:lnTo>
                      <a:pt x="11" y="0"/>
                    </a:lnTo>
                    <a:lnTo>
                      <a:pt x="0" y="13"/>
                    </a:lnTo>
                    <a:lnTo>
                      <a:pt x="7" y="2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136"/>
              <p:cNvSpPr>
                <a:spLocks/>
              </p:cNvSpPr>
              <p:nvPr userDrawn="1"/>
            </p:nvSpPr>
            <p:spPr bwMode="auto">
              <a:xfrm>
                <a:off x="2429" y="2795"/>
                <a:ext cx="9" cy="14"/>
              </a:xfrm>
              <a:custGeom>
                <a:avLst/>
                <a:gdLst>
                  <a:gd name="T0" fmla="*/ 9 w 17"/>
                  <a:gd name="T1" fmla="*/ 29 h 29"/>
                  <a:gd name="T2" fmla="*/ 17 w 17"/>
                  <a:gd name="T3" fmla="*/ 14 h 29"/>
                  <a:gd name="T4" fmla="*/ 9 w 17"/>
                  <a:gd name="T5" fmla="*/ 0 h 29"/>
                  <a:gd name="T6" fmla="*/ 0 w 17"/>
                  <a:gd name="T7" fmla="*/ 14 h 29"/>
                  <a:gd name="T8" fmla="*/ 9 w 17"/>
                  <a:gd name="T9" fmla="*/ 29 h 29"/>
                </a:gdLst>
                <a:ahLst/>
                <a:cxnLst>
                  <a:cxn ang="0">
                    <a:pos x="T0" y="T1"/>
                  </a:cxn>
                  <a:cxn ang="0">
                    <a:pos x="T2" y="T3"/>
                  </a:cxn>
                  <a:cxn ang="0">
                    <a:pos x="T4" y="T5"/>
                  </a:cxn>
                  <a:cxn ang="0">
                    <a:pos x="T6" y="T7"/>
                  </a:cxn>
                  <a:cxn ang="0">
                    <a:pos x="T8" y="T9"/>
                  </a:cxn>
                </a:cxnLst>
                <a:rect l="0" t="0" r="r" b="b"/>
                <a:pathLst>
                  <a:path w="17" h="29">
                    <a:moveTo>
                      <a:pt x="9" y="29"/>
                    </a:moveTo>
                    <a:lnTo>
                      <a:pt x="17" y="14"/>
                    </a:lnTo>
                    <a:lnTo>
                      <a:pt x="9" y="0"/>
                    </a:lnTo>
                    <a:lnTo>
                      <a:pt x="0" y="14"/>
                    </a:lnTo>
                    <a:lnTo>
                      <a:pt x="9" y="29"/>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137"/>
              <p:cNvSpPr>
                <a:spLocks/>
              </p:cNvSpPr>
              <p:nvPr userDrawn="1"/>
            </p:nvSpPr>
            <p:spPr bwMode="auto">
              <a:xfrm>
                <a:off x="2427" y="2765"/>
                <a:ext cx="9" cy="14"/>
              </a:xfrm>
              <a:custGeom>
                <a:avLst/>
                <a:gdLst>
                  <a:gd name="T0" fmla="*/ 12 w 18"/>
                  <a:gd name="T1" fmla="*/ 28 h 28"/>
                  <a:gd name="T2" fmla="*/ 18 w 18"/>
                  <a:gd name="T3" fmla="*/ 14 h 28"/>
                  <a:gd name="T4" fmla="*/ 7 w 18"/>
                  <a:gd name="T5" fmla="*/ 0 h 28"/>
                  <a:gd name="T6" fmla="*/ 0 w 18"/>
                  <a:gd name="T7" fmla="*/ 16 h 28"/>
                  <a:gd name="T8" fmla="*/ 12 w 18"/>
                  <a:gd name="T9" fmla="*/ 28 h 28"/>
                </a:gdLst>
                <a:ahLst/>
                <a:cxnLst>
                  <a:cxn ang="0">
                    <a:pos x="T0" y="T1"/>
                  </a:cxn>
                  <a:cxn ang="0">
                    <a:pos x="T2" y="T3"/>
                  </a:cxn>
                  <a:cxn ang="0">
                    <a:pos x="T4" y="T5"/>
                  </a:cxn>
                  <a:cxn ang="0">
                    <a:pos x="T6" y="T7"/>
                  </a:cxn>
                  <a:cxn ang="0">
                    <a:pos x="T8" y="T9"/>
                  </a:cxn>
                </a:cxnLst>
                <a:rect l="0" t="0" r="r" b="b"/>
                <a:pathLst>
                  <a:path w="18" h="28">
                    <a:moveTo>
                      <a:pt x="12" y="28"/>
                    </a:moveTo>
                    <a:lnTo>
                      <a:pt x="18" y="14"/>
                    </a:lnTo>
                    <a:lnTo>
                      <a:pt x="7" y="0"/>
                    </a:lnTo>
                    <a:lnTo>
                      <a:pt x="0" y="16"/>
                    </a:lnTo>
                    <a:lnTo>
                      <a:pt x="12" y="2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138"/>
              <p:cNvSpPr>
                <a:spLocks/>
              </p:cNvSpPr>
              <p:nvPr userDrawn="1"/>
            </p:nvSpPr>
            <p:spPr bwMode="auto">
              <a:xfrm>
                <a:off x="2421" y="2736"/>
                <a:ext cx="8" cy="14"/>
              </a:xfrm>
              <a:custGeom>
                <a:avLst/>
                <a:gdLst>
                  <a:gd name="T0" fmla="*/ 12 w 17"/>
                  <a:gd name="T1" fmla="*/ 28 h 28"/>
                  <a:gd name="T2" fmla="*/ 17 w 17"/>
                  <a:gd name="T3" fmla="*/ 11 h 28"/>
                  <a:gd name="T4" fmla="*/ 4 w 17"/>
                  <a:gd name="T5" fmla="*/ 0 h 28"/>
                  <a:gd name="T6" fmla="*/ 0 w 17"/>
                  <a:gd name="T7" fmla="*/ 16 h 28"/>
                  <a:gd name="T8" fmla="*/ 12 w 17"/>
                  <a:gd name="T9" fmla="*/ 28 h 28"/>
                </a:gdLst>
                <a:ahLst/>
                <a:cxnLst>
                  <a:cxn ang="0">
                    <a:pos x="T0" y="T1"/>
                  </a:cxn>
                  <a:cxn ang="0">
                    <a:pos x="T2" y="T3"/>
                  </a:cxn>
                  <a:cxn ang="0">
                    <a:pos x="T4" y="T5"/>
                  </a:cxn>
                  <a:cxn ang="0">
                    <a:pos x="T6" y="T7"/>
                  </a:cxn>
                  <a:cxn ang="0">
                    <a:pos x="T8" y="T9"/>
                  </a:cxn>
                </a:cxnLst>
                <a:rect l="0" t="0" r="r" b="b"/>
                <a:pathLst>
                  <a:path w="17" h="28">
                    <a:moveTo>
                      <a:pt x="12" y="28"/>
                    </a:moveTo>
                    <a:lnTo>
                      <a:pt x="17" y="11"/>
                    </a:lnTo>
                    <a:lnTo>
                      <a:pt x="4" y="0"/>
                    </a:lnTo>
                    <a:lnTo>
                      <a:pt x="0" y="16"/>
                    </a:lnTo>
                    <a:lnTo>
                      <a:pt x="12" y="2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139"/>
              <p:cNvSpPr>
                <a:spLocks/>
              </p:cNvSpPr>
              <p:nvPr userDrawn="1"/>
            </p:nvSpPr>
            <p:spPr bwMode="auto">
              <a:xfrm>
                <a:off x="2410" y="2708"/>
                <a:ext cx="8" cy="13"/>
              </a:xfrm>
              <a:custGeom>
                <a:avLst/>
                <a:gdLst>
                  <a:gd name="T0" fmla="*/ 14 w 16"/>
                  <a:gd name="T1" fmla="*/ 26 h 26"/>
                  <a:gd name="T2" fmla="*/ 16 w 16"/>
                  <a:gd name="T3" fmla="*/ 9 h 26"/>
                  <a:gd name="T4" fmla="*/ 2 w 16"/>
                  <a:gd name="T5" fmla="*/ 0 h 26"/>
                  <a:gd name="T6" fmla="*/ 0 w 16"/>
                  <a:gd name="T7" fmla="*/ 16 h 26"/>
                  <a:gd name="T8" fmla="*/ 14 w 16"/>
                  <a:gd name="T9" fmla="*/ 26 h 26"/>
                </a:gdLst>
                <a:ahLst/>
                <a:cxnLst>
                  <a:cxn ang="0">
                    <a:pos x="T0" y="T1"/>
                  </a:cxn>
                  <a:cxn ang="0">
                    <a:pos x="T2" y="T3"/>
                  </a:cxn>
                  <a:cxn ang="0">
                    <a:pos x="T4" y="T5"/>
                  </a:cxn>
                  <a:cxn ang="0">
                    <a:pos x="T6" y="T7"/>
                  </a:cxn>
                  <a:cxn ang="0">
                    <a:pos x="T8" y="T9"/>
                  </a:cxn>
                </a:cxnLst>
                <a:rect l="0" t="0" r="r" b="b"/>
                <a:pathLst>
                  <a:path w="16" h="26">
                    <a:moveTo>
                      <a:pt x="14" y="26"/>
                    </a:moveTo>
                    <a:lnTo>
                      <a:pt x="16" y="9"/>
                    </a:lnTo>
                    <a:lnTo>
                      <a:pt x="2" y="0"/>
                    </a:lnTo>
                    <a:lnTo>
                      <a:pt x="0" y="16"/>
                    </a:lnTo>
                    <a:lnTo>
                      <a:pt x="14"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140"/>
              <p:cNvSpPr>
                <a:spLocks/>
              </p:cNvSpPr>
              <p:nvPr userDrawn="1"/>
            </p:nvSpPr>
            <p:spPr bwMode="auto">
              <a:xfrm>
                <a:off x="2395" y="2683"/>
                <a:ext cx="8" cy="12"/>
              </a:xfrm>
              <a:custGeom>
                <a:avLst/>
                <a:gdLst>
                  <a:gd name="T0" fmla="*/ 16 w 16"/>
                  <a:gd name="T1" fmla="*/ 24 h 24"/>
                  <a:gd name="T2" fmla="*/ 15 w 16"/>
                  <a:gd name="T3" fmla="*/ 8 h 24"/>
                  <a:gd name="T4" fmla="*/ 0 w 16"/>
                  <a:gd name="T5" fmla="*/ 0 h 24"/>
                  <a:gd name="T6" fmla="*/ 0 w 16"/>
                  <a:gd name="T7" fmla="*/ 17 h 24"/>
                  <a:gd name="T8" fmla="*/ 16 w 16"/>
                  <a:gd name="T9" fmla="*/ 24 h 24"/>
                </a:gdLst>
                <a:ahLst/>
                <a:cxnLst>
                  <a:cxn ang="0">
                    <a:pos x="T0" y="T1"/>
                  </a:cxn>
                  <a:cxn ang="0">
                    <a:pos x="T2" y="T3"/>
                  </a:cxn>
                  <a:cxn ang="0">
                    <a:pos x="T4" y="T5"/>
                  </a:cxn>
                  <a:cxn ang="0">
                    <a:pos x="T6" y="T7"/>
                  </a:cxn>
                  <a:cxn ang="0">
                    <a:pos x="T8" y="T9"/>
                  </a:cxn>
                </a:cxnLst>
                <a:rect l="0" t="0" r="r" b="b"/>
                <a:pathLst>
                  <a:path w="16" h="24">
                    <a:moveTo>
                      <a:pt x="16" y="24"/>
                    </a:moveTo>
                    <a:lnTo>
                      <a:pt x="15" y="8"/>
                    </a:lnTo>
                    <a:lnTo>
                      <a:pt x="0" y="0"/>
                    </a:lnTo>
                    <a:lnTo>
                      <a:pt x="0" y="17"/>
                    </a:lnTo>
                    <a:lnTo>
                      <a:pt x="16" y="2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141"/>
              <p:cNvSpPr>
                <a:spLocks/>
              </p:cNvSpPr>
              <p:nvPr userDrawn="1"/>
            </p:nvSpPr>
            <p:spPr bwMode="auto">
              <a:xfrm>
                <a:off x="2375" y="2660"/>
                <a:ext cx="10" cy="11"/>
              </a:xfrm>
              <a:custGeom>
                <a:avLst/>
                <a:gdLst>
                  <a:gd name="T0" fmla="*/ 20 w 20"/>
                  <a:gd name="T1" fmla="*/ 21 h 21"/>
                  <a:gd name="T2" fmla="*/ 17 w 20"/>
                  <a:gd name="T3" fmla="*/ 5 h 21"/>
                  <a:gd name="T4" fmla="*/ 0 w 20"/>
                  <a:gd name="T5" fmla="*/ 0 h 21"/>
                  <a:gd name="T6" fmla="*/ 5 w 20"/>
                  <a:gd name="T7" fmla="*/ 16 h 21"/>
                  <a:gd name="T8" fmla="*/ 20 w 20"/>
                  <a:gd name="T9" fmla="*/ 21 h 21"/>
                </a:gdLst>
                <a:ahLst/>
                <a:cxnLst>
                  <a:cxn ang="0">
                    <a:pos x="T0" y="T1"/>
                  </a:cxn>
                  <a:cxn ang="0">
                    <a:pos x="T2" y="T3"/>
                  </a:cxn>
                  <a:cxn ang="0">
                    <a:pos x="T4" y="T5"/>
                  </a:cxn>
                  <a:cxn ang="0">
                    <a:pos x="T6" y="T7"/>
                  </a:cxn>
                  <a:cxn ang="0">
                    <a:pos x="T8" y="T9"/>
                  </a:cxn>
                </a:cxnLst>
                <a:rect l="0" t="0" r="r" b="b"/>
                <a:pathLst>
                  <a:path w="20" h="21">
                    <a:moveTo>
                      <a:pt x="20" y="21"/>
                    </a:moveTo>
                    <a:lnTo>
                      <a:pt x="17" y="5"/>
                    </a:lnTo>
                    <a:lnTo>
                      <a:pt x="0" y="0"/>
                    </a:lnTo>
                    <a:lnTo>
                      <a:pt x="5" y="16"/>
                    </a:lnTo>
                    <a:lnTo>
                      <a:pt x="20" y="2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142"/>
              <p:cNvSpPr>
                <a:spLocks/>
              </p:cNvSpPr>
              <p:nvPr userDrawn="1"/>
            </p:nvSpPr>
            <p:spPr bwMode="auto">
              <a:xfrm>
                <a:off x="2353" y="2640"/>
                <a:ext cx="11" cy="9"/>
              </a:xfrm>
              <a:custGeom>
                <a:avLst/>
                <a:gdLst>
                  <a:gd name="T0" fmla="*/ 22 w 22"/>
                  <a:gd name="T1" fmla="*/ 17 h 17"/>
                  <a:gd name="T2" fmla="*/ 17 w 22"/>
                  <a:gd name="T3" fmla="*/ 2 h 17"/>
                  <a:gd name="T4" fmla="*/ 0 w 22"/>
                  <a:gd name="T5" fmla="*/ 0 h 17"/>
                  <a:gd name="T6" fmla="*/ 5 w 22"/>
                  <a:gd name="T7" fmla="*/ 15 h 17"/>
                  <a:gd name="T8" fmla="*/ 22 w 22"/>
                  <a:gd name="T9" fmla="*/ 17 h 17"/>
                </a:gdLst>
                <a:ahLst/>
                <a:cxnLst>
                  <a:cxn ang="0">
                    <a:pos x="T0" y="T1"/>
                  </a:cxn>
                  <a:cxn ang="0">
                    <a:pos x="T2" y="T3"/>
                  </a:cxn>
                  <a:cxn ang="0">
                    <a:pos x="T4" y="T5"/>
                  </a:cxn>
                  <a:cxn ang="0">
                    <a:pos x="T6" y="T7"/>
                  </a:cxn>
                  <a:cxn ang="0">
                    <a:pos x="T8" y="T9"/>
                  </a:cxn>
                </a:cxnLst>
                <a:rect l="0" t="0" r="r" b="b"/>
                <a:pathLst>
                  <a:path w="22" h="17">
                    <a:moveTo>
                      <a:pt x="22" y="17"/>
                    </a:moveTo>
                    <a:lnTo>
                      <a:pt x="17" y="2"/>
                    </a:lnTo>
                    <a:lnTo>
                      <a:pt x="0" y="0"/>
                    </a:lnTo>
                    <a:lnTo>
                      <a:pt x="5" y="15"/>
                    </a:lnTo>
                    <a:lnTo>
                      <a:pt x="22" y="1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143"/>
              <p:cNvSpPr>
                <a:spLocks/>
              </p:cNvSpPr>
              <p:nvPr userDrawn="1"/>
            </p:nvSpPr>
            <p:spPr bwMode="auto">
              <a:xfrm>
                <a:off x="2327" y="2624"/>
                <a:ext cx="12" cy="7"/>
              </a:xfrm>
              <a:custGeom>
                <a:avLst/>
                <a:gdLst>
                  <a:gd name="T0" fmla="*/ 25 w 25"/>
                  <a:gd name="T1" fmla="*/ 15 h 15"/>
                  <a:gd name="T2" fmla="*/ 17 w 25"/>
                  <a:gd name="T3" fmla="*/ 0 h 15"/>
                  <a:gd name="T4" fmla="*/ 0 w 25"/>
                  <a:gd name="T5" fmla="*/ 0 h 15"/>
                  <a:gd name="T6" fmla="*/ 8 w 25"/>
                  <a:gd name="T7" fmla="*/ 15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17" y="0"/>
                    </a:lnTo>
                    <a:lnTo>
                      <a:pt x="0" y="0"/>
                    </a:lnTo>
                    <a:lnTo>
                      <a:pt x="8" y="15"/>
                    </a:lnTo>
                    <a:lnTo>
                      <a:pt x="25" y="1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144"/>
              <p:cNvSpPr>
                <a:spLocks/>
              </p:cNvSpPr>
              <p:nvPr userDrawn="1"/>
            </p:nvSpPr>
            <p:spPr bwMode="auto">
              <a:xfrm>
                <a:off x="2300" y="2610"/>
                <a:ext cx="13" cy="8"/>
              </a:xfrm>
              <a:custGeom>
                <a:avLst/>
                <a:gdLst>
                  <a:gd name="T0" fmla="*/ 26 w 26"/>
                  <a:gd name="T1" fmla="*/ 13 h 15"/>
                  <a:gd name="T2" fmla="*/ 17 w 26"/>
                  <a:gd name="T3" fmla="*/ 0 h 15"/>
                  <a:gd name="T4" fmla="*/ 0 w 26"/>
                  <a:gd name="T5" fmla="*/ 3 h 15"/>
                  <a:gd name="T6" fmla="*/ 11 w 26"/>
                  <a:gd name="T7" fmla="*/ 15 h 15"/>
                  <a:gd name="T8" fmla="*/ 26 w 26"/>
                  <a:gd name="T9" fmla="*/ 13 h 15"/>
                </a:gdLst>
                <a:ahLst/>
                <a:cxnLst>
                  <a:cxn ang="0">
                    <a:pos x="T0" y="T1"/>
                  </a:cxn>
                  <a:cxn ang="0">
                    <a:pos x="T2" y="T3"/>
                  </a:cxn>
                  <a:cxn ang="0">
                    <a:pos x="T4" y="T5"/>
                  </a:cxn>
                  <a:cxn ang="0">
                    <a:pos x="T6" y="T7"/>
                  </a:cxn>
                  <a:cxn ang="0">
                    <a:pos x="T8" y="T9"/>
                  </a:cxn>
                </a:cxnLst>
                <a:rect l="0" t="0" r="r" b="b"/>
                <a:pathLst>
                  <a:path w="26" h="15">
                    <a:moveTo>
                      <a:pt x="26" y="13"/>
                    </a:moveTo>
                    <a:lnTo>
                      <a:pt x="17" y="0"/>
                    </a:lnTo>
                    <a:lnTo>
                      <a:pt x="0" y="3"/>
                    </a:lnTo>
                    <a:lnTo>
                      <a:pt x="11" y="15"/>
                    </a:lnTo>
                    <a:lnTo>
                      <a:pt x="26" y="1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145"/>
              <p:cNvSpPr>
                <a:spLocks/>
              </p:cNvSpPr>
              <p:nvPr userDrawn="1"/>
            </p:nvSpPr>
            <p:spPr bwMode="auto">
              <a:xfrm>
                <a:off x="2270" y="2601"/>
                <a:ext cx="14" cy="8"/>
              </a:xfrm>
              <a:custGeom>
                <a:avLst/>
                <a:gdLst>
                  <a:gd name="T0" fmla="*/ 29 w 29"/>
                  <a:gd name="T1" fmla="*/ 11 h 17"/>
                  <a:gd name="T2" fmla="*/ 16 w 29"/>
                  <a:gd name="T3" fmla="*/ 0 h 17"/>
                  <a:gd name="T4" fmla="*/ 0 w 29"/>
                  <a:gd name="T5" fmla="*/ 5 h 17"/>
                  <a:gd name="T6" fmla="*/ 13 w 29"/>
                  <a:gd name="T7" fmla="*/ 17 h 17"/>
                  <a:gd name="T8" fmla="*/ 29 w 29"/>
                  <a:gd name="T9" fmla="*/ 11 h 17"/>
                </a:gdLst>
                <a:ahLst/>
                <a:cxnLst>
                  <a:cxn ang="0">
                    <a:pos x="T0" y="T1"/>
                  </a:cxn>
                  <a:cxn ang="0">
                    <a:pos x="T2" y="T3"/>
                  </a:cxn>
                  <a:cxn ang="0">
                    <a:pos x="T4" y="T5"/>
                  </a:cxn>
                  <a:cxn ang="0">
                    <a:pos x="T6" y="T7"/>
                  </a:cxn>
                  <a:cxn ang="0">
                    <a:pos x="T8" y="T9"/>
                  </a:cxn>
                </a:cxnLst>
                <a:rect l="0" t="0" r="r" b="b"/>
                <a:pathLst>
                  <a:path w="29" h="17">
                    <a:moveTo>
                      <a:pt x="29" y="11"/>
                    </a:moveTo>
                    <a:lnTo>
                      <a:pt x="16" y="0"/>
                    </a:lnTo>
                    <a:lnTo>
                      <a:pt x="0" y="5"/>
                    </a:lnTo>
                    <a:lnTo>
                      <a:pt x="13" y="17"/>
                    </a:lnTo>
                    <a:lnTo>
                      <a:pt x="29"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146"/>
              <p:cNvSpPr>
                <a:spLocks noEditPoints="1"/>
              </p:cNvSpPr>
              <p:nvPr userDrawn="1"/>
            </p:nvSpPr>
            <p:spPr bwMode="auto">
              <a:xfrm>
                <a:off x="2015" y="2587"/>
                <a:ext cx="432" cy="430"/>
              </a:xfrm>
              <a:custGeom>
                <a:avLst/>
                <a:gdLst>
                  <a:gd name="T0" fmla="*/ 3 w 863"/>
                  <a:gd name="T1" fmla="*/ 481 h 861"/>
                  <a:gd name="T2" fmla="*/ 25 w 863"/>
                  <a:gd name="T3" fmla="*/ 575 h 861"/>
                  <a:gd name="T4" fmla="*/ 67 w 863"/>
                  <a:gd name="T5" fmla="*/ 661 h 861"/>
                  <a:gd name="T6" fmla="*/ 127 w 863"/>
                  <a:gd name="T7" fmla="*/ 734 h 861"/>
                  <a:gd name="T8" fmla="*/ 200 w 863"/>
                  <a:gd name="T9" fmla="*/ 794 h 861"/>
                  <a:gd name="T10" fmla="*/ 286 w 863"/>
                  <a:gd name="T11" fmla="*/ 836 h 861"/>
                  <a:gd name="T12" fmla="*/ 381 w 863"/>
                  <a:gd name="T13" fmla="*/ 858 h 861"/>
                  <a:gd name="T14" fmla="*/ 482 w 863"/>
                  <a:gd name="T15" fmla="*/ 858 h 861"/>
                  <a:gd name="T16" fmla="*/ 578 w 863"/>
                  <a:gd name="T17" fmla="*/ 836 h 861"/>
                  <a:gd name="T18" fmla="*/ 663 w 863"/>
                  <a:gd name="T19" fmla="*/ 794 h 861"/>
                  <a:gd name="T20" fmla="*/ 737 w 863"/>
                  <a:gd name="T21" fmla="*/ 734 h 861"/>
                  <a:gd name="T22" fmla="*/ 796 w 863"/>
                  <a:gd name="T23" fmla="*/ 661 h 861"/>
                  <a:gd name="T24" fmla="*/ 838 w 863"/>
                  <a:gd name="T25" fmla="*/ 575 h 861"/>
                  <a:gd name="T26" fmla="*/ 860 w 863"/>
                  <a:gd name="T27" fmla="*/ 481 h 861"/>
                  <a:gd name="T28" fmla="*/ 860 w 863"/>
                  <a:gd name="T29" fmla="*/ 380 h 861"/>
                  <a:gd name="T30" fmla="*/ 838 w 863"/>
                  <a:gd name="T31" fmla="*/ 285 h 861"/>
                  <a:gd name="T32" fmla="*/ 796 w 863"/>
                  <a:gd name="T33" fmla="*/ 200 h 861"/>
                  <a:gd name="T34" fmla="*/ 737 w 863"/>
                  <a:gd name="T35" fmla="*/ 125 h 861"/>
                  <a:gd name="T36" fmla="*/ 663 w 863"/>
                  <a:gd name="T37" fmla="*/ 67 h 861"/>
                  <a:gd name="T38" fmla="*/ 578 w 863"/>
                  <a:gd name="T39" fmla="*/ 25 h 861"/>
                  <a:gd name="T40" fmla="*/ 482 w 863"/>
                  <a:gd name="T41" fmla="*/ 3 h 861"/>
                  <a:gd name="T42" fmla="*/ 381 w 863"/>
                  <a:gd name="T43" fmla="*/ 3 h 861"/>
                  <a:gd name="T44" fmla="*/ 286 w 863"/>
                  <a:gd name="T45" fmla="*/ 25 h 861"/>
                  <a:gd name="T46" fmla="*/ 200 w 863"/>
                  <a:gd name="T47" fmla="*/ 67 h 861"/>
                  <a:gd name="T48" fmla="*/ 127 w 863"/>
                  <a:gd name="T49" fmla="*/ 125 h 861"/>
                  <a:gd name="T50" fmla="*/ 67 w 863"/>
                  <a:gd name="T51" fmla="*/ 200 h 861"/>
                  <a:gd name="T52" fmla="*/ 25 w 863"/>
                  <a:gd name="T53" fmla="*/ 285 h 861"/>
                  <a:gd name="T54" fmla="*/ 3 w 863"/>
                  <a:gd name="T55" fmla="*/ 380 h 861"/>
                  <a:gd name="T56" fmla="*/ 11 w 863"/>
                  <a:gd name="T57" fmla="*/ 430 h 861"/>
                  <a:gd name="T58" fmla="*/ 24 w 863"/>
                  <a:gd name="T59" fmla="*/ 327 h 861"/>
                  <a:gd name="T60" fmla="*/ 60 w 863"/>
                  <a:gd name="T61" fmla="*/ 233 h 861"/>
                  <a:gd name="T62" fmla="*/ 117 w 863"/>
                  <a:gd name="T63" fmla="*/ 152 h 861"/>
                  <a:gd name="T64" fmla="*/ 192 w 863"/>
                  <a:gd name="T65" fmla="*/ 87 h 861"/>
                  <a:gd name="T66" fmla="*/ 280 w 863"/>
                  <a:gd name="T67" fmla="*/ 39 h 861"/>
                  <a:gd name="T68" fmla="*/ 379 w 863"/>
                  <a:gd name="T69" fmla="*/ 14 h 861"/>
                  <a:gd name="T70" fmla="*/ 484 w 863"/>
                  <a:gd name="T71" fmla="*/ 14 h 861"/>
                  <a:gd name="T72" fmla="*/ 584 w 863"/>
                  <a:gd name="T73" fmla="*/ 39 h 861"/>
                  <a:gd name="T74" fmla="*/ 672 w 863"/>
                  <a:gd name="T75" fmla="*/ 87 h 861"/>
                  <a:gd name="T76" fmla="*/ 746 w 863"/>
                  <a:gd name="T77" fmla="*/ 152 h 861"/>
                  <a:gd name="T78" fmla="*/ 802 w 863"/>
                  <a:gd name="T79" fmla="*/ 233 h 861"/>
                  <a:gd name="T80" fmla="*/ 839 w 863"/>
                  <a:gd name="T81" fmla="*/ 327 h 861"/>
                  <a:gd name="T82" fmla="*/ 852 w 863"/>
                  <a:gd name="T83" fmla="*/ 430 h 861"/>
                  <a:gd name="T84" fmla="*/ 839 w 863"/>
                  <a:gd name="T85" fmla="*/ 533 h 861"/>
                  <a:gd name="T86" fmla="*/ 802 w 863"/>
                  <a:gd name="T87" fmla="*/ 627 h 861"/>
                  <a:gd name="T88" fmla="*/ 746 w 863"/>
                  <a:gd name="T89" fmla="*/ 709 h 861"/>
                  <a:gd name="T90" fmla="*/ 672 w 863"/>
                  <a:gd name="T91" fmla="*/ 774 h 861"/>
                  <a:gd name="T92" fmla="*/ 584 w 863"/>
                  <a:gd name="T93" fmla="*/ 821 h 861"/>
                  <a:gd name="T94" fmla="*/ 484 w 863"/>
                  <a:gd name="T95" fmla="*/ 846 h 861"/>
                  <a:gd name="T96" fmla="*/ 379 w 863"/>
                  <a:gd name="T97" fmla="*/ 846 h 861"/>
                  <a:gd name="T98" fmla="*/ 280 w 863"/>
                  <a:gd name="T99" fmla="*/ 821 h 861"/>
                  <a:gd name="T100" fmla="*/ 192 w 863"/>
                  <a:gd name="T101" fmla="*/ 774 h 861"/>
                  <a:gd name="T102" fmla="*/ 117 w 863"/>
                  <a:gd name="T103" fmla="*/ 709 h 861"/>
                  <a:gd name="T104" fmla="*/ 60 w 863"/>
                  <a:gd name="T105" fmla="*/ 627 h 861"/>
                  <a:gd name="T106" fmla="*/ 24 w 863"/>
                  <a:gd name="T107" fmla="*/ 533 h 861"/>
                  <a:gd name="T108" fmla="*/ 11 w 863"/>
                  <a:gd name="T109" fmla="*/ 43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3" h="861">
                    <a:moveTo>
                      <a:pt x="0" y="430"/>
                    </a:moveTo>
                    <a:lnTo>
                      <a:pt x="3" y="481"/>
                    </a:lnTo>
                    <a:lnTo>
                      <a:pt x="11" y="529"/>
                    </a:lnTo>
                    <a:lnTo>
                      <a:pt x="25" y="575"/>
                    </a:lnTo>
                    <a:lnTo>
                      <a:pt x="44" y="619"/>
                    </a:lnTo>
                    <a:lnTo>
                      <a:pt x="67" y="661"/>
                    </a:lnTo>
                    <a:lnTo>
                      <a:pt x="95" y="700"/>
                    </a:lnTo>
                    <a:lnTo>
                      <a:pt x="127" y="734"/>
                    </a:lnTo>
                    <a:lnTo>
                      <a:pt x="161" y="766"/>
                    </a:lnTo>
                    <a:lnTo>
                      <a:pt x="200" y="794"/>
                    </a:lnTo>
                    <a:lnTo>
                      <a:pt x="242" y="817"/>
                    </a:lnTo>
                    <a:lnTo>
                      <a:pt x="286" y="836"/>
                    </a:lnTo>
                    <a:lnTo>
                      <a:pt x="333" y="849"/>
                    </a:lnTo>
                    <a:lnTo>
                      <a:pt x="381" y="858"/>
                    </a:lnTo>
                    <a:lnTo>
                      <a:pt x="431" y="861"/>
                    </a:lnTo>
                    <a:lnTo>
                      <a:pt x="482" y="858"/>
                    </a:lnTo>
                    <a:lnTo>
                      <a:pt x="530" y="849"/>
                    </a:lnTo>
                    <a:lnTo>
                      <a:pt x="578" y="836"/>
                    </a:lnTo>
                    <a:lnTo>
                      <a:pt x="622" y="817"/>
                    </a:lnTo>
                    <a:lnTo>
                      <a:pt x="663" y="794"/>
                    </a:lnTo>
                    <a:lnTo>
                      <a:pt x="702" y="766"/>
                    </a:lnTo>
                    <a:lnTo>
                      <a:pt x="737" y="734"/>
                    </a:lnTo>
                    <a:lnTo>
                      <a:pt x="769" y="700"/>
                    </a:lnTo>
                    <a:lnTo>
                      <a:pt x="796" y="661"/>
                    </a:lnTo>
                    <a:lnTo>
                      <a:pt x="819" y="619"/>
                    </a:lnTo>
                    <a:lnTo>
                      <a:pt x="838" y="575"/>
                    </a:lnTo>
                    <a:lnTo>
                      <a:pt x="852" y="529"/>
                    </a:lnTo>
                    <a:lnTo>
                      <a:pt x="860" y="481"/>
                    </a:lnTo>
                    <a:lnTo>
                      <a:pt x="863" y="430"/>
                    </a:lnTo>
                    <a:lnTo>
                      <a:pt x="860" y="380"/>
                    </a:lnTo>
                    <a:lnTo>
                      <a:pt x="852" y="332"/>
                    </a:lnTo>
                    <a:lnTo>
                      <a:pt x="838" y="285"/>
                    </a:lnTo>
                    <a:lnTo>
                      <a:pt x="819" y="241"/>
                    </a:lnTo>
                    <a:lnTo>
                      <a:pt x="796" y="200"/>
                    </a:lnTo>
                    <a:lnTo>
                      <a:pt x="769" y="161"/>
                    </a:lnTo>
                    <a:lnTo>
                      <a:pt x="737" y="125"/>
                    </a:lnTo>
                    <a:lnTo>
                      <a:pt x="702" y="94"/>
                    </a:lnTo>
                    <a:lnTo>
                      <a:pt x="663" y="67"/>
                    </a:lnTo>
                    <a:lnTo>
                      <a:pt x="622" y="44"/>
                    </a:lnTo>
                    <a:lnTo>
                      <a:pt x="578" y="25"/>
                    </a:lnTo>
                    <a:lnTo>
                      <a:pt x="530" y="11"/>
                    </a:lnTo>
                    <a:lnTo>
                      <a:pt x="482" y="3"/>
                    </a:lnTo>
                    <a:lnTo>
                      <a:pt x="431" y="0"/>
                    </a:lnTo>
                    <a:lnTo>
                      <a:pt x="381" y="3"/>
                    </a:lnTo>
                    <a:lnTo>
                      <a:pt x="333" y="11"/>
                    </a:lnTo>
                    <a:lnTo>
                      <a:pt x="286" y="25"/>
                    </a:lnTo>
                    <a:lnTo>
                      <a:pt x="242" y="44"/>
                    </a:lnTo>
                    <a:lnTo>
                      <a:pt x="200" y="67"/>
                    </a:lnTo>
                    <a:lnTo>
                      <a:pt x="161" y="94"/>
                    </a:lnTo>
                    <a:lnTo>
                      <a:pt x="127" y="125"/>
                    </a:lnTo>
                    <a:lnTo>
                      <a:pt x="95" y="161"/>
                    </a:lnTo>
                    <a:lnTo>
                      <a:pt x="67" y="200"/>
                    </a:lnTo>
                    <a:lnTo>
                      <a:pt x="44" y="241"/>
                    </a:lnTo>
                    <a:lnTo>
                      <a:pt x="25" y="285"/>
                    </a:lnTo>
                    <a:lnTo>
                      <a:pt x="11" y="332"/>
                    </a:lnTo>
                    <a:lnTo>
                      <a:pt x="3" y="380"/>
                    </a:lnTo>
                    <a:lnTo>
                      <a:pt x="0" y="430"/>
                    </a:lnTo>
                    <a:close/>
                    <a:moveTo>
                      <a:pt x="11" y="430"/>
                    </a:moveTo>
                    <a:lnTo>
                      <a:pt x="14" y="378"/>
                    </a:lnTo>
                    <a:lnTo>
                      <a:pt x="24" y="327"/>
                    </a:lnTo>
                    <a:lnTo>
                      <a:pt x="39" y="278"/>
                    </a:lnTo>
                    <a:lnTo>
                      <a:pt x="60" y="233"/>
                    </a:lnTo>
                    <a:lnTo>
                      <a:pt x="87" y="190"/>
                    </a:lnTo>
                    <a:lnTo>
                      <a:pt x="117" y="152"/>
                    </a:lnTo>
                    <a:lnTo>
                      <a:pt x="153" y="117"/>
                    </a:lnTo>
                    <a:lnTo>
                      <a:pt x="192" y="87"/>
                    </a:lnTo>
                    <a:lnTo>
                      <a:pt x="234" y="60"/>
                    </a:lnTo>
                    <a:lnTo>
                      <a:pt x="280" y="39"/>
                    </a:lnTo>
                    <a:lnTo>
                      <a:pt x="328" y="24"/>
                    </a:lnTo>
                    <a:lnTo>
                      <a:pt x="379" y="14"/>
                    </a:lnTo>
                    <a:lnTo>
                      <a:pt x="431" y="11"/>
                    </a:lnTo>
                    <a:lnTo>
                      <a:pt x="484" y="14"/>
                    </a:lnTo>
                    <a:lnTo>
                      <a:pt x="535" y="24"/>
                    </a:lnTo>
                    <a:lnTo>
                      <a:pt x="584" y="39"/>
                    </a:lnTo>
                    <a:lnTo>
                      <a:pt x="629" y="60"/>
                    </a:lnTo>
                    <a:lnTo>
                      <a:pt x="672" y="87"/>
                    </a:lnTo>
                    <a:lnTo>
                      <a:pt x="711" y="117"/>
                    </a:lnTo>
                    <a:lnTo>
                      <a:pt x="746" y="152"/>
                    </a:lnTo>
                    <a:lnTo>
                      <a:pt x="777" y="190"/>
                    </a:lnTo>
                    <a:lnTo>
                      <a:pt x="802" y="233"/>
                    </a:lnTo>
                    <a:lnTo>
                      <a:pt x="823" y="278"/>
                    </a:lnTo>
                    <a:lnTo>
                      <a:pt x="839" y="327"/>
                    </a:lnTo>
                    <a:lnTo>
                      <a:pt x="849" y="378"/>
                    </a:lnTo>
                    <a:lnTo>
                      <a:pt x="852" y="430"/>
                    </a:lnTo>
                    <a:lnTo>
                      <a:pt x="849" y="483"/>
                    </a:lnTo>
                    <a:lnTo>
                      <a:pt x="839" y="533"/>
                    </a:lnTo>
                    <a:lnTo>
                      <a:pt x="823" y="581"/>
                    </a:lnTo>
                    <a:lnTo>
                      <a:pt x="802" y="627"/>
                    </a:lnTo>
                    <a:lnTo>
                      <a:pt x="777" y="669"/>
                    </a:lnTo>
                    <a:lnTo>
                      <a:pt x="746" y="709"/>
                    </a:lnTo>
                    <a:lnTo>
                      <a:pt x="711" y="744"/>
                    </a:lnTo>
                    <a:lnTo>
                      <a:pt x="672" y="774"/>
                    </a:lnTo>
                    <a:lnTo>
                      <a:pt x="629" y="800"/>
                    </a:lnTo>
                    <a:lnTo>
                      <a:pt x="584" y="821"/>
                    </a:lnTo>
                    <a:lnTo>
                      <a:pt x="535" y="837"/>
                    </a:lnTo>
                    <a:lnTo>
                      <a:pt x="484" y="846"/>
                    </a:lnTo>
                    <a:lnTo>
                      <a:pt x="431" y="849"/>
                    </a:lnTo>
                    <a:lnTo>
                      <a:pt x="379" y="846"/>
                    </a:lnTo>
                    <a:lnTo>
                      <a:pt x="328" y="837"/>
                    </a:lnTo>
                    <a:lnTo>
                      <a:pt x="280" y="821"/>
                    </a:lnTo>
                    <a:lnTo>
                      <a:pt x="234" y="800"/>
                    </a:lnTo>
                    <a:lnTo>
                      <a:pt x="192" y="774"/>
                    </a:lnTo>
                    <a:lnTo>
                      <a:pt x="153" y="744"/>
                    </a:lnTo>
                    <a:lnTo>
                      <a:pt x="117" y="709"/>
                    </a:lnTo>
                    <a:lnTo>
                      <a:pt x="87" y="669"/>
                    </a:lnTo>
                    <a:lnTo>
                      <a:pt x="60" y="627"/>
                    </a:lnTo>
                    <a:lnTo>
                      <a:pt x="39" y="581"/>
                    </a:lnTo>
                    <a:lnTo>
                      <a:pt x="24" y="533"/>
                    </a:lnTo>
                    <a:lnTo>
                      <a:pt x="14" y="483"/>
                    </a:lnTo>
                    <a:lnTo>
                      <a:pt x="11" y="43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147"/>
              <p:cNvSpPr>
                <a:spLocks/>
              </p:cNvSpPr>
              <p:nvPr userDrawn="1"/>
            </p:nvSpPr>
            <p:spPr bwMode="auto">
              <a:xfrm>
                <a:off x="2056" y="2837"/>
                <a:ext cx="25" cy="22"/>
              </a:xfrm>
              <a:custGeom>
                <a:avLst/>
                <a:gdLst>
                  <a:gd name="T0" fmla="*/ 41 w 51"/>
                  <a:gd name="T1" fmla="*/ 20 h 44"/>
                  <a:gd name="T2" fmla="*/ 43 w 51"/>
                  <a:gd name="T3" fmla="*/ 20 h 44"/>
                  <a:gd name="T4" fmla="*/ 44 w 51"/>
                  <a:gd name="T5" fmla="*/ 19 h 44"/>
                  <a:gd name="T6" fmla="*/ 44 w 51"/>
                  <a:gd name="T7" fmla="*/ 17 h 44"/>
                  <a:gd name="T8" fmla="*/ 44 w 51"/>
                  <a:gd name="T9" fmla="*/ 16 h 44"/>
                  <a:gd name="T10" fmla="*/ 44 w 51"/>
                  <a:gd name="T11" fmla="*/ 12 h 44"/>
                  <a:gd name="T12" fmla="*/ 41 w 51"/>
                  <a:gd name="T13" fmla="*/ 9 h 44"/>
                  <a:gd name="T14" fmla="*/ 40 w 51"/>
                  <a:gd name="T15" fmla="*/ 7 h 44"/>
                  <a:gd name="T16" fmla="*/ 38 w 51"/>
                  <a:gd name="T17" fmla="*/ 5 h 44"/>
                  <a:gd name="T18" fmla="*/ 36 w 51"/>
                  <a:gd name="T19" fmla="*/ 4 h 44"/>
                  <a:gd name="T20" fmla="*/ 34 w 51"/>
                  <a:gd name="T21" fmla="*/ 4 h 44"/>
                  <a:gd name="T22" fmla="*/ 31 w 51"/>
                  <a:gd name="T23" fmla="*/ 4 h 44"/>
                  <a:gd name="T24" fmla="*/ 31 w 51"/>
                  <a:gd name="T25" fmla="*/ 1 h 44"/>
                  <a:gd name="T26" fmla="*/ 43 w 51"/>
                  <a:gd name="T27" fmla="*/ 0 h 44"/>
                  <a:gd name="T28" fmla="*/ 45 w 51"/>
                  <a:gd name="T29" fmla="*/ 9 h 44"/>
                  <a:gd name="T30" fmla="*/ 47 w 51"/>
                  <a:gd name="T31" fmla="*/ 16 h 44"/>
                  <a:gd name="T32" fmla="*/ 51 w 51"/>
                  <a:gd name="T33" fmla="*/ 32 h 44"/>
                  <a:gd name="T34" fmla="*/ 49 w 51"/>
                  <a:gd name="T35" fmla="*/ 33 h 44"/>
                  <a:gd name="T36" fmla="*/ 49 w 51"/>
                  <a:gd name="T37" fmla="*/ 32 h 44"/>
                  <a:gd name="T38" fmla="*/ 49 w 51"/>
                  <a:gd name="T39" fmla="*/ 31 h 44"/>
                  <a:gd name="T40" fmla="*/ 48 w 51"/>
                  <a:gd name="T41" fmla="*/ 30 h 44"/>
                  <a:gd name="T42" fmla="*/ 47 w 51"/>
                  <a:gd name="T43" fmla="*/ 29 h 44"/>
                  <a:gd name="T44" fmla="*/ 46 w 51"/>
                  <a:gd name="T45" fmla="*/ 28 h 44"/>
                  <a:gd name="T46" fmla="*/ 44 w 51"/>
                  <a:gd name="T47" fmla="*/ 29 h 44"/>
                  <a:gd name="T48" fmla="*/ 10 w 51"/>
                  <a:gd name="T49" fmla="*/ 37 h 44"/>
                  <a:gd name="T50" fmla="*/ 8 w 51"/>
                  <a:gd name="T51" fmla="*/ 38 h 44"/>
                  <a:gd name="T52" fmla="*/ 8 w 51"/>
                  <a:gd name="T53" fmla="*/ 40 h 44"/>
                  <a:gd name="T54" fmla="*/ 8 w 51"/>
                  <a:gd name="T55" fmla="*/ 41 h 44"/>
                  <a:gd name="T56" fmla="*/ 8 w 51"/>
                  <a:gd name="T57" fmla="*/ 43 h 44"/>
                  <a:gd name="T58" fmla="*/ 8 w 51"/>
                  <a:gd name="T59" fmla="*/ 43 h 44"/>
                  <a:gd name="T60" fmla="*/ 6 w 51"/>
                  <a:gd name="T61" fmla="*/ 44 h 44"/>
                  <a:gd name="T62" fmla="*/ 5 w 51"/>
                  <a:gd name="T63" fmla="*/ 39 h 44"/>
                  <a:gd name="T64" fmla="*/ 4 w 51"/>
                  <a:gd name="T65" fmla="*/ 35 h 44"/>
                  <a:gd name="T66" fmla="*/ 3 w 51"/>
                  <a:gd name="T67" fmla="*/ 31 h 44"/>
                  <a:gd name="T68" fmla="*/ 0 w 51"/>
                  <a:gd name="T69" fmla="*/ 26 h 44"/>
                  <a:gd name="T70" fmla="*/ 3 w 51"/>
                  <a:gd name="T71" fmla="*/ 26 h 44"/>
                  <a:gd name="T72" fmla="*/ 4 w 51"/>
                  <a:gd name="T73" fmla="*/ 27 h 44"/>
                  <a:gd name="T74" fmla="*/ 4 w 51"/>
                  <a:gd name="T75" fmla="*/ 29 h 44"/>
                  <a:gd name="T76" fmla="*/ 5 w 51"/>
                  <a:gd name="T77" fmla="*/ 30 h 44"/>
                  <a:gd name="T78" fmla="*/ 6 w 51"/>
                  <a:gd name="T79" fmla="*/ 30 h 44"/>
                  <a:gd name="T80" fmla="*/ 8 w 51"/>
                  <a:gd name="T81" fmla="*/ 30 h 44"/>
                  <a:gd name="T82" fmla="*/ 41 w 51"/>
                  <a:gd name="T8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4">
                    <a:moveTo>
                      <a:pt x="41" y="20"/>
                    </a:moveTo>
                    <a:lnTo>
                      <a:pt x="43" y="20"/>
                    </a:lnTo>
                    <a:lnTo>
                      <a:pt x="44" y="19"/>
                    </a:lnTo>
                    <a:lnTo>
                      <a:pt x="44" y="17"/>
                    </a:lnTo>
                    <a:lnTo>
                      <a:pt x="44" y="16"/>
                    </a:lnTo>
                    <a:lnTo>
                      <a:pt x="44" y="12"/>
                    </a:lnTo>
                    <a:lnTo>
                      <a:pt x="41" y="9"/>
                    </a:lnTo>
                    <a:lnTo>
                      <a:pt x="40" y="7"/>
                    </a:lnTo>
                    <a:lnTo>
                      <a:pt x="38" y="5"/>
                    </a:lnTo>
                    <a:lnTo>
                      <a:pt x="36" y="4"/>
                    </a:lnTo>
                    <a:lnTo>
                      <a:pt x="34" y="4"/>
                    </a:lnTo>
                    <a:lnTo>
                      <a:pt x="31" y="4"/>
                    </a:lnTo>
                    <a:lnTo>
                      <a:pt x="31" y="1"/>
                    </a:lnTo>
                    <a:lnTo>
                      <a:pt x="43" y="0"/>
                    </a:lnTo>
                    <a:lnTo>
                      <a:pt x="45" y="9"/>
                    </a:lnTo>
                    <a:lnTo>
                      <a:pt x="47" y="16"/>
                    </a:lnTo>
                    <a:lnTo>
                      <a:pt x="51" y="32"/>
                    </a:lnTo>
                    <a:lnTo>
                      <a:pt x="49" y="33"/>
                    </a:lnTo>
                    <a:lnTo>
                      <a:pt x="49" y="32"/>
                    </a:lnTo>
                    <a:lnTo>
                      <a:pt x="49" y="31"/>
                    </a:lnTo>
                    <a:lnTo>
                      <a:pt x="48" y="30"/>
                    </a:lnTo>
                    <a:lnTo>
                      <a:pt x="47" y="29"/>
                    </a:lnTo>
                    <a:lnTo>
                      <a:pt x="46" y="28"/>
                    </a:lnTo>
                    <a:lnTo>
                      <a:pt x="44" y="29"/>
                    </a:lnTo>
                    <a:lnTo>
                      <a:pt x="10" y="37"/>
                    </a:lnTo>
                    <a:lnTo>
                      <a:pt x="8" y="38"/>
                    </a:lnTo>
                    <a:lnTo>
                      <a:pt x="8" y="40"/>
                    </a:lnTo>
                    <a:lnTo>
                      <a:pt x="8" y="41"/>
                    </a:lnTo>
                    <a:lnTo>
                      <a:pt x="8" y="43"/>
                    </a:lnTo>
                    <a:lnTo>
                      <a:pt x="8" y="43"/>
                    </a:lnTo>
                    <a:lnTo>
                      <a:pt x="6" y="44"/>
                    </a:lnTo>
                    <a:lnTo>
                      <a:pt x="5" y="39"/>
                    </a:lnTo>
                    <a:lnTo>
                      <a:pt x="4" y="35"/>
                    </a:lnTo>
                    <a:lnTo>
                      <a:pt x="3" y="31"/>
                    </a:lnTo>
                    <a:lnTo>
                      <a:pt x="0" y="26"/>
                    </a:lnTo>
                    <a:lnTo>
                      <a:pt x="3" y="26"/>
                    </a:lnTo>
                    <a:lnTo>
                      <a:pt x="4" y="27"/>
                    </a:lnTo>
                    <a:lnTo>
                      <a:pt x="4" y="29"/>
                    </a:lnTo>
                    <a:lnTo>
                      <a:pt x="5" y="30"/>
                    </a:lnTo>
                    <a:lnTo>
                      <a:pt x="6" y="30"/>
                    </a:lnTo>
                    <a:lnTo>
                      <a:pt x="8" y="30"/>
                    </a:lnTo>
                    <a:lnTo>
                      <a:pt x="41" y="2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48"/>
              <p:cNvSpPr>
                <a:spLocks/>
              </p:cNvSpPr>
              <p:nvPr userDrawn="1"/>
            </p:nvSpPr>
            <p:spPr bwMode="auto">
              <a:xfrm>
                <a:off x="2052" y="2819"/>
                <a:ext cx="25" cy="20"/>
              </a:xfrm>
              <a:custGeom>
                <a:avLst/>
                <a:gdLst>
                  <a:gd name="T0" fmla="*/ 48 w 50"/>
                  <a:gd name="T1" fmla="*/ 32 h 40"/>
                  <a:gd name="T2" fmla="*/ 47 w 50"/>
                  <a:gd name="T3" fmla="*/ 29 h 40"/>
                  <a:gd name="T4" fmla="*/ 44 w 50"/>
                  <a:gd name="T5" fmla="*/ 28 h 40"/>
                  <a:gd name="T6" fmla="*/ 7 w 50"/>
                  <a:gd name="T7" fmla="*/ 34 h 40"/>
                  <a:gd name="T8" fmla="*/ 6 w 50"/>
                  <a:gd name="T9" fmla="*/ 38 h 40"/>
                  <a:gd name="T10" fmla="*/ 6 w 50"/>
                  <a:gd name="T11" fmla="*/ 40 h 40"/>
                  <a:gd name="T12" fmla="*/ 4 w 50"/>
                  <a:gd name="T13" fmla="*/ 35 h 40"/>
                  <a:gd name="T14" fmla="*/ 2 w 50"/>
                  <a:gd name="T15" fmla="*/ 25 h 40"/>
                  <a:gd name="T16" fmla="*/ 0 w 50"/>
                  <a:gd name="T17" fmla="*/ 14 h 40"/>
                  <a:gd name="T18" fmla="*/ 3 w 50"/>
                  <a:gd name="T19" fmla="*/ 9 h 40"/>
                  <a:gd name="T20" fmla="*/ 9 w 50"/>
                  <a:gd name="T21" fmla="*/ 7 h 40"/>
                  <a:gd name="T22" fmla="*/ 8 w 50"/>
                  <a:gd name="T23" fmla="*/ 10 h 40"/>
                  <a:gd name="T24" fmla="*/ 5 w 50"/>
                  <a:gd name="T25" fmla="*/ 11 h 40"/>
                  <a:gd name="T26" fmla="*/ 4 w 50"/>
                  <a:gd name="T27" fmla="*/ 16 h 40"/>
                  <a:gd name="T28" fmla="*/ 5 w 50"/>
                  <a:gd name="T29" fmla="*/ 26 h 40"/>
                  <a:gd name="T30" fmla="*/ 22 w 50"/>
                  <a:gd name="T31" fmla="*/ 17 h 40"/>
                  <a:gd name="T32" fmla="*/ 20 w 50"/>
                  <a:gd name="T33" fmla="*/ 13 h 40"/>
                  <a:gd name="T34" fmla="*/ 15 w 50"/>
                  <a:gd name="T35" fmla="*/ 12 h 40"/>
                  <a:gd name="T36" fmla="*/ 22 w 50"/>
                  <a:gd name="T37" fmla="*/ 9 h 40"/>
                  <a:gd name="T38" fmla="*/ 30 w 50"/>
                  <a:gd name="T39" fmla="*/ 10 h 40"/>
                  <a:gd name="T40" fmla="*/ 27 w 50"/>
                  <a:gd name="T41" fmla="*/ 11 h 40"/>
                  <a:gd name="T42" fmla="*/ 25 w 50"/>
                  <a:gd name="T43" fmla="*/ 13 h 40"/>
                  <a:gd name="T44" fmla="*/ 26 w 50"/>
                  <a:gd name="T45" fmla="*/ 23 h 40"/>
                  <a:gd name="T46" fmla="*/ 43 w 50"/>
                  <a:gd name="T47" fmla="*/ 20 h 40"/>
                  <a:gd name="T48" fmla="*/ 45 w 50"/>
                  <a:gd name="T49" fmla="*/ 17 h 40"/>
                  <a:gd name="T50" fmla="*/ 45 w 50"/>
                  <a:gd name="T51" fmla="*/ 12 h 40"/>
                  <a:gd name="T52" fmla="*/ 43 w 50"/>
                  <a:gd name="T53" fmla="*/ 7 h 40"/>
                  <a:gd name="T54" fmla="*/ 41 w 50"/>
                  <a:gd name="T55" fmla="*/ 3 h 40"/>
                  <a:gd name="T56" fmla="*/ 35 w 50"/>
                  <a:gd name="T57" fmla="*/ 2 h 40"/>
                  <a:gd name="T58" fmla="*/ 46 w 50"/>
                  <a:gd name="T59" fmla="*/ 0 h 40"/>
                  <a:gd name="T60" fmla="*/ 47 w 50"/>
                  <a:gd name="T61" fmla="*/ 8 h 40"/>
                  <a:gd name="T62" fmla="*/ 48 w 50"/>
                  <a:gd name="T63" fmla="*/ 17 h 40"/>
                  <a:gd name="T64" fmla="*/ 49 w 50"/>
                  <a:gd name="T65" fmla="*/ 26 h 40"/>
                  <a:gd name="T66" fmla="*/ 50 w 50"/>
                  <a:gd name="T6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40">
                    <a:moveTo>
                      <a:pt x="48" y="33"/>
                    </a:moveTo>
                    <a:lnTo>
                      <a:pt x="48" y="32"/>
                    </a:lnTo>
                    <a:lnTo>
                      <a:pt x="48" y="30"/>
                    </a:lnTo>
                    <a:lnTo>
                      <a:pt x="47" y="29"/>
                    </a:lnTo>
                    <a:lnTo>
                      <a:pt x="46" y="28"/>
                    </a:lnTo>
                    <a:lnTo>
                      <a:pt x="44" y="28"/>
                    </a:lnTo>
                    <a:lnTo>
                      <a:pt x="9" y="33"/>
                    </a:lnTo>
                    <a:lnTo>
                      <a:pt x="7" y="34"/>
                    </a:lnTo>
                    <a:lnTo>
                      <a:pt x="6" y="35"/>
                    </a:lnTo>
                    <a:lnTo>
                      <a:pt x="6" y="38"/>
                    </a:lnTo>
                    <a:lnTo>
                      <a:pt x="6" y="39"/>
                    </a:lnTo>
                    <a:lnTo>
                      <a:pt x="6" y="40"/>
                    </a:lnTo>
                    <a:lnTo>
                      <a:pt x="4" y="40"/>
                    </a:lnTo>
                    <a:lnTo>
                      <a:pt x="4" y="35"/>
                    </a:lnTo>
                    <a:lnTo>
                      <a:pt x="3" y="30"/>
                    </a:lnTo>
                    <a:lnTo>
                      <a:pt x="2" y="25"/>
                    </a:lnTo>
                    <a:lnTo>
                      <a:pt x="1" y="20"/>
                    </a:lnTo>
                    <a:lnTo>
                      <a:pt x="0" y="14"/>
                    </a:lnTo>
                    <a:lnTo>
                      <a:pt x="0" y="9"/>
                    </a:lnTo>
                    <a:lnTo>
                      <a:pt x="3" y="9"/>
                    </a:lnTo>
                    <a:lnTo>
                      <a:pt x="6" y="8"/>
                    </a:lnTo>
                    <a:lnTo>
                      <a:pt x="9" y="7"/>
                    </a:lnTo>
                    <a:lnTo>
                      <a:pt x="11" y="9"/>
                    </a:lnTo>
                    <a:lnTo>
                      <a:pt x="8" y="10"/>
                    </a:lnTo>
                    <a:lnTo>
                      <a:pt x="6" y="10"/>
                    </a:lnTo>
                    <a:lnTo>
                      <a:pt x="5" y="11"/>
                    </a:lnTo>
                    <a:lnTo>
                      <a:pt x="4" y="13"/>
                    </a:lnTo>
                    <a:lnTo>
                      <a:pt x="4" y="16"/>
                    </a:lnTo>
                    <a:lnTo>
                      <a:pt x="4" y="18"/>
                    </a:lnTo>
                    <a:lnTo>
                      <a:pt x="5" y="26"/>
                    </a:lnTo>
                    <a:lnTo>
                      <a:pt x="23" y="24"/>
                    </a:lnTo>
                    <a:lnTo>
                      <a:pt x="22" y="17"/>
                    </a:lnTo>
                    <a:lnTo>
                      <a:pt x="21" y="14"/>
                    </a:lnTo>
                    <a:lnTo>
                      <a:pt x="20" y="13"/>
                    </a:lnTo>
                    <a:lnTo>
                      <a:pt x="18" y="12"/>
                    </a:lnTo>
                    <a:lnTo>
                      <a:pt x="15" y="12"/>
                    </a:lnTo>
                    <a:lnTo>
                      <a:pt x="15" y="10"/>
                    </a:lnTo>
                    <a:lnTo>
                      <a:pt x="22" y="9"/>
                    </a:lnTo>
                    <a:lnTo>
                      <a:pt x="30" y="8"/>
                    </a:lnTo>
                    <a:lnTo>
                      <a:pt x="30" y="10"/>
                    </a:lnTo>
                    <a:lnTo>
                      <a:pt x="28" y="10"/>
                    </a:lnTo>
                    <a:lnTo>
                      <a:pt x="27" y="11"/>
                    </a:lnTo>
                    <a:lnTo>
                      <a:pt x="25" y="12"/>
                    </a:lnTo>
                    <a:lnTo>
                      <a:pt x="25" y="13"/>
                    </a:lnTo>
                    <a:lnTo>
                      <a:pt x="25" y="16"/>
                    </a:lnTo>
                    <a:lnTo>
                      <a:pt x="26" y="23"/>
                    </a:lnTo>
                    <a:lnTo>
                      <a:pt x="42" y="21"/>
                    </a:lnTo>
                    <a:lnTo>
                      <a:pt x="43" y="20"/>
                    </a:lnTo>
                    <a:lnTo>
                      <a:pt x="45" y="19"/>
                    </a:lnTo>
                    <a:lnTo>
                      <a:pt x="45" y="17"/>
                    </a:lnTo>
                    <a:lnTo>
                      <a:pt x="45" y="14"/>
                    </a:lnTo>
                    <a:lnTo>
                      <a:pt x="45" y="12"/>
                    </a:lnTo>
                    <a:lnTo>
                      <a:pt x="44" y="9"/>
                    </a:lnTo>
                    <a:lnTo>
                      <a:pt x="43" y="7"/>
                    </a:lnTo>
                    <a:lnTo>
                      <a:pt x="42" y="5"/>
                    </a:lnTo>
                    <a:lnTo>
                      <a:pt x="41" y="3"/>
                    </a:lnTo>
                    <a:lnTo>
                      <a:pt x="38" y="2"/>
                    </a:lnTo>
                    <a:lnTo>
                      <a:pt x="35" y="2"/>
                    </a:lnTo>
                    <a:lnTo>
                      <a:pt x="35" y="0"/>
                    </a:lnTo>
                    <a:lnTo>
                      <a:pt x="46" y="0"/>
                    </a:lnTo>
                    <a:lnTo>
                      <a:pt x="46" y="4"/>
                    </a:lnTo>
                    <a:lnTo>
                      <a:pt x="47" y="8"/>
                    </a:lnTo>
                    <a:lnTo>
                      <a:pt x="47" y="12"/>
                    </a:lnTo>
                    <a:lnTo>
                      <a:pt x="48" y="17"/>
                    </a:lnTo>
                    <a:lnTo>
                      <a:pt x="48" y="21"/>
                    </a:lnTo>
                    <a:lnTo>
                      <a:pt x="49" y="26"/>
                    </a:lnTo>
                    <a:lnTo>
                      <a:pt x="50" y="29"/>
                    </a:lnTo>
                    <a:lnTo>
                      <a:pt x="50" y="32"/>
                    </a:lnTo>
                    <a:lnTo>
                      <a:pt x="48" y="3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49"/>
              <p:cNvSpPr>
                <a:spLocks/>
              </p:cNvSpPr>
              <p:nvPr userDrawn="1"/>
            </p:nvSpPr>
            <p:spPr bwMode="auto">
              <a:xfrm>
                <a:off x="2050" y="2801"/>
                <a:ext cx="24" cy="17"/>
              </a:xfrm>
              <a:custGeom>
                <a:avLst/>
                <a:gdLst>
                  <a:gd name="T0" fmla="*/ 40 w 47"/>
                  <a:gd name="T1" fmla="*/ 21 h 36"/>
                  <a:gd name="T2" fmla="*/ 42 w 47"/>
                  <a:gd name="T3" fmla="*/ 21 h 36"/>
                  <a:gd name="T4" fmla="*/ 43 w 47"/>
                  <a:gd name="T5" fmla="*/ 20 h 36"/>
                  <a:gd name="T6" fmla="*/ 44 w 47"/>
                  <a:gd name="T7" fmla="*/ 19 h 36"/>
                  <a:gd name="T8" fmla="*/ 44 w 47"/>
                  <a:gd name="T9" fmla="*/ 17 h 36"/>
                  <a:gd name="T10" fmla="*/ 44 w 47"/>
                  <a:gd name="T11" fmla="*/ 14 h 36"/>
                  <a:gd name="T12" fmla="*/ 43 w 47"/>
                  <a:gd name="T13" fmla="*/ 10 h 36"/>
                  <a:gd name="T14" fmla="*/ 43 w 47"/>
                  <a:gd name="T15" fmla="*/ 6 h 36"/>
                  <a:gd name="T16" fmla="*/ 41 w 47"/>
                  <a:gd name="T17" fmla="*/ 5 h 36"/>
                  <a:gd name="T18" fmla="*/ 40 w 47"/>
                  <a:gd name="T19" fmla="*/ 3 h 36"/>
                  <a:gd name="T20" fmla="*/ 37 w 47"/>
                  <a:gd name="T21" fmla="*/ 2 h 36"/>
                  <a:gd name="T22" fmla="*/ 35 w 47"/>
                  <a:gd name="T23" fmla="*/ 2 h 36"/>
                  <a:gd name="T24" fmla="*/ 35 w 47"/>
                  <a:gd name="T25" fmla="*/ 0 h 36"/>
                  <a:gd name="T26" fmla="*/ 40 w 47"/>
                  <a:gd name="T27" fmla="*/ 1 h 36"/>
                  <a:gd name="T28" fmla="*/ 46 w 47"/>
                  <a:gd name="T29" fmla="*/ 2 h 36"/>
                  <a:gd name="T30" fmla="*/ 46 w 47"/>
                  <a:gd name="T31" fmla="*/ 18 h 36"/>
                  <a:gd name="T32" fmla="*/ 47 w 47"/>
                  <a:gd name="T33" fmla="*/ 26 h 36"/>
                  <a:gd name="T34" fmla="*/ 47 w 47"/>
                  <a:gd name="T35" fmla="*/ 35 h 36"/>
                  <a:gd name="T36" fmla="*/ 45 w 47"/>
                  <a:gd name="T37" fmla="*/ 35 h 36"/>
                  <a:gd name="T38" fmla="*/ 45 w 47"/>
                  <a:gd name="T39" fmla="*/ 34 h 36"/>
                  <a:gd name="T40" fmla="*/ 45 w 47"/>
                  <a:gd name="T41" fmla="*/ 33 h 36"/>
                  <a:gd name="T42" fmla="*/ 45 w 47"/>
                  <a:gd name="T43" fmla="*/ 31 h 36"/>
                  <a:gd name="T44" fmla="*/ 44 w 47"/>
                  <a:gd name="T45" fmla="*/ 29 h 36"/>
                  <a:gd name="T46" fmla="*/ 43 w 47"/>
                  <a:gd name="T47" fmla="*/ 29 h 36"/>
                  <a:gd name="T48" fmla="*/ 41 w 47"/>
                  <a:gd name="T49" fmla="*/ 29 h 36"/>
                  <a:gd name="T50" fmla="*/ 6 w 47"/>
                  <a:gd name="T51" fmla="*/ 31 h 36"/>
                  <a:gd name="T52" fmla="*/ 4 w 47"/>
                  <a:gd name="T53" fmla="*/ 32 h 36"/>
                  <a:gd name="T54" fmla="*/ 3 w 47"/>
                  <a:gd name="T55" fmla="*/ 33 h 36"/>
                  <a:gd name="T56" fmla="*/ 2 w 47"/>
                  <a:gd name="T57" fmla="*/ 34 h 36"/>
                  <a:gd name="T58" fmla="*/ 2 w 47"/>
                  <a:gd name="T59" fmla="*/ 36 h 36"/>
                  <a:gd name="T60" fmla="*/ 2 w 47"/>
                  <a:gd name="T61" fmla="*/ 36 h 36"/>
                  <a:gd name="T62" fmla="*/ 1 w 47"/>
                  <a:gd name="T63" fmla="*/ 36 h 36"/>
                  <a:gd name="T64" fmla="*/ 0 w 47"/>
                  <a:gd name="T65" fmla="*/ 32 h 36"/>
                  <a:gd name="T66" fmla="*/ 0 w 47"/>
                  <a:gd name="T67" fmla="*/ 26 h 36"/>
                  <a:gd name="T68" fmla="*/ 0 w 47"/>
                  <a:gd name="T69" fmla="*/ 22 h 36"/>
                  <a:gd name="T70" fmla="*/ 0 w 47"/>
                  <a:gd name="T71" fmla="*/ 17 h 36"/>
                  <a:gd name="T72" fmla="*/ 2 w 47"/>
                  <a:gd name="T73" fmla="*/ 17 h 36"/>
                  <a:gd name="T74" fmla="*/ 2 w 47"/>
                  <a:gd name="T75" fmla="*/ 19 h 36"/>
                  <a:gd name="T76" fmla="*/ 2 w 47"/>
                  <a:gd name="T77" fmla="*/ 20 h 36"/>
                  <a:gd name="T78" fmla="*/ 2 w 47"/>
                  <a:gd name="T79" fmla="*/ 21 h 36"/>
                  <a:gd name="T80" fmla="*/ 3 w 47"/>
                  <a:gd name="T81" fmla="*/ 22 h 36"/>
                  <a:gd name="T82" fmla="*/ 5 w 47"/>
                  <a:gd name="T83" fmla="*/ 22 h 36"/>
                  <a:gd name="T84" fmla="*/ 40 w 47"/>
                  <a:gd name="T85"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36">
                    <a:moveTo>
                      <a:pt x="40" y="21"/>
                    </a:moveTo>
                    <a:lnTo>
                      <a:pt x="42" y="21"/>
                    </a:lnTo>
                    <a:lnTo>
                      <a:pt x="43" y="20"/>
                    </a:lnTo>
                    <a:lnTo>
                      <a:pt x="44" y="19"/>
                    </a:lnTo>
                    <a:lnTo>
                      <a:pt x="44" y="17"/>
                    </a:lnTo>
                    <a:lnTo>
                      <a:pt x="44" y="14"/>
                    </a:lnTo>
                    <a:lnTo>
                      <a:pt x="43" y="10"/>
                    </a:lnTo>
                    <a:lnTo>
                      <a:pt x="43" y="6"/>
                    </a:lnTo>
                    <a:lnTo>
                      <a:pt x="41" y="5"/>
                    </a:lnTo>
                    <a:lnTo>
                      <a:pt x="40" y="3"/>
                    </a:lnTo>
                    <a:lnTo>
                      <a:pt x="37" y="2"/>
                    </a:lnTo>
                    <a:lnTo>
                      <a:pt x="35" y="2"/>
                    </a:lnTo>
                    <a:lnTo>
                      <a:pt x="35" y="0"/>
                    </a:lnTo>
                    <a:lnTo>
                      <a:pt x="40" y="1"/>
                    </a:lnTo>
                    <a:lnTo>
                      <a:pt x="46" y="2"/>
                    </a:lnTo>
                    <a:lnTo>
                      <a:pt x="46" y="18"/>
                    </a:lnTo>
                    <a:lnTo>
                      <a:pt x="47" y="26"/>
                    </a:lnTo>
                    <a:lnTo>
                      <a:pt x="47" y="35"/>
                    </a:lnTo>
                    <a:lnTo>
                      <a:pt x="45" y="35"/>
                    </a:lnTo>
                    <a:lnTo>
                      <a:pt x="45" y="34"/>
                    </a:lnTo>
                    <a:lnTo>
                      <a:pt x="45" y="33"/>
                    </a:lnTo>
                    <a:lnTo>
                      <a:pt x="45" y="31"/>
                    </a:lnTo>
                    <a:lnTo>
                      <a:pt x="44" y="29"/>
                    </a:lnTo>
                    <a:lnTo>
                      <a:pt x="43" y="29"/>
                    </a:lnTo>
                    <a:lnTo>
                      <a:pt x="41" y="29"/>
                    </a:lnTo>
                    <a:lnTo>
                      <a:pt x="6" y="31"/>
                    </a:lnTo>
                    <a:lnTo>
                      <a:pt x="4" y="32"/>
                    </a:lnTo>
                    <a:lnTo>
                      <a:pt x="3" y="33"/>
                    </a:lnTo>
                    <a:lnTo>
                      <a:pt x="2" y="34"/>
                    </a:lnTo>
                    <a:lnTo>
                      <a:pt x="2" y="36"/>
                    </a:lnTo>
                    <a:lnTo>
                      <a:pt x="2" y="36"/>
                    </a:lnTo>
                    <a:lnTo>
                      <a:pt x="1" y="36"/>
                    </a:lnTo>
                    <a:lnTo>
                      <a:pt x="0" y="32"/>
                    </a:lnTo>
                    <a:lnTo>
                      <a:pt x="0" y="26"/>
                    </a:lnTo>
                    <a:lnTo>
                      <a:pt x="0" y="22"/>
                    </a:lnTo>
                    <a:lnTo>
                      <a:pt x="0" y="17"/>
                    </a:lnTo>
                    <a:lnTo>
                      <a:pt x="2" y="17"/>
                    </a:lnTo>
                    <a:lnTo>
                      <a:pt x="2" y="19"/>
                    </a:lnTo>
                    <a:lnTo>
                      <a:pt x="2" y="20"/>
                    </a:lnTo>
                    <a:lnTo>
                      <a:pt x="2" y="21"/>
                    </a:lnTo>
                    <a:lnTo>
                      <a:pt x="3" y="22"/>
                    </a:lnTo>
                    <a:lnTo>
                      <a:pt x="5" y="22"/>
                    </a:lnTo>
                    <a:lnTo>
                      <a:pt x="40" y="2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50"/>
              <p:cNvSpPr>
                <a:spLocks noEditPoints="1"/>
              </p:cNvSpPr>
              <p:nvPr userDrawn="1"/>
            </p:nvSpPr>
            <p:spPr bwMode="auto">
              <a:xfrm>
                <a:off x="2050" y="2750"/>
                <a:ext cx="30" cy="50"/>
              </a:xfrm>
              <a:custGeom>
                <a:avLst/>
                <a:gdLst>
                  <a:gd name="T0" fmla="*/ 57 w 60"/>
                  <a:gd name="T1" fmla="*/ 15 h 100"/>
                  <a:gd name="T2" fmla="*/ 23 w 60"/>
                  <a:gd name="T3" fmla="*/ 8 h 100"/>
                  <a:gd name="T4" fmla="*/ 18 w 60"/>
                  <a:gd name="T5" fmla="*/ 6 h 100"/>
                  <a:gd name="T6" fmla="*/ 16 w 60"/>
                  <a:gd name="T7" fmla="*/ 3 h 100"/>
                  <a:gd name="T8" fmla="*/ 17 w 60"/>
                  <a:gd name="T9" fmla="*/ 1 h 100"/>
                  <a:gd name="T10" fmla="*/ 15 w 60"/>
                  <a:gd name="T11" fmla="*/ 0 h 100"/>
                  <a:gd name="T12" fmla="*/ 10 w 60"/>
                  <a:gd name="T13" fmla="*/ 15 h 100"/>
                  <a:gd name="T14" fmla="*/ 14 w 60"/>
                  <a:gd name="T15" fmla="*/ 14 h 100"/>
                  <a:gd name="T16" fmla="*/ 15 w 60"/>
                  <a:gd name="T17" fmla="*/ 11 h 100"/>
                  <a:gd name="T18" fmla="*/ 18 w 60"/>
                  <a:gd name="T19" fmla="*/ 10 h 100"/>
                  <a:gd name="T20" fmla="*/ 45 w 60"/>
                  <a:gd name="T21" fmla="*/ 16 h 100"/>
                  <a:gd name="T22" fmla="*/ 6 w 60"/>
                  <a:gd name="T23" fmla="*/ 35 h 100"/>
                  <a:gd name="T24" fmla="*/ 3 w 60"/>
                  <a:gd name="T25" fmla="*/ 48 h 100"/>
                  <a:gd name="T26" fmla="*/ 5 w 60"/>
                  <a:gd name="T27" fmla="*/ 48 h 100"/>
                  <a:gd name="T28" fmla="*/ 8 w 60"/>
                  <a:gd name="T29" fmla="*/ 44 h 100"/>
                  <a:gd name="T30" fmla="*/ 12 w 60"/>
                  <a:gd name="T31" fmla="*/ 44 h 100"/>
                  <a:gd name="T32" fmla="*/ 44 w 60"/>
                  <a:gd name="T33" fmla="*/ 51 h 100"/>
                  <a:gd name="T34" fmla="*/ 47 w 60"/>
                  <a:gd name="T35" fmla="*/ 53 h 100"/>
                  <a:gd name="T36" fmla="*/ 48 w 60"/>
                  <a:gd name="T37" fmla="*/ 56 h 100"/>
                  <a:gd name="T38" fmla="*/ 48 w 60"/>
                  <a:gd name="T39" fmla="*/ 58 h 100"/>
                  <a:gd name="T40" fmla="*/ 47 w 60"/>
                  <a:gd name="T41" fmla="*/ 60 h 100"/>
                  <a:gd name="T42" fmla="*/ 42 w 60"/>
                  <a:gd name="T43" fmla="*/ 62 h 100"/>
                  <a:gd name="T44" fmla="*/ 2 w 60"/>
                  <a:gd name="T45" fmla="*/ 72 h 100"/>
                  <a:gd name="T46" fmla="*/ 0 w 60"/>
                  <a:gd name="T47" fmla="*/ 73 h 100"/>
                  <a:gd name="T48" fmla="*/ 1 w 60"/>
                  <a:gd name="T49" fmla="*/ 75 h 100"/>
                  <a:gd name="T50" fmla="*/ 3 w 60"/>
                  <a:gd name="T51" fmla="*/ 79 h 100"/>
                  <a:gd name="T52" fmla="*/ 8 w 60"/>
                  <a:gd name="T53" fmla="*/ 81 h 100"/>
                  <a:gd name="T54" fmla="*/ 41 w 60"/>
                  <a:gd name="T55" fmla="*/ 94 h 100"/>
                  <a:gd name="T56" fmla="*/ 44 w 60"/>
                  <a:gd name="T57" fmla="*/ 97 h 100"/>
                  <a:gd name="T58" fmla="*/ 45 w 60"/>
                  <a:gd name="T59" fmla="*/ 100 h 100"/>
                  <a:gd name="T60" fmla="*/ 47 w 60"/>
                  <a:gd name="T61" fmla="*/ 94 h 100"/>
                  <a:gd name="T62" fmla="*/ 46 w 60"/>
                  <a:gd name="T63" fmla="*/ 86 h 100"/>
                  <a:gd name="T64" fmla="*/ 45 w 60"/>
                  <a:gd name="T65" fmla="*/ 89 h 100"/>
                  <a:gd name="T66" fmla="*/ 44 w 60"/>
                  <a:gd name="T67" fmla="*/ 91 h 100"/>
                  <a:gd name="T68" fmla="*/ 41 w 60"/>
                  <a:gd name="T69" fmla="*/ 91 h 100"/>
                  <a:gd name="T70" fmla="*/ 31 w 60"/>
                  <a:gd name="T71" fmla="*/ 86 h 100"/>
                  <a:gd name="T72" fmla="*/ 40 w 60"/>
                  <a:gd name="T73" fmla="*/ 71 h 100"/>
                  <a:gd name="T74" fmla="*/ 44 w 60"/>
                  <a:gd name="T75" fmla="*/ 71 h 100"/>
                  <a:gd name="T76" fmla="*/ 46 w 60"/>
                  <a:gd name="T77" fmla="*/ 71 h 100"/>
                  <a:gd name="T78" fmla="*/ 47 w 60"/>
                  <a:gd name="T79" fmla="*/ 73 h 100"/>
                  <a:gd name="T80" fmla="*/ 47 w 60"/>
                  <a:gd name="T81" fmla="*/ 75 h 100"/>
                  <a:gd name="T82" fmla="*/ 49 w 60"/>
                  <a:gd name="T83" fmla="*/ 66 h 100"/>
                  <a:gd name="T84" fmla="*/ 49 w 60"/>
                  <a:gd name="T85" fmla="*/ 62 h 100"/>
                  <a:gd name="T86" fmla="*/ 50 w 60"/>
                  <a:gd name="T87" fmla="*/ 59 h 100"/>
                  <a:gd name="T88" fmla="*/ 50 w 60"/>
                  <a:gd name="T89" fmla="*/ 54 h 100"/>
                  <a:gd name="T90" fmla="*/ 52 w 60"/>
                  <a:gd name="T91" fmla="*/ 46 h 100"/>
                  <a:gd name="T92" fmla="*/ 51 w 60"/>
                  <a:gd name="T93" fmla="*/ 41 h 100"/>
                  <a:gd name="T94" fmla="*/ 50 w 60"/>
                  <a:gd name="T95" fmla="*/ 46 h 100"/>
                  <a:gd name="T96" fmla="*/ 46 w 60"/>
                  <a:gd name="T97" fmla="*/ 48 h 100"/>
                  <a:gd name="T98" fmla="*/ 15 w 60"/>
                  <a:gd name="T99" fmla="*/ 40 h 100"/>
                  <a:gd name="T100" fmla="*/ 60 w 60"/>
                  <a:gd name="T101" fmla="*/ 15 h 100"/>
                  <a:gd name="T102" fmla="*/ 9 w 60"/>
                  <a:gd name="T103" fmla="*/ 78 h 100"/>
                  <a:gd name="T104" fmla="*/ 28 w 60"/>
                  <a:gd name="T105" fmla="*/ 7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 h="100">
                    <a:moveTo>
                      <a:pt x="60" y="15"/>
                    </a:moveTo>
                    <a:lnTo>
                      <a:pt x="57" y="15"/>
                    </a:lnTo>
                    <a:lnTo>
                      <a:pt x="53" y="14"/>
                    </a:lnTo>
                    <a:lnTo>
                      <a:pt x="23" y="8"/>
                    </a:lnTo>
                    <a:lnTo>
                      <a:pt x="20" y="7"/>
                    </a:lnTo>
                    <a:lnTo>
                      <a:pt x="18" y="6"/>
                    </a:lnTo>
                    <a:lnTo>
                      <a:pt x="17" y="5"/>
                    </a:lnTo>
                    <a:lnTo>
                      <a:pt x="16" y="3"/>
                    </a:lnTo>
                    <a:lnTo>
                      <a:pt x="16" y="2"/>
                    </a:lnTo>
                    <a:lnTo>
                      <a:pt x="17" y="1"/>
                    </a:lnTo>
                    <a:lnTo>
                      <a:pt x="17" y="0"/>
                    </a:lnTo>
                    <a:lnTo>
                      <a:pt x="15" y="0"/>
                    </a:lnTo>
                    <a:lnTo>
                      <a:pt x="14" y="7"/>
                    </a:lnTo>
                    <a:lnTo>
                      <a:pt x="10" y="15"/>
                    </a:lnTo>
                    <a:lnTo>
                      <a:pt x="12" y="15"/>
                    </a:lnTo>
                    <a:lnTo>
                      <a:pt x="14" y="14"/>
                    </a:lnTo>
                    <a:lnTo>
                      <a:pt x="14" y="13"/>
                    </a:lnTo>
                    <a:lnTo>
                      <a:pt x="15" y="11"/>
                    </a:lnTo>
                    <a:lnTo>
                      <a:pt x="16" y="10"/>
                    </a:lnTo>
                    <a:lnTo>
                      <a:pt x="18" y="10"/>
                    </a:lnTo>
                    <a:lnTo>
                      <a:pt x="21" y="10"/>
                    </a:lnTo>
                    <a:lnTo>
                      <a:pt x="45" y="16"/>
                    </a:lnTo>
                    <a:lnTo>
                      <a:pt x="45" y="16"/>
                    </a:lnTo>
                    <a:lnTo>
                      <a:pt x="6" y="35"/>
                    </a:lnTo>
                    <a:lnTo>
                      <a:pt x="5" y="40"/>
                    </a:lnTo>
                    <a:lnTo>
                      <a:pt x="3" y="48"/>
                    </a:lnTo>
                    <a:lnTo>
                      <a:pt x="5" y="48"/>
                    </a:lnTo>
                    <a:lnTo>
                      <a:pt x="5" y="48"/>
                    </a:lnTo>
                    <a:lnTo>
                      <a:pt x="6" y="46"/>
                    </a:lnTo>
                    <a:lnTo>
                      <a:pt x="8" y="44"/>
                    </a:lnTo>
                    <a:lnTo>
                      <a:pt x="10" y="42"/>
                    </a:lnTo>
                    <a:lnTo>
                      <a:pt x="12" y="44"/>
                    </a:lnTo>
                    <a:lnTo>
                      <a:pt x="41" y="50"/>
                    </a:lnTo>
                    <a:lnTo>
                      <a:pt x="44" y="51"/>
                    </a:lnTo>
                    <a:lnTo>
                      <a:pt x="46" y="52"/>
                    </a:lnTo>
                    <a:lnTo>
                      <a:pt x="47" y="53"/>
                    </a:lnTo>
                    <a:lnTo>
                      <a:pt x="48" y="55"/>
                    </a:lnTo>
                    <a:lnTo>
                      <a:pt x="48" y="56"/>
                    </a:lnTo>
                    <a:lnTo>
                      <a:pt x="48" y="57"/>
                    </a:lnTo>
                    <a:lnTo>
                      <a:pt x="48" y="58"/>
                    </a:lnTo>
                    <a:lnTo>
                      <a:pt x="47" y="59"/>
                    </a:lnTo>
                    <a:lnTo>
                      <a:pt x="47" y="60"/>
                    </a:lnTo>
                    <a:lnTo>
                      <a:pt x="45" y="61"/>
                    </a:lnTo>
                    <a:lnTo>
                      <a:pt x="42" y="62"/>
                    </a:lnTo>
                    <a:lnTo>
                      <a:pt x="38" y="63"/>
                    </a:lnTo>
                    <a:lnTo>
                      <a:pt x="2" y="72"/>
                    </a:lnTo>
                    <a:lnTo>
                      <a:pt x="0" y="72"/>
                    </a:lnTo>
                    <a:lnTo>
                      <a:pt x="0" y="73"/>
                    </a:lnTo>
                    <a:lnTo>
                      <a:pt x="0" y="73"/>
                    </a:lnTo>
                    <a:lnTo>
                      <a:pt x="1" y="75"/>
                    </a:lnTo>
                    <a:lnTo>
                      <a:pt x="2" y="77"/>
                    </a:lnTo>
                    <a:lnTo>
                      <a:pt x="3" y="79"/>
                    </a:lnTo>
                    <a:lnTo>
                      <a:pt x="5" y="80"/>
                    </a:lnTo>
                    <a:lnTo>
                      <a:pt x="8" y="81"/>
                    </a:lnTo>
                    <a:lnTo>
                      <a:pt x="10" y="82"/>
                    </a:lnTo>
                    <a:lnTo>
                      <a:pt x="41" y="94"/>
                    </a:lnTo>
                    <a:lnTo>
                      <a:pt x="43" y="96"/>
                    </a:lnTo>
                    <a:lnTo>
                      <a:pt x="44" y="97"/>
                    </a:lnTo>
                    <a:lnTo>
                      <a:pt x="45" y="100"/>
                    </a:lnTo>
                    <a:lnTo>
                      <a:pt x="45" y="100"/>
                    </a:lnTo>
                    <a:lnTo>
                      <a:pt x="47" y="100"/>
                    </a:lnTo>
                    <a:lnTo>
                      <a:pt x="47" y="94"/>
                    </a:lnTo>
                    <a:lnTo>
                      <a:pt x="48" y="86"/>
                    </a:lnTo>
                    <a:lnTo>
                      <a:pt x="46" y="86"/>
                    </a:lnTo>
                    <a:lnTo>
                      <a:pt x="46" y="86"/>
                    </a:lnTo>
                    <a:lnTo>
                      <a:pt x="45" y="89"/>
                    </a:lnTo>
                    <a:lnTo>
                      <a:pt x="45" y="90"/>
                    </a:lnTo>
                    <a:lnTo>
                      <a:pt x="44" y="91"/>
                    </a:lnTo>
                    <a:lnTo>
                      <a:pt x="43" y="92"/>
                    </a:lnTo>
                    <a:lnTo>
                      <a:pt x="41" y="91"/>
                    </a:lnTo>
                    <a:lnTo>
                      <a:pt x="38" y="90"/>
                    </a:lnTo>
                    <a:lnTo>
                      <a:pt x="31" y="86"/>
                    </a:lnTo>
                    <a:lnTo>
                      <a:pt x="32" y="73"/>
                    </a:lnTo>
                    <a:lnTo>
                      <a:pt x="40" y="71"/>
                    </a:lnTo>
                    <a:lnTo>
                      <a:pt x="42" y="71"/>
                    </a:lnTo>
                    <a:lnTo>
                      <a:pt x="44" y="71"/>
                    </a:lnTo>
                    <a:lnTo>
                      <a:pt x="45" y="71"/>
                    </a:lnTo>
                    <a:lnTo>
                      <a:pt x="46" y="71"/>
                    </a:lnTo>
                    <a:lnTo>
                      <a:pt x="46" y="72"/>
                    </a:lnTo>
                    <a:lnTo>
                      <a:pt x="47" y="73"/>
                    </a:lnTo>
                    <a:lnTo>
                      <a:pt x="47" y="74"/>
                    </a:lnTo>
                    <a:lnTo>
                      <a:pt x="47" y="75"/>
                    </a:lnTo>
                    <a:lnTo>
                      <a:pt x="48" y="75"/>
                    </a:lnTo>
                    <a:lnTo>
                      <a:pt x="49" y="66"/>
                    </a:lnTo>
                    <a:lnTo>
                      <a:pt x="49" y="64"/>
                    </a:lnTo>
                    <a:lnTo>
                      <a:pt x="49" y="62"/>
                    </a:lnTo>
                    <a:lnTo>
                      <a:pt x="49" y="60"/>
                    </a:lnTo>
                    <a:lnTo>
                      <a:pt x="50" y="59"/>
                    </a:lnTo>
                    <a:lnTo>
                      <a:pt x="50" y="58"/>
                    </a:lnTo>
                    <a:lnTo>
                      <a:pt x="50" y="54"/>
                    </a:lnTo>
                    <a:lnTo>
                      <a:pt x="51" y="50"/>
                    </a:lnTo>
                    <a:lnTo>
                      <a:pt x="52" y="46"/>
                    </a:lnTo>
                    <a:lnTo>
                      <a:pt x="53" y="42"/>
                    </a:lnTo>
                    <a:lnTo>
                      <a:pt x="51" y="41"/>
                    </a:lnTo>
                    <a:lnTo>
                      <a:pt x="51" y="42"/>
                    </a:lnTo>
                    <a:lnTo>
                      <a:pt x="50" y="46"/>
                    </a:lnTo>
                    <a:lnTo>
                      <a:pt x="48" y="47"/>
                    </a:lnTo>
                    <a:lnTo>
                      <a:pt x="46" y="48"/>
                    </a:lnTo>
                    <a:lnTo>
                      <a:pt x="42" y="47"/>
                    </a:lnTo>
                    <a:lnTo>
                      <a:pt x="15" y="40"/>
                    </a:lnTo>
                    <a:lnTo>
                      <a:pt x="59" y="18"/>
                    </a:lnTo>
                    <a:lnTo>
                      <a:pt x="60" y="15"/>
                    </a:lnTo>
                    <a:close/>
                    <a:moveTo>
                      <a:pt x="27" y="85"/>
                    </a:moveTo>
                    <a:lnTo>
                      <a:pt x="9" y="78"/>
                    </a:lnTo>
                    <a:lnTo>
                      <a:pt x="9" y="78"/>
                    </a:lnTo>
                    <a:lnTo>
                      <a:pt x="28" y="74"/>
                    </a:lnTo>
                    <a:lnTo>
                      <a:pt x="27" y="8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51"/>
              <p:cNvSpPr>
                <a:spLocks noEditPoints="1"/>
              </p:cNvSpPr>
              <p:nvPr userDrawn="1"/>
            </p:nvSpPr>
            <p:spPr bwMode="auto">
              <a:xfrm>
                <a:off x="2059" y="2729"/>
                <a:ext cx="26" cy="26"/>
              </a:xfrm>
              <a:custGeom>
                <a:avLst/>
                <a:gdLst>
                  <a:gd name="T0" fmla="*/ 41 w 52"/>
                  <a:gd name="T1" fmla="*/ 50 h 51"/>
                  <a:gd name="T2" fmla="*/ 42 w 52"/>
                  <a:gd name="T3" fmla="*/ 50 h 51"/>
                  <a:gd name="T4" fmla="*/ 42 w 52"/>
                  <a:gd name="T5" fmla="*/ 48 h 51"/>
                  <a:gd name="T6" fmla="*/ 42 w 52"/>
                  <a:gd name="T7" fmla="*/ 47 h 51"/>
                  <a:gd name="T8" fmla="*/ 42 w 52"/>
                  <a:gd name="T9" fmla="*/ 45 h 51"/>
                  <a:gd name="T10" fmla="*/ 40 w 52"/>
                  <a:gd name="T11" fmla="*/ 44 h 51"/>
                  <a:gd name="T12" fmla="*/ 7 w 52"/>
                  <a:gd name="T13" fmla="*/ 31 h 51"/>
                  <a:gd name="T14" fmla="*/ 5 w 52"/>
                  <a:gd name="T15" fmla="*/ 31 h 51"/>
                  <a:gd name="T16" fmla="*/ 3 w 52"/>
                  <a:gd name="T17" fmla="*/ 31 h 51"/>
                  <a:gd name="T18" fmla="*/ 2 w 52"/>
                  <a:gd name="T19" fmla="*/ 32 h 51"/>
                  <a:gd name="T20" fmla="*/ 2 w 52"/>
                  <a:gd name="T21" fmla="*/ 34 h 51"/>
                  <a:gd name="T22" fmla="*/ 1 w 52"/>
                  <a:gd name="T23" fmla="*/ 34 h 51"/>
                  <a:gd name="T24" fmla="*/ 0 w 52"/>
                  <a:gd name="T25" fmla="*/ 34 h 51"/>
                  <a:gd name="T26" fmla="*/ 1 w 52"/>
                  <a:gd name="T27" fmla="*/ 32 h 51"/>
                  <a:gd name="T28" fmla="*/ 2 w 52"/>
                  <a:gd name="T29" fmla="*/ 28 h 51"/>
                  <a:gd name="T30" fmla="*/ 3 w 52"/>
                  <a:gd name="T31" fmla="*/ 25 h 51"/>
                  <a:gd name="T32" fmla="*/ 5 w 52"/>
                  <a:gd name="T33" fmla="*/ 20 h 51"/>
                  <a:gd name="T34" fmla="*/ 7 w 52"/>
                  <a:gd name="T35" fmla="*/ 15 h 51"/>
                  <a:gd name="T36" fmla="*/ 12 w 52"/>
                  <a:gd name="T37" fmla="*/ 7 h 51"/>
                  <a:gd name="T38" fmla="*/ 20 w 52"/>
                  <a:gd name="T39" fmla="*/ 1 h 51"/>
                  <a:gd name="T40" fmla="*/ 28 w 52"/>
                  <a:gd name="T41" fmla="*/ 0 h 51"/>
                  <a:gd name="T42" fmla="*/ 38 w 52"/>
                  <a:gd name="T43" fmla="*/ 2 h 51"/>
                  <a:gd name="T44" fmla="*/ 46 w 52"/>
                  <a:gd name="T45" fmla="*/ 7 h 51"/>
                  <a:gd name="T46" fmla="*/ 51 w 52"/>
                  <a:gd name="T47" fmla="*/ 14 h 51"/>
                  <a:gd name="T48" fmla="*/ 52 w 52"/>
                  <a:gd name="T49" fmla="*/ 23 h 51"/>
                  <a:gd name="T50" fmla="*/ 51 w 52"/>
                  <a:gd name="T51" fmla="*/ 31 h 51"/>
                  <a:gd name="T52" fmla="*/ 49 w 52"/>
                  <a:gd name="T53" fmla="*/ 34 h 51"/>
                  <a:gd name="T54" fmla="*/ 48 w 52"/>
                  <a:gd name="T55" fmla="*/ 37 h 51"/>
                  <a:gd name="T56" fmla="*/ 46 w 52"/>
                  <a:gd name="T57" fmla="*/ 42 h 51"/>
                  <a:gd name="T58" fmla="*/ 45 w 52"/>
                  <a:gd name="T59" fmla="*/ 45 h 51"/>
                  <a:gd name="T60" fmla="*/ 44 w 52"/>
                  <a:gd name="T61" fmla="*/ 47 h 51"/>
                  <a:gd name="T62" fmla="*/ 44 w 52"/>
                  <a:gd name="T63" fmla="*/ 50 h 51"/>
                  <a:gd name="T64" fmla="*/ 43 w 52"/>
                  <a:gd name="T65" fmla="*/ 51 h 51"/>
                  <a:gd name="T66" fmla="*/ 41 w 52"/>
                  <a:gd name="T67" fmla="*/ 50 h 51"/>
                  <a:gd name="T68" fmla="*/ 41 w 52"/>
                  <a:gd name="T69" fmla="*/ 36 h 51"/>
                  <a:gd name="T70" fmla="*/ 43 w 52"/>
                  <a:gd name="T71" fmla="*/ 36 h 51"/>
                  <a:gd name="T72" fmla="*/ 45 w 52"/>
                  <a:gd name="T73" fmla="*/ 36 h 51"/>
                  <a:gd name="T74" fmla="*/ 46 w 52"/>
                  <a:gd name="T75" fmla="*/ 35 h 51"/>
                  <a:gd name="T76" fmla="*/ 47 w 52"/>
                  <a:gd name="T77" fmla="*/ 34 h 51"/>
                  <a:gd name="T78" fmla="*/ 48 w 52"/>
                  <a:gd name="T79" fmla="*/ 32 h 51"/>
                  <a:gd name="T80" fmla="*/ 48 w 52"/>
                  <a:gd name="T81" fmla="*/ 23 h 51"/>
                  <a:gd name="T82" fmla="*/ 44 w 52"/>
                  <a:gd name="T83" fmla="*/ 15 h 51"/>
                  <a:gd name="T84" fmla="*/ 35 w 52"/>
                  <a:gd name="T85" fmla="*/ 10 h 51"/>
                  <a:gd name="T86" fmla="*/ 25 w 52"/>
                  <a:gd name="T87" fmla="*/ 7 h 51"/>
                  <a:gd name="T88" fmla="*/ 17 w 52"/>
                  <a:gd name="T89" fmla="*/ 8 h 51"/>
                  <a:gd name="T90" fmla="*/ 11 w 52"/>
                  <a:gd name="T91" fmla="*/ 12 h 51"/>
                  <a:gd name="T92" fmla="*/ 8 w 52"/>
                  <a:gd name="T93" fmla="*/ 18 h 51"/>
                  <a:gd name="T94" fmla="*/ 7 w 52"/>
                  <a:gd name="T95" fmla="*/ 23 h 51"/>
                  <a:gd name="T96" fmla="*/ 41 w 52"/>
                  <a:gd name="T97"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51">
                    <a:moveTo>
                      <a:pt x="41" y="50"/>
                    </a:moveTo>
                    <a:lnTo>
                      <a:pt x="42" y="50"/>
                    </a:lnTo>
                    <a:lnTo>
                      <a:pt x="42" y="48"/>
                    </a:lnTo>
                    <a:lnTo>
                      <a:pt x="42" y="47"/>
                    </a:lnTo>
                    <a:lnTo>
                      <a:pt x="42" y="45"/>
                    </a:lnTo>
                    <a:lnTo>
                      <a:pt x="40" y="44"/>
                    </a:lnTo>
                    <a:lnTo>
                      <a:pt x="7" y="31"/>
                    </a:lnTo>
                    <a:lnTo>
                      <a:pt x="5" y="31"/>
                    </a:lnTo>
                    <a:lnTo>
                      <a:pt x="3" y="31"/>
                    </a:lnTo>
                    <a:lnTo>
                      <a:pt x="2" y="32"/>
                    </a:lnTo>
                    <a:lnTo>
                      <a:pt x="2" y="34"/>
                    </a:lnTo>
                    <a:lnTo>
                      <a:pt x="1" y="34"/>
                    </a:lnTo>
                    <a:lnTo>
                      <a:pt x="0" y="34"/>
                    </a:lnTo>
                    <a:lnTo>
                      <a:pt x="1" y="32"/>
                    </a:lnTo>
                    <a:lnTo>
                      <a:pt x="2" y="28"/>
                    </a:lnTo>
                    <a:lnTo>
                      <a:pt x="3" y="25"/>
                    </a:lnTo>
                    <a:lnTo>
                      <a:pt x="5" y="20"/>
                    </a:lnTo>
                    <a:lnTo>
                      <a:pt x="7" y="15"/>
                    </a:lnTo>
                    <a:lnTo>
                      <a:pt x="12" y="7"/>
                    </a:lnTo>
                    <a:lnTo>
                      <a:pt x="20" y="1"/>
                    </a:lnTo>
                    <a:lnTo>
                      <a:pt x="28" y="0"/>
                    </a:lnTo>
                    <a:lnTo>
                      <a:pt x="38" y="2"/>
                    </a:lnTo>
                    <a:lnTo>
                      <a:pt x="46" y="7"/>
                    </a:lnTo>
                    <a:lnTo>
                      <a:pt x="51" y="14"/>
                    </a:lnTo>
                    <a:lnTo>
                      <a:pt x="52" y="23"/>
                    </a:lnTo>
                    <a:lnTo>
                      <a:pt x="51" y="31"/>
                    </a:lnTo>
                    <a:lnTo>
                      <a:pt x="49" y="34"/>
                    </a:lnTo>
                    <a:lnTo>
                      <a:pt x="48" y="37"/>
                    </a:lnTo>
                    <a:lnTo>
                      <a:pt x="46" y="42"/>
                    </a:lnTo>
                    <a:lnTo>
                      <a:pt x="45" y="45"/>
                    </a:lnTo>
                    <a:lnTo>
                      <a:pt x="44" y="47"/>
                    </a:lnTo>
                    <a:lnTo>
                      <a:pt x="44" y="50"/>
                    </a:lnTo>
                    <a:lnTo>
                      <a:pt x="43" y="51"/>
                    </a:lnTo>
                    <a:lnTo>
                      <a:pt x="41" y="50"/>
                    </a:lnTo>
                    <a:close/>
                    <a:moveTo>
                      <a:pt x="41" y="36"/>
                    </a:moveTo>
                    <a:lnTo>
                      <a:pt x="43" y="36"/>
                    </a:lnTo>
                    <a:lnTo>
                      <a:pt x="45" y="36"/>
                    </a:lnTo>
                    <a:lnTo>
                      <a:pt x="46" y="35"/>
                    </a:lnTo>
                    <a:lnTo>
                      <a:pt x="47" y="34"/>
                    </a:lnTo>
                    <a:lnTo>
                      <a:pt x="48" y="32"/>
                    </a:lnTo>
                    <a:lnTo>
                      <a:pt x="48" y="23"/>
                    </a:lnTo>
                    <a:lnTo>
                      <a:pt x="44" y="15"/>
                    </a:lnTo>
                    <a:lnTo>
                      <a:pt x="35" y="10"/>
                    </a:lnTo>
                    <a:lnTo>
                      <a:pt x="25" y="7"/>
                    </a:lnTo>
                    <a:lnTo>
                      <a:pt x="17" y="8"/>
                    </a:lnTo>
                    <a:lnTo>
                      <a:pt x="11" y="12"/>
                    </a:lnTo>
                    <a:lnTo>
                      <a:pt x="8" y="18"/>
                    </a:lnTo>
                    <a:lnTo>
                      <a:pt x="7" y="23"/>
                    </a:lnTo>
                    <a:lnTo>
                      <a:pt x="41" y="3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52"/>
              <p:cNvSpPr>
                <a:spLocks/>
              </p:cNvSpPr>
              <p:nvPr userDrawn="1"/>
            </p:nvSpPr>
            <p:spPr bwMode="auto">
              <a:xfrm>
                <a:off x="2075" y="2704"/>
                <a:ext cx="23" cy="21"/>
              </a:xfrm>
              <a:custGeom>
                <a:avLst/>
                <a:gdLst>
                  <a:gd name="T0" fmla="*/ 16 w 46"/>
                  <a:gd name="T1" fmla="*/ 7 h 42"/>
                  <a:gd name="T2" fmla="*/ 14 w 46"/>
                  <a:gd name="T3" fmla="*/ 6 h 42"/>
                  <a:gd name="T4" fmla="*/ 12 w 46"/>
                  <a:gd name="T5" fmla="*/ 5 h 42"/>
                  <a:gd name="T6" fmla="*/ 9 w 46"/>
                  <a:gd name="T7" fmla="*/ 6 h 42"/>
                  <a:gd name="T8" fmla="*/ 7 w 46"/>
                  <a:gd name="T9" fmla="*/ 7 h 42"/>
                  <a:gd name="T10" fmla="*/ 6 w 46"/>
                  <a:gd name="T11" fmla="*/ 8 h 42"/>
                  <a:gd name="T12" fmla="*/ 5 w 46"/>
                  <a:gd name="T13" fmla="*/ 11 h 42"/>
                  <a:gd name="T14" fmla="*/ 5 w 46"/>
                  <a:gd name="T15" fmla="*/ 14 h 42"/>
                  <a:gd name="T16" fmla="*/ 6 w 46"/>
                  <a:gd name="T17" fmla="*/ 17 h 42"/>
                  <a:gd name="T18" fmla="*/ 9 w 46"/>
                  <a:gd name="T19" fmla="*/ 19 h 42"/>
                  <a:gd name="T20" fmla="*/ 14 w 46"/>
                  <a:gd name="T21" fmla="*/ 20 h 42"/>
                  <a:gd name="T22" fmla="*/ 19 w 46"/>
                  <a:gd name="T23" fmla="*/ 18 h 42"/>
                  <a:gd name="T24" fmla="*/ 24 w 46"/>
                  <a:gd name="T25" fmla="*/ 15 h 42"/>
                  <a:gd name="T26" fmla="*/ 31 w 46"/>
                  <a:gd name="T27" fmla="*/ 13 h 42"/>
                  <a:gd name="T28" fmla="*/ 38 w 46"/>
                  <a:gd name="T29" fmla="*/ 15 h 42"/>
                  <a:gd name="T30" fmla="*/ 44 w 46"/>
                  <a:gd name="T31" fmla="*/ 21 h 42"/>
                  <a:gd name="T32" fmla="*/ 46 w 46"/>
                  <a:gd name="T33" fmla="*/ 29 h 42"/>
                  <a:gd name="T34" fmla="*/ 43 w 46"/>
                  <a:gd name="T35" fmla="*/ 36 h 42"/>
                  <a:gd name="T36" fmla="*/ 40 w 46"/>
                  <a:gd name="T37" fmla="*/ 38 h 42"/>
                  <a:gd name="T38" fmla="*/ 38 w 46"/>
                  <a:gd name="T39" fmla="*/ 40 h 42"/>
                  <a:gd name="T40" fmla="*/ 35 w 46"/>
                  <a:gd name="T41" fmla="*/ 42 h 42"/>
                  <a:gd name="T42" fmla="*/ 26 w 46"/>
                  <a:gd name="T43" fmla="*/ 38 h 42"/>
                  <a:gd name="T44" fmla="*/ 27 w 46"/>
                  <a:gd name="T45" fmla="*/ 36 h 42"/>
                  <a:gd name="T46" fmla="*/ 30 w 46"/>
                  <a:gd name="T47" fmla="*/ 37 h 42"/>
                  <a:gd name="T48" fmla="*/ 33 w 46"/>
                  <a:gd name="T49" fmla="*/ 38 h 42"/>
                  <a:gd name="T50" fmla="*/ 36 w 46"/>
                  <a:gd name="T51" fmla="*/ 37 h 42"/>
                  <a:gd name="T52" fmla="*/ 38 w 46"/>
                  <a:gd name="T53" fmla="*/ 36 h 42"/>
                  <a:gd name="T54" fmla="*/ 40 w 46"/>
                  <a:gd name="T55" fmla="*/ 34 h 42"/>
                  <a:gd name="T56" fmla="*/ 41 w 46"/>
                  <a:gd name="T57" fmla="*/ 31 h 42"/>
                  <a:gd name="T58" fmla="*/ 41 w 46"/>
                  <a:gd name="T59" fmla="*/ 28 h 42"/>
                  <a:gd name="T60" fmla="*/ 40 w 46"/>
                  <a:gd name="T61" fmla="*/ 25 h 42"/>
                  <a:gd name="T62" fmla="*/ 38 w 46"/>
                  <a:gd name="T63" fmla="*/ 23 h 42"/>
                  <a:gd name="T64" fmla="*/ 32 w 46"/>
                  <a:gd name="T65" fmla="*/ 22 h 42"/>
                  <a:gd name="T66" fmla="*/ 27 w 46"/>
                  <a:gd name="T67" fmla="*/ 24 h 42"/>
                  <a:gd name="T68" fmla="*/ 21 w 46"/>
                  <a:gd name="T69" fmla="*/ 27 h 42"/>
                  <a:gd name="T70" fmla="*/ 15 w 46"/>
                  <a:gd name="T71" fmla="*/ 29 h 42"/>
                  <a:gd name="T72" fmla="*/ 8 w 46"/>
                  <a:gd name="T73" fmla="*/ 27 h 42"/>
                  <a:gd name="T74" fmla="*/ 2 w 46"/>
                  <a:gd name="T75" fmla="*/ 20 h 42"/>
                  <a:gd name="T76" fmla="*/ 0 w 46"/>
                  <a:gd name="T77" fmla="*/ 14 h 42"/>
                  <a:gd name="T78" fmla="*/ 2 w 46"/>
                  <a:gd name="T79" fmla="*/ 8 h 42"/>
                  <a:gd name="T80" fmla="*/ 5 w 46"/>
                  <a:gd name="T81" fmla="*/ 6 h 42"/>
                  <a:gd name="T82" fmla="*/ 6 w 46"/>
                  <a:gd name="T83" fmla="*/ 3 h 42"/>
                  <a:gd name="T84" fmla="*/ 8 w 46"/>
                  <a:gd name="T85" fmla="*/ 1 h 42"/>
                  <a:gd name="T86" fmla="*/ 9 w 46"/>
                  <a:gd name="T87" fmla="*/ 0 h 42"/>
                  <a:gd name="T88" fmla="*/ 13 w 46"/>
                  <a:gd name="T89" fmla="*/ 2 h 42"/>
                  <a:gd name="T90" fmla="*/ 17 w 46"/>
                  <a:gd name="T91" fmla="*/ 5 h 42"/>
                  <a:gd name="T92" fmla="*/ 16 w 46"/>
                  <a:gd name="T9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2">
                    <a:moveTo>
                      <a:pt x="16" y="7"/>
                    </a:moveTo>
                    <a:lnTo>
                      <a:pt x="14" y="6"/>
                    </a:lnTo>
                    <a:lnTo>
                      <a:pt x="12" y="5"/>
                    </a:lnTo>
                    <a:lnTo>
                      <a:pt x="9" y="6"/>
                    </a:lnTo>
                    <a:lnTo>
                      <a:pt x="7" y="7"/>
                    </a:lnTo>
                    <a:lnTo>
                      <a:pt x="6" y="8"/>
                    </a:lnTo>
                    <a:lnTo>
                      <a:pt x="5" y="11"/>
                    </a:lnTo>
                    <a:lnTo>
                      <a:pt x="5" y="14"/>
                    </a:lnTo>
                    <a:lnTo>
                      <a:pt x="6" y="17"/>
                    </a:lnTo>
                    <a:lnTo>
                      <a:pt x="9" y="19"/>
                    </a:lnTo>
                    <a:lnTo>
                      <a:pt x="14" y="20"/>
                    </a:lnTo>
                    <a:lnTo>
                      <a:pt x="19" y="18"/>
                    </a:lnTo>
                    <a:lnTo>
                      <a:pt x="24" y="15"/>
                    </a:lnTo>
                    <a:lnTo>
                      <a:pt x="31" y="13"/>
                    </a:lnTo>
                    <a:lnTo>
                      <a:pt x="38" y="15"/>
                    </a:lnTo>
                    <a:lnTo>
                      <a:pt x="44" y="21"/>
                    </a:lnTo>
                    <a:lnTo>
                      <a:pt x="46" y="29"/>
                    </a:lnTo>
                    <a:lnTo>
                      <a:pt x="43" y="36"/>
                    </a:lnTo>
                    <a:lnTo>
                      <a:pt x="40" y="38"/>
                    </a:lnTo>
                    <a:lnTo>
                      <a:pt x="38" y="40"/>
                    </a:lnTo>
                    <a:lnTo>
                      <a:pt x="35" y="42"/>
                    </a:lnTo>
                    <a:lnTo>
                      <a:pt x="26" y="38"/>
                    </a:lnTo>
                    <a:lnTo>
                      <a:pt x="27" y="36"/>
                    </a:lnTo>
                    <a:lnTo>
                      <a:pt x="30" y="37"/>
                    </a:lnTo>
                    <a:lnTo>
                      <a:pt x="33" y="38"/>
                    </a:lnTo>
                    <a:lnTo>
                      <a:pt x="36" y="37"/>
                    </a:lnTo>
                    <a:lnTo>
                      <a:pt x="38" y="36"/>
                    </a:lnTo>
                    <a:lnTo>
                      <a:pt x="40" y="34"/>
                    </a:lnTo>
                    <a:lnTo>
                      <a:pt x="41" y="31"/>
                    </a:lnTo>
                    <a:lnTo>
                      <a:pt x="41" y="28"/>
                    </a:lnTo>
                    <a:lnTo>
                      <a:pt x="40" y="25"/>
                    </a:lnTo>
                    <a:lnTo>
                      <a:pt x="38" y="23"/>
                    </a:lnTo>
                    <a:lnTo>
                      <a:pt x="32" y="22"/>
                    </a:lnTo>
                    <a:lnTo>
                      <a:pt x="27" y="24"/>
                    </a:lnTo>
                    <a:lnTo>
                      <a:pt x="21" y="27"/>
                    </a:lnTo>
                    <a:lnTo>
                      <a:pt x="15" y="29"/>
                    </a:lnTo>
                    <a:lnTo>
                      <a:pt x="8" y="27"/>
                    </a:lnTo>
                    <a:lnTo>
                      <a:pt x="2" y="20"/>
                    </a:lnTo>
                    <a:lnTo>
                      <a:pt x="0" y="14"/>
                    </a:lnTo>
                    <a:lnTo>
                      <a:pt x="2" y="8"/>
                    </a:lnTo>
                    <a:lnTo>
                      <a:pt x="5" y="6"/>
                    </a:lnTo>
                    <a:lnTo>
                      <a:pt x="6" y="3"/>
                    </a:lnTo>
                    <a:lnTo>
                      <a:pt x="8" y="1"/>
                    </a:lnTo>
                    <a:lnTo>
                      <a:pt x="9" y="0"/>
                    </a:lnTo>
                    <a:lnTo>
                      <a:pt x="13" y="2"/>
                    </a:lnTo>
                    <a:lnTo>
                      <a:pt x="17" y="5"/>
                    </a:lnTo>
                    <a:lnTo>
                      <a:pt x="16" y="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53"/>
              <p:cNvSpPr>
                <a:spLocks/>
              </p:cNvSpPr>
              <p:nvPr userDrawn="1"/>
            </p:nvSpPr>
            <p:spPr bwMode="auto">
              <a:xfrm>
                <a:off x="2081" y="2683"/>
                <a:ext cx="28" cy="27"/>
              </a:xfrm>
              <a:custGeom>
                <a:avLst/>
                <a:gdLst>
                  <a:gd name="T0" fmla="*/ 7 w 57"/>
                  <a:gd name="T1" fmla="*/ 32 h 55"/>
                  <a:gd name="T2" fmla="*/ 6 w 57"/>
                  <a:gd name="T3" fmla="*/ 33 h 55"/>
                  <a:gd name="T4" fmla="*/ 6 w 57"/>
                  <a:gd name="T5" fmla="*/ 35 h 55"/>
                  <a:gd name="T6" fmla="*/ 6 w 57"/>
                  <a:gd name="T7" fmla="*/ 36 h 55"/>
                  <a:gd name="T8" fmla="*/ 7 w 57"/>
                  <a:gd name="T9" fmla="*/ 38 h 55"/>
                  <a:gd name="T10" fmla="*/ 9 w 57"/>
                  <a:gd name="T11" fmla="*/ 39 h 55"/>
                  <a:gd name="T12" fmla="*/ 8 w 57"/>
                  <a:gd name="T13" fmla="*/ 41 h 55"/>
                  <a:gd name="T14" fmla="*/ 4 w 57"/>
                  <a:gd name="T15" fmla="*/ 37 h 55"/>
                  <a:gd name="T16" fmla="*/ 0 w 57"/>
                  <a:gd name="T17" fmla="*/ 33 h 55"/>
                  <a:gd name="T18" fmla="*/ 1 w 57"/>
                  <a:gd name="T19" fmla="*/ 32 h 55"/>
                  <a:gd name="T20" fmla="*/ 2 w 57"/>
                  <a:gd name="T21" fmla="*/ 32 h 55"/>
                  <a:gd name="T22" fmla="*/ 3 w 57"/>
                  <a:gd name="T23" fmla="*/ 32 h 55"/>
                  <a:gd name="T24" fmla="*/ 4 w 57"/>
                  <a:gd name="T25" fmla="*/ 31 h 55"/>
                  <a:gd name="T26" fmla="*/ 24 w 57"/>
                  <a:gd name="T27" fmla="*/ 5 h 55"/>
                  <a:gd name="T28" fmla="*/ 25 w 57"/>
                  <a:gd name="T29" fmla="*/ 4 h 55"/>
                  <a:gd name="T30" fmla="*/ 25 w 57"/>
                  <a:gd name="T31" fmla="*/ 3 h 55"/>
                  <a:gd name="T32" fmla="*/ 24 w 57"/>
                  <a:gd name="T33" fmla="*/ 1 h 55"/>
                  <a:gd name="T34" fmla="*/ 25 w 57"/>
                  <a:gd name="T35" fmla="*/ 0 h 55"/>
                  <a:gd name="T36" fmla="*/ 29 w 57"/>
                  <a:gd name="T37" fmla="*/ 4 h 55"/>
                  <a:gd name="T38" fmla="*/ 34 w 57"/>
                  <a:gd name="T39" fmla="*/ 8 h 55"/>
                  <a:gd name="T40" fmla="*/ 32 w 57"/>
                  <a:gd name="T41" fmla="*/ 10 h 55"/>
                  <a:gd name="T42" fmla="*/ 31 w 57"/>
                  <a:gd name="T43" fmla="*/ 9 h 55"/>
                  <a:gd name="T44" fmla="*/ 30 w 57"/>
                  <a:gd name="T45" fmla="*/ 8 h 55"/>
                  <a:gd name="T46" fmla="*/ 28 w 57"/>
                  <a:gd name="T47" fmla="*/ 8 h 55"/>
                  <a:gd name="T48" fmla="*/ 26 w 57"/>
                  <a:gd name="T49" fmla="*/ 8 h 55"/>
                  <a:gd name="T50" fmla="*/ 25 w 57"/>
                  <a:gd name="T51" fmla="*/ 9 h 55"/>
                  <a:gd name="T52" fmla="*/ 19 w 57"/>
                  <a:gd name="T53" fmla="*/ 17 h 55"/>
                  <a:gd name="T54" fmla="*/ 47 w 57"/>
                  <a:gd name="T55" fmla="*/ 39 h 55"/>
                  <a:gd name="T56" fmla="*/ 49 w 57"/>
                  <a:gd name="T57" fmla="*/ 40 h 55"/>
                  <a:gd name="T58" fmla="*/ 51 w 57"/>
                  <a:gd name="T59" fmla="*/ 40 h 55"/>
                  <a:gd name="T60" fmla="*/ 52 w 57"/>
                  <a:gd name="T61" fmla="*/ 40 h 55"/>
                  <a:gd name="T62" fmla="*/ 53 w 57"/>
                  <a:gd name="T63" fmla="*/ 39 h 55"/>
                  <a:gd name="T64" fmla="*/ 55 w 57"/>
                  <a:gd name="T65" fmla="*/ 38 h 55"/>
                  <a:gd name="T66" fmla="*/ 56 w 57"/>
                  <a:gd name="T67" fmla="*/ 37 h 55"/>
                  <a:gd name="T68" fmla="*/ 57 w 57"/>
                  <a:gd name="T69" fmla="*/ 38 h 55"/>
                  <a:gd name="T70" fmla="*/ 56 w 57"/>
                  <a:gd name="T71" fmla="*/ 41 h 55"/>
                  <a:gd name="T72" fmla="*/ 52 w 57"/>
                  <a:gd name="T73" fmla="*/ 43 h 55"/>
                  <a:gd name="T74" fmla="*/ 50 w 57"/>
                  <a:gd name="T75" fmla="*/ 47 h 55"/>
                  <a:gd name="T76" fmla="*/ 48 w 57"/>
                  <a:gd name="T77" fmla="*/ 50 h 55"/>
                  <a:gd name="T78" fmla="*/ 46 w 57"/>
                  <a:gd name="T79" fmla="*/ 53 h 55"/>
                  <a:gd name="T80" fmla="*/ 44 w 57"/>
                  <a:gd name="T81" fmla="*/ 55 h 55"/>
                  <a:gd name="T82" fmla="*/ 43 w 57"/>
                  <a:gd name="T83" fmla="*/ 54 h 55"/>
                  <a:gd name="T84" fmla="*/ 44 w 57"/>
                  <a:gd name="T85" fmla="*/ 53 h 55"/>
                  <a:gd name="T86" fmla="*/ 45 w 57"/>
                  <a:gd name="T87" fmla="*/ 51 h 55"/>
                  <a:gd name="T88" fmla="*/ 45 w 57"/>
                  <a:gd name="T89" fmla="*/ 50 h 55"/>
                  <a:gd name="T90" fmla="*/ 45 w 57"/>
                  <a:gd name="T91" fmla="*/ 49 h 55"/>
                  <a:gd name="T92" fmla="*/ 44 w 57"/>
                  <a:gd name="T93" fmla="*/ 47 h 55"/>
                  <a:gd name="T94" fmla="*/ 42 w 57"/>
                  <a:gd name="T95" fmla="*/ 45 h 55"/>
                  <a:gd name="T96" fmla="*/ 14 w 57"/>
                  <a:gd name="T97" fmla="*/ 23 h 55"/>
                  <a:gd name="T98" fmla="*/ 7 w 57"/>
                  <a:gd name="T99"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55">
                    <a:moveTo>
                      <a:pt x="7" y="32"/>
                    </a:moveTo>
                    <a:lnTo>
                      <a:pt x="6" y="33"/>
                    </a:lnTo>
                    <a:lnTo>
                      <a:pt x="6" y="35"/>
                    </a:lnTo>
                    <a:lnTo>
                      <a:pt x="6" y="36"/>
                    </a:lnTo>
                    <a:lnTo>
                      <a:pt x="7" y="38"/>
                    </a:lnTo>
                    <a:lnTo>
                      <a:pt x="9" y="39"/>
                    </a:lnTo>
                    <a:lnTo>
                      <a:pt x="8" y="41"/>
                    </a:lnTo>
                    <a:lnTo>
                      <a:pt x="4" y="37"/>
                    </a:lnTo>
                    <a:lnTo>
                      <a:pt x="0" y="33"/>
                    </a:lnTo>
                    <a:lnTo>
                      <a:pt x="1" y="32"/>
                    </a:lnTo>
                    <a:lnTo>
                      <a:pt x="2" y="32"/>
                    </a:lnTo>
                    <a:lnTo>
                      <a:pt x="3" y="32"/>
                    </a:lnTo>
                    <a:lnTo>
                      <a:pt x="4" y="31"/>
                    </a:lnTo>
                    <a:lnTo>
                      <a:pt x="24" y="5"/>
                    </a:lnTo>
                    <a:lnTo>
                      <a:pt x="25" y="4"/>
                    </a:lnTo>
                    <a:lnTo>
                      <a:pt x="25" y="3"/>
                    </a:lnTo>
                    <a:lnTo>
                      <a:pt x="24" y="1"/>
                    </a:lnTo>
                    <a:lnTo>
                      <a:pt x="25" y="0"/>
                    </a:lnTo>
                    <a:lnTo>
                      <a:pt x="29" y="4"/>
                    </a:lnTo>
                    <a:lnTo>
                      <a:pt x="34" y="8"/>
                    </a:lnTo>
                    <a:lnTo>
                      <a:pt x="32" y="10"/>
                    </a:lnTo>
                    <a:lnTo>
                      <a:pt x="31" y="9"/>
                    </a:lnTo>
                    <a:lnTo>
                      <a:pt x="30" y="8"/>
                    </a:lnTo>
                    <a:lnTo>
                      <a:pt x="28" y="8"/>
                    </a:lnTo>
                    <a:lnTo>
                      <a:pt x="26" y="8"/>
                    </a:lnTo>
                    <a:lnTo>
                      <a:pt x="25" y="9"/>
                    </a:lnTo>
                    <a:lnTo>
                      <a:pt x="19" y="17"/>
                    </a:lnTo>
                    <a:lnTo>
                      <a:pt x="47" y="39"/>
                    </a:lnTo>
                    <a:lnTo>
                      <a:pt x="49" y="40"/>
                    </a:lnTo>
                    <a:lnTo>
                      <a:pt x="51" y="40"/>
                    </a:lnTo>
                    <a:lnTo>
                      <a:pt x="52" y="40"/>
                    </a:lnTo>
                    <a:lnTo>
                      <a:pt x="53" y="39"/>
                    </a:lnTo>
                    <a:lnTo>
                      <a:pt x="55" y="38"/>
                    </a:lnTo>
                    <a:lnTo>
                      <a:pt x="56" y="37"/>
                    </a:lnTo>
                    <a:lnTo>
                      <a:pt x="57" y="38"/>
                    </a:lnTo>
                    <a:lnTo>
                      <a:pt x="56" y="41"/>
                    </a:lnTo>
                    <a:lnTo>
                      <a:pt x="52" y="43"/>
                    </a:lnTo>
                    <a:lnTo>
                      <a:pt x="50" y="47"/>
                    </a:lnTo>
                    <a:lnTo>
                      <a:pt x="48" y="50"/>
                    </a:lnTo>
                    <a:lnTo>
                      <a:pt x="46" y="53"/>
                    </a:lnTo>
                    <a:lnTo>
                      <a:pt x="44" y="55"/>
                    </a:lnTo>
                    <a:lnTo>
                      <a:pt x="43" y="54"/>
                    </a:lnTo>
                    <a:lnTo>
                      <a:pt x="44" y="53"/>
                    </a:lnTo>
                    <a:lnTo>
                      <a:pt x="45" y="51"/>
                    </a:lnTo>
                    <a:lnTo>
                      <a:pt x="45" y="50"/>
                    </a:lnTo>
                    <a:lnTo>
                      <a:pt x="45" y="49"/>
                    </a:lnTo>
                    <a:lnTo>
                      <a:pt x="44" y="47"/>
                    </a:lnTo>
                    <a:lnTo>
                      <a:pt x="42" y="45"/>
                    </a:lnTo>
                    <a:lnTo>
                      <a:pt x="14" y="23"/>
                    </a:lnTo>
                    <a:lnTo>
                      <a:pt x="7" y="3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54"/>
              <p:cNvSpPr>
                <a:spLocks noEditPoints="1"/>
              </p:cNvSpPr>
              <p:nvPr userDrawn="1"/>
            </p:nvSpPr>
            <p:spPr bwMode="auto">
              <a:xfrm>
                <a:off x="2100" y="2652"/>
                <a:ext cx="42" cy="50"/>
              </a:xfrm>
              <a:custGeom>
                <a:avLst/>
                <a:gdLst>
                  <a:gd name="T0" fmla="*/ 80 w 84"/>
                  <a:gd name="T1" fmla="*/ 35 h 98"/>
                  <a:gd name="T2" fmla="*/ 59 w 84"/>
                  <a:gd name="T3" fmla="*/ 9 h 98"/>
                  <a:gd name="T4" fmla="*/ 58 w 84"/>
                  <a:gd name="T5" fmla="*/ 5 h 98"/>
                  <a:gd name="T6" fmla="*/ 59 w 84"/>
                  <a:gd name="T7" fmla="*/ 3 h 98"/>
                  <a:gd name="T8" fmla="*/ 61 w 84"/>
                  <a:gd name="T9" fmla="*/ 1 h 98"/>
                  <a:gd name="T10" fmla="*/ 56 w 84"/>
                  <a:gd name="T11" fmla="*/ 2 h 98"/>
                  <a:gd name="T12" fmla="*/ 50 w 84"/>
                  <a:gd name="T13" fmla="*/ 7 h 98"/>
                  <a:gd name="T14" fmla="*/ 48 w 84"/>
                  <a:gd name="T15" fmla="*/ 11 h 98"/>
                  <a:gd name="T16" fmla="*/ 50 w 84"/>
                  <a:gd name="T17" fmla="*/ 9 h 98"/>
                  <a:gd name="T18" fmla="*/ 53 w 84"/>
                  <a:gd name="T19" fmla="*/ 9 h 98"/>
                  <a:gd name="T20" fmla="*/ 58 w 84"/>
                  <a:gd name="T21" fmla="*/ 12 h 98"/>
                  <a:gd name="T22" fmla="*/ 72 w 84"/>
                  <a:gd name="T23" fmla="*/ 32 h 98"/>
                  <a:gd name="T24" fmla="*/ 28 w 84"/>
                  <a:gd name="T25" fmla="*/ 24 h 98"/>
                  <a:gd name="T26" fmla="*/ 23 w 84"/>
                  <a:gd name="T27" fmla="*/ 28 h 98"/>
                  <a:gd name="T28" fmla="*/ 22 w 84"/>
                  <a:gd name="T29" fmla="*/ 31 h 98"/>
                  <a:gd name="T30" fmla="*/ 24 w 84"/>
                  <a:gd name="T31" fmla="*/ 30 h 98"/>
                  <a:gd name="T32" fmla="*/ 28 w 84"/>
                  <a:gd name="T33" fmla="*/ 31 h 98"/>
                  <a:gd name="T34" fmla="*/ 48 w 84"/>
                  <a:gd name="T35" fmla="*/ 54 h 98"/>
                  <a:gd name="T36" fmla="*/ 51 w 84"/>
                  <a:gd name="T37" fmla="*/ 60 h 98"/>
                  <a:gd name="T38" fmla="*/ 49 w 84"/>
                  <a:gd name="T39" fmla="*/ 65 h 98"/>
                  <a:gd name="T40" fmla="*/ 47 w 84"/>
                  <a:gd name="T41" fmla="*/ 67 h 98"/>
                  <a:gd name="T42" fmla="*/ 44 w 84"/>
                  <a:gd name="T43" fmla="*/ 67 h 98"/>
                  <a:gd name="T44" fmla="*/ 36 w 84"/>
                  <a:gd name="T45" fmla="*/ 64 h 98"/>
                  <a:gd name="T46" fmla="*/ 2 w 84"/>
                  <a:gd name="T47" fmla="*/ 47 h 98"/>
                  <a:gd name="T48" fmla="*/ 2 w 84"/>
                  <a:gd name="T49" fmla="*/ 47 h 98"/>
                  <a:gd name="T50" fmla="*/ 1 w 84"/>
                  <a:gd name="T51" fmla="*/ 51 h 98"/>
                  <a:gd name="T52" fmla="*/ 2 w 84"/>
                  <a:gd name="T53" fmla="*/ 57 h 98"/>
                  <a:gd name="T54" fmla="*/ 20 w 84"/>
                  <a:gd name="T55" fmla="*/ 90 h 98"/>
                  <a:gd name="T56" fmla="*/ 21 w 84"/>
                  <a:gd name="T57" fmla="*/ 94 h 98"/>
                  <a:gd name="T58" fmla="*/ 19 w 84"/>
                  <a:gd name="T59" fmla="*/ 96 h 98"/>
                  <a:gd name="T60" fmla="*/ 25 w 84"/>
                  <a:gd name="T61" fmla="*/ 93 h 98"/>
                  <a:gd name="T62" fmla="*/ 28 w 84"/>
                  <a:gd name="T63" fmla="*/ 86 h 98"/>
                  <a:gd name="T64" fmla="*/ 27 w 84"/>
                  <a:gd name="T65" fmla="*/ 88 h 98"/>
                  <a:gd name="T66" fmla="*/ 24 w 84"/>
                  <a:gd name="T67" fmla="*/ 89 h 98"/>
                  <a:gd name="T68" fmla="*/ 22 w 84"/>
                  <a:gd name="T69" fmla="*/ 88 h 98"/>
                  <a:gd name="T70" fmla="*/ 20 w 84"/>
                  <a:gd name="T71" fmla="*/ 83 h 98"/>
                  <a:gd name="T72" fmla="*/ 26 w 84"/>
                  <a:gd name="T73" fmla="*/ 68 h 98"/>
                  <a:gd name="T74" fmla="*/ 35 w 84"/>
                  <a:gd name="T75" fmla="*/ 72 h 98"/>
                  <a:gd name="T76" fmla="*/ 38 w 84"/>
                  <a:gd name="T77" fmla="*/ 73 h 98"/>
                  <a:gd name="T78" fmla="*/ 38 w 84"/>
                  <a:gd name="T79" fmla="*/ 75 h 98"/>
                  <a:gd name="T80" fmla="*/ 36 w 84"/>
                  <a:gd name="T81" fmla="*/ 77 h 98"/>
                  <a:gd name="T82" fmla="*/ 38 w 84"/>
                  <a:gd name="T83" fmla="*/ 79 h 98"/>
                  <a:gd name="T84" fmla="*/ 49 w 84"/>
                  <a:gd name="T85" fmla="*/ 67 h 98"/>
                  <a:gd name="T86" fmla="*/ 55 w 84"/>
                  <a:gd name="T87" fmla="*/ 61 h 98"/>
                  <a:gd name="T88" fmla="*/ 62 w 84"/>
                  <a:gd name="T89" fmla="*/ 56 h 98"/>
                  <a:gd name="T90" fmla="*/ 60 w 84"/>
                  <a:gd name="T91" fmla="*/ 56 h 98"/>
                  <a:gd name="T92" fmla="*/ 55 w 84"/>
                  <a:gd name="T93" fmla="*/ 57 h 98"/>
                  <a:gd name="T94" fmla="*/ 50 w 84"/>
                  <a:gd name="T95" fmla="*/ 53 h 98"/>
                  <a:gd name="T96" fmla="*/ 83 w 84"/>
                  <a:gd name="T97" fmla="*/ 43 h 98"/>
                  <a:gd name="T98" fmla="*/ 14 w 84"/>
                  <a:gd name="T99" fmla="*/ 74 h 98"/>
                  <a:gd name="T100" fmla="*/ 5 w 84"/>
                  <a:gd name="T101" fmla="*/ 56 h 98"/>
                  <a:gd name="T102" fmla="*/ 14 w 84"/>
                  <a:gd name="T103"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98">
                    <a:moveTo>
                      <a:pt x="84" y="40"/>
                    </a:moveTo>
                    <a:lnTo>
                      <a:pt x="80" y="35"/>
                    </a:lnTo>
                    <a:lnTo>
                      <a:pt x="61" y="11"/>
                    </a:lnTo>
                    <a:lnTo>
                      <a:pt x="59" y="9"/>
                    </a:lnTo>
                    <a:lnTo>
                      <a:pt x="59" y="7"/>
                    </a:lnTo>
                    <a:lnTo>
                      <a:pt x="58" y="5"/>
                    </a:lnTo>
                    <a:lnTo>
                      <a:pt x="59" y="4"/>
                    </a:lnTo>
                    <a:lnTo>
                      <a:pt x="59" y="3"/>
                    </a:lnTo>
                    <a:lnTo>
                      <a:pt x="60" y="2"/>
                    </a:lnTo>
                    <a:lnTo>
                      <a:pt x="61" y="1"/>
                    </a:lnTo>
                    <a:lnTo>
                      <a:pt x="60" y="0"/>
                    </a:lnTo>
                    <a:lnTo>
                      <a:pt x="56" y="2"/>
                    </a:lnTo>
                    <a:lnTo>
                      <a:pt x="53" y="4"/>
                    </a:lnTo>
                    <a:lnTo>
                      <a:pt x="50" y="7"/>
                    </a:lnTo>
                    <a:lnTo>
                      <a:pt x="47" y="9"/>
                    </a:lnTo>
                    <a:lnTo>
                      <a:pt x="48" y="11"/>
                    </a:lnTo>
                    <a:lnTo>
                      <a:pt x="49" y="10"/>
                    </a:lnTo>
                    <a:lnTo>
                      <a:pt x="50" y="9"/>
                    </a:lnTo>
                    <a:lnTo>
                      <a:pt x="51" y="9"/>
                    </a:lnTo>
                    <a:lnTo>
                      <a:pt x="53" y="9"/>
                    </a:lnTo>
                    <a:lnTo>
                      <a:pt x="55" y="10"/>
                    </a:lnTo>
                    <a:lnTo>
                      <a:pt x="58" y="12"/>
                    </a:lnTo>
                    <a:lnTo>
                      <a:pt x="72" y="31"/>
                    </a:lnTo>
                    <a:lnTo>
                      <a:pt x="72" y="32"/>
                    </a:lnTo>
                    <a:lnTo>
                      <a:pt x="30" y="23"/>
                    </a:lnTo>
                    <a:lnTo>
                      <a:pt x="28" y="24"/>
                    </a:lnTo>
                    <a:lnTo>
                      <a:pt x="26" y="26"/>
                    </a:lnTo>
                    <a:lnTo>
                      <a:pt x="23" y="28"/>
                    </a:lnTo>
                    <a:lnTo>
                      <a:pt x="21" y="30"/>
                    </a:lnTo>
                    <a:lnTo>
                      <a:pt x="22" y="31"/>
                    </a:lnTo>
                    <a:lnTo>
                      <a:pt x="22" y="31"/>
                    </a:lnTo>
                    <a:lnTo>
                      <a:pt x="24" y="30"/>
                    </a:lnTo>
                    <a:lnTo>
                      <a:pt x="26" y="30"/>
                    </a:lnTo>
                    <a:lnTo>
                      <a:pt x="28" y="31"/>
                    </a:lnTo>
                    <a:lnTo>
                      <a:pt x="30" y="32"/>
                    </a:lnTo>
                    <a:lnTo>
                      <a:pt x="48" y="54"/>
                    </a:lnTo>
                    <a:lnTo>
                      <a:pt x="50" y="57"/>
                    </a:lnTo>
                    <a:lnTo>
                      <a:pt x="51" y="60"/>
                    </a:lnTo>
                    <a:lnTo>
                      <a:pt x="50" y="62"/>
                    </a:lnTo>
                    <a:lnTo>
                      <a:pt x="49" y="65"/>
                    </a:lnTo>
                    <a:lnTo>
                      <a:pt x="48" y="66"/>
                    </a:lnTo>
                    <a:lnTo>
                      <a:pt x="47" y="67"/>
                    </a:lnTo>
                    <a:lnTo>
                      <a:pt x="45" y="67"/>
                    </a:lnTo>
                    <a:lnTo>
                      <a:pt x="44" y="67"/>
                    </a:lnTo>
                    <a:lnTo>
                      <a:pt x="40" y="65"/>
                    </a:lnTo>
                    <a:lnTo>
                      <a:pt x="36" y="64"/>
                    </a:lnTo>
                    <a:lnTo>
                      <a:pt x="4" y="48"/>
                    </a:lnTo>
                    <a:lnTo>
                      <a:pt x="2" y="47"/>
                    </a:lnTo>
                    <a:lnTo>
                      <a:pt x="2" y="47"/>
                    </a:lnTo>
                    <a:lnTo>
                      <a:pt x="2" y="47"/>
                    </a:lnTo>
                    <a:lnTo>
                      <a:pt x="1" y="49"/>
                    </a:lnTo>
                    <a:lnTo>
                      <a:pt x="1" y="51"/>
                    </a:lnTo>
                    <a:lnTo>
                      <a:pt x="0" y="53"/>
                    </a:lnTo>
                    <a:lnTo>
                      <a:pt x="2" y="57"/>
                    </a:lnTo>
                    <a:lnTo>
                      <a:pt x="4" y="60"/>
                    </a:lnTo>
                    <a:lnTo>
                      <a:pt x="20" y="90"/>
                    </a:lnTo>
                    <a:lnTo>
                      <a:pt x="21" y="92"/>
                    </a:lnTo>
                    <a:lnTo>
                      <a:pt x="21" y="94"/>
                    </a:lnTo>
                    <a:lnTo>
                      <a:pt x="20" y="96"/>
                    </a:lnTo>
                    <a:lnTo>
                      <a:pt x="19" y="96"/>
                    </a:lnTo>
                    <a:lnTo>
                      <a:pt x="21" y="98"/>
                    </a:lnTo>
                    <a:lnTo>
                      <a:pt x="25" y="93"/>
                    </a:lnTo>
                    <a:lnTo>
                      <a:pt x="30" y="88"/>
                    </a:lnTo>
                    <a:lnTo>
                      <a:pt x="28" y="86"/>
                    </a:lnTo>
                    <a:lnTo>
                      <a:pt x="28" y="87"/>
                    </a:lnTo>
                    <a:lnTo>
                      <a:pt x="27" y="88"/>
                    </a:lnTo>
                    <a:lnTo>
                      <a:pt x="26" y="89"/>
                    </a:lnTo>
                    <a:lnTo>
                      <a:pt x="24" y="89"/>
                    </a:lnTo>
                    <a:lnTo>
                      <a:pt x="23" y="89"/>
                    </a:lnTo>
                    <a:lnTo>
                      <a:pt x="22" y="88"/>
                    </a:lnTo>
                    <a:lnTo>
                      <a:pt x="21" y="86"/>
                    </a:lnTo>
                    <a:lnTo>
                      <a:pt x="20" y="83"/>
                    </a:lnTo>
                    <a:lnTo>
                      <a:pt x="17" y="77"/>
                    </a:lnTo>
                    <a:lnTo>
                      <a:pt x="26" y="68"/>
                    </a:lnTo>
                    <a:lnTo>
                      <a:pt x="33" y="71"/>
                    </a:lnTo>
                    <a:lnTo>
                      <a:pt x="35" y="72"/>
                    </a:lnTo>
                    <a:lnTo>
                      <a:pt x="36" y="73"/>
                    </a:lnTo>
                    <a:lnTo>
                      <a:pt x="38" y="73"/>
                    </a:lnTo>
                    <a:lnTo>
                      <a:pt x="39" y="74"/>
                    </a:lnTo>
                    <a:lnTo>
                      <a:pt x="38" y="75"/>
                    </a:lnTo>
                    <a:lnTo>
                      <a:pt x="38" y="76"/>
                    </a:lnTo>
                    <a:lnTo>
                      <a:pt x="36" y="77"/>
                    </a:lnTo>
                    <a:lnTo>
                      <a:pt x="36" y="78"/>
                    </a:lnTo>
                    <a:lnTo>
                      <a:pt x="38" y="79"/>
                    </a:lnTo>
                    <a:lnTo>
                      <a:pt x="44" y="73"/>
                    </a:lnTo>
                    <a:lnTo>
                      <a:pt x="49" y="67"/>
                    </a:lnTo>
                    <a:lnTo>
                      <a:pt x="52" y="65"/>
                    </a:lnTo>
                    <a:lnTo>
                      <a:pt x="55" y="61"/>
                    </a:lnTo>
                    <a:lnTo>
                      <a:pt x="59" y="59"/>
                    </a:lnTo>
                    <a:lnTo>
                      <a:pt x="62" y="56"/>
                    </a:lnTo>
                    <a:lnTo>
                      <a:pt x="61" y="55"/>
                    </a:lnTo>
                    <a:lnTo>
                      <a:pt x="60" y="56"/>
                    </a:lnTo>
                    <a:lnTo>
                      <a:pt x="58" y="57"/>
                    </a:lnTo>
                    <a:lnTo>
                      <a:pt x="55" y="57"/>
                    </a:lnTo>
                    <a:lnTo>
                      <a:pt x="53" y="56"/>
                    </a:lnTo>
                    <a:lnTo>
                      <a:pt x="50" y="53"/>
                    </a:lnTo>
                    <a:lnTo>
                      <a:pt x="33" y="31"/>
                    </a:lnTo>
                    <a:lnTo>
                      <a:pt x="83" y="43"/>
                    </a:lnTo>
                    <a:lnTo>
                      <a:pt x="84" y="40"/>
                    </a:lnTo>
                    <a:close/>
                    <a:moveTo>
                      <a:pt x="14" y="74"/>
                    </a:moveTo>
                    <a:lnTo>
                      <a:pt x="5" y="56"/>
                    </a:lnTo>
                    <a:lnTo>
                      <a:pt x="5" y="56"/>
                    </a:lnTo>
                    <a:lnTo>
                      <a:pt x="23" y="66"/>
                    </a:lnTo>
                    <a:lnTo>
                      <a:pt x="14" y="7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55"/>
              <p:cNvSpPr>
                <a:spLocks/>
              </p:cNvSpPr>
              <p:nvPr userDrawn="1"/>
            </p:nvSpPr>
            <p:spPr bwMode="auto">
              <a:xfrm>
                <a:off x="2132" y="2643"/>
                <a:ext cx="21" cy="28"/>
              </a:xfrm>
              <a:custGeom>
                <a:avLst/>
                <a:gdLst>
                  <a:gd name="T0" fmla="*/ 22 w 41"/>
                  <a:gd name="T1" fmla="*/ 26 h 55"/>
                  <a:gd name="T2" fmla="*/ 29 w 41"/>
                  <a:gd name="T3" fmla="*/ 22 h 55"/>
                  <a:gd name="T4" fmla="*/ 30 w 41"/>
                  <a:gd name="T5" fmla="*/ 21 h 55"/>
                  <a:gd name="T6" fmla="*/ 31 w 41"/>
                  <a:gd name="T7" fmla="*/ 19 h 55"/>
                  <a:gd name="T8" fmla="*/ 30 w 41"/>
                  <a:gd name="T9" fmla="*/ 18 h 55"/>
                  <a:gd name="T10" fmla="*/ 29 w 41"/>
                  <a:gd name="T11" fmla="*/ 15 h 55"/>
                  <a:gd name="T12" fmla="*/ 31 w 41"/>
                  <a:gd name="T13" fmla="*/ 14 h 55"/>
                  <a:gd name="T14" fmla="*/ 35 w 41"/>
                  <a:gd name="T15" fmla="*/ 21 h 55"/>
                  <a:gd name="T16" fmla="*/ 39 w 41"/>
                  <a:gd name="T17" fmla="*/ 27 h 55"/>
                  <a:gd name="T18" fmla="*/ 38 w 41"/>
                  <a:gd name="T19" fmla="*/ 28 h 55"/>
                  <a:gd name="T20" fmla="*/ 36 w 41"/>
                  <a:gd name="T21" fmla="*/ 26 h 55"/>
                  <a:gd name="T22" fmla="*/ 35 w 41"/>
                  <a:gd name="T23" fmla="*/ 25 h 55"/>
                  <a:gd name="T24" fmla="*/ 32 w 41"/>
                  <a:gd name="T25" fmla="*/ 25 h 55"/>
                  <a:gd name="T26" fmla="*/ 30 w 41"/>
                  <a:gd name="T27" fmla="*/ 25 h 55"/>
                  <a:gd name="T28" fmla="*/ 23 w 41"/>
                  <a:gd name="T29" fmla="*/ 29 h 55"/>
                  <a:gd name="T30" fmla="*/ 32 w 41"/>
                  <a:gd name="T31" fmla="*/ 44 h 55"/>
                  <a:gd name="T32" fmla="*/ 33 w 41"/>
                  <a:gd name="T33" fmla="*/ 46 h 55"/>
                  <a:gd name="T34" fmla="*/ 36 w 41"/>
                  <a:gd name="T35" fmla="*/ 46 h 55"/>
                  <a:gd name="T36" fmla="*/ 38 w 41"/>
                  <a:gd name="T37" fmla="*/ 45 h 55"/>
                  <a:gd name="T38" fmla="*/ 39 w 41"/>
                  <a:gd name="T39" fmla="*/ 44 h 55"/>
                  <a:gd name="T40" fmla="*/ 40 w 41"/>
                  <a:gd name="T41" fmla="*/ 44 h 55"/>
                  <a:gd name="T42" fmla="*/ 41 w 41"/>
                  <a:gd name="T43" fmla="*/ 46 h 55"/>
                  <a:gd name="T44" fmla="*/ 38 w 41"/>
                  <a:gd name="T45" fmla="*/ 47 h 55"/>
                  <a:gd name="T46" fmla="*/ 35 w 41"/>
                  <a:gd name="T47" fmla="*/ 49 h 55"/>
                  <a:gd name="T48" fmla="*/ 31 w 41"/>
                  <a:gd name="T49" fmla="*/ 51 h 55"/>
                  <a:gd name="T50" fmla="*/ 29 w 41"/>
                  <a:gd name="T51" fmla="*/ 52 h 55"/>
                  <a:gd name="T52" fmla="*/ 26 w 41"/>
                  <a:gd name="T53" fmla="*/ 54 h 55"/>
                  <a:gd name="T54" fmla="*/ 24 w 41"/>
                  <a:gd name="T55" fmla="*/ 55 h 55"/>
                  <a:gd name="T56" fmla="*/ 23 w 41"/>
                  <a:gd name="T57" fmla="*/ 54 h 55"/>
                  <a:gd name="T58" fmla="*/ 23 w 41"/>
                  <a:gd name="T59" fmla="*/ 53 h 55"/>
                  <a:gd name="T60" fmla="*/ 25 w 41"/>
                  <a:gd name="T61" fmla="*/ 52 h 55"/>
                  <a:gd name="T62" fmla="*/ 26 w 41"/>
                  <a:gd name="T63" fmla="*/ 51 h 55"/>
                  <a:gd name="T64" fmla="*/ 26 w 41"/>
                  <a:gd name="T65" fmla="*/ 50 h 55"/>
                  <a:gd name="T66" fmla="*/ 25 w 41"/>
                  <a:gd name="T67" fmla="*/ 48 h 55"/>
                  <a:gd name="T68" fmla="*/ 7 w 41"/>
                  <a:gd name="T69" fmla="*/ 18 h 55"/>
                  <a:gd name="T70" fmla="*/ 6 w 41"/>
                  <a:gd name="T71" fmla="*/ 17 h 55"/>
                  <a:gd name="T72" fmla="*/ 4 w 41"/>
                  <a:gd name="T73" fmla="*/ 15 h 55"/>
                  <a:gd name="T74" fmla="*/ 3 w 41"/>
                  <a:gd name="T75" fmla="*/ 17 h 55"/>
                  <a:gd name="T76" fmla="*/ 2 w 41"/>
                  <a:gd name="T77" fmla="*/ 17 h 55"/>
                  <a:gd name="T78" fmla="*/ 1 w 41"/>
                  <a:gd name="T79" fmla="*/ 18 h 55"/>
                  <a:gd name="T80" fmla="*/ 0 w 41"/>
                  <a:gd name="T81" fmla="*/ 15 h 55"/>
                  <a:gd name="T82" fmla="*/ 3 w 41"/>
                  <a:gd name="T83" fmla="*/ 13 h 55"/>
                  <a:gd name="T84" fmla="*/ 6 w 41"/>
                  <a:gd name="T85" fmla="*/ 12 h 55"/>
                  <a:gd name="T86" fmla="*/ 9 w 41"/>
                  <a:gd name="T87" fmla="*/ 10 h 55"/>
                  <a:gd name="T88" fmla="*/ 14 w 41"/>
                  <a:gd name="T89" fmla="*/ 8 h 55"/>
                  <a:gd name="T90" fmla="*/ 18 w 41"/>
                  <a:gd name="T91" fmla="*/ 5 h 55"/>
                  <a:gd name="T92" fmla="*/ 23 w 41"/>
                  <a:gd name="T93" fmla="*/ 2 h 55"/>
                  <a:gd name="T94" fmla="*/ 26 w 41"/>
                  <a:gd name="T95" fmla="*/ 0 h 55"/>
                  <a:gd name="T96" fmla="*/ 28 w 41"/>
                  <a:gd name="T97" fmla="*/ 3 h 55"/>
                  <a:gd name="T98" fmla="*/ 30 w 41"/>
                  <a:gd name="T99" fmla="*/ 6 h 55"/>
                  <a:gd name="T100" fmla="*/ 32 w 41"/>
                  <a:gd name="T101" fmla="*/ 8 h 55"/>
                  <a:gd name="T102" fmla="*/ 30 w 41"/>
                  <a:gd name="T103" fmla="*/ 10 h 55"/>
                  <a:gd name="T104" fmla="*/ 29 w 41"/>
                  <a:gd name="T105" fmla="*/ 8 h 55"/>
                  <a:gd name="T106" fmla="*/ 27 w 41"/>
                  <a:gd name="T107" fmla="*/ 6 h 55"/>
                  <a:gd name="T108" fmla="*/ 25 w 41"/>
                  <a:gd name="T109" fmla="*/ 5 h 55"/>
                  <a:gd name="T110" fmla="*/ 24 w 41"/>
                  <a:gd name="T111" fmla="*/ 5 h 55"/>
                  <a:gd name="T112" fmla="*/ 21 w 41"/>
                  <a:gd name="T113" fmla="*/ 6 h 55"/>
                  <a:gd name="T114" fmla="*/ 12 w 41"/>
                  <a:gd name="T115" fmla="*/ 11 h 55"/>
                  <a:gd name="T116" fmla="*/ 22 w 41"/>
                  <a:gd name="T117"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55">
                    <a:moveTo>
                      <a:pt x="22" y="26"/>
                    </a:moveTo>
                    <a:lnTo>
                      <a:pt x="29" y="22"/>
                    </a:lnTo>
                    <a:lnTo>
                      <a:pt x="30" y="21"/>
                    </a:lnTo>
                    <a:lnTo>
                      <a:pt x="31" y="19"/>
                    </a:lnTo>
                    <a:lnTo>
                      <a:pt x="30" y="18"/>
                    </a:lnTo>
                    <a:lnTo>
                      <a:pt x="29" y="15"/>
                    </a:lnTo>
                    <a:lnTo>
                      <a:pt x="31" y="14"/>
                    </a:lnTo>
                    <a:lnTo>
                      <a:pt x="35" y="21"/>
                    </a:lnTo>
                    <a:lnTo>
                      <a:pt x="39" y="27"/>
                    </a:lnTo>
                    <a:lnTo>
                      <a:pt x="38" y="28"/>
                    </a:lnTo>
                    <a:lnTo>
                      <a:pt x="36" y="26"/>
                    </a:lnTo>
                    <a:lnTo>
                      <a:pt x="35" y="25"/>
                    </a:lnTo>
                    <a:lnTo>
                      <a:pt x="32" y="25"/>
                    </a:lnTo>
                    <a:lnTo>
                      <a:pt x="30" y="25"/>
                    </a:lnTo>
                    <a:lnTo>
                      <a:pt x="23" y="29"/>
                    </a:lnTo>
                    <a:lnTo>
                      <a:pt x="32" y="44"/>
                    </a:lnTo>
                    <a:lnTo>
                      <a:pt x="33" y="46"/>
                    </a:lnTo>
                    <a:lnTo>
                      <a:pt x="36" y="46"/>
                    </a:lnTo>
                    <a:lnTo>
                      <a:pt x="38" y="45"/>
                    </a:lnTo>
                    <a:lnTo>
                      <a:pt x="39" y="44"/>
                    </a:lnTo>
                    <a:lnTo>
                      <a:pt x="40" y="44"/>
                    </a:lnTo>
                    <a:lnTo>
                      <a:pt x="41" y="46"/>
                    </a:lnTo>
                    <a:lnTo>
                      <a:pt x="38" y="47"/>
                    </a:lnTo>
                    <a:lnTo>
                      <a:pt x="35" y="49"/>
                    </a:lnTo>
                    <a:lnTo>
                      <a:pt x="31" y="51"/>
                    </a:lnTo>
                    <a:lnTo>
                      <a:pt x="29" y="52"/>
                    </a:lnTo>
                    <a:lnTo>
                      <a:pt x="26" y="54"/>
                    </a:lnTo>
                    <a:lnTo>
                      <a:pt x="24" y="55"/>
                    </a:lnTo>
                    <a:lnTo>
                      <a:pt x="23" y="54"/>
                    </a:lnTo>
                    <a:lnTo>
                      <a:pt x="23" y="53"/>
                    </a:lnTo>
                    <a:lnTo>
                      <a:pt x="25" y="52"/>
                    </a:lnTo>
                    <a:lnTo>
                      <a:pt x="26" y="51"/>
                    </a:lnTo>
                    <a:lnTo>
                      <a:pt x="26" y="50"/>
                    </a:lnTo>
                    <a:lnTo>
                      <a:pt x="25" y="48"/>
                    </a:lnTo>
                    <a:lnTo>
                      <a:pt x="7" y="18"/>
                    </a:lnTo>
                    <a:lnTo>
                      <a:pt x="6" y="17"/>
                    </a:lnTo>
                    <a:lnTo>
                      <a:pt x="4" y="15"/>
                    </a:lnTo>
                    <a:lnTo>
                      <a:pt x="3" y="17"/>
                    </a:lnTo>
                    <a:lnTo>
                      <a:pt x="2" y="17"/>
                    </a:lnTo>
                    <a:lnTo>
                      <a:pt x="1" y="18"/>
                    </a:lnTo>
                    <a:lnTo>
                      <a:pt x="0" y="15"/>
                    </a:lnTo>
                    <a:lnTo>
                      <a:pt x="3" y="13"/>
                    </a:lnTo>
                    <a:lnTo>
                      <a:pt x="6" y="12"/>
                    </a:lnTo>
                    <a:lnTo>
                      <a:pt x="9" y="10"/>
                    </a:lnTo>
                    <a:lnTo>
                      <a:pt x="14" y="8"/>
                    </a:lnTo>
                    <a:lnTo>
                      <a:pt x="18" y="5"/>
                    </a:lnTo>
                    <a:lnTo>
                      <a:pt x="23" y="2"/>
                    </a:lnTo>
                    <a:lnTo>
                      <a:pt x="26" y="0"/>
                    </a:lnTo>
                    <a:lnTo>
                      <a:pt x="28" y="3"/>
                    </a:lnTo>
                    <a:lnTo>
                      <a:pt x="30" y="6"/>
                    </a:lnTo>
                    <a:lnTo>
                      <a:pt x="32" y="8"/>
                    </a:lnTo>
                    <a:lnTo>
                      <a:pt x="30" y="10"/>
                    </a:lnTo>
                    <a:lnTo>
                      <a:pt x="29" y="8"/>
                    </a:lnTo>
                    <a:lnTo>
                      <a:pt x="27" y="6"/>
                    </a:lnTo>
                    <a:lnTo>
                      <a:pt x="25" y="5"/>
                    </a:lnTo>
                    <a:lnTo>
                      <a:pt x="24" y="5"/>
                    </a:lnTo>
                    <a:lnTo>
                      <a:pt x="21" y="6"/>
                    </a:lnTo>
                    <a:lnTo>
                      <a:pt x="12" y="11"/>
                    </a:lnTo>
                    <a:lnTo>
                      <a:pt x="22"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56"/>
              <p:cNvSpPr>
                <a:spLocks noEditPoints="1"/>
              </p:cNvSpPr>
              <p:nvPr userDrawn="1"/>
            </p:nvSpPr>
            <p:spPr bwMode="auto">
              <a:xfrm>
                <a:off x="2153" y="2635"/>
                <a:ext cx="23" cy="24"/>
              </a:xfrm>
              <a:custGeom>
                <a:avLst/>
                <a:gdLst>
                  <a:gd name="T0" fmla="*/ 12 w 46"/>
                  <a:gd name="T1" fmla="*/ 2 h 48"/>
                  <a:gd name="T2" fmla="*/ 22 w 46"/>
                  <a:gd name="T3" fmla="*/ 0 h 48"/>
                  <a:gd name="T4" fmla="*/ 30 w 46"/>
                  <a:gd name="T5" fmla="*/ 1 h 48"/>
                  <a:gd name="T6" fmla="*/ 39 w 46"/>
                  <a:gd name="T7" fmla="*/ 5 h 48"/>
                  <a:gd name="T8" fmla="*/ 44 w 46"/>
                  <a:gd name="T9" fmla="*/ 14 h 48"/>
                  <a:gd name="T10" fmla="*/ 46 w 46"/>
                  <a:gd name="T11" fmla="*/ 24 h 48"/>
                  <a:gd name="T12" fmla="*/ 45 w 46"/>
                  <a:gd name="T13" fmla="*/ 34 h 48"/>
                  <a:gd name="T14" fmla="*/ 40 w 46"/>
                  <a:gd name="T15" fmla="*/ 41 h 48"/>
                  <a:gd name="T16" fmla="*/ 32 w 46"/>
                  <a:gd name="T17" fmla="*/ 46 h 48"/>
                  <a:gd name="T18" fmla="*/ 23 w 46"/>
                  <a:gd name="T19" fmla="*/ 48 h 48"/>
                  <a:gd name="T20" fmla="*/ 15 w 46"/>
                  <a:gd name="T21" fmla="*/ 47 h 48"/>
                  <a:gd name="T22" fmla="*/ 7 w 46"/>
                  <a:gd name="T23" fmla="*/ 42 h 48"/>
                  <a:gd name="T24" fmla="*/ 2 w 46"/>
                  <a:gd name="T25" fmla="*/ 34 h 48"/>
                  <a:gd name="T26" fmla="*/ 0 w 46"/>
                  <a:gd name="T27" fmla="*/ 24 h 48"/>
                  <a:gd name="T28" fmla="*/ 1 w 46"/>
                  <a:gd name="T29" fmla="*/ 15 h 48"/>
                  <a:gd name="T30" fmla="*/ 5 w 46"/>
                  <a:gd name="T31" fmla="*/ 7 h 48"/>
                  <a:gd name="T32" fmla="*/ 12 w 46"/>
                  <a:gd name="T33" fmla="*/ 2 h 48"/>
                  <a:gd name="T34" fmla="*/ 32 w 46"/>
                  <a:gd name="T35" fmla="*/ 43 h 48"/>
                  <a:gd name="T36" fmla="*/ 38 w 46"/>
                  <a:gd name="T37" fmla="*/ 39 h 48"/>
                  <a:gd name="T38" fmla="*/ 40 w 46"/>
                  <a:gd name="T39" fmla="*/ 33 h 48"/>
                  <a:gd name="T40" fmla="*/ 39 w 46"/>
                  <a:gd name="T41" fmla="*/ 25 h 48"/>
                  <a:gd name="T42" fmla="*/ 37 w 46"/>
                  <a:gd name="T43" fmla="*/ 19 h 48"/>
                  <a:gd name="T44" fmla="*/ 32 w 46"/>
                  <a:gd name="T45" fmla="*/ 12 h 48"/>
                  <a:gd name="T46" fmla="*/ 27 w 46"/>
                  <a:gd name="T47" fmla="*/ 6 h 48"/>
                  <a:gd name="T48" fmla="*/ 21 w 46"/>
                  <a:gd name="T49" fmla="*/ 4 h 48"/>
                  <a:gd name="T50" fmla="*/ 14 w 46"/>
                  <a:gd name="T51" fmla="*/ 4 h 48"/>
                  <a:gd name="T52" fmla="*/ 8 w 46"/>
                  <a:gd name="T53" fmla="*/ 8 h 48"/>
                  <a:gd name="T54" fmla="*/ 6 w 46"/>
                  <a:gd name="T55" fmla="*/ 15 h 48"/>
                  <a:gd name="T56" fmla="*/ 6 w 46"/>
                  <a:gd name="T57" fmla="*/ 21 h 48"/>
                  <a:gd name="T58" fmla="*/ 8 w 46"/>
                  <a:gd name="T59" fmla="*/ 28 h 48"/>
                  <a:gd name="T60" fmla="*/ 15 w 46"/>
                  <a:gd name="T61" fmla="*/ 38 h 48"/>
                  <a:gd name="T62" fmla="*/ 23 w 46"/>
                  <a:gd name="T63" fmla="*/ 44 h 48"/>
                  <a:gd name="T64" fmla="*/ 32 w 46"/>
                  <a:gd name="T6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8">
                    <a:moveTo>
                      <a:pt x="12" y="2"/>
                    </a:moveTo>
                    <a:lnTo>
                      <a:pt x="22" y="0"/>
                    </a:lnTo>
                    <a:lnTo>
                      <a:pt x="30" y="1"/>
                    </a:lnTo>
                    <a:lnTo>
                      <a:pt x="39" y="5"/>
                    </a:lnTo>
                    <a:lnTo>
                      <a:pt x="44" y="14"/>
                    </a:lnTo>
                    <a:lnTo>
                      <a:pt x="46" y="24"/>
                    </a:lnTo>
                    <a:lnTo>
                      <a:pt x="45" y="34"/>
                    </a:lnTo>
                    <a:lnTo>
                      <a:pt x="40" y="41"/>
                    </a:lnTo>
                    <a:lnTo>
                      <a:pt x="32" y="46"/>
                    </a:lnTo>
                    <a:lnTo>
                      <a:pt x="23" y="48"/>
                    </a:lnTo>
                    <a:lnTo>
                      <a:pt x="15" y="47"/>
                    </a:lnTo>
                    <a:lnTo>
                      <a:pt x="7" y="42"/>
                    </a:lnTo>
                    <a:lnTo>
                      <a:pt x="2" y="34"/>
                    </a:lnTo>
                    <a:lnTo>
                      <a:pt x="0" y="24"/>
                    </a:lnTo>
                    <a:lnTo>
                      <a:pt x="1" y="15"/>
                    </a:lnTo>
                    <a:lnTo>
                      <a:pt x="5" y="7"/>
                    </a:lnTo>
                    <a:lnTo>
                      <a:pt x="12" y="2"/>
                    </a:lnTo>
                    <a:close/>
                    <a:moveTo>
                      <a:pt x="32" y="43"/>
                    </a:moveTo>
                    <a:lnTo>
                      <a:pt x="38" y="39"/>
                    </a:lnTo>
                    <a:lnTo>
                      <a:pt x="40" y="33"/>
                    </a:lnTo>
                    <a:lnTo>
                      <a:pt x="39" y="25"/>
                    </a:lnTo>
                    <a:lnTo>
                      <a:pt x="37" y="19"/>
                    </a:lnTo>
                    <a:lnTo>
                      <a:pt x="32" y="12"/>
                    </a:lnTo>
                    <a:lnTo>
                      <a:pt x="27" y="6"/>
                    </a:lnTo>
                    <a:lnTo>
                      <a:pt x="21" y="4"/>
                    </a:lnTo>
                    <a:lnTo>
                      <a:pt x="14" y="4"/>
                    </a:lnTo>
                    <a:lnTo>
                      <a:pt x="8" y="8"/>
                    </a:lnTo>
                    <a:lnTo>
                      <a:pt x="6" y="15"/>
                    </a:lnTo>
                    <a:lnTo>
                      <a:pt x="6" y="21"/>
                    </a:lnTo>
                    <a:lnTo>
                      <a:pt x="8" y="28"/>
                    </a:lnTo>
                    <a:lnTo>
                      <a:pt x="15" y="38"/>
                    </a:lnTo>
                    <a:lnTo>
                      <a:pt x="23" y="44"/>
                    </a:lnTo>
                    <a:lnTo>
                      <a:pt x="32" y="4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57"/>
              <p:cNvSpPr>
                <a:spLocks noEditPoints="1"/>
              </p:cNvSpPr>
              <p:nvPr userDrawn="1"/>
            </p:nvSpPr>
            <p:spPr bwMode="auto">
              <a:xfrm>
                <a:off x="2174" y="2623"/>
                <a:ext cx="47" cy="30"/>
              </a:xfrm>
              <a:custGeom>
                <a:avLst/>
                <a:gdLst>
                  <a:gd name="T0" fmla="*/ 91 w 94"/>
                  <a:gd name="T1" fmla="*/ 11 h 61"/>
                  <a:gd name="T2" fmla="*/ 77 w 94"/>
                  <a:gd name="T3" fmla="*/ 0 h 61"/>
                  <a:gd name="T4" fmla="*/ 62 w 94"/>
                  <a:gd name="T5" fmla="*/ 0 h 61"/>
                  <a:gd name="T6" fmla="*/ 53 w 94"/>
                  <a:gd name="T7" fmla="*/ 1 h 61"/>
                  <a:gd name="T8" fmla="*/ 47 w 94"/>
                  <a:gd name="T9" fmla="*/ 2 h 61"/>
                  <a:gd name="T10" fmla="*/ 48 w 94"/>
                  <a:gd name="T11" fmla="*/ 4 h 61"/>
                  <a:gd name="T12" fmla="*/ 51 w 94"/>
                  <a:gd name="T13" fmla="*/ 4 h 61"/>
                  <a:gd name="T14" fmla="*/ 53 w 94"/>
                  <a:gd name="T15" fmla="*/ 7 h 61"/>
                  <a:gd name="T16" fmla="*/ 58 w 94"/>
                  <a:gd name="T17" fmla="*/ 45 h 61"/>
                  <a:gd name="T18" fmla="*/ 56 w 94"/>
                  <a:gd name="T19" fmla="*/ 47 h 61"/>
                  <a:gd name="T20" fmla="*/ 52 w 94"/>
                  <a:gd name="T21" fmla="*/ 47 h 61"/>
                  <a:gd name="T22" fmla="*/ 50 w 94"/>
                  <a:gd name="T23" fmla="*/ 47 h 61"/>
                  <a:gd name="T24" fmla="*/ 46 w 94"/>
                  <a:gd name="T25" fmla="*/ 45 h 61"/>
                  <a:gd name="T26" fmla="*/ 34 w 94"/>
                  <a:gd name="T27" fmla="*/ 27 h 61"/>
                  <a:gd name="T28" fmla="*/ 37 w 94"/>
                  <a:gd name="T29" fmla="*/ 21 h 61"/>
                  <a:gd name="T30" fmla="*/ 34 w 94"/>
                  <a:gd name="T31" fmla="*/ 11 h 61"/>
                  <a:gd name="T32" fmla="*/ 24 w 94"/>
                  <a:gd name="T33" fmla="*/ 8 h 61"/>
                  <a:gd name="T34" fmla="*/ 15 w 94"/>
                  <a:gd name="T35" fmla="*/ 10 h 61"/>
                  <a:gd name="T36" fmla="*/ 5 w 94"/>
                  <a:gd name="T37" fmla="*/ 12 h 61"/>
                  <a:gd name="T38" fmla="*/ 0 w 94"/>
                  <a:gd name="T39" fmla="*/ 15 h 61"/>
                  <a:gd name="T40" fmla="*/ 2 w 94"/>
                  <a:gd name="T41" fmla="*/ 16 h 61"/>
                  <a:gd name="T42" fmla="*/ 4 w 94"/>
                  <a:gd name="T43" fmla="*/ 16 h 61"/>
                  <a:gd name="T44" fmla="*/ 6 w 94"/>
                  <a:gd name="T45" fmla="*/ 18 h 61"/>
                  <a:gd name="T46" fmla="*/ 16 w 94"/>
                  <a:gd name="T47" fmla="*/ 53 h 61"/>
                  <a:gd name="T48" fmla="*/ 16 w 94"/>
                  <a:gd name="T49" fmla="*/ 57 h 61"/>
                  <a:gd name="T50" fmla="*/ 12 w 94"/>
                  <a:gd name="T51" fmla="*/ 58 h 61"/>
                  <a:gd name="T52" fmla="*/ 12 w 94"/>
                  <a:gd name="T53" fmla="*/ 61 h 61"/>
                  <a:gd name="T54" fmla="*/ 21 w 94"/>
                  <a:gd name="T55" fmla="*/ 58 h 61"/>
                  <a:gd name="T56" fmla="*/ 31 w 94"/>
                  <a:gd name="T57" fmla="*/ 55 h 61"/>
                  <a:gd name="T58" fmla="*/ 29 w 94"/>
                  <a:gd name="T59" fmla="*/ 53 h 61"/>
                  <a:gd name="T60" fmla="*/ 26 w 94"/>
                  <a:gd name="T61" fmla="*/ 53 h 61"/>
                  <a:gd name="T62" fmla="*/ 24 w 94"/>
                  <a:gd name="T63" fmla="*/ 52 h 61"/>
                  <a:gd name="T64" fmla="*/ 20 w 94"/>
                  <a:gd name="T65" fmla="*/ 35 h 61"/>
                  <a:gd name="T66" fmla="*/ 32 w 94"/>
                  <a:gd name="T67" fmla="*/ 44 h 61"/>
                  <a:gd name="T68" fmla="*/ 44 w 94"/>
                  <a:gd name="T69" fmla="*/ 51 h 61"/>
                  <a:gd name="T70" fmla="*/ 50 w 94"/>
                  <a:gd name="T71" fmla="*/ 50 h 61"/>
                  <a:gd name="T72" fmla="*/ 55 w 94"/>
                  <a:gd name="T73" fmla="*/ 49 h 61"/>
                  <a:gd name="T74" fmla="*/ 60 w 94"/>
                  <a:gd name="T75" fmla="*/ 48 h 61"/>
                  <a:gd name="T76" fmla="*/ 67 w 94"/>
                  <a:gd name="T77" fmla="*/ 47 h 61"/>
                  <a:gd name="T78" fmla="*/ 74 w 94"/>
                  <a:gd name="T79" fmla="*/ 46 h 61"/>
                  <a:gd name="T80" fmla="*/ 89 w 94"/>
                  <a:gd name="T81" fmla="*/ 38 h 61"/>
                  <a:gd name="T82" fmla="*/ 94 w 94"/>
                  <a:gd name="T83" fmla="*/ 20 h 61"/>
                  <a:gd name="T84" fmla="*/ 19 w 94"/>
                  <a:gd name="T85" fmla="*/ 32 h 61"/>
                  <a:gd name="T86" fmla="*/ 15 w 94"/>
                  <a:gd name="T87" fmla="*/ 12 h 61"/>
                  <a:gd name="T88" fmla="*/ 17 w 94"/>
                  <a:gd name="T89" fmla="*/ 12 h 61"/>
                  <a:gd name="T90" fmla="*/ 23 w 94"/>
                  <a:gd name="T91" fmla="*/ 12 h 61"/>
                  <a:gd name="T92" fmla="*/ 27 w 94"/>
                  <a:gd name="T93" fmla="*/ 16 h 61"/>
                  <a:gd name="T94" fmla="*/ 28 w 94"/>
                  <a:gd name="T95" fmla="*/ 23 h 61"/>
                  <a:gd name="T96" fmla="*/ 28 w 94"/>
                  <a:gd name="T97" fmla="*/ 27 h 61"/>
                  <a:gd name="T98" fmla="*/ 24 w 94"/>
                  <a:gd name="T99" fmla="*/ 30 h 61"/>
                  <a:gd name="T100" fmla="*/ 72 w 94"/>
                  <a:gd name="T101" fmla="*/ 44 h 61"/>
                  <a:gd name="T102" fmla="*/ 68 w 94"/>
                  <a:gd name="T103" fmla="*/ 44 h 61"/>
                  <a:gd name="T104" fmla="*/ 66 w 94"/>
                  <a:gd name="T105" fmla="*/ 42 h 61"/>
                  <a:gd name="T106" fmla="*/ 61 w 94"/>
                  <a:gd name="T107" fmla="*/ 3 h 61"/>
                  <a:gd name="T108" fmla="*/ 65 w 94"/>
                  <a:gd name="T109" fmla="*/ 2 h 61"/>
                  <a:gd name="T110" fmla="*/ 78 w 94"/>
                  <a:gd name="T111" fmla="*/ 5 h 61"/>
                  <a:gd name="T112" fmla="*/ 86 w 94"/>
                  <a:gd name="T113" fmla="*/ 23 h 61"/>
                  <a:gd name="T114" fmla="*/ 83 w 94"/>
                  <a:gd name="T115" fmla="*/ 37 h 61"/>
                  <a:gd name="T116" fmla="*/ 72 w 94"/>
                  <a:gd name="T117"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61">
                    <a:moveTo>
                      <a:pt x="94" y="20"/>
                    </a:moveTo>
                    <a:lnTo>
                      <a:pt x="91" y="11"/>
                    </a:lnTo>
                    <a:lnTo>
                      <a:pt x="85" y="4"/>
                    </a:lnTo>
                    <a:lnTo>
                      <a:pt x="77" y="0"/>
                    </a:lnTo>
                    <a:lnTo>
                      <a:pt x="67" y="0"/>
                    </a:lnTo>
                    <a:lnTo>
                      <a:pt x="62" y="0"/>
                    </a:lnTo>
                    <a:lnTo>
                      <a:pt x="57" y="1"/>
                    </a:lnTo>
                    <a:lnTo>
                      <a:pt x="53" y="1"/>
                    </a:lnTo>
                    <a:lnTo>
                      <a:pt x="49" y="2"/>
                    </a:lnTo>
                    <a:lnTo>
                      <a:pt x="47" y="2"/>
                    </a:lnTo>
                    <a:lnTo>
                      <a:pt x="47" y="4"/>
                    </a:lnTo>
                    <a:lnTo>
                      <a:pt x="48" y="4"/>
                    </a:lnTo>
                    <a:lnTo>
                      <a:pt x="49" y="4"/>
                    </a:lnTo>
                    <a:lnTo>
                      <a:pt x="51" y="4"/>
                    </a:lnTo>
                    <a:lnTo>
                      <a:pt x="52" y="5"/>
                    </a:lnTo>
                    <a:lnTo>
                      <a:pt x="53" y="7"/>
                    </a:lnTo>
                    <a:lnTo>
                      <a:pt x="58" y="43"/>
                    </a:lnTo>
                    <a:lnTo>
                      <a:pt x="58" y="45"/>
                    </a:lnTo>
                    <a:lnTo>
                      <a:pt x="57" y="46"/>
                    </a:lnTo>
                    <a:lnTo>
                      <a:pt x="56" y="47"/>
                    </a:lnTo>
                    <a:lnTo>
                      <a:pt x="53" y="47"/>
                    </a:lnTo>
                    <a:lnTo>
                      <a:pt x="52" y="47"/>
                    </a:lnTo>
                    <a:lnTo>
                      <a:pt x="52" y="47"/>
                    </a:lnTo>
                    <a:lnTo>
                      <a:pt x="50" y="47"/>
                    </a:lnTo>
                    <a:lnTo>
                      <a:pt x="48" y="47"/>
                    </a:lnTo>
                    <a:lnTo>
                      <a:pt x="46" y="45"/>
                    </a:lnTo>
                    <a:lnTo>
                      <a:pt x="30" y="30"/>
                    </a:lnTo>
                    <a:lnTo>
                      <a:pt x="34" y="27"/>
                    </a:lnTo>
                    <a:lnTo>
                      <a:pt x="36" y="24"/>
                    </a:lnTo>
                    <a:lnTo>
                      <a:pt x="37" y="21"/>
                    </a:lnTo>
                    <a:lnTo>
                      <a:pt x="36" y="17"/>
                    </a:lnTo>
                    <a:lnTo>
                      <a:pt x="34" y="11"/>
                    </a:lnTo>
                    <a:lnTo>
                      <a:pt x="29" y="8"/>
                    </a:lnTo>
                    <a:lnTo>
                      <a:pt x="24" y="8"/>
                    </a:lnTo>
                    <a:lnTo>
                      <a:pt x="19" y="9"/>
                    </a:lnTo>
                    <a:lnTo>
                      <a:pt x="15" y="10"/>
                    </a:lnTo>
                    <a:lnTo>
                      <a:pt x="9" y="11"/>
                    </a:lnTo>
                    <a:lnTo>
                      <a:pt x="5" y="12"/>
                    </a:lnTo>
                    <a:lnTo>
                      <a:pt x="2" y="14"/>
                    </a:lnTo>
                    <a:lnTo>
                      <a:pt x="0" y="15"/>
                    </a:lnTo>
                    <a:lnTo>
                      <a:pt x="1" y="16"/>
                    </a:lnTo>
                    <a:lnTo>
                      <a:pt x="2" y="16"/>
                    </a:lnTo>
                    <a:lnTo>
                      <a:pt x="3" y="16"/>
                    </a:lnTo>
                    <a:lnTo>
                      <a:pt x="4" y="16"/>
                    </a:lnTo>
                    <a:lnTo>
                      <a:pt x="5" y="16"/>
                    </a:lnTo>
                    <a:lnTo>
                      <a:pt x="6" y="18"/>
                    </a:lnTo>
                    <a:lnTo>
                      <a:pt x="7" y="20"/>
                    </a:lnTo>
                    <a:lnTo>
                      <a:pt x="16" y="53"/>
                    </a:lnTo>
                    <a:lnTo>
                      <a:pt x="16" y="55"/>
                    </a:lnTo>
                    <a:lnTo>
                      <a:pt x="16" y="57"/>
                    </a:lnTo>
                    <a:lnTo>
                      <a:pt x="15" y="58"/>
                    </a:lnTo>
                    <a:lnTo>
                      <a:pt x="12" y="58"/>
                    </a:lnTo>
                    <a:lnTo>
                      <a:pt x="11" y="59"/>
                    </a:lnTo>
                    <a:lnTo>
                      <a:pt x="12" y="61"/>
                    </a:lnTo>
                    <a:lnTo>
                      <a:pt x="17" y="59"/>
                    </a:lnTo>
                    <a:lnTo>
                      <a:pt x="21" y="58"/>
                    </a:lnTo>
                    <a:lnTo>
                      <a:pt x="26" y="57"/>
                    </a:lnTo>
                    <a:lnTo>
                      <a:pt x="31" y="55"/>
                    </a:lnTo>
                    <a:lnTo>
                      <a:pt x="30" y="53"/>
                    </a:lnTo>
                    <a:lnTo>
                      <a:pt x="29" y="53"/>
                    </a:lnTo>
                    <a:lnTo>
                      <a:pt x="28" y="53"/>
                    </a:lnTo>
                    <a:lnTo>
                      <a:pt x="26" y="53"/>
                    </a:lnTo>
                    <a:lnTo>
                      <a:pt x="25" y="53"/>
                    </a:lnTo>
                    <a:lnTo>
                      <a:pt x="24" y="52"/>
                    </a:lnTo>
                    <a:lnTo>
                      <a:pt x="23" y="49"/>
                    </a:lnTo>
                    <a:lnTo>
                      <a:pt x="20" y="35"/>
                    </a:lnTo>
                    <a:lnTo>
                      <a:pt x="23" y="33"/>
                    </a:lnTo>
                    <a:lnTo>
                      <a:pt x="32" y="44"/>
                    </a:lnTo>
                    <a:lnTo>
                      <a:pt x="42" y="52"/>
                    </a:lnTo>
                    <a:lnTo>
                      <a:pt x="44" y="51"/>
                    </a:lnTo>
                    <a:lnTo>
                      <a:pt x="47" y="50"/>
                    </a:lnTo>
                    <a:lnTo>
                      <a:pt x="50" y="50"/>
                    </a:lnTo>
                    <a:lnTo>
                      <a:pt x="52" y="49"/>
                    </a:lnTo>
                    <a:lnTo>
                      <a:pt x="55" y="49"/>
                    </a:lnTo>
                    <a:lnTo>
                      <a:pt x="57" y="48"/>
                    </a:lnTo>
                    <a:lnTo>
                      <a:pt x="60" y="48"/>
                    </a:lnTo>
                    <a:lnTo>
                      <a:pt x="63" y="47"/>
                    </a:lnTo>
                    <a:lnTo>
                      <a:pt x="67" y="47"/>
                    </a:lnTo>
                    <a:lnTo>
                      <a:pt x="71" y="47"/>
                    </a:lnTo>
                    <a:lnTo>
                      <a:pt x="74" y="46"/>
                    </a:lnTo>
                    <a:lnTo>
                      <a:pt x="83" y="44"/>
                    </a:lnTo>
                    <a:lnTo>
                      <a:pt x="89" y="38"/>
                    </a:lnTo>
                    <a:lnTo>
                      <a:pt x="93" y="30"/>
                    </a:lnTo>
                    <a:lnTo>
                      <a:pt x="94" y="20"/>
                    </a:lnTo>
                    <a:close/>
                    <a:moveTo>
                      <a:pt x="22" y="31"/>
                    </a:moveTo>
                    <a:lnTo>
                      <a:pt x="19" y="32"/>
                    </a:lnTo>
                    <a:lnTo>
                      <a:pt x="14" y="14"/>
                    </a:lnTo>
                    <a:lnTo>
                      <a:pt x="15" y="12"/>
                    </a:lnTo>
                    <a:lnTo>
                      <a:pt x="16" y="12"/>
                    </a:lnTo>
                    <a:lnTo>
                      <a:pt x="17" y="12"/>
                    </a:lnTo>
                    <a:lnTo>
                      <a:pt x="20" y="11"/>
                    </a:lnTo>
                    <a:lnTo>
                      <a:pt x="23" y="12"/>
                    </a:lnTo>
                    <a:lnTo>
                      <a:pt x="25" y="14"/>
                    </a:lnTo>
                    <a:lnTo>
                      <a:pt x="27" y="16"/>
                    </a:lnTo>
                    <a:lnTo>
                      <a:pt x="28" y="19"/>
                    </a:lnTo>
                    <a:lnTo>
                      <a:pt x="28" y="23"/>
                    </a:lnTo>
                    <a:lnTo>
                      <a:pt x="28" y="25"/>
                    </a:lnTo>
                    <a:lnTo>
                      <a:pt x="28" y="27"/>
                    </a:lnTo>
                    <a:lnTo>
                      <a:pt x="26" y="29"/>
                    </a:lnTo>
                    <a:lnTo>
                      <a:pt x="24" y="30"/>
                    </a:lnTo>
                    <a:lnTo>
                      <a:pt x="22" y="31"/>
                    </a:lnTo>
                    <a:close/>
                    <a:moveTo>
                      <a:pt x="72" y="44"/>
                    </a:moveTo>
                    <a:lnTo>
                      <a:pt x="70" y="45"/>
                    </a:lnTo>
                    <a:lnTo>
                      <a:pt x="68" y="44"/>
                    </a:lnTo>
                    <a:lnTo>
                      <a:pt x="67" y="44"/>
                    </a:lnTo>
                    <a:lnTo>
                      <a:pt x="66" y="42"/>
                    </a:lnTo>
                    <a:lnTo>
                      <a:pt x="65" y="40"/>
                    </a:lnTo>
                    <a:lnTo>
                      <a:pt x="61" y="3"/>
                    </a:lnTo>
                    <a:lnTo>
                      <a:pt x="63" y="3"/>
                    </a:lnTo>
                    <a:lnTo>
                      <a:pt x="65" y="2"/>
                    </a:lnTo>
                    <a:lnTo>
                      <a:pt x="71" y="2"/>
                    </a:lnTo>
                    <a:lnTo>
                      <a:pt x="78" y="5"/>
                    </a:lnTo>
                    <a:lnTo>
                      <a:pt x="83" y="11"/>
                    </a:lnTo>
                    <a:lnTo>
                      <a:pt x="86" y="23"/>
                    </a:lnTo>
                    <a:lnTo>
                      <a:pt x="85" y="30"/>
                    </a:lnTo>
                    <a:lnTo>
                      <a:pt x="83" y="37"/>
                    </a:lnTo>
                    <a:lnTo>
                      <a:pt x="79" y="42"/>
                    </a:lnTo>
                    <a:lnTo>
                      <a:pt x="72" y="44"/>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158"/>
              <p:cNvSpPr>
                <a:spLocks/>
              </p:cNvSpPr>
              <p:nvPr userDrawn="1"/>
            </p:nvSpPr>
            <p:spPr bwMode="auto">
              <a:xfrm>
                <a:off x="2229" y="2621"/>
                <a:ext cx="14" cy="31"/>
              </a:xfrm>
              <a:custGeom>
                <a:avLst/>
                <a:gdLst>
                  <a:gd name="T0" fmla="*/ 14 w 28"/>
                  <a:gd name="T1" fmla="*/ 6 h 63"/>
                  <a:gd name="T2" fmla="*/ 14 w 28"/>
                  <a:gd name="T3" fmla="*/ 4 h 63"/>
                  <a:gd name="T4" fmla="*/ 13 w 28"/>
                  <a:gd name="T5" fmla="*/ 3 h 63"/>
                  <a:gd name="T6" fmla="*/ 12 w 28"/>
                  <a:gd name="T7" fmla="*/ 3 h 63"/>
                  <a:gd name="T8" fmla="*/ 11 w 28"/>
                  <a:gd name="T9" fmla="*/ 2 h 63"/>
                  <a:gd name="T10" fmla="*/ 9 w 28"/>
                  <a:gd name="T11" fmla="*/ 2 h 63"/>
                  <a:gd name="T12" fmla="*/ 9 w 28"/>
                  <a:gd name="T13" fmla="*/ 2 h 63"/>
                  <a:gd name="T14" fmla="*/ 9 w 28"/>
                  <a:gd name="T15" fmla="*/ 0 h 63"/>
                  <a:gd name="T16" fmla="*/ 11 w 28"/>
                  <a:gd name="T17" fmla="*/ 0 h 63"/>
                  <a:gd name="T18" fmla="*/ 15 w 28"/>
                  <a:gd name="T19" fmla="*/ 1 h 63"/>
                  <a:gd name="T20" fmla="*/ 18 w 28"/>
                  <a:gd name="T21" fmla="*/ 1 h 63"/>
                  <a:gd name="T22" fmla="*/ 21 w 28"/>
                  <a:gd name="T23" fmla="*/ 1 h 63"/>
                  <a:gd name="T24" fmla="*/ 24 w 28"/>
                  <a:gd name="T25" fmla="*/ 1 h 63"/>
                  <a:gd name="T26" fmla="*/ 28 w 28"/>
                  <a:gd name="T27" fmla="*/ 1 h 63"/>
                  <a:gd name="T28" fmla="*/ 28 w 28"/>
                  <a:gd name="T29" fmla="*/ 3 h 63"/>
                  <a:gd name="T30" fmla="*/ 27 w 28"/>
                  <a:gd name="T31" fmla="*/ 3 h 63"/>
                  <a:gd name="T32" fmla="*/ 24 w 28"/>
                  <a:gd name="T33" fmla="*/ 3 h 63"/>
                  <a:gd name="T34" fmla="*/ 23 w 28"/>
                  <a:gd name="T35" fmla="*/ 3 h 63"/>
                  <a:gd name="T36" fmla="*/ 22 w 28"/>
                  <a:gd name="T37" fmla="*/ 4 h 63"/>
                  <a:gd name="T38" fmla="*/ 22 w 28"/>
                  <a:gd name="T39" fmla="*/ 6 h 63"/>
                  <a:gd name="T40" fmla="*/ 20 w 28"/>
                  <a:gd name="T41" fmla="*/ 47 h 63"/>
                  <a:gd name="T42" fmla="*/ 20 w 28"/>
                  <a:gd name="T43" fmla="*/ 50 h 63"/>
                  <a:gd name="T44" fmla="*/ 19 w 28"/>
                  <a:gd name="T45" fmla="*/ 54 h 63"/>
                  <a:gd name="T46" fmla="*/ 17 w 28"/>
                  <a:gd name="T47" fmla="*/ 57 h 63"/>
                  <a:gd name="T48" fmla="*/ 14 w 28"/>
                  <a:gd name="T49" fmla="*/ 61 h 63"/>
                  <a:gd name="T50" fmla="*/ 11 w 28"/>
                  <a:gd name="T51" fmla="*/ 62 h 63"/>
                  <a:gd name="T52" fmla="*/ 8 w 28"/>
                  <a:gd name="T53" fmla="*/ 63 h 63"/>
                  <a:gd name="T54" fmla="*/ 5 w 28"/>
                  <a:gd name="T55" fmla="*/ 63 h 63"/>
                  <a:gd name="T56" fmla="*/ 3 w 28"/>
                  <a:gd name="T57" fmla="*/ 62 h 63"/>
                  <a:gd name="T58" fmla="*/ 1 w 28"/>
                  <a:gd name="T59" fmla="*/ 61 h 63"/>
                  <a:gd name="T60" fmla="*/ 0 w 28"/>
                  <a:gd name="T61" fmla="*/ 58 h 63"/>
                  <a:gd name="T62" fmla="*/ 0 w 28"/>
                  <a:gd name="T63" fmla="*/ 56 h 63"/>
                  <a:gd name="T64" fmla="*/ 0 w 28"/>
                  <a:gd name="T65" fmla="*/ 54 h 63"/>
                  <a:gd name="T66" fmla="*/ 2 w 28"/>
                  <a:gd name="T67" fmla="*/ 53 h 63"/>
                  <a:gd name="T68" fmla="*/ 4 w 28"/>
                  <a:gd name="T69" fmla="*/ 53 h 63"/>
                  <a:gd name="T70" fmla="*/ 5 w 28"/>
                  <a:gd name="T71" fmla="*/ 53 h 63"/>
                  <a:gd name="T72" fmla="*/ 7 w 28"/>
                  <a:gd name="T73" fmla="*/ 54 h 63"/>
                  <a:gd name="T74" fmla="*/ 8 w 28"/>
                  <a:gd name="T75" fmla="*/ 55 h 63"/>
                  <a:gd name="T76" fmla="*/ 8 w 28"/>
                  <a:gd name="T77" fmla="*/ 57 h 63"/>
                  <a:gd name="T78" fmla="*/ 8 w 28"/>
                  <a:gd name="T79" fmla="*/ 58 h 63"/>
                  <a:gd name="T80" fmla="*/ 9 w 28"/>
                  <a:gd name="T81" fmla="*/ 59 h 63"/>
                  <a:gd name="T82" fmla="*/ 10 w 28"/>
                  <a:gd name="T83" fmla="*/ 59 h 63"/>
                  <a:gd name="T84" fmla="*/ 11 w 28"/>
                  <a:gd name="T85" fmla="*/ 59 h 63"/>
                  <a:gd name="T86" fmla="*/ 12 w 28"/>
                  <a:gd name="T87" fmla="*/ 57 h 63"/>
                  <a:gd name="T88" fmla="*/ 12 w 28"/>
                  <a:gd name="T89" fmla="*/ 56 h 63"/>
                  <a:gd name="T90" fmla="*/ 13 w 28"/>
                  <a:gd name="T91" fmla="*/ 54 h 63"/>
                  <a:gd name="T92" fmla="*/ 14 w 28"/>
                  <a:gd name="T9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63">
                    <a:moveTo>
                      <a:pt x="14" y="6"/>
                    </a:moveTo>
                    <a:lnTo>
                      <a:pt x="14" y="4"/>
                    </a:lnTo>
                    <a:lnTo>
                      <a:pt x="13" y="3"/>
                    </a:lnTo>
                    <a:lnTo>
                      <a:pt x="12" y="3"/>
                    </a:lnTo>
                    <a:lnTo>
                      <a:pt x="11" y="2"/>
                    </a:lnTo>
                    <a:lnTo>
                      <a:pt x="9" y="2"/>
                    </a:lnTo>
                    <a:lnTo>
                      <a:pt x="9" y="2"/>
                    </a:lnTo>
                    <a:lnTo>
                      <a:pt x="9" y="0"/>
                    </a:lnTo>
                    <a:lnTo>
                      <a:pt x="11" y="0"/>
                    </a:lnTo>
                    <a:lnTo>
                      <a:pt x="15" y="1"/>
                    </a:lnTo>
                    <a:lnTo>
                      <a:pt x="18" y="1"/>
                    </a:lnTo>
                    <a:lnTo>
                      <a:pt x="21" y="1"/>
                    </a:lnTo>
                    <a:lnTo>
                      <a:pt x="24" y="1"/>
                    </a:lnTo>
                    <a:lnTo>
                      <a:pt x="28" y="1"/>
                    </a:lnTo>
                    <a:lnTo>
                      <a:pt x="28" y="3"/>
                    </a:lnTo>
                    <a:lnTo>
                      <a:pt x="27" y="3"/>
                    </a:lnTo>
                    <a:lnTo>
                      <a:pt x="24" y="3"/>
                    </a:lnTo>
                    <a:lnTo>
                      <a:pt x="23" y="3"/>
                    </a:lnTo>
                    <a:lnTo>
                      <a:pt x="22" y="4"/>
                    </a:lnTo>
                    <a:lnTo>
                      <a:pt x="22" y="6"/>
                    </a:lnTo>
                    <a:lnTo>
                      <a:pt x="20" y="47"/>
                    </a:lnTo>
                    <a:lnTo>
                      <a:pt x="20" y="50"/>
                    </a:lnTo>
                    <a:lnTo>
                      <a:pt x="19" y="54"/>
                    </a:lnTo>
                    <a:lnTo>
                      <a:pt x="17" y="57"/>
                    </a:lnTo>
                    <a:lnTo>
                      <a:pt x="14" y="61"/>
                    </a:lnTo>
                    <a:lnTo>
                      <a:pt x="11" y="62"/>
                    </a:lnTo>
                    <a:lnTo>
                      <a:pt x="8" y="63"/>
                    </a:lnTo>
                    <a:lnTo>
                      <a:pt x="5" y="63"/>
                    </a:lnTo>
                    <a:lnTo>
                      <a:pt x="3" y="62"/>
                    </a:lnTo>
                    <a:lnTo>
                      <a:pt x="1" y="61"/>
                    </a:lnTo>
                    <a:lnTo>
                      <a:pt x="0" y="58"/>
                    </a:lnTo>
                    <a:lnTo>
                      <a:pt x="0" y="56"/>
                    </a:lnTo>
                    <a:lnTo>
                      <a:pt x="0" y="54"/>
                    </a:lnTo>
                    <a:lnTo>
                      <a:pt x="2" y="53"/>
                    </a:lnTo>
                    <a:lnTo>
                      <a:pt x="4" y="53"/>
                    </a:lnTo>
                    <a:lnTo>
                      <a:pt x="5" y="53"/>
                    </a:lnTo>
                    <a:lnTo>
                      <a:pt x="7" y="54"/>
                    </a:lnTo>
                    <a:lnTo>
                      <a:pt x="8" y="55"/>
                    </a:lnTo>
                    <a:lnTo>
                      <a:pt x="8" y="57"/>
                    </a:lnTo>
                    <a:lnTo>
                      <a:pt x="8" y="58"/>
                    </a:lnTo>
                    <a:lnTo>
                      <a:pt x="9" y="59"/>
                    </a:lnTo>
                    <a:lnTo>
                      <a:pt x="10" y="59"/>
                    </a:lnTo>
                    <a:lnTo>
                      <a:pt x="11" y="59"/>
                    </a:lnTo>
                    <a:lnTo>
                      <a:pt x="12" y="57"/>
                    </a:lnTo>
                    <a:lnTo>
                      <a:pt x="12" y="56"/>
                    </a:lnTo>
                    <a:lnTo>
                      <a:pt x="13" y="54"/>
                    </a:lnTo>
                    <a:lnTo>
                      <a:pt x="14" y="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159"/>
              <p:cNvSpPr>
                <a:spLocks/>
              </p:cNvSpPr>
              <p:nvPr userDrawn="1"/>
            </p:nvSpPr>
            <p:spPr bwMode="auto">
              <a:xfrm>
                <a:off x="2245" y="2621"/>
                <a:ext cx="24" cy="26"/>
              </a:xfrm>
              <a:custGeom>
                <a:avLst/>
                <a:gdLst>
                  <a:gd name="T0" fmla="*/ 5 w 46"/>
                  <a:gd name="T1" fmla="*/ 8 h 51"/>
                  <a:gd name="T2" fmla="*/ 5 w 46"/>
                  <a:gd name="T3" fmla="*/ 5 h 51"/>
                  <a:gd name="T4" fmla="*/ 5 w 46"/>
                  <a:gd name="T5" fmla="*/ 4 h 51"/>
                  <a:gd name="T6" fmla="*/ 4 w 46"/>
                  <a:gd name="T7" fmla="*/ 3 h 51"/>
                  <a:gd name="T8" fmla="*/ 3 w 46"/>
                  <a:gd name="T9" fmla="*/ 3 h 51"/>
                  <a:gd name="T10" fmla="*/ 1 w 46"/>
                  <a:gd name="T11" fmla="*/ 2 h 51"/>
                  <a:gd name="T12" fmla="*/ 0 w 46"/>
                  <a:gd name="T13" fmla="*/ 2 h 51"/>
                  <a:gd name="T14" fmla="*/ 1 w 46"/>
                  <a:gd name="T15" fmla="*/ 0 h 51"/>
                  <a:gd name="T16" fmla="*/ 5 w 46"/>
                  <a:gd name="T17" fmla="*/ 1 h 51"/>
                  <a:gd name="T18" fmla="*/ 10 w 46"/>
                  <a:gd name="T19" fmla="*/ 2 h 51"/>
                  <a:gd name="T20" fmla="*/ 16 w 46"/>
                  <a:gd name="T21" fmla="*/ 2 h 51"/>
                  <a:gd name="T22" fmla="*/ 20 w 46"/>
                  <a:gd name="T23" fmla="*/ 3 h 51"/>
                  <a:gd name="T24" fmla="*/ 19 w 46"/>
                  <a:gd name="T25" fmla="*/ 5 h 51"/>
                  <a:gd name="T26" fmla="*/ 19 w 46"/>
                  <a:gd name="T27" fmla="*/ 5 h 51"/>
                  <a:gd name="T28" fmla="*/ 17 w 46"/>
                  <a:gd name="T29" fmla="*/ 4 h 51"/>
                  <a:gd name="T30" fmla="*/ 16 w 46"/>
                  <a:gd name="T31" fmla="*/ 5 h 51"/>
                  <a:gd name="T32" fmla="*/ 15 w 46"/>
                  <a:gd name="T33" fmla="*/ 5 h 51"/>
                  <a:gd name="T34" fmla="*/ 13 w 46"/>
                  <a:gd name="T35" fmla="*/ 6 h 51"/>
                  <a:gd name="T36" fmla="*/ 12 w 46"/>
                  <a:gd name="T37" fmla="*/ 9 h 51"/>
                  <a:gd name="T38" fmla="*/ 9 w 46"/>
                  <a:gd name="T39" fmla="*/ 32 h 51"/>
                  <a:gd name="T40" fmla="*/ 9 w 46"/>
                  <a:gd name="T41" fmla="*/ 36 h 51"/>
                  <a:gd name="T42" fmla="*/ 9 w 46"/>
                  <a:gd name="T43" fmla="*/ 40 h 51"/>
                  <a:gd name="T44" fmla="*/ 10 w 46"/>
                  <a:gd name="T45" fmla="*/ 43 h 51"/>
                  <a:gd name="T46" fmla="*/ 12 w 46"/>
                  <a:gd name="T47" fmla="*/ 45 h 51"/>
                  <a:gd name="T48" fmla="*/ 16 w 46"/>
                  <a:gd name="T49" fmla="*/ 47 h 51"/>
                  <a:gd name="T50" fmla="*/ 19 w 46"/>
                  <a:gd name="T51" fmla="*/ 48 h 51"/>
                  <a:gd name="T52" fmla="*/ 23 w 46"/>
                  <a:gd name="T53" fmla="*/ 48 h 51"/>
                  <a:gd name="T54" fmla="*/ 26 w 46"/>
                  <a:gd name="T55" fmla="*/ 47 h 51"/>
                  <a:gd name="T56" fmla="*/ 28 w 46"/>
                  <a:gd name="T57" fmla="*/ 45 h 51"/>
                  <a:gd name="T58" fmla="*/ 30 w 46"/>
                  <a:gd name="T59" fmla="*/ 43 h 51"/>
                  <a:gd name="T60" fmla="*/ 32 w 46"/>
                  <a:gd name="T61" fmla="*/ 40 h 51"/>
                  <a:gd name="T62" fmla="*/ 33 w 46"/>
                  <a:gd name="T63" fmla="*/ 35 h 51"/>
                  <a:gd name="T64" fmla="*/ 37 w 46"/>
                  <a:gd name="T65" fmla="*/ 12 h 51"/>
                  <a:gd name="T66" fmla="*/ 37 w 46"/>
                  <a:gd name="T67" fmla="*/ 10 h 51"/>
                  <a:gd name="T68" fmla="*/ 36 w 46"/>
                  <a:gd name="T69" fmla="*/ 8 h 51"/>
                  <a:gd name="T70" fmla="*/ 34 w 46"/>
                  <a:gd name="T71" fmla="*/ 7 h 51"/>
                  <a:gd name="T72" fmla="*/ 33 w 46"/>
                  <a:gd name="T73" fmla="*/ 7 h 51"/>
                  <a:gd name="T74" fmla="*/ 32 w 46"/>
                  <a:gd name="T75" fmla="*/ 7 h 51"/>
                  <a:gd name="T76" fmla="*/ 31 w 46"/>
                  <a:gd name="T77" fmla="*/ 6 h 51"/>
                  <a:gd name="T78" fmla="*/ 31 w 46"/>
                  <a:gd name="T79" fmla="*/ 5 h 51"/>
                  <a:gd name="T80" fmla="*/ 36 w 46"/>
                  <a:gd name="T81" fmla="*/ 5 h 51"/>
                  <a:gd name="T82" fmla="*/ 39 w 46"/>
                  <a:gd name="T83" fmla="*/ 6 h 51"/>
                  <a:gd name="T84" fmla="*/ 46 w 46"/>
                  <a:gd name="T85" fmla="*/ 6 h 51"/>
                  <a:gd name="T86" fmla="*/ 46 w 46"/>
                  <a:gd name="T87" fmla="*/ 8 h 51"/>
                  <a:gd name="T88" fmla="*/ 44 w 46"/>
                  <a:gd name="T89" fmla="*/ 8 h 51"/>
                  <a:gd name="T90" fmla="*/ 43 w 46"/>
                  <a:gd name="T91" fmla="*/ 8 h 51"/>
                  <a:gd name="T92" fmla="*/ 42 w 46"/>
                  <a:gd name="T93" fmla="*/ 8 h 51"/>
                  <a:gd name="T94" fmla="*/ 41 w 46"/>
                  <a:gd name="T95" fmla="*/ 9 h 51"/>
                  <a:gd name="T96" fmla="*/ 41 w 46"/>
                  <a:gd name="T97" fmla="*/ 10 h 51"/>
                  <a:gd name="T98" fmla="*/ 40 w 46"/>
                  <a:gd name="T99" fmla="*/ 12 h 51"/>
                  <a:gd name="T100" fmla="*/ 37 w 46"/>
                  <a:gd name="T101" fmla="*/ 34 h 51"/>
                  <a:gd name="T102" fmla="*/ 34 w 46"/>
                  <a:gd name="T103" fmla="*/ 44 h 51"/>
                  <a:gd name="T104" fmla="*/ 30 w 46"/>
                  <a:gd name="T105" fmla="*/ 49 h 51"/>
                  <a:gd name="T106" fmla="*/ 24 w 46"/>
                  <a:gd name="T107" fmla="*/ 51 h 51"/>
                  <a:gd name="T108" fmla="*/ 18 w 46"/>
                  <a:gd name="T109" fmla="*/ 51 h 51"/>
                  <a:gd name="T110" fmla="*/ 10 w 46"/>
                  <a:gd name="T111" fmla="*/ 49 h 51"/>
                  <a:gd name="T112" fmla="*/ 5 w 46"/>
                  <a:gd name="T113" fmla="*/ 46 h 51"/>
                  <a:gd name="T114" fmla="*/ 2 w 46"/>
                  <a:gd name="T115" fmla="*/ 40 h 51"/>
                  <a:gd name="T116" fmla="*/ 2 w 46"/>
                  <a:gd name="T117" fmla="*/ 32 h 51"/>
                  <a:gd name="T118" fmla="*/ 5 w 46"/>
                  <a:gd name="T1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 h="51">
                    <a:moveTo>
                      <a:pt x="5" y="8"/>
                    </a:moveTo>
                    <a:lnTo>
                      <a:pt x="5" y="5"/>
                    </a:lnTo>
                    <a:lnTo>
                      <a:pt x="5" y="4"/>
                    </a:lnTo>
                    <a:lnTo>
                      <a:pt x="4" y="3"/>
                    </a:lnTo>
                    <a:lnTo>
                      <a:pt x="3" y="3"/>
                    </a:lnTo>
                    <a:lnTo>
                      <a:pt x="1" y="2"/>
                    </a:lnTo>
                    <a:lnTo>
                      <a:pt x="0" y="2"/>
                    </a:lnTo>
                    <a:lnTo>
                      <a:pt x="1" y="0"/>
                    </a:lnTo>
                    <a:lnTo>
                      <a:pt x="5" y="1"/>
                    </a:lnTo>
                    <a:lnTo>
                      <a:pt x="10" y="2"/>
                    </a:lnTo>
                    <a:lnTo>
                      <a:pt x="16" y="2"/>
                    </a:lnTo>
                    <a:lnTo>
                      <a:pt x="20" y="3"/>
                    </a:lnTo>
                    <a:lnTo>
                      <a:pt x="19" y="5"/>
                    </a:lnTo>
                    <a:lnTo>
                      <a:pt x="19" y="5"/>
                    </a:lnTo>
                    <a:lnTo>
                      <a:pt x="17" y="4"/>
                    </a:lnTo>
                    <a:lnTo>
                      <a:pt x="16" y="5"/>
                    </a:lnTo>
                    <a:lnTo>
                      <a:pt x="15" y="5"/>
                    </a:lnTo>
                    <a:lnTo>
                      <a:pt x="13" y="6"/>
                    </a:lnTo>
                    <a:lnTo>
                      <a:pt x="12" y="9"/>
                    </a:lnTo>
                    <a:lnTo>
                      <a:pt x="9" y="32"/>
                    </a:lnTo>
                    <a:lnTo>
                      <a:pt x="9" y="36"/>
                    </a:lnTo>
                    <a:lnTo>
                      <a:pt x="9" y="40"/>
                    </a:lnTo>
                    <a:lnTo>
                      <a:pt x="10" y="43"/>
                    </a:lnTo>
                    <a:lnTo>
                      <a:pt x="12" y="45"/>
                    </a:lnTo>
                    <a:lnTo>
                      <a:pt x="16" y="47"/>
                    </a:lnTo>
                    <a:lnTo>
                      <a:pt x="19" y="48"/>
                    </a:lnTo>
                    <a:lnTo>
                      <a:pt x="23" y="48"/>
                    </a:lnTo>
                    <a:lnTo>
                      <a:pt x="26" y="47"/>
                    </a:lnTo>
                    <a:lnTo>
                      <a:pt x="28" y="45"/>
                    </a:lnTo>
                    <a:lnTo>
                      <a:pt x="30" y="43"/>
                    </a:lnTo>
                    <a:lnTo>
                      <a:pt x="32" y="40"/>
                    </a:lnTo>
                    <a:lnTo>
                      <a:pt x="33" y="35"/>
                    </a:lnTo>
                    <a:lnTo>
                      <a:pt x="37" y="12"/>
                    </a:lnTo>
                    <a:lnTo>
                      <a:pt x="37" y="10"/>
                    </a:lnTo>
                    <a:lnTo>
                      <a:pt x="36" y="8"/>
                    </a:lnTo>
                    <a:lnTo>
                      <a:pt x="34" y="7"/>
                    </a:lnTo>
                    <a:lnTo>
                      <a:pt x="33" y="7"/>
                    </a:lnTo>
                    <a:lnTo>
                      <a:pt x="32" y="7"/>
                    </a:lnTo>
                    <a:lnTo>
                      <a:pt x="31" y="6"/>
                    </a:lnTo>
                    <a:lnTo>
                      <a:pt x="31" y="5"/>
                    </a:lnTo>
                    <a:lnTo>
                      <a:pt x="36" y="5"/>
                    </a:lnTo>
                    <a:lnTo>
                      <a:pt x="39" y="6"/>
                    </a:lnTo>
                    <a:lnTo>
                      <a:pt x="46" y="6"/>
                    </a:lnTo>
                    <a:lnTo>
                      <a:pt x="46" y="8"/>
                    </a:lnTo>
                    <a:lnTo>
                      <a:pt x="44" y="8"/>
                    </a:lnTo>
                    <a:lnTo>
                      <a:pt x="43" y="8"/>
                    </a:lnTo>
                    <a:lnTo>
                      <a:pt x="42" y="8"/>
                    </a:lnTo>
                    <a:lnTo>
                      <a:pt x="41" y="9"/>
                    </a:lnTo>
                    <a:lnTo>
                      <a:pt x="41" y="10"/>
                    </a:lnTo>
                    <a:lnTo>
                      <a:pt x="40" y="12"/>
                    </a:lnTo>
                    <a:lnTo>
                      <a:pt x="37" y="34"/>
                    </a:lnTo>
                    <a:lnTo>
                      <a:pt x="34" y="44"/>
                    </a:lnTo>
                    <a:lnTo>
                      <a:pt x="30" y="49"/>
                    </a:lnTo>
                    <a:lnTo>
                      <a:pt x="24" y="51"/>
                    </a:lnTo>
                    <a:lnTo>
                      <a:pt x="18" y="51"/>
                    </a:lnTo>
                    <a:lnTo>
                      <a:pt x="10" y="49"/>
                    </a:lnTo>
                    <a:lnTo>
                      <a:pt x="5" y="46"/>
                    </a:lnTo>
                    <a:lnTo>
                      <a:pt x="2" y="40"/>
                    </a:lnTo>
                    <a:lnTo>
                      <a:pt x="2" y="32"/>
                    </a:lnTo>
                    <a:lnTo>
                      <a:pt x="5" y="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160"/>
              <p:cNvSpPr>
                <a:spLocks/>
              </p:cNvSpPr>
              <p:nvPr userDrawn="1"/>
            </p:nvSpPr>
            <p:spPr bwMode="auto">
              <a:xfrm>
                <a:off x="2264" y="2626"/>
                <a:ext cx="31" cy="28"/>
              </a:xfrm>
              <a:custGeom>
                <a:avLst/>
                <a:gdLst>
                  <a:gd name="T0" fmla="*/ 42 w 61"/>
                  <a:gd name="T1" fmla="*/ 43 h 58"/>
                  <a:gd name="T2" fmla="*/ 42 w 61"/>
                  <a:gd name="T3" fmla="*/ 43 h 58"/>
                  <a:gd name="T4" fmla="*/ 49 w 61"/>
                  <a:gd name="T5" fmla="*/ 19 h 58"/>
                  <a:gd name="T6" fmla="*/ 49 w 61"/>
                  <a:gd name="T7" fmla="*/ 16 h 58"/>
                  <a:gd name="T8" fmla="*/ 49 w 61"/>
                  <a:gd name="T9" fmla="*/ 15 h 58"/>
                  <a:gd name="T10" fmla="*/ 48 w 61"/>
                  <a:gd name="T11" fmla="*/ 13 h 58"/>
                  <a:gd name="T12" fmla="*/ 47 w 61"/>
                  <a:gd name="T13" fmla="*/ 12 h 58"/>
                  <a:gd name="T14" fmla="*/ 46 w 61"/>
                  <a:gd name="T15" fmla="*/ 12 h 58"/>
                  <a:gd name="T16" fmla="*/ 45 w 61"/>
                  <a:gd name="T17" fmla="*/ 12 h 58"/>
                  <a:gd name="T18" fmla="*/ 45 w 61"/>
                  <a:gd name="T19" fmla="*/ 10 h 58"/>
                  <a:gd name="T20" fmla="*/ 49 w 61"/>
                  <a:gd name="T21" fmla="*/ 11 h 58"/>
                  <a:gd name="T22" fmla="*/ 53 w 61"/>
                  <a:gd name="T23" fmla="*/ 12 h 58"/>
                  <a:gd name="T24" fmla="*/ 56 w 61"/>
                  <a:gd name="T25" fmla="*/ 13 h 58"/>
                  <a:gd name="T26" fmla="*/ 61 w 61"/>
                  <a:gd name="T27" fmla="*/ 14 h 58"/>
                  <a:gd name="T28" fmla="*/ 60 w 61"/>
                  <a:gd name="T29" fmla="*/ 16 h 58"/>
                  <a:gd name="T30" fmla="*/ 60 w 61"/>
                  <a:gd name="T31" fmla="*/ 16 h 58"/>
                  <a:gd name="T32" fmla="*/ 57 w 61"/>
                  <a:gd name="T33" fmla="*/ 15 h 58"/>
                  <a:gd name="T34" fmla="*/ 56 w 61"/>
                  <a:gd name="T35" fmla="*/ 15 h 58"/>
                  <a:gd name="T36" fmla="*/ 54 w 61"/>
                  <a:gd name="T37" fmla="*/ 16 h 58"/>
                  <a:gd name="T38" fmla="*/ 53 w 61"/>
                  <a:gd name="T39" fmla="*/ 18 h 58"/>
                  <a:gd name="T40" fmla="*/ 51 w 61"/>
                  <a:gd name="T41" fmla="*/ 22 h 58"/>
                  <a:gd name="T42" fmla="*/ 43 w 61"/>
                  <a:gd name="T43" fmla="*/ 52 h 58"/>
                  <a:gd name="T44" fmla="*/ 42 w 61"/>
                  <a:gd name="T45" fmla="*/ 55 h 58"/>
                  <a:gd name="T46" fmla="*/ 41 w 61"/>
                  <a:gd name="T47" fmla="*/ 58 h 58"/>
                  <a:gd name="T48" fmla="*/ 39 w 61"/>
                  <a:gd name="T49" fmla="*/ 57 h 58"/>
                  <a:gd name="T50" fmla="*/ 20 w 61"/>
                  <a:gd name="T51" fmla="*/ 12 h 58"/>
                  <a:gd name="T52" fmla="*/ 11 w 61"/>
                  <a:gd name="T53" fmla="*/ 38 h 58"/>
                  <a:gd name="T54" fmla="*/ 10 w 61"/>
                  <a:gd name="T55" fmla="*/ 41 h 58"/>
                  <a:gd name="T56" fmla="*/ 11 w 61"/>
                  <a:gd name="T57" fmla="*/ 44 h 58"/>
                  <a:gd name="T58" fmla="*/ 12 w 61"/>
                  <a:gd name="T59" fmla="*/ 46 h 58"/>
                  <a:gd name="T60" fmla="*/ 15 w 61"/>
                  <a:gd name="T61" fmla="*/ 47 h 58"/>
                  <a:gd name="T62" fmla="*/ 15 w 61"/>
                  <a:gd name="T63" fmla="*/ 47 h 58"/>
                  <a:gd name="T64" fmla="*/ 15 w 61"/>
                  <a:gd name="T65" fmla="*/ 49 h 58"/>
                  <a:gd name="T66" fmla="*/ 11 w 61"/>
                  <a:gd name="T67" fmla="*/ 48 h 58"/>
                  <a:gd name="T68" fmla="*/ 8 w 61"/>
                  <a:gd name="T69" fmla="*/ 46 h 58"/>
                  <a:gd name="T70" fmla="*/ 4 w 61"/>
                  <a:gd name="T71" fmla="*/ 45 h 58"/>
                  <a:gd name="T72" fmla="*/ 0 w 61"/>
                  <a:gd name="T73" fmla="*/ 44 h 58"/>
                  <a:gd name="T74" fmla="*/ 0 w 61"/>
                  <a:gd name="T75" fmla="*/ 43 h 58"/>
                  <a:gd name="T76" fmla="*/ 1 w 61"/>
                  <a:gd name="T77" fmla="*/ 43 h 58"/>
                  <a:gd name="T78" fmla="*/ 3 w 61"/>
                  <a:gd name="T79" fmla="*/ 43 h 58"/>
                  <a:gd name="T80" fmla="*/ 5 w 61"/>
                  <a:gd name="T81" fmla="*/ 43 h 58"/>
                  <a:gd name="T82" fmla="*/ 7 w 61"/>
                  <a:gd name="T83" fmla="*/ 41 h 58"/>
                  <a:gd name="T84" fmla="*/ 8 w 61"/>
                  <a:gd name="T85" fmla="*/ 39 h 58"/>
                  <a:gd name="T86" fmla="*/ 9 w 61"/>
                  <a:gd name="T87" fmla="*/ 37 h 58"/>
                  <a:gd name="T88" fmla="*/ 16 w 61"/>
                  <a:gd name="T89" fmla="*/ 10 h 58"/>
                  <a:gd name="T90" fmla="*/ 16 w 61"/>
                  <a:gd name="T91" fmla="*/ 6 h 58"/>
                  <a:gd name="T92" fmla="*/ 16 w 61"/>
                  <a:gd name="T93" fmla="*/ 4 h 58"/>
                  <a:gd name="T94" fmla="*/ 14 w 61"/>
                  <a:gd name="T95" fmla="*/ 3 h 58"/>
                  <a:gd name="T96" fmla="*/ 13 w 61"/>
                  <a:gd name="T97" fmla="*/ 2 h 58"/>
                  <a:gd name="T98" fmla="*/ 12 w 61"/>
                  <a:gd name="T99" fmla="*/ 1 h 58"/>
                  <a:gd name="T100" fmla="*/ 12 w 61"/>
                  <a:gd name="T101" fmla="*/ 0 h 58"/>
                  <a:gd name="T102" fmla="*/ 16 w 61"/>
                  <a:gd name="T103" fmla="*/ 1 h 58"/>
                  <a:gd name="T104" fmla="*/ 20 w 61"/>
                  <a:gd name="T105" fmla="*/ 2 h 58"/>
                  <a:gd name="T106" fmla="*/ 25 w 61"/>
                  <a:gd name="T107" fmla="*/ 3 h 58"/>
                  <a:gd name="T108" fmla="*/ 42 w 61"/>
                  <a:gd name="T109" fmla="*/ 4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 h="58">
                    <a:moveTo>
                      <a:pt x="42" y="43"/>
                    </a:moveTo>
                    <a:lnTo>
                      <a:pt x="42" y="43"/>
                    </a:lnTo>
                    <a:lnTo>
                      <a:pt x="49" y="19"/>
                    </a:lnTo>
                    <a:lnTo>
                      <a:pt x="49" y="16"/>
                    </a:lnTo>
                    <a:lnTo>
                      <a:pt x="49" y="15"/>
                    </a:lnTo>
                    <a:lnTo>
                      <a:pt x="48" y="13"/>
                    </a:lnTo>
                    <a:lnTo>
                      <a:pt x="47" y="12"/>
                    </a:lnTo>
                    <a:lnTo>
                      <a:pt x="46" y="12"/>
                    </a:lnTo>
                    <a:lnTo>
                      <a:pt x="45" y="12"/>
                    </a:lnTo>
                    <a:lnTo>
                      <a:pt x="45" y="10"/>
                    </a:lnTo>
                    <a:lnTo>
                      <a:pt x="49" y="11"/>
                    </a:lnTo>
                    <a:lnTo>
                      <a:pt x="53" y="12"/>
                    </a:lnTo>
                    <a:lnTo>
                      <a:pt x="56" y="13"/>
                    </a:lnTo>
                    <a:lnTo>
                      <a:pt x="61" y="14"/>
                    </a:lnTo>
                    <a:lnTo>
                      <a:pt x="60" y="16"/>
                    </a:lnTo>
                    <a:lnTo>
                      <a:pt x="60" y="16"/>
                    </a:lnTo>
                    <a:lnTo>
                      <a:pt x="57" y="15"/>
                    </a:lnTo>
                    <a:lnTo>
                      <a:pt x="56" y="15"/>
                    </a:lnTo>
                    <a:lnTo>
                      <a:pt x="54" y="16"/>
                    </a:lnTo>
                    <a:lnTo>
                      <a:pt x="53" y="18"/>
                    </a:lnTo>
                    <a:lnTo>
                      <a:pt x="51" y="22"/>
                    </a:lnTo>
                    <a:lnTo>
                      <a:pt x="43" y="52"/>
                    </a:lnTo>
                    <a:lnTo>
                      <a:pt x="42" y="55"/>
                    </a:lnTo>
                    <a:lnTo>
                      <a:pt x="41" y="58"/>
                    </a:lnTo>
                    <a:lnTo>
                      <a:pt x="39" y="57"/>
                    </a:lnTo>
                    <a:lnTo>
                      <a:pt x="20" y="12"/>
                    </a:lnTo>
                    <a:lnTo>
                      <a:pt x="11" y="38"/>
                    </a:lnTo>
                    <a:lnTo>
                      <a:pt x="10" y="41"/>
                    </a:lnTo>
                    <a:lnTo>
                      <a:pt x="11" y="44"/>
                    </a:lnTo>
                    <a:lnTo>
                      <a:pt x="12" y="46"/>
                    </a:lnTo>
                    <a:lnTo>
                      <a:pt x="15" y="47"/>
                    </a:lnTo>
                    <a:lnTo>
                      <a:pt x="15" y="47"/>
                    </a:lnTo>
                    <a:lnTo>
                      <a:pt x="15" y="49"/>
                    </a:lnTo>
                    <a:lnTo>
                      <a:pt x="11" y="48"/>
                    </a:lnTo>
                    <a:lnTo>
                      <a:pt x="8" y="46"/>
                    </a:lnTo>
                    <a:lnTo>
                      <a:pt x="4" y="45"/>
                    </a:lnTo>
                    <a:lnTo>
                      <a:pt x="0" y="44"/>
                    </a:lnTo>
                    <a:lnTo>
                      <a:pt x="0" y="43"/>
                    </a:lnTo>
                    <a:lnTo>
                      <a:pt x="1" y="43"/>
                    </a:lnTo>
                    <a:lnTo>
                      <a:pt x="3" y="43"/>
                    </a:lnTo>
                    <a:lnTo>
                      <a:pt x="5" y="43"/>
                    </a:lnTo>
                    <a:lnTo>
                      <a:pt x="7" y="41"/>
                    </a:lnTo>
                    <a:lnTo>
                      <a:pt x="8" y="39"/>
                    </a:lnTo>
                    <a:lnTo>
                      <a:pt x="9" y="37"/>
                    </a:lnTo>
                    <a:lnTo>
                      <a:pt x="16" y="10"/>
                    </a:lnTo>
                    <a:lnTo>
                      <a:pt x="16" y="6"/>
                    </a:lnTo>
                    <a:lnTo>
                      <a:pt x="16" y="4"/>
                    </a:lnTo>
                    <a:lnTo>
                      <a:pt x="14" y="3"/>
                    </a:lnTo>
                    <a:lnTo>
                      <a:pt x="13" y="2"/>
                    </a:lnTo>
                    <a:lnTo>
                      <a:pt x="12" y="1"/>
                    </a:lnTo>
                    <a:lnTo>
                      <a:pt x="12" y="0"/>
                    </a:lnTo>
                    <a:lnTo>
                      <a:pt x="16" y="1"/>
                    </a:lnTo>
                    <a:lnTo>
                      <a:pt x="20" y="2"/>
                    </a:lnTo>
                    <a:lnTo>
                      <a:pt x="25" y="3"/>
                    </a:lnTo>
                    <a:lnTo>
                      <a:pt x="42" y="4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161"/>
              <p:cNvSpPr>
                <a:spLocks/>
              </p:cNvSpPr>
              <p:nvPr userDrawn="1"/>
            </p:nvSpPr>
            <p:spPr bwMode="auto">
              <a:xfrm>
                <a:off x="2288" y="2633"/>
                <a:ext cx="18" cy="26"/>
              </a:xfrm>
              <a:custGeom>
                <a:avLst/>
                <a:gdLst>
                  <a:gd name="T0" fmla="*/ 0 w 36"/>
                  <a:gd name="T1" fmla="*/ 42 h 50"/>
                  <a:gd name="T2" fmla="*/ 1 w 36"/>
                  <a:gd name="T3" fmla="*/ 42 h 50"/>
                  <a:gd name="T4" fmla="*/ 3 w 36"/>
                  <a:gd name="T5" fmla="*/ 42 h 50"/>
                  <a:gd name="T6" fmla="*/ 4 w 36"/>
                  <a:gd name="T7" fmla="*/ 43 h 50"/>
                  <a:gd name="T8" fmla="*/ 5 w 36"/>
                  <a:gd name="T9" fmla="*/ 42 h 50"/>
                  <a:gd name="T10" fmla="*/ 7 w 36"/>
                  <a:gd name="T11" fmla="*/ 40 h 50"/>
                  <a:gd name="T12" fmla="*/ 21 w 36"/>
                  <a:gd name="T13" fmla="*/ 7 h 50"/>
                  <a:gd name="T14" fmla="*/ 21 w 36"/>
                  <a:gd name="T15" fmla="*/ 5 h 50"/>
                  <a:gd name="T16" fmla="*/ 21 w 36"/>
                  <a:gd name="T17" fmla="*/ 3 h 50"/>
                  <a:gd name="T18" fmla="*/ 19 w 36"/>
                  <a:gd name="T19" fmla="*/ 2 h 50"/>
                  <a:gd name="T20" fmla="*/ 18 w 36"/>
                  <a:gd name="T21" fmla="*/ 2 h 50"/>
                  <a:gd name="T22" fmla="*/ 17 w 36"/>
                  <a:gd name="T23" fmla="*/ 1 h 50"/>
                  <a:gd name="T24" fmla="*/ 18 w 36"/>
                  <a:gd name="T25" fmla="*/ 0 h 50"/>
                  <a:gd name="T26" fmla="*/ 20 w 36"/>
                  <a:gd name="T27" fmla="*/ 1 h 50"/>
                  <a:gd name="T28" fmla="*/ 23 w 36"/>
                  <a:gd name="T29" fmla="*/ 2 h 50"/>
                  <a:gd name="T30" fmla="*/ 26 w 36"/>
                  <a:gd name="T31" fmla="*/ 3 h 50"/>
                  <a:gd name="T32" fmla="*/ 30 w 36"/>
                  <a:gd name="T33" fmla="*/ 5 h 50"/>
                  <a:gd name="T34" fmla="*/ 36 w 36"/>
                  <a:gd name="T35" fmla="*/ 6 h 50"/>
                  <a:gd name="T36" fmla="*/ 35 w 36"/>
                  <a:gd name="T37" fmla="*/ 8 h 50"/>
                  <a:gd name="T38" fmla="*/ 34 w 36"/>
                  <a:gd name="T39" fmla="*/ 8 h 50"/>
                  <a:gd name="T40" fmla="*/ 33 w 36"/>
                  <a:gd name="T41" fmla="*/ 7 h 50"/>
                  <a:gd name="T42" fmla="*/ 30 w 36"/>
                  <a:gd name="T43" fmla="*/ 7 h 50"/>
                  <a:gd name="T44" fmla="*/ 29 w 36"/>
                  <a:gd name="T45" fmla="*/ 8 h 50"/>
                  <a:gd name="T46" fmla="*/ 28 w 36"/>
                  <a:gd name="T47" fmla="*/ 10 h 50"/>
                  <a:gd name="T48" fmla="*/ 15 w 36"/>
                  <a:gd name="T49" fmla="*/ 43 h 50"/>
                  <a:gd name="T50" fmla="*/ 14 w 36"/>
                  <a:gd name="T51" fmla="*/ 45 h 50"/>
                  <a:gd name="T52" fmla="*/ 15 w 36"/>
                  <a:gd name="T53" fmla="*/ 47 h 50"/>
                  <a:gd name="T54" fmla="*/ 16 w 36"/>
                  <a:gd name="T55" fmla="*/ 48 h 50"/>
                  <a:gd name="T56" fmla="*/ 17 w 36"/>
                  <a:gd name="T57" fmla="*/ 48 h 50"/>
                  <a:gd name="T58" fmla="*/ 18 w 36"/>
                  <a:gd name="T59" fmla="*/ 49 h 50"/>
                  <a:gd name="T60" fmla="*/ 17 w 36"/>
                  <a:gd name="T61" fmla="*/ 50 h 50"/>
                  <a:gd name="T62" fmla="*/ 13 w 36"/>
                  <a:gd name="T63" fmla="*/ 48 h 50"/>
                  <a:gd name="T64" fmla="*/ 8 w 36"/>
                  <a:gd name="T65" fmla="*/ 46 h 50"/>
                  <a:gd name="T66" fmla="*/ 5 w 36"/>
                  <a:gd name="T67" fmla="*/ 45 h 50"/>
                  <a:gd name="T68" fmla="*/ 2 w 36"/>
                  <a:gd name="T69" fmla="*/ 44 h 50"/>
                  <a:gd name="T70" fmla="*/ 0 w 36"/>
                  <a:gd name="T71" fmla="*/ 43 h 50"/>
                  <a:gd name="T72" fmla="*/ 0 w 36"/>
                  <a:gd name="T73"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50">
                    <a:moveTo>
                      <a:pt x="0" y="42"/>
                    </a:moveTo>
                    <a:lnTo>
                      <a:pt x="1" y="42"/>
                    </a:lnTo>
                    <a:lnTo>
                      <a:pt x="3" y="42"/>
                    </a:lnTo>
                    <a:lnTo>
                      <a:pt x="4" y="43"/>
                    </a:lnTo>
                    <a:lnTo>
                      <a:pt x="5" y="42"/>
                    </a:lnTo>
                    <a:lnTo>
                      <a:pt x="7" y="40"/>
                    </a:lnTo>
                    <a:lnTo>
                      <a:pt x="21" y="7"/>
                    </a:lnTo>
                    <a:lnTo>
                      <a:pt x="21" y="5"/>
                    </a:lnTo>
                    <a:lnTo>
                      <a:pt x="21" y="3"/>
                    </a:lnTo>
                    <a:lnTo>
                      <a:pt x="19" y="2"/>
                    </a:lnTo>
                    <a:lnTo>
                      <a:pt x="18" y="2"/>
                    </a:lnTo>
                    <a:lnTo>
                      <a:pt x="17" y="1"/>
                    </a:lnTo>
                    <a:lnTo>
                      <a:pt x="18" y="0"/>
                    </a:lnTo>
                    <a:lnTo>
                      <a:pt x="20" y="1"/>
                    </a:lnTo>
                    <a:lnTo>
                      <a:pt x="23" y="2"/>
                    </a:lnTo>
                    <a:lnTo>
                      <a:pt x="26" y="3"/>
                    </a:lnTo>
                    <a:lnTo>
                      <a:pt x="30" y="5"/>
                    </a:lnTo>
                    <a:lnTo>
                      <a:pt x="36" y="6"/>
                    </a:lnTo>
                    <a:lnTo>
                      <a:pt x="35" y="8"/>
                    </a:lnTo>
                    <a:lnTo>
                      <a:pt x="34" y="8"/>
                    </a:lnTo>
                    <a:lnTo>
                      <a:pt x="33" y="7"/>
                    </a:lnTo>
                    <a:lnTo>
                      <a:pt x="30" y="7"/>
                    </a:lnTo>
                    <a:lnTo>
                      <a:pt x="29" y="8"/>
                    </a:lnTo>
                    <a:lnTo>
                      <a:pt x="28" y="10"/>
                    </a:lnTo>
                    <a:lnTo>
                      <a:pt x="15" y="43"/>
                    </a:lnTo>
                    <a:lnTo>
                      <a:pt x="14" y="45"/>
                    </a:lnTo>
                    <a:lnTo>
                      <a:pt x="15" y="47"/>
                    </a:lnTo>
                    <a:lnTo>
                      <a:pt x="16" y="48"/>
                    </a:lnTo>
                    <a:lnTo>
                      <a:pt x="17" y="48"/>
                    </a:lnTo>
                    <a:lnTo>
                      <a:pt x="18" y="49"/>
                    </a:lnTo>
                    <a:lnTo>
                      <a:pt x="17" y="50"/>
                    </a:lnTo>
                    <a:lnTo>
                      <a:pt x="13" y="48"/>
                    </a:lnTo>
                    <a:lnTo>
                      <a:pt x="8" y="46"/>
                    </a:lnTo>
                    <a:lnTo>
                      <a:pt x="5" y="45"/>
                    </a:lnTo>
                    <a:lnTo>
                      <a:pt x="2" y="44"/>
                    </a:lnTo>
                    <a:lnTo>
                      <a:pt x="0" y="43"/>
                    </a:lnTo>
                    <a:lnTo>
                      <a:pt x="0" y="4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162"/>
              <p:cNvSpPr>
                <a:spLocks noEditPoints="1"/>
              </p:cNvSpPr>
              <p:nvPr userDrawn="1"/>
            </p:nvSpPr>
            <p:spPr bwMode="auto">
              <a:xfrm>
                <a:off x="2301" y="2642"/>
                <a:ext cx="24" cy="24"/>
              </a:xfrm>
              <a:custGeom>
                <a:avLst/>
                <a:gdLst>
                  <a:gd name="T0" fmla="*/ 35 w 48"/>
                  <a:gd name="T1" fmla="*/ 2 h 48"/>
                  <a:gd name="T2" fmla="*/ 42 w 48"/>
                  <a:gd name="T3" fmla="*/ 8 h 48"/>
                  <a:gd name="T4" fmla="*/ 47 w 48"/>
                  <a:gd name="T5" fmla="*/ 15 h 48"/>
                  <a:gd name="T6" fmla="*/ 48 w 48"/>
                  <a:gd name="T7" fmla="*/ 24 h 48"/>
                  <a:gd name="T8" fmla="*/ 45 w 48"/>
                  <a:gd name="T9" fmla="*/ 33 h 48"/>
                  <a:gd name="T10" fmla="*/ 38 w 48"/>
                  <a:gd name="T11" fmla="*/ 42 h 48"/>
                  <a:gd name="T12" fmla="*/ 31 w 48"/>
                  <a:gd name="T13" fmla="*/ 47 h 48"/>
                  <a:gd name="T14" fmla="*/ 21 w 48"/>
                  <a:gd name="T15" fmla="*/ 48 h 48"/>
                  <a:gd name="T16" fmla="*/ 12 w 48"/>
                  <a:gd name="T17" fmla="*/ 45 h 48"/>
                  <a:gd name="T18" fmla="*/ 5 w 48"/>
                  <a:gd name="T19" fmla="*/ 38 h 48"/>
                  <a:gd name="T20" fmla="*/ 1 w 48"/>
                  <a:gd name="T21" fmla="*/ 31 h 48"/>
                  <a:gd name="T22" fmla="*/ 0 w 48"/>
                  <a:gd name="T23" fmla="*/ 22 h 48"/>
                  <a:gd name="T24" fmla="*/ 3 w 48"/>
                  <a:gd name="T25" fmla="*/ 12 h 48"/>
                  <a:gd name="T26" fmla="*/ 10 w 48"/>
                  <a:gd name="T27" fmla="*/ 5 h 48"/>
                  <a:gd name="T28" fmla="*/ 18 w 48"/>
                  <a:gd name="T29" fmla="*/ 1 h 48"/>
                  <a:gd name="T30" fmla="*/ 26 w 48"/>
                  <a:gd name="T31" fmla="*/ 0 h 48"/>
                  <a:gd name="T32" fmla="*/ 35 w 48"/>
                  <a:gd name="T33" fmla="*/ 2 h 48"/>
                  <a:gd name="T34" fmla="*/ 14 w 48"/>
                  <a:gd name="T35" fmla="*/ 43 h 48"/>
                  <a:gd name="T36" fmla="*/ 21 w 48"/>
                  <a:gd name="T37" fmla="*/ 45 h 48"/>
                  <a:gd name="T38" fmla="*/ 27 w 48"/>
                  <a:gd name="T39" fmla="*/ 42 h 48"/>
                  <a:gd name="T40" fmla="*/ 33 w 48"/>
                  <a:gd name="T41" fmla="*/ 37 h 48"/>
                  <a:gd name="T42" fmla="*/ 37 w 48"/>
                  <a:gd name="T43" fmla="*/ 30 h 48"/>
                  <a:gd name="T44" fmla="*/ 39 w 48"/>
                  <a:gd name="T45" fmla="*/ 24 h 48"/>
                  <a:gd name="T46" fmla="*/ 40 w 48"/>
                  <a:gd name="T47" fmla="*/ 16 h 48"/>
                  <a:gd name="T48" fmla="*/ 39 w 48"/>
                  <a:gd name="T49" fmla="*/ 9 h 48"/>
                  <a:gd name="T50" fmla="*/ 34 w 48"/>
                  <a:gd name="T51" fmla="*/ 5 h 48"/>
                  <a:gd name="T52" fmla="*/ 27 w 48"/>
                  <a:gd name="T53" fmla="*/ 3 h 48"/>
                  <a:gd name="T54" fmla="*/ 21 w 48"/>
                  <a:gd name="T55" fmla="*/ 5 h 48"/>
                  <a:gd name="T56" fmla="*/ 16 w 48"/>
                  <a:gd name="T57" fmla="*/ 9 h 48"/>
                  <a:gd name="T58" fmla="*/ 12 w 48"/>
                  <a:gd name="T59" fmla="*/ 14 h 48"/>
                  <a:gd name="T60" fmla="*/ 9 w 48"/>
                  <a:gd name="T61" fmla="*/ 23 h 48"/>
                  <a:gd name="T62" fmla="*/ 8 w 48"/>
                  <a:gd name="T63" fmla="*/ 31 h 48"/>
                  <a:gd name="T64" fmla="*/ 10 w 48"/>
                  <a:gd name="T65" fmla="*/ 37 h 48"/>
                  <a:gd name="T66" fmla="*/ 14 w 48"/>
                  <a:gd name="T67"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48">
                    <a:moveTo>
                      <a:pt x="35" y="2"/>
                    </a:moveTo>
                    <a:lnTo>
                      <a:pt x="42" y="8"/>
                    </a:lnTo>
                    <a:lnTo>
                      <a:pt x="47" y="15"/>
                    </a:lnTo>
                    <a:lnTo>
                      <a:pt x="48" y="24"/>
                    </a:lnTo>
                    <a:lnTo>
                      <a:pt x="45" y="33"/>
                    </a:lnTo>
                    <a:lnTo>
                      <a:pt x="38" y="42"/>
                    </a:lnTo>
                    <a:lnTo>
                      <a:pt x="31" y="47"/>
                    </a:lnTo>
                    <a:lnTo>
                      <a:pt x="21" y="48"/>
                    </a:lnTo>
                    <a:lnTo>
                      <a:pt x="12" y="45"/>
                    </a:lnTo>
                    <a:lnTo>
                      <a:pt x="5" y="38"/>
                    </a:lnTo>
                    <a:lnTo>
                      <a:pt x="1" y="31"/>
                    </a:lnTo>
                    <a:lnTo>
                      <a:pt x="0" y="22"/>
                    </a:lnTo>
                    <a:lnTo>
                      <a:pt x="3" y="12"/>
                    </a:lnTo>
                    <a:lnTo>
                      <a:pt x="10" y="5"/>
                    </a:lnTo>
                    <a:lnTo>
                      <a:pt x="18" y="1"/>
                    </a:lnTo>
                    <a:lnTo>
                      <a:pt x="26" y="0"/>
                    </a:lnTo>
                    <a:lnTo>
                      <a:pt x="35" y="2"/>
                    </a:lnTo>
                    <a:close/>
                    <a:moveTo>
                      <a:pt x="14" y="43"/>
                    </a:moveTo>
                    <a:lnTo>
                      <a:pt x="21" y="45"/>
                    </a:lnTo>
                    <a:lnTo>
                      <a:pt x="27" y="42"/>
                    </a:lnTo>
                    <a:lnTo>
                      <a:pt x="33" y="37"/>
                    </a:lnTo>
                    <a:lnTo>
                      <a:pt x="37" y="30"/>
                    </a:lnTo>
                    <a:lnTo>
                      <a:pt x="39" y="24"/>
                    </a:lnTo>
                    <a:lnTo>
                      <a:pt x="40" y="16"/>
                    </a:lnTo>
                    <a:lnTo>
                      <a:pt x="39" y="9"/>
                    </a:lnTo>
                    <a:lnTo>
                      <a:pt x="34" y="5"/>
                    </a:lnTo>
                    <a:lnTo>
                      <a:pt x="27" y="3"/>
                    </a:lnTo>
                    <a:lnTo>
                      <a:pt x="21" y="5"/>
                    </a:lnTo>
                    <a:lnTo>
                      <a:pt x="16" y="9"/>
                    </a:lnTo>
                    <a:lnTo>
                      <a:pt x="12" y="14"/>
                    </a:lnTo>
                    <a:lnTo>
                      <a:pt x="9" y="23"/>
                    </a:lnTo>
                    <a:lnTo>
                      <a:pt x="8" y="31"/>
                    </a:lnTo>
                    <a:lnTo>
                      <a:pt x="10" y="37"/>
                    </a:lnTo>
                    <a:lnTo>
                      <a:pt x="14" y="43"/>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163"/>
              <p:cNvSpPr>
                <a:spLocks noEditPoints="1"/>
              </p:cNvSpPr>
              <p:nvPr userDrawn="1"/>
            </p:nvSpPr>
            <p:spPr bwMode="auto">
              <a:xfrm>
                <a:off x="2317" y="2651"/>
                <a:ext cx="25" cy="31"/>
              </a:xfrm>
              <a:custGeom>
                <a:avLst/>
                <a:gdLst>
                  <a:gd name="T0" fmla="*/ 29 w 50"/>
                  <a:gd name="T1" fmla="*/ 7 h 63"/>
                  <a:gd name="T2" fmla="*/ 29 w 50"/>
                  <a:gd name="T3" fmla="*/ 5 h 63"/>
                  <a:gd name="T4" fmla="*/ 27 w 50"/>
                  <a:gd name="T5" fmla="*/ 3 h 63"/>
                  <a:gd name="T6" fmla="*/ 27 w 50"/>
                  <a:gd name="T7" fmla="*/ 0 h 63"/>
                  <a:gd name="T8" fmla="*/ 32 w 50"/>
                  <a:gd name="T9" fmla="*/ 4 h 63"/>
                  <a:gd name="T10" fmla="*/ 39 w 50"/>
                  <a:gd name="T11" fmla="*/ 9 h 63"/>
                  <a:gd name="T12" fmla="*/ 48 w 50"/>
                  <a:gd name="T13" fmla="*/ 17 h 63"/>
                  <a:gd name="T14" fmla="*/ 48 w 50"/>
                  <a:gd name="T15" fmla="*/ 30 h 63"/>
                  <a:gd name="T16" fmla="*/ 43 w 50"/>
                  <a:gd name="T17" fmla="*/ 34 h 63"/>
                  <a:gd name="T18" fmla="*/ 37 w 50"/>
                  <a:gd name="T19" fmla="*/ 35 h 63"/>
                  <a:gd name="T20" fmla="*/ 32 w 50"/>
                  <a:gd name="T21" fmla="*/ 54 h 63"/>
                  <a:gd name="T22" fmla="*/ 33 w 50"/>
                  <a:gd name="T23" fmla="*/ 59 h 63"/>
                  <a:gd name="T24" fmla="*/ 33 w 50"/>
                  <a:gd name="T25" fmla="*/ 63 h 63"/>
                  <a:gd name="T26" fmla="*/ 29 w 50"/>
                  <a:gd name="T27" fmla="*/ 59 h 63"/>
                  <a:gd name="T28" fmla="*/ 24 w 50"/>
                  <a:gd name="T29" fmla="*/ 56 h 63"/>
                  <a:gd name="T30" fmla="*/ 23 w 50"/>
                  <a:gd name="T31" fmla="*/ 29 h 63"/>
                  <a:gd name="T32" fmla="*/ 13 w 50"/>
                  <a:gd name="T33" fmla="*/ 42 h 63"/>
                  <a:gd name="T34" fmla="*/ 13 w 50"/>
                  <a:gd name="T35" fmla="*/ 46 h 63"/>
                  <a:gd name="T36" fmla="*/ 15 w 50"/>
                  <a:gd name="T37" fmla="*/ 48 h 63"/>
                  <a:gd name="T38" fmla="*/ 15 w 50"/>
                  <a:gd name="T39" fmla="*/ 50 h 63"/>
                  <a:gd name="T40" fmla="*/ 7 w 50"/>
                  <a:gd name="T41" fmla="*/ 42 h 63"/>
                  <a:gd name="T42" fmla="*/ 1 w 50"/>
                  <a:gd name="T43" fmla="*/ 36 h 63"/>
                  <a:gd name="T44" fmla="*/ 3 w 50"/>
                  <a:gd name="T45" fmla="*/ 38 h 63"/>
                  <a:gd name="T46" fmla="*/ 6 w 50"/>
                  <a:gd name="T47" fmla="*/ 38 h 63"/>
                  <a:gd name="T48" fmla="*/ 27 w 50"/>
                  <a:gd name="T49" fmla="*/ 9 h 63"/>
                  <a:gd name="T50" fmla="*/ 27 w 50"/>
                  <a:gd name="T51" fmla="*/ 28 h 63"/>
                  <a:gd name="T52" fmla="*/ 32 w 50"/>
                  <a:gd name="T53" fmla="*/ 31 h 63"/>
                  <a:gd name="T54" fmla="*/ 39 w 50"/>
                  <a:gd name="T55" fmla="*/ 29 h 63"/>
                  <a:gd name="T56" fmla="*/ 43 w 50"/>
                  <a:gd name="T57" fmla="*/ 22 h 63"/>
                  <a:gd name="T58" fmla="*/ 43 w 50"/>
                  <a:gd name="T59" fmla="*/ 17 h 63"/>
                  <a:gd name="T60" fmla="*/ 40 w 50"/>
                  <a:gd name="T61" fmla="*/ 12 h 63"/>
                  <a:gd name="T62" fmla="*/ 38 w 50"/>
                  <a:gd name="T63" fmla="*/ 11 h 63"/>
                  <a:gd name="T64" fmla="*/ 25 w 50"/>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63">
                    <a:moveTo>
                      <a:pt x="27" y="9"/>
                    </a:moveTo>
                    <a:lnTo>
                      <a:pt x="29" y="7"/>
                    </a:lnTo>
                    <a:lnTo>
                      <a:pt x="29" y="6"/>
                    </a:lnTo>
                    <a:lnTo>
                      <a:pt x="29" y="5"/>
                    </a:lnTo>
                    <a:lnTo>
                      <a:pt x="28" y="4"/>
                    </a:lnTo>
                    <a:lnTo>
                      <a:pt x="27" y="3"/>
                    </a:lnTo>
                    <a:lnTo>
                      <a:pt x="26" y="2"/>
                    </a:lnTo>
                    <a:lnTo>
                      <a:pt x="27" y="0"/>
                    </a:lnTo>
                    <a:lnTo>
                      <a:pt x="29" y="2"/>
                    </a:lnTo>
                    <a:lnTo>
                      <a:pt x="32" y="4"/>
                    </a:lnTo>
                    <a:lnTo>
                      <a:pt x="34" y="6"/>
                    </a:lnTo>
                    <a:lnTo>
                      <a:pt x="39" y="9"/>
                    </a:lnTo>
                    <a:lnTo>
                      <a:pt x="43" y="12"/>
                    </a:lnTo>
                    <a:lnTo>
                      <a:pt x="48" y="17"/>
                    </a:lnTo>
                    <a:lnTo>
                      <a:pt x="50" y="22"/>
                    </a:lnTo>
                    <a:lnTo>
                      <a:pt x="48" y="30"/>
                    </a:lnTo>
                    <a:lnTo>
                      <a:pt x="46" y="32"/>
                    </a:lnTo>
                    <a:lnTo>
                      <a:pt x="43" y="34"/>
                    </a:lnTo>
                    <a:lnTo>
                      <a:pt x="40" y="35"/>
                    </a:lnTo>
                    <a:lnTo>
                      <a:pt x="37" y="35"/>
                    </a:lnTo>
                    <a:lnTo>
                      <a:pt x="34" y="34"/>
                    </a:lnTo>
                    <a:lnTo>
                      <a:pt x="32" y="54"/>
                    </a:lnTo>
                    <a:lnTo>
                      <a:pt x="32" y="57"/>
                    </a:lnTo>
                    <a:lnTo>
                      <a:pt x="33" y="59"/>
                    </a:lnTo>
                    <a:lnTo>
                      <a:pt x="34" y="61"/>
                    </a:lnTo>
                    <a:lnTo>
                      <a:pt x="33" y="63"/>
                    </a:lnTo>
                    <a:lnTo>
                      <a:pt x="31" y="61"/>
                    </a:lnTo>
                    <a:lnTo>
                      <a:pt x="29" y="59"/>
                    </a:lnTo>
                    <a:lnTo>
                      <a:pt x="26" y="57"/>
                    </a:lnTo>
                    <a:lnTo>
                      <a:pt x="24" y="56"/>
                    </a:lnTo>
                    <a:lnTo>
                      <a:pt x="26" y="31"/>
                    </a:lnTo>
                    <a:lnTo>
                      <a:pt x="23" y="29"/>
                    </a:lnTo>
                    <a:lnTo>
                      <a:pt x="14" y="40"/>
                    </a:lnTo>
                    <a:lnTo>
                      <a:pt x="13" y="42"/>
                    </a:lnTo>
                    <a:lnTo>
                      <a:pt x="13" y="43"/>
                    </a:lnTo>
                    <a:lnTo>
                      <a:pt x="13" y="46"/>
                    </a:lnTo>
                    <a:lnTo>
                      <a:pt x="14" y="47"/>
                    </a:lnTo>
                    <a:lnTo>
                      <a:pt x="15" y="48"/>
                    </a:lnTo>
                    <a:lnTo>
                      <a:pt x="17" y="48"/>
                    </a:lnTo>
                    <a:lnTo>
                      <a:pt x="15" y="50"/>
                    </a:lnTo>
                    <a:lnTo>
                      <a:pt x="11" y="47"/>
                    </a:lnTo>
                    <a:lnTo>
                      <a:pt x="7" y="42"/>
                    </a:lnTo>
                    <a:lnTo>
                      <a:pt x="0" y="38"/>
                    </a:lnTo>
                    <a:lnTo>
                      <a:pt x="1" y="36"/>
                    </a:lnTo>
                    <a:lnTo>
                      <a:pt x="2" y="37"/>
                    </a:lnTo>
                    <a:lnTo>
                      <a:pt x="3" y="38"/>
                    </a:lnTo>
                    <a:lnTo>
                      <a:pt x="5" y="38"/>
                    </a:lnTo>
                    <a:lnTo>
                      <a:pt x="6" y="38"/>
                    </a:lnTo>
                    <a:lnTo>
                      <a:pt x="7" y="36"/>
                    </a:lnTo>
                    <a:lnTo>
                      <a:pt x="27" y="9"/>
                    </a:lnTo>
                    <a:close/>
                    <a:moveTo>
                      <a:pt x="25" y="27"/>
                    </a:moveTo>
                    <a:lnTo>
                      <a:pt x="27" y="28"/>
                    </a:lnTo>
                    <a:lnTo>
                      <a:pt x="30" y="30"/>
                    </a:lnTo>
                    <a:lnTo>
                      <a:pt x="32" y="31"/>
                    </a:lnTo>
                    <a:lnTo>
                      <a:pt x="35" y="30"/>
                    </a:lnTo>
                    <a:lnTo>
                      <a:pt x="39" y="29"/>
                    </a:lnTo>
                    <a:lnTo>
                      <a:pt x="41" y="26"/>
                    </a:lnTo>
                    <a:lnTo>
                      <a:pt x="43" y="22"/>
                    </a:lnTo>
                    <a:lnTo>
                      <a:pt x="43" y="19"/>
                    </a:lnTo>
                    <a:lnTo>
                      <a:pt x="43" y="17"/>
                    </a:lnTo>
                    <a:lnTo>
                      <a:pt x="42" y="14"/>
                    </a:lnTo>
                    <a:lnTo>
                      <a:pt x="40" y="12"/>
                    </a:lnTo>
                    <a:lnTo>
                      <a:pt x="39" y="11"/>
                    </a:lnTo>
                    <a:lnTo>
                      <a:pt x="38" y="11"/>
                    </a:lnTo>
                    <a:lnTo>
                      <a:pt x="37" y="10"/>
                    </a:lnTo>
                    <a:lnTo>
                      <a:pt x="25" y="2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164"/>
              <p:cNvSpPr>
                <a:spLocks/>
              </p:cNvSpPr>
              <p:nvPr userDrawn="1"/>
            </p:nvSpPr>
            <p:spPr bwMode="auto">
              <a:xfrm>
                <a:off x="2345" y="2671"/>
                <a:ext cx="28" cy="28"/>
              </a:xfrm>
              <a:custGeom>
                <a:avLst/>
                <a:gdLst>
                  <a:gd name="T0" fmla="*/ 24 w 56"/>
                  <a:gd name="T1" fmla="*/ 10 h 57"/>
                  <a:gd name="T2" fmla="*/ 25 w 56"/>
                  <a:gd name="T3" fmla="*/ 8 h 57"/>
                  <a:gd name="T4" fmla="*/ 26 w 56"/>
                  <a:gd name="T5" fmla="*/ 6 h 57"/>
                  <a:gd name="T6" fmla="*/ 26 w 56"/>
                  <a:gd name="T7" fmla="*/ 5 h 57"/>
                  <a:gd name="T8" fmla="*/ 25 w 56"/>
                  <a:gd name="T9" fmla="*/ 3 h 57"/>
                  <a:gd name="T10" fmla="*/ 24 w 56"/>
                  <a:gd name="T11" fmla="*/ 2 h 57"/>
                  <a:gd name="T12" fmla="*/ 24 w 56"/>
                  <a:gd name="T13" fmla="*/ 2 h 57"/>
                  <a:gd name="T14" fmla="*/ 25 w 56"/>
                  <a:gd name="T15" fmla="*/ 0 h 57"/>
                  <a:gd name="T16" fmla="*/ 28 w 56"/>
                  <a:gd name="T17" fmla="*/ 3 h 57"/>
                  <a:gd name="T18" fmla="*/ 31 w 56"/>
                  <a:gd name="T19" fmla="*/ 8 h 57"/>
                  <a:gd name="T20" fmla="*/ 35 w 56"/>
                  <a:gd name="T21" fmla="*/ 12 h 57"/>
                  <a:gd name="T22" fmla="*/ 38 w 56"/>
                  <a:gd name="T23" fmla="*/ 15 h 57"/>
                  <a:gd name="T24" fmla="*/ 36 w 56"/>
                  <a:gd name="T25" fmla="*/ 16 h 57"/>
                  <a:gd name="T26" fmla="*/ 36 w 56"/>
                  <a:gd name="T27" fmla="*/ 15 h 57"/>
                  <a:gd name="T28" fmla="*/ 35 w 56"/>
                  <a:gd name="T29" fmla="*/ 14 h 57"/>
                  <a:gd name="T30" fmla="*/ 34 w 56"/>
                  <a:gd name="T31" fmla="*/ 14 h 57"/>
                  <a:gd name="T32" fmla="*/ 32 w 56"/>
                  <a:gd name="T33" fmla="*/ 13 h 57"/>
                  <a:gd name="T34" fmla="*/ 31 w 56"/>
                  <a:gd name="T35" fmla="*/ 14 h 57"/>
                  <a:gd name="T36" fmla="*/ 29 w 56"/>
                  <a:gd name="T37" fmla="*/ 15 h 57"/>
                  <a:gd name="T38" fmla="*/ 12 w 56"/>
                  <a:gd name="T39" fmla="*/ 31 h 57"/>
                  <a:gd name="T40" fmla="*/ 7 w 56"/>
                  <a:gd name="T41" fmla="*/ 37 h 57"/>
                  <a:gd name="T42" fmla="*/ 6 w 56"/>
                  <a:gd name="T43" fmla="*/ 42 h 57"/>
                  <a:gd name="T44" fmla="*/ 9 w 56"/>
                  <a:gd name="T45" fmla="*/ 50 h 57"/>
                  <a:gd name="T46" fmla="*/ 15 w 56"/>
                  <a:gd name="T47" fmla="*/ 53 h 57"/>
                  <a:gd name="T48" fmla="*/ 21 w 56"/>
                  <a:gd name="T49" fmla="*/ 52 h 57"/>
                  <a:gd name="T50" fmla="*/ 28 w 56"/>
                  <a:gd name="T51" fmla="*/ 47 h 57"/>
                  <a:gd name="T52" fmla="*/ 45 w 56"/>
                  <a:gd name="T53" fmla="*/ 33 h 57"/>
                  <a:gd name="T54" fmla="*/ 47 w 56"/>
                  <a:gd name="T55" fmla="*/ 31 h 57"/>
                  <a:gd name="T56" fmla="*/ 47 w 56"/>
                  <a:gd name="T57" fmla="*/ 29 h 57"/>
                  <a:gd name="T58" fmla="*/ 47 w 56"/>
                  <a:gd name="T59" fmla="*/ 28 h 57"/>
                  <a:gd name="T60" fmla="*/ 47 w 56"/>
                  <a:gd name="T61" fmla="*/ 27 h 57"/>
                  <a:gd name="T62" fmla="*/ 46 w 56"/>
                  <a:gd name="T63" fmla="*/ 25 h 57"/>
                  <a:gd name="T64" fmla="*/ 45 w 56"/>
                  <a:gd name="T65" fmla="*/ 24 h 57"/>
                  <a:gd name="T66" fmla="*/ 46 w 56"/>
                  <a:gd name="T67" fmla="*/ 23 h 57"/>
                  <a:gd name="T68" fmla="*/ 49 w 56"/>
                  <a:gd name="T69" fmla="*/ 27 h 57"/>
                  <a:gd name="T70" fmla="*/ 51 w 56"/>
                  <a:gd name="T71" fmla="*/ 29 h 57"/>
                  <a:gd name="T72" fmla="*/ 54 w 56"/>
                  <a:gd name="T73" fmla="*/ 32 h 57"/>
                  <a:gd name="T74" fmla="*/ 56 w 56"/>
                  <a:gd name="T75" fmla="*/ 34 h 57"/>
                  <a:gd name="T76" fmla="*/ 54 w 56"/>
                  <a:gd name="T77" fmla="*/ 36 h 57"/>
                  <a:gd name="T78" fmla="*/ 54 w 56"/>
                  <a:gd name="T79" fmla="*/ 35 h 57"/>
                  <a:gd name="T80" fmla="*/ 53 w 56"/>
                  <a:gd name="T81" fmla="*/ 34 h 57"/>
                  <a:gd name="T82" fmla="*/ 52 w 56"/>
                  <a:gd name="T83" fmla="*/ 33 h 57"/>
                  <a:gd name="T84" fmla="*/ 51 w 56"/>
                  <a:gd name="T85" fmla="*/ 33 h 57"/>
                  <a:gd name="T86" fmla="*/ 49 w 56"/>
                  <a:gd name="T87" fmla="*/ 34 h 57"/>
                  <a:gd name="T88" fmla="*/ 48 w 56"/>
                  <a:gd name="T89" fmla="*/ 35 h 57"/>
                  <a:gd name="T90" fmla="*/ 32 w 56"/>
                  <a:gd name="T91" fmla="*/ 50 h 57"/>
                  <a:gd name="T92" fmla="*/ 24 w 56"/>
                  <a:gd name="T93" fmla="*/ 55 h 57"/>
                  <a:gd name="T94" fmla="*/ 17 w 56"/>
                  <a:gd name="T95" fmla="*/ 57 h 57"/>
                  <a:gd name="T96" fmla="*/ 11 w 56"/>
                  <a:gd name="T97" fmla="*/ 55 h 57"/>
                  <a:gd name="T98" fmla="*/ 6 w 56"/>
                  <a:gd name="T99" fmla="*/ 51 h 57"/>
                  <a:gd name="T100" fmla="*/ 0 w 56"/>
                  <a:gd name="T101" fmla="*/ 42 h 57"/>
                  <a:gd name="T102" fmla="*/ 0 w 56"/>
                  <a:gd name="T103" fmla="*/ 34 h 57"/>
                  <a:gd name="T104" fmla="*/ 6 w 56"/>
                  <a:gd name="T105" fmla="*/ 25 h 57"/>
                  <a:gd name="T106" fmla="*/ 24 w 56"/>
                  <a:gd name="T107"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 h="57">
                    <a:moveTo>
                      <a:pt x="24" y="10"/>
                    </a:moveTo>
                    <a:lnTo>
                      <a:pt x="25" y="8"/>
                    </a:lnTo>
                    <a:lnTo>
                      <a:pt x="26" y="6"/>
                    </a:lnTo>
                    <a:lnTo>
                      <a:pt x="26" y="5"/>
                    </a:lnTo>
                    <a:lnTo>
                      <a:pt x="25" y="3"/>
                    </a:lnTo>
                    <a:lnTo>
                      <a:pt x="24" y="2"/>
                    </a:lnTo>
                    <a:lnTo>
                      <a:pt x="24" y="2"/>
                    </a:lnTo>
                    <a:lnTo>
                      <a:pt x="25" y="0"/>
                    </a:lnTo>
                    <a:lnTo>
                      <a:pt x="28" y="3"/>
                    </a:lnTo>
                    <a:lnTo>
                      <a:pt x="31" y="8"/>
                    </a:lnTo>
                    <a:lnTo>
                      <a:pt x="35" y="12"/>
                    </a:lnTo>
                    <a:lnTo>
                      <a:pt x="38" y="15"/>
                    </a:lnTo>
                    <a:lnTo>
                      <a:pt x="36" y="16"/>
                    </a:lnTo>
                    <a:lnTo>
                      <a:pt x="36" y="15"/>
                    </a:lnTo>
                    <a:lnTo>
                      <a:pt x="35" y="14"/>
                    </a:lnTo>
                    <a:lnTo>
                      <a:pt x="34" y="14"/>
                    </a:lnTo>
                    <a:lnTo>
                      <a:pt x="32" y="13"/>
                    </a:lnTo>
                    <a:lnTo>
                      <a:pt x="31" y="14"/>
                    </a:lnTo>
                    <a:lnTo>
                      <a:pt x="29" y="15"/>
                    </a:lnTo>
                    <a:lnTo>
                      <a:pt x="12" y="31"/>
                    </a:lnTo>
                    <a:lnTo>
                      <a:pt x="7" y="37"/>
                    </a:lnTo>
                    <a:lnTo>
                      <a:pt x="6" y="42"/>
                    </a:lnTo>
                    <a:lnTo>
                      <a:pt x="9" y="50"/>
                    </a:lnTo>
                    <a:lnTo>
                      <a:pt x="15" y="53"/>
                    </a:lnTo>
                    <a:lnTo>
                      <a:pt x="21" y="52"/>
                    </a:lnTo>
                    <a:lnTo>
                      <a:pt x="28" y="47"/>
                    </a:lnTo>
                    <a:lnTo>
                      <a:pt x="45" y="33"/>
                    </a:lnTo>
                    <a:lnTo>
                      <a:pt x="47" y="31"/>
                    </a:lnTo>
                    <a:lnTo>
                      <a:pt x="47" y="29"/>
                    </a:lnTo>
                    <a:lnTo>
                      <a:pt x="47" y="28"/>
                    </a:lnTo>
                    <a:lnTo>
                      <a:pt x="47" y="27"/>
                    </a:lnTo>
                    <a:lnTo>
                      <a:pt x="46" y="25"/>
                    </a:lnTo>
                    <a:lnTo>
                      <a:pt x="45" y="24"/>
                    </a:lnTo>
                    <a:lnTo>
                      <a:pt x="46" y="23"/>
                    </a:lnTo>
                    <a:lnTo>
                      <a:pt x="49" y="27"/>
                    </a:lnTo>
                    <a:lnTo>
                      <a:pt x="51" y="29"/>
                    </a:lnTo>
                    <a:lnTo>
                      <a:pt x="54" y="32"/>
                    </a:lnTo>
                    <a:lnTo>
                      <a:pt x="56" y="34"/>
                    </a:lnTo>
                    <a:lnTo>
                      <a:pt x="54" y="36"/>
                    </a:lnTo>
                    <a:lnTo>
                      <a:pt x="54" y="35"/>
                    </a:lnTo>
                    <a:lnTo>
                      <a:pt x="53" y="34"/>
                    </a:lnTo>
                    <a:lnTo>
                      <a:pt x="52" y="33"/>
                    </a:lnTo>
                    <a:lnTo>
                      <a:pt x="51" y="33"/>
                    </a:lnTo>
                    <a:lnTo>
                      <a:pt x="49" y="34"/>
                    </a:lnTo>
                    <a:lnTo>
                      <a:pt x="48" y="35"/>
                    </a:lnTo>
                    <a:lnTo>
                      <a:pt x="32" y="50"/>
                    </a:lnTo>
                    <a:lnTo>
                      <a:pt x="24" y="55"/>
                    </a:lnTo>
                    <a:lnTo>
                      <a:pt x="17" y="57"/>
                    </a:lnTo>
                    <a:lnTo>
                      <a:pt x="11" y="55"/>
                    </a:lnTo>
                    <a:lnTo>
                      <a:pt x="6" y="51"/>
                    </a:lnTo>
                    <a:lnTo>
                      <a:pt x="0" y="42"/>
                    </a:lnTo>
                    <a:lnTo>
                      <a:pt x="0" y="34"/>
                    </a:lnTo>
                    <a:lnTo>
                      <a:pt x="6" y="25"/>
                    </a:lnTo>
                    <a:lnTo>
                      <a:pt x="24" y="1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165"/>
              <p:cNvSpPr>
                <a:spLocks/>
              </p:cNvSpPr>
              <p:nvPr userDrawn="1"/>
            </p:nvSpPr>
            <p:spPr bwMode="auto">
              <a:xfrm>
                <a:off x="2355" y="2691"/>
                <a:ext cx="33" cy="31"/>
              </a:xfrm>
              <a:custGeom>
                <a:avLst/>
                <a:gdLst>
                  <a:gd name="T0" fmla="*/ 34 w 67"/>
                  <a:gd name="T1" fmla="*/ 51 h 63"/>
                  <a:gd name="T2" fmla="*/ 34 w 67"/>
                  <a:gd name="T3" fmla="*/ 51 h 63"/>
                  <a:gd name="T4" fmla="*/ 55 w 67"/>
                  <a:gd name="T5" fmla="*/ 38 h 63"/>
                  <a:gd name="T6" fmla="*/ 57 w 67"/>
                  <a:gd name="T7" fmla="*/ 36 h 63"/>
                  <a:gd name="T8" fmla="*/ 57 w 67"/>
                  <a:gd name="T9" fmla="*/ 34 h 63"/>
                  <a:gd name="T10" fmla="*/ 58 w 67"/>
                  <a:gd name="T11" fmla="*/ 33 h 63"/>
                  <a:gd name="T12" fmla="*/ 57 w 67"/>
                  <a:gd name="T13" fmla="*/ 30 h 63"/>
                  <a:gd name="T14" fmla="*/ 57 w 67"/>
                  <a:gd name="T15" fmla="*/ 29 h 63"/>
                  <a:gd name="T16" fmla="*/ 56 w 67"/>
                  <a:gd name="T17" fmla="*/ 28 h 63"/>
                  <a:gd name="T18" fmla="*/ 58 w 67"/>
                  <a:gd name="T19" fmla="*/ 27 h 63"/>
                  <a:gd name="T20" fmla="*/ 60 w 67"/>
                  <a:gd name="T21" fmla="*/ 30 h 63"/>
                  <a:gd name="T22" fmla="*/ 62 w 67"/>
                  <a:gd name="T23" fmla="*/ 35 h 63"/>
                  <a:gd name="T24" fmla="*/ 65 w 67"/>
                  <a:gd name="T25" fmla="*/ 38 h 63"/>
                  <a:gd name="T26" fmla="*/ 67 w 67"/>
                  <a:gd name="T27" fmla="*/ 41 h 63"/>
                  <a:gd name="T28" fmla="*/ 66 w 67"/>
                  <a:gd name="T29" fmla="*/ 42 h 63"/>
                  <a:gd name="T30" fmla="*/ 65 w 67"/>
                  <a:gd name="T31" fmla="*/ 41 h 63"/>
                  <a:gd name="T32" fmla="*/ 64 w 67"/>
                  <a:gd name="T33" fmla="*/ 40 h 63"/>
                  <a:gd name="T34" fmla="*/ 62 w 67"/>
                  <a:gd name="T35" fmla="*/ 39 h 63"/>
                  <a:gd name="T36" fmla="*/ 61 w 67"/>
                  <a:gd name="T37" fmla="*/ 39 h 63"/>
                  <a:gd name="T38" fmla="*/ 59 w 67"/>
                  <a:gd name="T39" fmla="*/ 39 h 63"/>
                  <a:gd name="T40" fmla="*/ 57 w 67"/>
                  <a:gd name="T41" fmla="*/ 40 h 63"/>
                  <a:gd name="T42" fmla="*/ 54 w 67"/>
                  <a:gd name="T43" fmla="*/ 41 h 63"/>
                  <a:gd name="T44" fmla="*/ 29 w 67"/>
                  <a:gd name="T45" fmla="*/ 59 h 63"/>
                  <a:gd name="T46" fmla="*/ 27 w 67"/>
                  <a:gd name="T47" fmla="*/ 61 h 63"/>
                  <a:gd name="T48" fmla="*/ 24 w 67"/>
                  <a:gd name="T49" fmla="*/ 63 h 63"/>
                  <a:gd name="T50" fmla="*/ 23 w 67"/>
                  <a:gd name="T51" fmla="*/ 61 h 63"/>
                  <a:gd name="T52" fmla="*/ 36 w 67"/>
                  <a:gd name="T53" fmla="*/ 13 h 63"/>
                  <a:gd name="T54" fmla="*/ 14 w 67"/>
                  <a:gd name="T55" fmla="*/ 28 h 63"/>
                  <a:gd name="T56" fmla="*/ 11 w 67"/>
                  <a:gd name="T57" fmla="*/ 30 h 63"/>
                  <a:gd name="T58" fmla="*/ 10 w 67"/>
                  <a:gd name="T59" fmla="*/ 32 h 63"/>
                  <a:gd name="T60" fmla="*/ 9 w 67"/>
                  <a:gd name="T61" fmla="*/ 34 h 63"/>
                  <a:gd name="T62" fmla="*/ 9 w 67"/>
                  <a:gd name="T63" fmla="*/ 36 h 63"/>
                  <a:gd name="T64" fmla="*/ 10 w 67"/>
                  <a:gd name="T65" fmla="*/ 38 h 63"/>
                  <a:gd name="T66" fmla="*/ 11 w 67"/>
                  <a:gd name="T67" fmla="*/ 39 h 63"/>
                  <a:gd name="T68" fmla="*/ 9 w 67"/>
                  <a:gd name="T69" fmla="*/ 40 h 63"/>
                  <a:gd name="T70" fmla="*/ 7 w 67"/>
                  <a:gd name="T71" fmla="*/ 36 h 63"/>
                  <a:gd name="T72" fmla="*/ 5 w 67"/>
                  <a:gd name="T73" fmla="*/ 33 h 63"/>
                  <a:gd name="T74" fmla="*/ 3 w 67"/>
                  <a:gd name="T75" fmla="*/ 29 h 63"/>
                  <a:gd name="T76" fmla="*/ 0 w 67"/>
                  <a:gd name="T77" fmla="*/ 26 h 63"/>
                  <a:gd name="T78" fmla="*/ 1 w 67"/>
                  <a:gd name="T79" fmla="*/ 25 h 63"/>
                  <a:gd name="T80" fmla="*/ 3 w 67"/>
                  <a:gd name="T81" fmla="*/ 25 h 63"/>
                  <a:gd name="T82" fmla="*/ 5 w 67"/>
                  <a:gd name="T83" fmla="*/ 27 h 63"/>
                  <a:gd name="T84" fmla="*/ 7 w 67"/>
                  <a:gd name="T85" fmla="*/ 28 h 63"/>
                  <a:gd name="T86" fmla="*/ 9 w 67"/>
                  <a:gd name="T87" fmla="*/ 27 h 63"/>
                  <a:gd name="T88" fmla="*/ 12 w 67"/>
                  <a:gd name="T89" fmla="*/ 25 h 63"/>
                  <a:gd name="T90" fmla="*/ 36 w 67"/>
                  <a:gd name="T91" fmla="*/ 10 h 63"/>
                  <a:gd name="T92" fmla="*/ 37 w 67"/>
                  <a:gd name="T93" fmla="*/ 7 h 63"/>
                  <a:gd name="T94" fmla="*/ 38 w 67"/>
                  <a:gd name="T95" fmla="*/ 5 h 63"/>
                  <a:gd name="T96" fmla="*/ 38 w 67"/>
                  <a:gd name="T97" fmla="*/ 3 h 63"/>
                  <a:gd name="T98" fmla="*/ 37 w 67"/>
                  <a:gd name="T99" fmla="*/ 1 h 63"/>
                  <a:gd name="T100" fmla="*/ 37 w 67"/>
                  <a:gd name="T101" fmla="*/ 1 h 63"/>
                  <a:gd name="T102" fmla="*/ 38 w 67"/>
                  <a:gd name="T103" fmla="*/ 0 h 63"/>
                  <a:gd name="T104" fmla="*/ 40 w 67"/>
                  <a:gd name="T105" fmla="*/ 2 h 63"/>
                  <a:gd name="T106" fmla="*/ 42 w 67"/>
                  <a:gd name="T107" fmla="*/ 5 h 63"/>
                  <a:gd name="T108" fmla="*/ 46 w 67"/>
                  <a:gd name="T109" fmla="*/ 11 h 63"/>
                  <a:gd name="T110" fmla="*/ 34 w 67"/>
                  <a:gd name="T111"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63">
                    <a:moveTo>
                      <a:pt x="34" y="51"/>
                    </a:moveTo>
                    <a:lnTo>
                      <a:pt x="34" y="51"/>
                    </a:lnTo>
                    <a:lnTo>
                      <a:pt x="55" y="38"/>
                    </a:lnTo>
                    <a:lnTo>
                      <a:pt x="57" y="36"/>
                    </a:lnTo>
                    <a:lnTo>
                      <a:pt x="57" y="34"/>
                    </a:lnTo>
                    <a:lnTo>
                      <a:pt x="58" y="33"/>
                    </a:lnTo>
                    <a:lnTo>
                      <a:pt x="57" y="30"/>
                    </a:lnTo>
                    <a:lnTo>
                      <a:pt x="57" y="29"/>
                    </a:lnTo>
                    <a:lnTo>
                      <a:pt x="56" y="28"/>
                    </a:lnTo>
                    <a:lnTo>
                      <a:pt x="58" y="27"/>
                    </a:lnTo>
                    <a:lnTo>
                      <a:pt x="60" y="30"/>
                    </a:lnTo>
                    <a:lnTo>
                      <a:pt x="62" y="35"/>
                    </a:lnTo>
                    <a:lnTo>
                      <a:pt x="65" y="38"/>
                    </a:lnTo>
                    <a:lnTo>
                      <a:pt x="67" y="41"/>
                    </a:lnTo>
                    <a:lnTo>
                      <a:pt x="66" y="42"/>
                    </a:lnTo>
                    <a:lnTo>
                      <a:pt x="65" y="41"/>
                    </a:lnTo>
                    <a:lnTo>
                      <a:pt x="64" y="40"/>
                    </a:lnTo>
                    <a:lnTo>
                      <a:pt x="62" y="39"/>
                    </a:lnTo>
                    <a:lnTo>
                      <a:pt x="61" y="39"/>
                    </a:lnTo>
                    <a:lnTo>
                      <a:pt x="59" y="39"/>
                    </a:lnTo>
                    <a:lnTo>
                      <a:pt x="57" y="40"/>
                    </a:lnTo>
                    <a:lnTo>
                      <a:pt x="54" y="41"/>
                    </a:lnTo>
                    <a:lnTo>
                      <a:pt x="29" y="59"/>
                    </a:lnTo>
                    <a:lnTo>
                      <a:pt x="27" y="61"/>
                    </a:lnTo>
                    <a:lnTo>
                      <a:pt x="24" y="63"/>
                    </a:lnTo>
                    <a:lnTo>
                      <a:pt x="23" y="61"/>
                    </a:lnTo>
                    <a:lnTo>
                      <a:pt x="36" y="13"/>
                    </a:lnTo>
                    <a:lnTo>
                      <a:pt x="14" y="28"/>
                    </a:lnTo>
                    <a:lnTo>
                      <a:pt x="11" y="30"/>
                    </a:lnTo>
                    <a:lnTo>
                      <a:pt x="10" y="32"/>
                    </a:lnTo>
                    <a:lnTo>
                      <a:pt x="9" y="34"/>
                    </a:lnTo>
                    <a:lnTo>
                      <a:pt x="9" y="36"/>
                    </a:lnTo>
                    <a:lnTo>
                      <a:pt x="10" y="38"/>
                    </a:lnTo>
                    <a:lnTo>
                      <a:pt x="11" y="39"/>
                    </a:lnTo>
                    <a:lnTo>
                      <a:pt x="9" y="40"/>
                    </a:lnTo>
                    <a:lnTo>
                      <a:pt x="7" y="36"/>
                    </a:lnTo>
                    <a:lnTo>
                      <a:pt x="5" y="33"/>
                    </a:lnTo>
                    <a:lnTo>
                      <a:pt x="3" y="29"/>
                    </a:lnTo>
                    <a:lnTo>
                      <a:pt x="0" y="26"/>
                    </a:lnTo>
                    <a:lnTo>
                      <a:pt x="1" y="25"/>
                    </a:lnTo>
                    <a:lnTo>
                      <a:pt x="3" y="25"/>
                    </a:lnTo>
                    <a:lnTo>
                      <a:pt x="5" y="27"/>
                    </a:lnTo>
                    <a:lnTo>
                      <a:pt x="7" y="28"/>
                    </a:lnTo>
                    <a:lnTo>
                      <a:pt x="9" y="27"/>
                    </a:lnTo>
                    <a:lnTo>
                      <a:pt x="12" y="25"/>
                    </a:lnTo>
                    <a:lnTo>
                      <a:pt x="36" y="10"/>
                    </a:lnTo>
                    <a:lnTo>
                      <a:pt x="37" y="7"/>
                    </a:lnTo>
                    <a:lnTo>
                      <a:pt x="38" y="5"/>
                    </a:lnTo>
                    <a:lnTo>
                      <a:pt x="38" y="3"/>
                    </a:lnTo>
                    <a:lnTo>
                      <a:pt x="37" y="1"/>
                    </a:lnTo>
                    <a:lnTo>
                      <a:pt x="37" y="1"/>
                    </a:lnTo>
                    <a:lnTo>
                      <a:pt x="38" y="0"/>
                    </a:lnTo>
                    <a:lnTo>
                      <a:pt x="40" y="2"/>
                    </a:lnTo>
                    <a:lnTo>
                      <a:pt x="42" y="5"/>
                    </a:lnTo>
                    <a:lnTo>
                      <a:pt x="46" y="11"/>
                    </a:lnTo>
                    <a:lnTo>
                      <a:pt x="34" y="5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166"/>
              <p:cNvSpPr>
                <a:spLocks/>
              </p:cNvSpPr>
              <p:nvPr userDrawn="1"/>
            </p:nvSpPr>
            <p:spPr bwMode="auto">
              <a:xfrm>
                <a:off x="2369" y="2713"/>
                <a:ext cx="25" cy="19"/>
              </a:xfrm>
              <a:custGeom>
                <a:avLst/>
                <a:gdLst>
                  <a:gd name="T0" fmla="*/ 1 w 49"/>
                  <a:gd name="T1" fmla="*/ 21 h 39"/>
                  <a:gd name="T2" fmla="*/ 2 w 49"/>
                  <a:gd name="T3" fmla="*/ 22 h 39"/>
                  <a:gd name="T4" fmla="*/ 2 w 49"/>
                  <a:gd name="T5" fmla="*/ 23 h 39"/>
                  <a:gd name="T6" fmla="*/ 4 w 49"/>
                  <a:gd name="T7" fmla="*/ 24 h 39"/>
                  <a:gd name="T8" fmla="*/ 5 w 49"/>
                  <a:gd name="T9" fmla="*/ 25 h 39"/>
                  <a:gd name="T10" fmla="*/ 7 w 49"/>
                  <a:gd name="T11" fmla="*/ 24 h 39"/>
                  <a:gd name="T12" fmla="*/ 39 w 49"/>
                  <a:gd name="T13" fmla="*/ 7 h 39"/>
                  <a:gd name="T14" fmla="*/ 40 w 49"/>
                  <a:gd name="T15" fmla="*/ 6 h 39"/>
                  <a:gd name="T16" fmla="*/ 41 w 49"/>
                  <a:gd name="T17" fmla="*/ 5 h 39"/>
                  <a:gd name="T18" fmla="*/ 40 w 49"/>
                  <a:gd name="T19" fmla="*/ 3 h 39"/>
                  <a:gd name="T20" fmla="*/ 40 w 49"/>
                  <a:gd name="T21" fmla="*/ 2 h 39"/>
                  <a:gd name="T22" fmla="*/ 39 w 49"/>
                  <a:gd name="T23" fmla="*/ 1 h 39"/>
                  <a:gd name="T24" fmla="*/ 41 w 49"/>
                  <a:gd name="T25" fmla="*/ 0 h 39"/>
                  <a:gd name="T26" fmla="*/ 42 w 49"/>
                  <a:gd name="T27" fmla="*/ 2 h 39"/>
                  <a:gd name="T28" fmla="*/ 43 w 49"/>
                  <a:gd name="T29" fmla="*/ 5 h 39"/>
                  <a:gd name="T30" fmla="*/ 45 w 49"/>
                  <a:gd name="T31" fmla="*/ 9 h 39"/>
                  <a:gd name="T32" fmla="*/ 47 w 49"/>
                  <a:gd name="T33" fmla="*/ 13 h 39"/>
                  <a:gd name="T34" fmla="*/ 49 w 49"/>
                  <a:gd name="T35" fmla="*/ 17 h 39"/>
                  <a:gd name="T36" fmla="*/ 48 w 49"/>
                  <a:gd name="T37" fmla="*/ 18 h 39"/>
                  <a:gd name="T38" fmla="*/ 47 w 49"/>
                  <a:gd name="T39" fmla="*/ 17 h 39"/>
                  <a:gd name="T40" fmla="*/ 46 w 49"/>
                  <a:gd name="T41" fmla="*/ 16 h 39"/>
                  <a:gd name="T42" fmla="*/ 45 w 49"/>
                  <a:gd name="T43" fmla="*/ 15 h 39"/>
                  <a:gd name="T44" fmla="*/ 44 w 49"/>
                  <a:gd name="T45" fmla="*/ 14 h 39"/>
                  <a:gd name="T46" fmla="*/ 42 w 49"/>
                  <a:gd name="T47" fmla="*/ 15 h 39"/>
                  <a:gd name="T48" fmla="*/ 10 w 49"/>
                  <a:gd name="T49" fmla="*/ 32 h 39"/>
                  <a:gd name="T50" fmla="*/ 9 w 49"/>
                  <a:gd name="T51" fmla="*/ 33 h 39"/>
                  <a:gd name="T52" fmla="*/ 8 w 49"/>
                  <a:gd name="T53" fmla="*/ 34 h 39"/>
                  <a:gd name="T54" fmla="*/ 9 w 49"/>
                  <a:gd name="T55" fmla="*/ 36 h 39"/>
                  <a:gd name="T56" fmla="*/ 9 w 49"/>
                  <a:gd name="T57" fmla="*/ 37 h 39"/>
                  <a:gd name="T58" fmla="*/ 10 w 49"/>
                  <a:gd name="T59" fmla="*/ 38 h 39"/>
                  <a:gd name="T60" fmla="*/ 8 w 49"/>
                  <a:gd name="T61" fmla="*/ 39 h 39"/>
                  <a:gd name="T62" fmla="*/ 6 w 49"/>
                  <a:gd name="T63" fmla="*/ 35 h 39"/>
                  <a:gd name="T64" fmla="*/ 4 w 49"/>
                  <a:gd name="T65" fmla="*/ 31 h 39"/>
                  <a:gd name="T66" fmla="*/ 2 w 49"/>
                  <a:gd name="T67" fmla="*/ 27 h 39"/>
                  <a:gd name="T68" fmla="*/ 1 w 49"/>
                  <a:gd name="T69" fmla="*/ 24 h 39"/>
                  <a:gd name="T70" fmla="*/ 0 w 49"/>
                  <a:gd name="T71" fmla="*/ 22 h 39"/>
                  <a:gd name="T72" fmla="*/ 1 w 49"/>
                  <a:gd name="T73"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39">
                    <a:moveTo>
                      <a:pt x="1" y="21"/>
                    </a:moveTo>
                    <a:lnTo>
                      <a:pt x="2" y="22"/>
                    </a:lnTo>
                    <a:lnTo>
                      <a:pt x="2" y="23"/>
                    </a:lnTo>
                    <a:lnTo>
                      <a:pt x="4" y="24"/>
                    </a:lnTo>
                    <a:lnTo>
                      <a:pt x="5" y="25"/>
                    </a:lnTo>
                    <a:lnTo>
                      <a:pt x="7" y="24"/>
                    </a:lnTo>
                    <a:lnTo>
                      <a:pt x="39" y="7"/>
                    </a:lnTo>
                    <a:lnTo>
                      <a:pt x="40" y="6"/>
                    </a:lnTo>
                    <a:lnTo>
                      <a:pt x="41" y="5"/>
                    </a:lnTo>
                    <a:lnTo>
                      <a:pt x="40" y="3"/>
                    </a:lnTo>
                    <a:lnTo>
                      <a:pt x="40" y="2"/>
                    </a:lnTo>
                    <a:lnTo>
                      <a:pt x="39" y="1"/>
                    </a:lnTo>
                    <a:lnTo>
                      <a:pt x="41" y="0"/>
                    </a:lnTo>
                    <a:lnTo>
                      <a:pt x="42" y="2"/>
                    </a:lnTo>
                    <a:lnTo>
                      <a:pt x="43" y="5"/>
                    </a:lnTo>
                    <a:lnTo>
                      <a:pt x="45" y="9"/>
                    </a:lnTo>
                    <a:lnTo>
                      <a:pt x="47" y="13"/>
                    </a:lnTo>
                    <a:lnTo>
                      <a:pt x="49" y="17"/>
                    </a:lnTo>
                    <a:lnTo>
                      <a:pt x="48" y="18"/>
                    </a:lnTo>
                    <a:lnTo>
                      <a:pt x="47" y="17"/>
                    </a:lnTo>
                    <a:lnTo>
                      <a:pt x="46" y="16"/>
                    </a:lnTo>
                    <a:lnTo>
                      <a:pt x="45" y="15"/>
                    </a:lnTo>
                    <a:lnTo>
                      <a:pt x="44" y="14"/>
                    </a:lnTo>
                    <a:lnTo>
                      <a:pt x="42" y="15"/>
                    </a:lnTo>
                    <a:lnTo>
                      <a:pt x="10" y="32"/>
                    </a:lnTo>
                    <a:lnTo>
                      <a:pt x="9" y="33"/>
                    </a:lnTo>
                    <a:lnTo>
                      <a:pt x="8" y="34"/>
                    </a:lnTo>
                    <a:lnTo>
                      <a:pt x="9" y="36"/>
                    </a:lnTo>
                    <a:lnTo>
                      <a:pt x="9" y="37"/>
                    </a:lnTo>
                    <a:lnTo>
                      <a:pt x="10" y="38"/>
                    </a:lnTo>
                    <a:lnTo>
                      <a:pt x="8" y="39"/>
                    </a:lnTo>
                    <a:lnTo>
                      <a:pt x="6" y="35"/>
                    </a:lnTo>
                    <a:lnTo>
                      <a:pt x="4" y="31"/>
                    </a:lnTo>
                    <a:lnTo>
                      <a:pt x="2" y="27"/>
                    </a:lnTo>
                    <a:lnTo>
                      <a:pt x="1" y="24"/>
                    </a:lnTo>
                    <a:lnTo>
                      <a:pt x="0" y="22"/>
                    </a:lnTo>
                    <a:lnTo>
                      <a:pt x="1" y="2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167"/>
              <p:cNvSpPr>
                <a:spLocks/>
              </p:cNvSpPr>
              <p:nvPr userDrawn="1"/>
            </p:nvSpPr>
            <p:spPr bwMode="auto">
              <a:xfrm>
                <a:off x="2377" y="2723"/>
                <a:ext cx="26" cy="20"/>
              </a:xfrm>
              <a:custGeom>
                <a:avLst/>
                <a:gdLst>
                  <a:gd name="T0" fmla="*/ 42 w 52"/>
                  <a:gd name="T1" fmla="*/ 18 h 41"/>
                  <a:gd name="T2" fmla="*/ 41 w 52"/>
                  <a:gd name="T3" fmla="*/ 17 h 41"/>
                  <a:gd name="T4" fmla="*/ 39 w 52"/>
                  <a:gd name="T5" fmla="*/ 16 h 41"/>
                  <a:gd name="T6" fmla="*/ 38 w 52"/>
                  <a:gd name="T7" fmla="*/ 15 h 41"/>
                  <a:gd name="T8" fmla="*/ 37 w 52"/>
                  <a:gd name="T9" fmla="*/ 15 h 41"/>
                  <a:gd name="T10" fmla="*/ 37 w 52"/>
                  <a:gd name="T11" fmla="*/ 15 h 41"/>
                  <a:gd name="T12" fmla="*/ 36 w 52"/>
                  <a:gd name="T13" fmla="*/ 16 h 41"/>
                  <a:gd name="T14" fmla="*/ 12 w 52"/>
                  <a:gd name="T15" fmla="*/ 37 h 41"/>
                  <a:gd name="T16" fmla="*/ 12 w 52"/>
                  <a:gd name="T17" fmla="*/ 38 h 41"/>
                  <a:gd name="T18" fmla="*/ 42 w 52"/>
                  <a:gd name="T19" fmla="*/ 36 h 41"/>
                  <a:gd name="T20" fmla="*/ 44 w 52"/>
                  <a:gd name="T21" fmla="*/ 36 h 41"/>
                  <a:gd name="T22" fmla="*/ 45 w 52"/>
                  <a:gd name="T23" fmla="*/ 36 h 41"/>
                  <a:gd name="T24" fmla="*/ 46 w 52"/>
                  <a:gd name="T25" fmla="*/ 35 h 41"/>
                  <a:gd name="T26" fmla="*/ 47 w 52"/>
                  <a:gd name="T27" fmla="*/ 35 h 41"/>
                  <a:gd name="T28" fmla="*/ 47 w 52"/>
                  <a:gd name="T29" fmla="*/ 34 h 41"/>
                  <a:gd name="T30" fmla="*/ 47 w 52"/>
                  <a:gd name="T31" fmla="*/ 31 h 41"/>
                  <a:gd name="T32" fmla="*/ 46 w 52"/>
                  <a:gd name="T33" fmla="*/ 30 h 41"/>
                  <a:gd name="T34" fmla="*/ 46 w 52"/>
                  <a:gd name="T35" fmla="*/ 29 h 41"/>
                  <a:gd name="T36" fmla="*/ 48 w 52"/>
                  <a:gd name="T37" fmla="*/ 28 h 41"/>
                  <a:gd name="T38" fmla="*/ 49 w 52"/>
                  <a:gd name="T39" fmla="*/ 31 h 41"/>
                  <a:gd name="T40" fmla="*/ 50 w 52"/>
                  <a:gd name="T41" fmla="*/ 36 h 41"/>
                  <a:gd name="T42" fmla="*/ 51 w 52"/>
                  <a:gd name="T43" fmla="*/ 38 h 41"/>
                  <a:gd name="T44" fmla="*/ 52 w 52"/>
                  <a:gd name="T45" fmla="*/ 41 h 41"/>
                  <a:gd name="T46" fmla="*/ 51 w 52"/>
                  <a:gd name="T47" fmla="*/ 41 h 41"/>
                  <a:gd name="T48" fmla="*/ 51 w 52"/>
                  <a:gd name="T49" fmla="*/ 41 h 41"/>
                  <a:gd name="T50" fmla="*/ 50 w 52"/>
                  <a:gd name="T51" fmla="*/ 40 h 41"/>
                  <a:gd name="T52" fmla="*/ 49 w 52"/>
                  <a:gd name="T53" fmla="*/ 39 h 41"/>
                  <a:gd name="T54" fmla="*/ 47 w 52"/>
                  <a:gd name="T55" fmla="*/ 39 h 41"/>
                  <a:gd name="T56" fmla="*/ 44 w 52"/>
                  <a:gd name="T57" fmla="*/ 39 h 41"/>
                  <a:gd name="T58" fmla="*/ 36 w 52"/>
                  <a:gd name="T59" fmla="*/ 39 h 41"/>
                  <a:gd name="T60" fmla="*/ 27 w 52"/>
                  <a:gd name="T61" fmla="*/ 40 h 41"/>
                  <a:gd name="T62" fmla="*/ 16 w 52"/>
                  <a:gd name="T63" fmla="*/ 40 h 41"/>
                  <a:gd name="T64" fmla="*/ 8 w 52"/>
                  <a:gd name="T65" fmla="*/ 40 h 41"/>
                  <a:gd name="T66" fmla="*/ 5 w 52"/>
                  <a:gd name="T67" fmla="*/ 40 h 41"/>
                  <a:gd name="T68" fmla="*/ 1 w 52"/>
                  <a:gd name="T69" fmla="*/ 41 h 41"/>
                  <a:gd name="T70" fmla="*/ 0 w 52"/>
                  <a:gd name="T71" fmla="*/ 39 h 41"/>
                  <a:gd name="T72" fmla="*/ 33 w 52"/>
                  <a:gd name="T73" fmla="*/ 8 h 41"/>
                  <a:gd name="T74" fmla="*/ 34 w 52"/>
                  <a:gd name="T75" fmla="*/ 6 h 41"/>
                  <a:gd name="T76" fmla="*/ 35 w 52"/>
                  <a:gd name="T77" fmla="*/ 4 h 41"/>
                  <a:gd name="T78" fmla="*/ 34 w 52"/>
                  <a:gd name="T79" fmla="*/ 2 h 41"/>
                  <a:gd name="T80" fmla="*/ 34 w 52"/>
                  <a:gd name="T81" fmla="*/ 1 h 41"/>
                  <a:gd name="T82" fmla="*/ 36 w 52"/>
                  <a:gd name="T83" fmla="*/ 0 h 41"/>
                  <a:gd name="T84" fmla="*/ 37 w 52"/>
                  <a:gd name="T85" fmla="*/ 4 h 41"/>
                  <a:gd name="T86" fmla="*/ 39 w 52"/>
                  <a:gd name="T87" fmla="*/ 9 h 41"/>
                  <a:gd name="T88" fmla="*/ 41 w 52"/>
                  <a:gd name="T89" fmla="*/ 12 h 41"/>
                  <a:gd name="T90" fmla="*/ 42 w 52"/>
                  <a:gd name="T91" fmla="*/ 14 h 41"/>
                  <a:gd name="T92" fmla="*/ 43 w 52"/>
                  <a:gd name="T93" fmla="*/ 16 h 41"/>
                  <a:gd name="T94" fmla="*/ 43 w 52"/>
                  <a:gd name="T95" fmla="*/ 18 h 41"/>
                  <a:gd name="T96" fmla="*/ 42 w 52"/>
                  <a:gd name="T97"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41">
                    <a:moveTo>
                      <a:pt x="42" y="18"/>
                    </a:moveTo>
                    <a:lnTo>
                      <a:pt x="41" y="17"/>
                    </a:lnTo>
                    <a:lnTo>
                      <a:pt x="39" y="16"/>
                    </a:lnTo>
                    <a:lnTo>
                      <a:pt x="38" y="15"/>
                    </a:lnTo>
                    <a:lnTo>
                      <a:pt x="37" y="15"/>
                    </a:lnTo>
                    <a:lnTo>
                      <a:pt x="37" y="15"/>
                    </a:lnTo>
                    <a:lnTo>
                      <a:pt x="36" y="16"/>
                    </a:lnTo>
                    <a:lnTo>
                      <a:pt x="12" y="37"/>
                    </a:lnTo>
                    <a:lnTo>
                      <a:pt x="12" y="38"/>
                    </a:lnTo>
                    <a:lnTo>
                      <a:pt x="42" y="36"/>
                    </a:lnTo>
                    <a:lnTo>
                      <a:pt x="44" y="36"/>
                    </a:lnTo>
                    <a:lnTo>
                      <a:pt x="45" y="36"/>
                    </a:lnTo>
                    <a:lnTo>
                      <a:pt x="46" y="35"/>
                    </a:lnTo>
                    <a:lnTo>
                      <a:pt x="47" y="35"/>
                    </a:lnTo>
                    <a:lnTo>
                      <a:pt x="47" y="34"/>
                    </a:lnTo>
                    <a:lnTo>
                      <a:pt x="47" y="31"/>
                    </a:lnTo>
                    <a:lnTo>
                      <a:pt x="46" y="30"/>
                    </a:lnTo>
                    <a:lnTo>
                      <a:pt x="46" y="29"/>
                    </a:lnTo>
                    <a:lnTo>
                      <a:pt x="48" y="28"/>
                    </a:lnTo>
                    <a:lnTo>
                      <a:pt x="49" y="31"/>
                    </a:lnTo>
                    <a:lnTo>
                      <a:pt x="50" y="36"/>
                    </a:lnTo>
                    <a:lnTo>
                      <a:pt x="51" y="38"/>
                    </a:lnTo>
                    <a:lnTo>
                      <a:pt x="52" y="41"/>
                    </a:lnTo>
                    <a:lnTo>
                      <a:pt x="51" y="41"/>
                    </a:lnTo>
                    <a:lnTo>
                      <a:pt x="51" y="41"/>
                    </a:lnTo>
                    <a:lnTo>
                      <a:pt x="50" y="40"/>
                    </a:lnTo>
                    <a:lnTo>
                      <a:pt x="49" y="39"/>
                    </a:lnTo>
                    <a:lnTo>
                      <a:pt x="47" y="39"/>
                    </a:lnTo>
                    <a:lnTo>
                      <a:pt x="44" y="39"/>
                    </a:lnTo>
                    <a:lnTo>
                      <a:pt x="36" y="39"/>
                    </a:lnTo>
                    <a:lnTo>
                      <a:pt x="27" y="40"/>
                    </a:lnTo>
                    <a:lnTo>
                      <a:pt x="16" y="40"/>
                    </a:lnTo>
                    <a:lnTo>
                      <a:pt x="8" y="40"/>
                    </a:lnTo>
                    <a:lnTo>
                      <a:pt x="5" y="40"/>
                    </a:lnTo>
                    <a:lnTo>
                      <a:pt x="1" y="41"/>
                    </a:lnTo>
                    <a:lnTo>
                      <a:pt x="0" y="39"/>
                    </a:lnTo>
                    <a:lnTo>
                      <a:pt x="33" y="8"/>
                    </a:lnTo>
                    <a:lnTo>
                      <a:pt x="34" y="6"/>
                    </a:lnTo>
                    <a:lnTo>
                      <a:pt x="35" y="4"/>
                    </a:lnTo>
                    <a:lnTo>
                      <a:pt x="34" y="2"/>
                    </a:lnTo>
                    <a:lnTo>
                      <a:pt x="34" y="1"/>
                    </a:lnTo>
                    <a:lnTo>
                      <a:pt x="36" y="0"/>
                    </a:lnTo>
                    <a:lnTo>
                      <a:pt x="37" y="4"/>
                    </a:lnTo>
                    <a:lnTo>
                      <a:pt x="39" y="9"/>
                    </a:lnTo>
                    <a:lnTo>
                      <a:pt x="41" y="12"/>
                    </a:lnTo>
                    <a:lnTo>
                      <a:pt x="42" y="14"/>
                    </a:lnTo>
                    <a:lnTo>
                      <a:pt x="43" y="16"/>
                    </a:lnTo>
                    <a:lnTo>
                      <a:pt x="43" y="18"/>
                    </a:lnTo>
                    <a:lnTo>
                      <a:pt x="42" y="18"/>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168"/>
              <p:cNvSpPr>
                <a:spLocks/>
              </p:cNvSpPr>
              <p:nvPr userDrawn="1"/>
            </p:nvSpPr>
            <p:spPr bwMode="auto">
              <a:xfrm>
                <a:off x="2381" y="2746"/>
                <a:ext cx="27" cy="22"/>
              </a:xfrm>
              <a:custGeom>
                <a:avLst/>
                <a:gdLst>
                  <a:gd name="T0" fmla="*/ 2 w 54"/>
                  <a:gd name="T1" fmla="*/ 13 h 44"/>
                  <a:gd name="T2" fmla="*/ 3 w 54"/>
                  <a:gd name="T3" fmla="*/ 16 h 44"/>
                  <a:gd name="T4" fmla="*/ 6 w 54"/>
                  <a:gd name="T5" fmla="*/ 16 h 44"/>
                  <a:gd name="T6" fmla="*/ 42 w 54"/>
                  <a:gd name="T7" fmla="*/ 5 h 44"/>
                  <a:gd name="T8" fmla="*/ 43 w 54"/>
                  <a:gd name="T9" fmla="*/ 3 h 44"/>
                  <a:gd name="T10" fmla="*/ 43 w 54"/>
                  <a:gd name="T11" fmla="*/ 0 h 44"/>
                  <a:gd name="T12" fmla="*/ 45 w 54"/>
                  <a:gd name="T13" fmla="*/ 3 h 44"/>
                  <a:gd name="T14" fmla="*/ 47 w 54"/>
                  <a:gd name="T15" fmla="*/ 11 h 44"/>
                  <a:gd name="T16" fmla="*/ 50 w 54"/>
                  <a:gd name="T17" fmla="*/ 20 h 44"/>
                  <a:gd name="T18" fmla="*/ 54 w 54"/>
                  <a:gd name="T19" fmla="*/ 29 h 44"/>
                  <a:gd name="T20" fmla="*/ 46 w 54"/>
                  <a:gd name="T21" fmla="*/ 32 h 44"/>
                  <a:gd name="T22" fmla="*/ 42 w 54"/>
                  <a:gd name="T23" fmla="*/ 32 h 44"/>
                  <a:gd name="T24" fmla="*/ 46 w 54"/>
                  <a:gd name="T25" fmla="*/ 29 h 44"/>
                  <a:gd name="T26" fmla="*/ 48 w 54"/>
                  <a:gd name="T27" fmla="*/ 26 h 44"/>
                  <a:gd name="T28" fmla="*/ 47 w 54"/>
                  <a:gd name="T29" fmla="*/ 22 h 44"/>
                  <a:gd name="T30" fmla="*/ 28 w 54"/>
                  <a:gd name="T31" fmla="*/ 18 h 44"/>
                  <a:gd name="T32" fmla="*/ 32 w 54"/>
                  <a:gd name="T33" fmla="*/ 27 h 44"/>
                  <a:gd name="T34" fmla="*/ 35 w 54"/>
                  <a:gd name="T35" fmla="*/ 28 h 44"/>
                  <a:gd name="T36" fmla="*/ 38 w 54"/>
                  <a:gd name="T37" fmla="*/ 31 h 44"/>
                  <a:gd name="T38" fmla="*/ 23 w 54"/>
                  <a:gd name="T39" fmla="*/ 35 h 44"/>
                  <a:gd name="T40" fmla="*/ 24 w 54"/>
                  <a:gd name="T41" fmla="*/ 32 h 44"/>
                  <a:gd name="T42" fmla="*/ 27 w 54"/>
                  <a:gd name="T43" fmla="*/ 29 h 44"/>
                  <a:gd name="T44" fmla="*/ 27 w 54"/>
                  <a:gd name="T45" fmla="*/ 26 h 44"/>
                  <a:gd name="T46" fmla="*/ 11 w 54"/>
                  <a:gd name="T47" fmla="*/ 23 h 44"/>
                  <a:gd name="T48" fmla="*/ 7 w 54"/>
                  <a:gd name="T49" fmla="*/ 25 h 44"/>
                  <a:gd name="T50" fmla="*/ 7 w 54"/>
                  <a:gd name="T51" fmla="*/ 29 h 44"/>
                  <a:gd name="T52" fmla="*/ 9 w 54"/>
                  <a:gd name="T53" fmla="*/ 35 h 44"/>
                  <a:gd name="T54" fmla="*/ 12 w 54"/>
                  <a:gd name="T55" fmla="*/ 39 h 44"/>
                  <a:gd name="T56" fmla="*/ 16 w 54"/>
                  <a:gd name="T57" fmla="*/ 41 h 44"/>
                  <a:gd name="T58" fmla="*/ 19 w 54"/>
                  <a:gd name="T59" fmla="*/ 43 h 44"/>
                  <a:gd name="T60" fmla="*/ 7 w 54"/>
                  <a:gd name="T61" fmla="*/ 41 h 44"/>
                  <a:gd name="T62" fmla="*/ 5 w 54"/>
                  <a:gd name="T63" fmla="*/ 33 h 44"/>
                  <a:gd name="T64" fmla="*/ 3 w 54"/>
                  <a:gd name="T65" fmla="*/ 24 h 44"/>
                  <a:gd name="T66" fmla="*/ 0 w 54"/>
                  <a:gd name="T67" fmla="*/ 16 h 44"/>
                  <a:gd name="T68" fmla="*/ 1 w 54"/>
                  <a:gd name="T6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4">
                    <a:moveTo>
                      <a:pt x="1" y="12"/>
                    </a:moveTo>
                    <a:lnTo>
                      <a:pt x="2" y="13"/>
                    </a:lnTo>
                    <a:lnTo>
                      <a:pt x="2" y="14"/>
                    </a:lnTo>
                    <a:lnTo>
                      <a:pt x="3" y="16"/>
                    </a:lnTo>
                    <a:lnTo>
                      <a:pt x="4" y="16"/>
                    </a:lnTo>
                    <a:lnTo>
                      <a:pt x="6" y="16"/>
                    </a:lnTo>
                    <a:lnTo>
                      <a:pt x="41" y="6"/>
                    </a:lnTo>
                    <a:lnTo>
                      <a:pt x="42" y="5"/>
                    </a:lnTo>
                    <a:lnTo>
                      <a:pt x="43" y="4"/>
                    </a:lnTo>
                    <a:lnTo>
                      <a:pt x="43" y="3"/>
                    </a:lnTo>
                    <a:lnTo>
                      <a:pt x="43" y="1"/>
                    </a:lnTo>
                    <a:lnTo>
                      <a:pt x="43" y="0"/>
                    </a:lnTo>
                    <a:lnTo>
                      <a:pt x="45" y="0"/>
                    </a:lnTo>
                    <a:lnTo>
                      <a:pt x="45" y="3"/>
                    </a:lnTo>
                    <a:lnTo>
                      <a:pt x="46" y="6"/>
                    </a:lnTo>
                    <a:lnTo>
                      <a:pt x="47" y="11"/>
                    </a:lnTo>
                    <a:lnTo>
                      <a:pt x="48" y="15"/>
                    </a:lnTo>
                    <a:lnTo>
                      <a:pt x="50" y="20"/>
                    </a:lnTo>
                    <a:lnTo>
                      <a:pt x="51" y="25"/>
                    </a:lnTo>
                    <a:lnTo>
                      <a:pt x="54" y="29"/>
                    </a:lnTo>
                    <a:lnTo>
                      <a:pt x="50" y="31"/>
                    </a:lnTo>
                    <a:lnTo>
                      <a:pt x="46" y="32"/>
                    </a:lnTo>
                    <a:lnTo>
                      <a:pt x="43" y="33"/>
                    </a:lnTo>
                    <a:lnTo>
                      <a:pt x="42" y="32"/>
                    </a:lnTo>
                    <a:lnTo>
                      <a:pt x="44" y="31"/>
                    </a:lnTo>
                    <a:lnTo>
                      <a:pt x="46" y="29"/>
                    </a:lnTo>
                    <a:lnTo>
                      <a:pt x="47" y="28"/>
                    </a:lnTo>
                    <a:lnTo>
                      <a:pt x="48" y="26"/>
                    </a:lnTo>
                    <a:lnTo>
                      <a:pt x="48" y="24"/>
                    </a:lnTo>
                    <a:lnTo>
                      <a:pt x="47" y="22"/>
                    </a:lnTo>
                    <a:lnTo>
                      <a:pt x="45" y="14"/>
                    </a:lnTo>
                    <a:lnTo>
                      <a:pt x="28" y="18"/>
                    </a:lnTo>
                    <a:lnTo>
                      <a:pt x="30" y="25"/>
                    </a:lnTo>
                    <a:lnTo>
                      <a:pt x="32" y="27"/>
                    </a:lnTo>
                    <a:lnTo>
                      <a:pt x="33" y="28"/>
                    </a:lnTo>
                    <a:lnTo>
                      <a:pt x="35" y="28"/>
                    </a:lnTo>
                    <a:lnTo>
                      <a:pt x="38" y="28"/>
                    </a:lnTo>
                    <a:lnTo>
                      <a:pt x="38" y="31"/>
                    </a:lnTo>
                    <a:lnTo>
                      <a:pt x="30" y="32"/>
                    </a:lnTo>
                    <a:lnTo>
                      <a:pt x="23" y="35"/>
                    </a:lnTo>
                    <a:lnTo>
                      <a:pt x="22" y="33"/>
                    </a:lnTo>
                    <a:lnTo>
                      <a:pt x="24" y="32"/>
                    </a:lnTo>
                    <a:lnTo>
                      <a:pt x="26" y="31"/>
                    </a:lnTo>
                    <a:lnTo>
                      <a:pt x="27" y="29"/>
                    </a:lnTo>
                    <a:lnTo>
                      <a:pt x="27" y="28"/>
                    </a:lnTo>
                    <a:lnTo>
                      <a:pt x="27" y="26"/>
                    </a:lnTo>
                    <a:lnTo>
                      <a:pt x="25" y="19"/>
                    </a:lnTo>
                    <a:lnTo>
                      <a:pt x="11" y="23"/>
                    </a:lnTo>
                    <a:lnTo>
                      <a:pt x="8" y="24"/>
                    </a:lnTo>
                    <a:lnTo>
                      <a:pt x="7" y="25"/>
                    </a:lnTo>
                    <a:lnTo>
                      <a:pt x="7" y="27"/>
                    </a:lnTo>
                    <a:lnTo>
                      <a:pt x="7" y="29"/>
                    </a:lnTo>
                    <a:lnTo>
                      <a:pt x="8" y="32"/>
                    </a:lnTo>
                    <a:lnTo>
                      <a:pt x="9" y="35"/>
                    </a:lnTo>
                    <a:lnTo>
                      <a:pt x="11" y="38"/>
                    </a:lnTo>
                    <a:lnTo>
                      <a:pt x="12" y="39"/>
                    </a:lnTo>
                    <a:lnTo>
                      <a:pt x="14" y="41"/>
                    </a:lnTo>
                    <a:lnTo>
                      <a:pt x="16" y="41"/>
                    </a:lnTo>
                    <a:lnTo>
                      <a:pt x="19" y="41"/>
                    </a:lnTo>
                    <a:lnTo>
                      <a:pt x="19" y="43"/>
                    </a:lnTo>
                    <a:lnTo>
                      <a:pt x="8" y="44"/>
                    </a:lnTo>
                    <a:lnTo>
                      <a:pt x="7" y="41"/>
                    </a:lnTo>
                    <a:lnTo>
                      <a:pt x="6" y="37"/>
                    </a:lnTo>
                    <a:lnTo>
                      <a:pt x="5" y="33"/>
                    </a:lnTo>
                    <a:lnTo>
                      <a:pt x="4" y="28"/>
                    </a:lnTo>
                    <a:lnTo>
                      <a:pt x="3" y="24"/>
                    </a:lnTo>
                    <a:lnTo>
                      <a:pt x="2" y="19"/>
                    </a:lnTo>
                    <a:lnTo>
                      <a:pt x="0" y="16"/>
                    </a:lnTo>
                    <a:lnTo>
                      <a:pt x="0" y="13"/>
                    </a:lnTo>
                    <a:lnTo>
                      <a:pt x="1" y="1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69"/>
              <p:cNvSpPr>
                <a:spLocks noEditPoints="1"/>
              </p:cNvSpPr>
              <p:nvPr userDrawn="1"/>
            </p:nvSpPr>
            <p:spPr bwMode="auto">
              <a:xfrm>
                <a:off x="2386" y="2765"/>
                <a:ext cx="25" cy="25"/>
              </a:xfrm>
              <a:custGeom>
                <a:avLst/>
                <a:gdLst>
                  <a:gd name="T0" fmla="*/ 42 w 50"/>
                  <a:gd name="T1" fmla="*/ 6 h 48"/>
                  <a:gd name="T2" fmla="*/ 45 w 50"/>
                  <a:gd name="T3" fmla="*/ 4 h 48"/>
                  <a:gd name="T4" fmla="*/ 45 w 50"/>
                  <a:gd name="T5" fmla="*/ 1 h 48"/>
                  <a:gd name="T6" fmla="*/ 47 w 50"/>
                  <a:gd name="T7" fmla="*/ 0 h 48"/>
                  <a:gd name="T8" fmla="*/ 48 w 50"/>
                  <a:gd name="T9" fmla="*/ 6 h 48"/>
                  <a:gd name="T10" fmla="*/ 49 w 50"/>
                  <a:gd name="T11" fmla="*/ 15 h 48"/>
                  <a:gd name="T12" fmla="*/ 50 w 50"/>
                  <a:gd name="T13" fmla="*/ 23 h 48"/>
                  <a:gd name="T14" fmla="*/ 49 w 50"/>
                  <a:gd name="T15" fmla="*/ 28 h 48"/>
                  <a:gd name="T16" fmla="*/ 47 w 50"/>
                  <a:gd name="T17" fmla="*/ 33 h 48"/>
                  <a:gd name="T18" fmla="*/ 40 w 50"/>
                  <a:gd name="T19" fmla="*/ 36 h 48"/>
                  <a:gd name="T20" fmla="*/ 34 w 50"/>
                  <a:gd name="T21" fmla="*/ 35 h 48"/>
                  <a:gd name="T22" fmla="*/ 29 w 50"/>
                  <a:gd name="T23" fmla="*/ 31 h 48"/>
                  <a:gd name="T24" fmla="*/ 12 w 50"/>
                  <a:gd name="T25" fmla="*/ 42 h 48"/>
                  <a:gd name="T26" fmla="*/ 9 w 50"/>
                  <a:gd name="T27" fmla="*/ 46 h 48"/>
                  <a:gd name="T28" fmla="*/ 7 w 50"/>
                  <a:gd name="T29" fmla="*/ 48 h 48"/>
                  <a:gd name="T30" fmla="*/ 6 w 50"/>
                  <a:gd name="T31" fmla="*/ 43 h 48"/>
                  <a:gd name="T32" fmla="*/ 25 w 50"/>
                  <a:gd name="T33" fmla="*/ 21 h 48"/>
                  <a:gd name="T34" fmla="*/ 10 w 50"/>
                  <a:gd name="T35" fmla="*/ 19 h 48"/>
                  <a:gd name="T36" fmla="*/ 6 w 50"/>
                  <a:gd name="T37" fmla="*/ 21 h 48"/>
                  <a:gd name="T38" fmla="*/ 5 w 50"/>
                  <a:gd name="T39" fmla="*/ 23 h 48"/>
                  <a:gd name="T40" fmla="*/ 6 w 50"/>
                  <a:gd name="T41" fmla="*/ 26 h 48"/>
                  <a:gd name="T42" fmla="*/ 3 w 50"/>
                  <a:gd name="T43" fmla="*/ 21 h 48"/>
                  <a:gd name="T44" fmla="*/ 2 w 50"/>
                  <a:gd name="T45" fmla="*/ 11 h 48"/>
                  <a:gd name="T46" fmla="*/ 3 w 50"/>
                  <a:gd name="T47" fmla="*/ 6 h 48"/>
                  <a:gd name="T48" fmla="*/ 3 w 50"/>
                  <a:gd name="T49" fmla="*/ 9 h 48"/>
                  <a:gd name="T50" fmla="*/ 5 w 50"/>
                  <a:gd name="T51" fmla="*/ 11 h 48"/>
                  <a:gd name="T52" fmla="*/ 40 w 50"/>
                  <a:gd name="T53" fmla="*/ 6 h 48"/>
                  <a:gd name="T54" fmla="*/ 27 w 50"/>
                  <a:gd name="T55" fmla="*/ 20 h 48"/>
                  <a:gd name="T56" fmla="*/ 29 w 50"/>
                  <a:gd name="T57" fmla="*/ 24 h 48"/>
                  <a:gd name="T58" fmla="*/ 32 w 50"/>
                  <a:gd name="T59" fmla="*/ 27 h 48"/>
                  <a:gd name="T60" fmla="*/ 38 w 50"/>
                  <a:gd name="T61" fmla="*/ 27 h 48"/>
                  <a:gd name="T62" fmla="*/ 45 w 50"/>
                  <a:gd name="T63" fmla="*/ 25 h 48"/>
                  <a:gd name="T64" fmla="*/ 47 w 50"/>
                  <a:gd name="T65" fmla="*/ 20 h 48"/>
                  <a:gd name="T66" fmla="*/ 47 w 50"/>
                  <a:gd name="T67" fmla="*/ 15 h 48"/>
                  <a:gd name="T68" fmla="*/ 27 w 50"/>
                  <a:gd name="T69"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48">
                    <a:moveTo>
                      <a:pt x="40" y="6"/>
                    </a:moveTo>
                    <a:lnTo>
                      <a:pt x="42" y="6"/>
                    </a:lnTo>
                    <a:lnTo>
                      <a:pt x="45" y="5"/>
                    </a:lnTo>
                    <a:lnTo>
                      <a:pt x="45" y="4"/>
                    </a:lnTo>
                    <a:lnTo>
                      <a:pt x="45" y="3"/>
                    </a:lnTo>
                    <a:lnTo>
                      <a:pt x="45" y="1"/>
                    </a:lnTo>
                    <a:lnTo>
                      <a:pt x="45" y="0"/>
                    </a:lnTo>
                    <a:lnTo>
                      <a:pt x="47" y="0"/>
                    </a:lnTo>
                    <a:lnTo>
                      <a:pt x="47" y="2"/>
                    </a:lnTo>
                    <a:lnTo>
                      <a:pt x="48" y="6"/>
                    </a:lnTo>
                    <a:lnTo>
                      <a:pt x="48" y="9"/>
                    </a:lnTo>
                    <a:lnTo>
                      <a:pt x="49" y="15"/>
                    </a:lnTo>
                    <a:lnTo>
                      <a:pt x="50" y="19"/>
                    </a:lnTo>
                    <a:lnTo>
                      <a:pt x="50" y="23"/>
                    </a:lnTo>
                    <a:lnTo>
                      <a:pt x="50" y="26"/>
                    </a:lnTo>
                    <a:lnTo>
                      <a:pt x="49" y="28"/>
                    </a:lnTo>
                    <a:lnTo>
                      <a:pt x="48" y="31"/>
                    </a:lnTo>
                    <a:lnTo>
                      <a:pt x="47" y="33"/>
                    </a:lnTo>
                    <a:lnTo>
                      <a:pt x="44" y="35"/>
                    </a:lnTo>
                    <a:lnTo>
                      <a:pt x="40" y="36"/>
                    </a:lnTo>
                    <a:lnTo>
                      <a:pt x="36" y="36"/>
                    </a:lnTo>
                    <a:lnTo>
                      <a:pt x="34" y="35"/>
                    </a:lnTo>
                    <a:lnTo>
                      <a:pt x="31" y="33"/>
                    </a:lnTo>
                    <a:lnTo>
                      <a:pt x="29" y="31"/>
                    </a:lnTo>
                    <a:lnTo>
                      <a:pt x="27" y="28"/>
                    </a:lnTo>
                    <a:lnTo>
                      <a:pt x="12" y="42"/>
                    </a:lnTo>
                    <a:lnTo>
                      <a:pt x="10" y="44"/>
                    </a:lnTo>
                    <a:lnTo>
                      <a:pt x="9" y="46"/>
                    </a:lnTo>
                    <a:lnTo>
                      <a:pt x="9" y="48"/>
                    </a:lnTo>
                    <a:lnTo>
                      <a:pt x="7" y="48"/>
                    </a:lnTo>
                    <a:lnTo>
                      <a:pt x="7" y="45"/>
                    </a:lnTo>
                    <a:lnTo>
                      <a:pt x="6" y="43"/>
                    </a:lnTo>
                    <a:lnTo>
                      <a:pt x="5" y="37"/>
                    </a:lnTo>
                    <a:lnTo>
                      <a:pt x="25" y="21"/>
                    </a:lnTo>
                    <a:lnTo>
                      <a:pt x="24" y="17"/>
                    </a:lnTo>
                    <a:lnTo>
                      <a:pt x="10" y="19"/>
                    </a:lnTo>
                    <a:lnTo>
                      <a:pt x="7" y="20"/>
                    </a:lnTo>
                    <a:lnTo>
                      <a:pt x="6" y="21"/>
                    </a:lnTo>
                    <a:lnTo>
                      <a:pt x="5" y="22"/>
                    </a:lnTo>
                    <a:lnTo>
                      <a:pt x="5" y="23"/>
                    </a:lnTo>
                    <a:lnTo>
                      <a:pt x="5" y="25"/>
                    </a:lnTo>
                    <a:lnTo>
                      <a:pt x="6" y="26"/>
                    </a:lnTo>
                    <a:lnTo>
                      <a:pt x="4" y="26"/>
                    </a:lnTo>
                    <a:lnTo>
                      <a:pt x="3" y="21"/>
                    </a:lnTo>
                    <a:lnTo>
                      <a:pt x="2" y="16"/>
                    </a:lnTo>
                    <a:lnTo>
                      <a:pt x="2" y="11"/>
                    </a:lnTo>
                    <a:lnTo>
                      <a:pt x="0" y="7"/>
                    </a:lnTo>
                    <a:lnTo>
                      <a:pt x="3" y="6"/>
                    </a:lnTo>
                    <a:lnTo>
                      <a:pt x="3" y="7"/>
                    </a:lnTo>
                    <a:lnTo>
                      <a:pt x="3" y="9"/>
                    </a:lnTo>
                    <a:lnTo>
                      <a:pt x="4" y="10"/>
                    </a:lnTo>
                    <a:lnTo>
                      <a:pt x="5" y="11"/>
                    </a:lnTo>
                    <a:lnTo>
                      <a:pt x="7" y="11"/>
                    </a:lnTo>
                    <a:lnTo>
                      <a:pt x="40" y="6"/>
                    </a:lnTo>
                    <a:close/>
                    <a:moveTo>
                      <a:pt x="27" y="17"/>
                    </a:moveTo>
                    <a:lnTo>
                      <a:pt x="27" y="20"/>
                    </a:lnTo>
                    <a:lnTo>
                      <a:pt x="28" y="22"/>
                    </a:lnTo>
                    <a:lnTo>
                      <a:pt x="29" y="24"/>
                    </a:lnTo>
                    <a:lnTo>
                      <a:pt x="30" y="26"/>
                    </a:lnTo>
                    <a:lnTo>
                      <a:pt x="32" y="27"/>
                    </a:lnTo>
                    <a:lnTo>
                      <a:pt x="35" y="27"/>
                    </a:lnTo>
                    <a:lnTo>
                      <a:pt x="38" y="27"/>
                    </a:lnTo>
                    <a:lnTo>
                      <a:pt x="41" y="26"/>
                    </a:lnTo>
                    <a:lnTo>
                      <a:pt x="45" y="25"/>
                    </a:lnTo>
                    <a:lnTo>
                      <a:pt x="46" y="23"/>
                    </a:lnTo>
                    <a:lnTo>
                      <a:pt x="47" y="20"/>
                    </a:lnTo>
                    <a:lnTo>
                      <a:pt x="47" y="17"/>
                    </a:lnTo>
                    <a:lnTo>
                      <a:pt x="47" y="15"/>
                    </a:lnTo>
                    <a:lnTo>
                      <a:pt x="46" y="14"/>
                    </a:lnTo>
                    <a:lnTo>
                      <a:pt x="27" y="1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170"/>
              <p:cNvSpPr>
                <a:spLocks/>
              </p:cNvSpPr>
              <p:nvPr userDrawn="1"/>
            </p:nvSpPr>
            <p:spPr bwMode="auto">
              <a:xfrm>
                <a:off x="2389" y="2790"/>
                <a:ext cx="24" cy="13"/>
              </a:xfrm>
              <a:custGeom>
                <a:avLst/>
                <a:gdLst>
                  <a:gd name="T0" fmla="*/ 38 w 48"/>
                  <a:gd name="T1" fmla="*/ 22 h 26"/>
                  <a:gd name="T2" fmla="*/ 41 w 48"/>
                  <a:gd name="T3" fmla="*/ 21 h 26"/>
                  <a:gd name="T4" fmla="*/ 43 w 48"/>
                  <a:gd name="T5" fmla="*/ 20 h 26"/>
                  <a:gd name="T6" fmla="*/ 45 w 48"/>
                  <a:gd name="T7" fmla="*/ 19 h 26"/>
                  <a:gd name="T8" fmla="*/ 46 w 48"/>
                  <a:gd name="T9" fmla="*/ 17 h 26"/>
                  <a:gd name="T10" fmla="*/ 46 w 48"/>
                  <a:gd name="T11" fmla="*/ 15 h 26"/>
                  <a:gd name="T12" fmla="*/ 45 w 48"/>
                  <a:gd name="T13" fmla="*/ 11 h 26"/>
                  <a:gd name="T14" fmla="*/ 44 w 48"/>
                  <a:gd name="T15" fmla="*/ 9 h 26"/>
                  <a:gd name="T16" fmla="*/ 41 w 48"/>
                  <a:gd name="T17" fmla="*/ 8 h 26"/>
                  <a:gd name="T18" fmla="*/ 38 w 48"/>
                  <a:gd name="T19" fmla="*/ 8 h 26"/>
                  <a:gd name="T20" fmla="*/ 33 w 48"/>
                  <a:gd name="T21" fmla="*/ 9 h 26"/>
                  <a:gd name="T22" fmla="*/ 30 w 48"/>
                  <a:gd name="T23" fmla="*/ 12 h 26"/>
                  <a:gd name="T24" fmla="*/ 28 w 48"/>
                  <a:gd name="T25" fmla="*/ 17 h 26"/>
                  <a:gd name="T26" fmla="*/ 25 w 48"/>
                  <a:gd name="T27" fmla="*/ 21 h 26"/>
                  <a:gd name="T28" fmla="*/ 21 w 48"/>
                  <a:gd name="T29" fmla="*/ 25 h 26"/>
                  <a:gd name="T30" fmla="*/ 14 w 48"/>
                  <a:gd name="T31" fmla="*/ 26 h 26"/>
                  <a:gd name="T32" fmla="*/ 10 w 48"/>
                  <a:gd name="T33" fmla="*/ 26 h 26"/>
                  <a:gd name="T34" fmla="*/ 6 w 48"/>
                  <a:gd name="T35" fmla="*/ 24 h 26"/>
                  <a:gd name="T36" fmla="*/ 4 w 48"/>
                  <a:gd name="T37" fmla="*/ 22 h 26"/>
                  <a:gd name="T38" fmla="*/ 2 w 48"/>
                  <a:gd name="T39" fmla="*/ 19 h 26"/>
                  <a:gd name="T40" fmla="*/ 0 w 48"/>
                  <a:gd name="T41" fmla="*/ 16 h 26"/>
                  <a:gd name="T42" fmla="*/ 0 w 48"/>
                  <a:gd name="T43" fmla="*/ 12 h 26"/>
                  <a:gd name="T44" fmla="*/ 1 w 48"/>
                  <a:gd name="T45" fmla="*/ 6 h 26"/>
                  <a:gd name="T46" fmla="*/ 2 w 48"/>
                  <a:gd name="T47" fmla="*/ 2 h 26"/>
                  <a:gd name="T48" fmla="*/ 12 w 48"/>
                  <a:gd name="T49" fmla="*/ 0 h 26"/>
                  <a:gd name="T50" fmla="*/ 13 w 48"/>
                  <a:gd name="T51" fmla="*/ 2 h 26"/>
                  <a:gd name="T52" fmla="*/ 9 w 48"/>
                  <a:gd name="T53" fmla="*/ 3 h 26"/>
                  <a:gd name="T54" fmla="*/ 7 w 48"/>
                  <a:gd name="T55" fmla="*/ 4 h 26"/>
                  <a:gd name="T56" fmla="*/ 4 w 48"/>
                  <a:gd name="T57" fmla="*/ 6 h 26"/>
                  <a:gd name="T58" fmla="*/ 3 w 48"/>
                  <a:gd name="T59" fmla="*/ 9 h 26"/>
                  <a:gd name="T60" fmla="*/ 3 w 48"/>
                  <a:gd name="T61" fmla="*/ 12 h 26"/>
                  <a:gd name="T62" fmla="*/ 3 w 48"/>
                  <a:gd name="T63" fmla="*/ 15 h 26"/>
                  <a:gd name="T64" fmla="*/ 5 w 48"/>
                  <a:gd name="T65" fmla="*/ 17 h 26"/>
                  <a:gd name="T66" fmla="*/ 7 w 48"/>
                  <a:gd name="T67" fmla="*/ 19 h 26"/>
                  <a:gd name="T68" fmla="*/ 10 w 48"/>
                  <a:gd name="T69" fmla="*/ 20 h 26"/>
                  <a:gd name="T70" fmla="*/ 15 w 48"/>
                  <a:gd name="T71" fmla="*/ 18 h 26"/>
                  <a:gd name="T72" fmla="*/ 19 w 48"/>
                  <a:gd name="T73" fmla="*/ 15 h 26"/>
                  <a:gd name="T74" fmla="*/ 21 w 48"/>
                  <a:gd name="T75" fmla="*/ 11 h 26"/>
                  <a:gd name="T76" fmla="*/ 24 w 48"/>
                  <a:gd name="T77" fmla="*/ 5 h 26"/>
                  <a:gd name="T78" fmla="*/ 28 w 48"/>
                  <a:gd name="T79" fmla="*/ 2 h 26"/>
                  <a:gd name="T80" fmla="*/ 34 w 48"/>
                  <a:gd name="T81" fmla="*/ 0 h 26"/>
                  <a:gd name="T82" fmla="*/ 39 w 48"/>
                  <a:gd name="T83" fmla="*/ 1 h 26"/>
                  <a:gd name="T84" fmla="*/ 42 w 48"/>
                  <a:gd name="T85" fmla="*/ 2 h 26"/>
                  <a:gd name="T86" fmla="*/ 45 w 48"/>
                  <a:gd name="T87" fmla="*/ 4 h 26"/>
                  <a:gd name="T88" fmla="*/ 47 w 48"/>
                  <a:gd name="T89" fmla="*/ 6 h 26"/>
                  <a:gd name="T90" fmla="*/ 48 w 48"/>
                  <a:gd name="T91" fmla="*/ 10 h 26"/>
                  <a:gd name="T92" fmla="*/ 48 w 48"/>
                  <a:gd name="T93" fmla="*/ 14 h 26"/>
                  <a:gd name="T94" fmla="*/ 48 w 48"/>
                  <a:gd name="T95" fmla="*/ 16 h 26"/>
                  <a:gd name="T96" fmla="*/ 48 w 48"/>
                  <a:gd name="T97" fmla="*/ 18 h 26"/>
                  <a:gd name="T98" fmla="*/ 48 w 48"/>
                  <a:gd name="T99" fmla="*/ 21 h 26"/>
                  <a:gd name="T100" fmla="*/ 48 w 48"/>
                  <a:gd name="T101" fmla="*/ 22 h 26"/>
                  <a:gd name="T102" fmla="*/ 39 w 48"/>
                  <a:gd name="T103" fmla="*/ 23 h 26"/>
                  <a:gd name="T104" fmla="*/ 38 w 48"/>
                  <a:gd name="T10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26">
                    <a:moveTo>
                      <a:pt x="38" y="22"/>
                    </a:moveTo>
                    <a:lnTo>
                      <a:pt x="41" y="21"/>
                    </a:lnTo>
                    <a:lnTo>
                      <a:pt x="43" y="20"/>
                    </a:lnTo>
                    <a:lnTo>
                      <a:pt x="45" y="19"/>
                    </a:lnTo>
                    <a:lnTo>
                      <a:pt x="46" y="17"/>
                    </a:lnTo>
                    <a:lnTo>
                      <a:pt x="46" y="15"/>
                    </a:lnTo>
                    <a:lnTo>
                      <a:pt x="45" y="11"/>
                    </a:lnTo>
                    <a:lnTo>
                      <a:pt x="44" y="9"/>
                    </a:lnTo>
                    <a:lnTo>
                      <a:pt x="41" y="8"/>
                    </a:lnTo>
                    <a:lnTo>
                      <a:pt x="38" y="8"/>
                    </a:lnTo>
                    <a:lnTo>
                      <a:pt x="33" y="9"/>
                    </a:lnTo>
                    <a:lnTo>
                      <a:pt x="30" y="12"/>
                    </a:lnTo>
                    <a:lnTo>
                      <a:pt x="28" y="17"/>
                    </a:lnTo>
                    <a:lnTo>
                      <a:pt x="25" y="21"/>
                    </a:lnTo>
                    <a:lnTo>
                      <a:pt x="21" y="25"/>
                    </a:lnTo>
                    <a:lnTo>
                      <a:pt x="14" y="26"/>
                    </a:lnTo>
                    <a:lnTo>
                      <a:pt x="10" y="26"/>
                    </a:lnTo>
                    <a:lnTo>
                      <a:pt x="6" y="24"/>
                    </a:lnTo>
                    <a:lnTo>
                      <a:pt x="4" y="22"/>
                    </a:lnTo>
                    <a:lnTo>
                      <a:pt x="2" y="19"/>
                    </a:lnTo>
                    <a:lnTo>
                      <a:pt x="0" y="16"/>
                    </a:lnTo>
                    <a:lnTo>
                      <a:pt x="0" y="12"/>
                    </a:lnTo>
                    <a:lnTo>
                      <a:pt x="1" y="6"/>
                    </a:lnTo>
                    <a:lnTo>
                      <a:pt x="2" y="2"/>
                    </a:lnTo>
                    <a:lnTo>
                      <a:pt x="12" y="0"/>
                    </a:lnTo>
                    <a:lnTo>
                      <a:pt x="13" y="2"/>
                    </a:lnTo>
                    <a:lnTo>
                      <a:pt x="9" y="3"/>
                    </a:lnTo>
                    <a:lnTo>
                      <a:pt x="7" y="4"/>
                    </a:lnTo>
                    <a:lnTo>
                      <a:pt x="4" y="6"/>
                    </a:lnTo>
                    <a:lnTo>
                      <a:pt x="3" y="9"/>
                    </a:lnTo>
                    <a:lnTo>
                      <a:pt x="3" y="12"/>
                    </a:lnTo>
                    <a:lnTo>
                      <a:pt x="3" y="15"/>
                    </a:lnTo>
                    <a:lnTo>
                      <a:pt x="5" y="17"/>
                    </a:lnTo>
                    <a:lnTo>
                      <a:pt x="7" y="19"/>
                    </a:lnTo>
                    <a:lnTo>
                      <a:pt x="10" y="20"/>
                    </a:lnTo>
                    <a:lnTo>
                      <a:pt x="15" y="18"/>
                    </a:lnTo>
                    <a:lnTo>
                      <a:pt x="19" y="15"/>
                    </a:lnTo>
                    <a:lnTo>
                      <a:pt x="21" y="11"/>
                    </a:lnTo>
                    <a:lnTo>
                      <a:pt x="24" y="5"/>
                    </a:lnTo>
                    <a:lnTo>
                      <a:pt x="28" y="2"/>
                    </a:lnTo>
                    <a:lnTo>
                      <a:pt x="34" y="0"/>
                    </a:lnTo>
                    <a:lnTo>
                      <a:pt x="39" y="1"/>
                    </a:lnTo>
                    <a:lnTo>
                      <a:pt x="42" y="2"/>
                    </a:lnTo>
                    <a:lnTo>
                      <a:pt x="45" y="4"/>
                    </a:lnTo>
                    <a:lnTo>
                      <a:pt x="47" y="6"/>
                    </a:lnTo>
                    <a:lnTo>
                      <a:pt x="48" y="10"/>
                    </a:lnTo>
                    <a:lnTo>
                      <a:pt x="48" y="14"/>
                    </a:lnTo>
                    <a:lnTo>
                      <a:pt x="48" y="16"/>
                    </a:lnTo>
                    <a:lnTo>
                      <a:pt x="48" y="18"/>
                    </a:lnTo>
                    <a:lnTo>
                      <a:pt x="48" y="21"/>
                    </a:lnTo>
                    <a:lnTo>
                      <a:pt x="48" y="22"/>
                    </a:lnTo>
                    <a:lnTo>
                      <a:pt x="39" y="23"/>
                    </a:lnTo>
                    <a:lnTo>
                      <a:pt x="38" y="2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171"/>
              <p:cNvSpPr>
                <a:spLocks/>
              </p:cNvSpPr>
              <p:nvPr userDrawn="1"/>
            </p:nvSpPr>
            <p:spPr bwMode="auto">
              <a:xfrm>
                <a:off x="2389" y="2804"/>
                <a:ext cx="24" cy="11"/>
              </a:xfrm>
              <a:custGeom>
                <a:avLst/>
                <a:gdLst>
                  <a:gd name="T0" fmla="*/ 3 w 48"/>
                  <a:gd name="T1" fmla="*/ 0 h 21"/>
                  <a:gd name="T2" fmla="*/ 3 w 48"/>
                  <a:gd name="T3" fmla="*/ 2 h 21"/>
                  <a:gd name="T4" fmla="*/ 3 w 48"/>
                  <a:gd name="T5" fmla="*/ 3 h 21"/>
                  <a:gd name="T6" fmla="*/ 3 w 48"/>
                  <a:gd name="T7" fmla="*/ 5 h 21"/>
                  <a:gd name="T8" fmla="*/ 4 w 48"/>
                  <a:gd name="T9" fmla="*/ 6 h 21"/>
                  <a:gd name="T10" fmla="*/ 5 w 48"/>
                  <a:gd name="T11" fmla="*/ 6 h 21"/>
                  <a:gd name="T12" fmla="*/ 6 w 48"/>
                  <a:gd name="T13" fmla="*/ 7 h 21"/>
                  <a:gd name="T14" fmla="*/ 42 w 48"/>
                  <a:gd name="T15" fmla="*/ 8 h 21"/>
                  <a:gd name="T16" fmla="*/ 44 w 48"/>
                  <a:gd name="T17" fmla="*/ 8 h 21"/>
                  <a:gd name="T18" fmla="*/ 45 w 48"/>
                  <a:gd name="T19" fmla="*/ 7 h 21"/>
                  <a:gd name="T20" fmla="*/ 45 w 48"/>
                  <a:gd name="T21" fmla="*/ 5 h 21"/>
                  <a:gd name="T22" fmla="*/ 46 w 48"/>
                  <a:gd name="T23" fmla="*/ 4 h 21"/>
                  <a:gd name="T24" fmla="*/ 46 w 48"/>
                  <a:gd name="T25" fmla="*/ 3 h 21"/>
                  <a:gd name="T26" fmla="*/ 48 w 48"/>
                  <a:gd name="T27" fmla="*/ 3 h 21"/>
                  <a:gd name="T28" fmla="*/ 48 w 48"/>
                  <a:gd name="T29" fmla="*/ 6 h 21"/>
                  <a:gd name="T30" fmla="*/ 47 w 48"/>
                  <a:gd name="T31" fmla="*/ 9 h 21"/>
                  <a:gd name="T32" fmla="*/ 47 w 48"/>
                  <a:gd name="T33" fmla="*/ 12 h 21"/>
                  <a:gd name="T34" fmla="*/ 47 w 48"/>
                  <a:gd name="T35" fmla="*/ 16 h 21"/>
                  <a:gd name="T36" fmla="*/ 47 w 48"/>
                  <a:gd name="T37" fmla="*/ 21 h 21"/>
                  <a:gd name="T38" fmla="*/ 45 w 48"/>
                  <a:gd name="T39" fmla="*/ 21 h 21"/>
                  <a:gd name="T40" fmla="*/ 45 w 48"/>
                  <a:gd name="T41" fmla="*/ 20 h 21"/>
                  <a:gd name="T42" fmla="*/ 45 w 48"/>
                  <a:gd name="T43" fmla="*/ 19 h 21"/>
                  <a:gd name="T44" fmla="*/ 45 w 48"/>
                  <a:gd name="T45" fmla="*/ 17 h 21"/>
                  <a:gd name="T46" fmla="*/ 44 w 48"/>
                  <a:gd name="T47" fmla="*/ 16 h 21"/>
                  <a:gd name="T48" fmla="*/ 42 w 48"/>
                  <a:gd name="T49" fmla="*/ 16 h 21"/>
                  <a:gd name="T50" fmla="*/ 6 w 48"/>
                  <a:gd name="T51" fmla="*/ 14 h 21"/>
                  <a:gd name="T52" fmla="*/ 4 w 48"/>
                  <a:gd name="T53" fmla="*/ 15 h 21"/>
                  <a:gd name="T54" fmla="*/ 3 w 48"/>
                  <a:gd name="T55" fmla="*/ 16 h 21"/>
                  <a:gd name="T56" fmla="*/ 2 w 48"/>
                  <a:gd name="T57" fmla="*/ 17 h 21"/>
                  <a:gd name="T58" fmla="*/ 2 w 48"/>
                  <a:gd name="T59" fmla="*/ 18 h 21"/>
                  <a:gd name="T60" fmla="*/ 2 w 48"/>
                  <a:gd name="T61" fmla="*/ 19 h 21"/>
                  <a:gd name="T62" fmla="*/ 0 w 48"/>
                  <a:gd name="T63" fmla="*/ 19 h 21"/>
                  <a:gd name="T64" fmla="*/ 1 w 48"/>
                  <a:gd name="T65" fmla="*/ 15 h 21"/>
                  <a:gd name="T66" fmla="*/ 1 w 48"/>
                  <a:gd name="T67" fmla="*/ 10 h 21"/>
                  <a:gd name="T68" fmla="*/ 1 w 48"/>
                  <a:gd name="T69" fmla="*/ 5 h 21"/>
                  <a:gd name="T70" fmla="*/ 1 w 48"/>
                  <a:gd name="T71" fmla="*/ 0 h 21"/>
                  <a:gd name="T72" fmla="*/ 3 w 48"/>
                  <a:gd name="T7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21">
                    <a:moveTo>
                      <a:pt x="3" y="0"/>
                    </a:moveTo>
                    <a:lnTo>
                      <a:pt x="3" y="2"/>
                    </a:lnTo>
                    <a:lnTo>
                      <a:pt x="3" y="3"/>
                    </a:lnTo>
                    <a:lnTo>
                      <a:pt x="3" y="5"/>
                    </a:lnTo>
                    <a:lnTo>
                      <a:pt x="4" y="6"/>
                    </a:lnTo>
                    <a:lnTo>
                      <a:pt x="5" y="6"/>
                    </a:lnTo>
                    <a:lnTo>
                      <a:pt x="6" y="7"/>
                    </a:lnTo>
                    <a:lnTo>
                      <a:pt x="42" y="8"/>
                    </a:lnTo>
                    <a:lnTo>
                      <a:pt x="44" y="8"/>
                    </a:lnTo>
                    <a:lnTo>
                      <a:pt x="45" y="7"/>
                    </a:lnTo>
                    <a:lnTo>
                      <a:pt x="45" y="5"/>
                    </a:lnTo>
                    <a:lnTo>
                      <a:pt x="46" y="4"/>
                    </a:lnTo>
                    <a:lnTo>
                      <a:pt x="46" y="3"/>
                    </a:lnTo>
                    <a:lnTo>
                      <a:pt x="48" y="3"/>
                    </a:lnTo>
                    <a:lnTo>
                      <a:pt x="48" y="6"/>
                    </a:lnTo>
                    <a:lnTo>
                      <a:pt x="47" y="9"/>
                    </a:lnTo>
                    <a:lnTo>
                      <a:pt x="47" y="12"/>
                    </a:lnTo>
                    <a:lnTo>
                      <a:pt x="47" y="16"/>
                    </a:lnTo>
                    <a:lnTo>
                      <a:pt x="47" y="21"/>
                    </a:lnTo>
                    <a:lnTo>
                      <a:pt x="45" y="21"/>
                    </a:lnTo>
                    <a:lnTo>
                      <a:pt x="45" y="20"/>
                    </a:lnTo>
                    <a:lnTo>
                      <a:pt x="45" y="19"/>
                    </a:lnTo>
                    <a:lnTo>
                      <a:pt x="45" y="17"/>
                    </a:lnTo>
                    <a:lnTo>
                      <a:pt x="44" y="16"/>
                    </a:lnTo>
                    <a:lnTo>
                      <a:pt x="42" y="16"/>
                    </a:lnTo>
                    <a:lnTo>
                      <a:pt x="6" y="14"/>
                    </a:lnTo>
                    <a:lnTo>
                      <a:pt x="4" y="15"/>
                    </a:lnTo>
                    <a:lnTo>
                      <a:pt x="3" y="16"/>
                    </a:lnTo>
                    <a:lnTo>
                      <a:pt x="2" y="17"/>
                    </a:lnTo>
                    <a:lnTo>
                      <a:pt x="2" y="18"/>
                    </a:lnTo>
                    <a:lnTo>
                      <a:pt x="2" y="19"/>
                    </a:lnTo>
                    <a:lnTo>
                      <a:pt x="0" y="19"/>
                    </a:lnTo>
                    <a:lnTo>
                      <a:pt x="1" y="15"/>
                    </a:lnTo>
                    <a:lnTo>
                      <a:pt x="1" y="10"/>
                    </a:lnTo>
                    <a:lnTo>
                      <a:pt x="1" y="5"/>
                    </a:lnTo>
                    <a:lnTo>
                      <a:pt x="1" y="0"/>
                    </a:lnTo>
                    <a:lnTo>
                      <a:pt x="3" y="0"/>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172"/>
              <p:cNvSpPr>
                <a:spLocks/>
              </p:cNvSpPr>
              <p:nvPr userDrawn="1"/>
            </p:nvSpPr>
            <p:spPr bwMode="auto">
              <a:xfrm>
                <a:off x="2387" y="2816"/>
                <a:ext cx="27" cy="22"/>
              </a:xfrm>
              <a:custGeom>
                <a:avLst/>
                <a:gdLst>
                  <a:gd name="T0" fmla="*/ 46 w 52"/>
                  <a:gd name="T1" fmla="*/ 7 h 43"/>
                  <a:gd name="T2" fmla="*/ 46 w 52"/>
                  <a:gd name="T3" fmla="*/ 5 h 43"/>
                  <a:gd name="T4" fmla="*/ 46 w 52"/>
                  <a:gd name="T5" fmla="*/ 4 h 43"/>
                  <a:gd name="T6" fmla="*/ 45 w 52"/>
                  <a:gd name="T7" fmla="*/ 3 h 43"/>
                  <a:gd name="T8" fmla="*/ 43 w 52"/>
                  <a:gd name="T9" fmla="*/ 2 h 43"/>
                  <a:gd name="T10" fmla="*/ 41 w 52"/>
                  <a:gd name="T11" fmla="*/ 1 h 43"/>
                  <a:gd name="T12" fmla="*/ 41 w 52"/>
                  <a:gd name="T13" fmla="*/ 0 h 43"/>
                  <a:gd name="T14" fmla="*/ 47 w 52"/>
                  <a:gd name="T15" fmla="*/ 1 h 43"/>
                  <a:gd name="T16" fmla="*/ 52 w 52"/>
                  <a:gd name="T17" fmla="*/ 2 h 43"/>
                  <a:gd name="T18" fmla="*/ 52 w 52"/>
                  <a:gd name="T19" fmla="*/ 3 h 43"/>
                  <a:gd name="T20" fmla="*/ 50 w 52"/>
                  <a:gd name="T21" fmla="*/ 4 h 43"/>
                  <a:gd name="T22" fmla="*/ 50 w 52"/>
                  <a:gd name="T23" fmla="*/ 4 h 43"/>
                  <a:gd name="T24" fmla="*/ 49 w 52"/>
                  <a:gd name="T25" fmla="*/ 5 h 43"/>
                  <a:gd name="T26" fmla="*/ 49 w 52"/>
                  <a:gd name="T27" fmla="*/ 7 h 43"/>
                  <a:gd name="T28" fmla="*/ 45 w 52"/>
                  <a:gd name="T29" fmla="*/ 38 h 43"/>
                  <a:gd name="T30" fmla="*/ 45 w 52"/>
                  <a:gd name="T31" fmla="*/ 39 h 43"/>
                  <a:gd name="T32" fmla="*/ 45 w 52"/>
                  <a:gd name="T33" fmla="*/ 40 h 43"/>
                  <a:gd name="T34" fmla="*/ 47 w 52"/>
                  <a:gd name="T35" fmla="*/ 41 h 43"/>
                  <a:gd name="T36" fmla="*/ 46 w 52"/>
                  <a:gd name="T37" fmla="*/ 43 h 43"/>
                  <a:gd name="T38" fmla="*/ 41 w 52"/>
                  <a:gd name="T39" fmla="*/ 41 h 43"/>
                  <a:gd name="T40" fmla="*/ 38 w 52"/>
                  <a:gd name="T41" fmla="*/ 41 h 43"/>
                  <a:gd name="T42" fmla="*/ 35 w 52"/>
                  <a:gd name="T43" fmla="*/ 40 h 43"/>
                  <a:gd name="T44" fmla="*/ 35 w 52"/>
                  <a:gd name="T45" fmla="*/ 38 h 43"/>
                  <a:gd name="T46" fmla="*/ 36 w 52"/>
                  <a:gd name="T47" fmla="*/ 39 h 43"/>
                  <a:gd name="T48" fmla="*/ 38 w 52"/>
                  <a:gd name="T49" fmla="*/ 38 h 43"/>
                  <a:gd name="T50" fmla="*/ 39 w 52"/>
                  <a:gd name="T51" fmla="*/ 38 h 43"/>
                  <a:gd name="T52" fmla="*/ 42 w 52"/>
                  <a:gd name="T53" fmla="*/ 37 h 43"/>
                  <a:gd name="T54" fmla="*/ 42 w 52"/>
                  <a:gd name="T55" fmla="*/ 35 h 43"/>
                  <a:gd name="T56" fmla="*/ 44 w 52"/>
                  <a:gd name="T57" fmla="*/ 25 h 43"/>
                  <a:gd name="T58" fmla="*/ 8 w 52"/>
                  <a:gd name="T59" fmla="*/ 21 h 43"/>
                  <a:gd name="T60" fmla="*/ 5 w 52"/>
                  <a:gd name="T61" fmla="*/ 21 h 43"/>
                  <a:gd name="T62" fmla="*/ 4 w 52"/>
                  <a:gd name="T63" fmla="*/ 21 h 43"/>
                  <a:gd name="T64" fmla="*/ 3 w 52"/>
                  <a:gd name="T65" fmla="*/ 22 h 43"/>
                  <a:gd name="T66" fmla="*/ 2 w 52"/>
                  <a:gd name="T67" fmla="*/ 23 h 43"/>
                  <a:gd name="T68" fmla="*/ 2 w 52"/>
                  <a:gd name="T69" fmla="*/ 25 h 43"/>
                  <a:gd name="T70" fmla="*/ 2 w 52"/>
                  <a:gd name="T71" fmla="*/ 26 h 43"/>
                  <a:gd name="T72" fmla="*/ 0 w 52"/>
                  <a:gd name="T73" fmla="*/ 26 h 43"/>
                  <a:gd name="T74" fmla="*/ 0 w 52"/>
                  <a:gd name="T75" fmla="*/ 23 h 43"/>
                  <a:gd name="T76" fmla="*/ 1 w 52"/>
                  <a:gd name="T77" fmla="*/ 19 h 43"/>
                  <a:gd name="T78" fmla="*/ 1 w 52"/>
                  <a:gd name="T79" fmla="*/ 15 h 43"/>
                  <a:gd name="T80" fmla="*/ 2 w 52"/>
                  <a:gd name="T81" fmla="*/ 12 h 43"/>
                  <a:gd name="T82" fmla="*/ 2 w 52"/>
                  <a:gd name="T83" fmla="*/ 8 h 43"/>
                  <a:gd name="T84" fmla="*/ 2 w 52"/>
                  <a:gd name="T85" fmla="*/ 5 h 43"/>
                  <a:gd name="T86" fmla="*/ 4 w 52"/>
                  <a:gd name="T87" fmla="*/ 6 h 43"/>
                  <a:gd name="T88" fmla="*/ 4 w 52"/>
                  <a:gd name="T89" fmla="*/ 7 h 43"/>
                  <a:gd name="T90" fmla="*/ 4 w 52"/>
                  <a:gd name="T91" fmla="*/ 8 h 43"/>
                  <a:gd name="T92" fmla="*/ 4 w 52"/>
                  <a:gd name="T93" fmla="*/ 10 h 43"/>
                  <a:gd name="T94" fmla="*/ 5 w 52"/>
                  <a:gd name="T95" fmla="*/ 11 h 43"/>
                  <a:gd name="T96" fmla="*/ 6 w 52"/>
                  <a:gd name="T97" fmla="*/ 12 h 43"/>
                  <a:gd name="T98" fmla="*/ 9 w 52"/>
                  <a:gd name="T99" fmla="*/ 12 h 43"/>
                  <a:gd name="T100" fmla="*/ 45 w 52"/>
                  <a:gd name="T101" fmla="*/ 17 h 43"/>
                  <a:gd name="T102" fmla="*/ 46 w 52"/>
                  <a:gd name="T103"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43">
                    <a:moveTo>
                      <a:pt x="46" y="7"/>
                    </a:moveTo>
                    <a:lnTo>
                      <a:pt x="46" y="5"/>
                    </a:lnTo>
                    <a:lnTo>
                      <a:pt x="46" y="4"/>
                    </a:lnTo>
                    <a:lnTo>
                      <a:pt x="45" y="3"/>
                    </a:lnTo>
                    <a:lnTo>
                      <a:pt x="43" y="2"/>
                    </a:lnTo>
                    <a:lnTo>
                      <a:pt x="41" y="1"/>
                    </a:lnTo>
                    <a:lnTo>
                      <a:pt x="41" y="0"/>
                    </a:lnTo>
                    <a:lnTo>
                      <a:pt x="47" y="1"/>
                    </a:lnTo>
                    <a:lnTo>
                      <a:pt x="52" y="2"/>
                    </a:lnTo>
                    <a:lnTo>
                      <a:pt x="52" y="3"/>
                    </a:lnTo>
                    <a:lnTo>
                      <a:pt x="50" y="4"/>
                    </a:lnTo>
                    <a:lnTo>
                      <a:pt x="50" y="4"/>
                    </a:lnTo>
                    <a:lnTo>
                      <a:pt x="49" y="5"/>
                    </a:lnTo>
                    <a:lnTo>
                      <a:pt x="49" y="7"/>
                    </a:lnTo>
                    <a:lnTo>
                      <a:pt x="45" y="38"/>
                    </a:lnTo>
                    <a:lnTo>
                      <a:pt x="45" y="39"/>
                    </a:lnTo>
                    <a:lnTo>
                      <a:pt x="45" y="40"/>
                    </a:lnTo>
                    <a:lnTo>
                      <a:pt x="47" y="41"/>
                    </a:lnTo>
                    <a:lnTo>
                      <a:pt x="46" y="43"/>
                    </a:lnTo>
                    <a:lnTo>
                      <a:pt x="41" y="41"/>
                    </a:lnTo>
                    <a:lnTo>
                      <a:pt x="38" y="41"/>
                    </a:lnTo>
                    <a:lnTo>
                      <a:pt x="35" y="40"/>
                    </a:lnTo>
                    <a:lnTo>
                      <a:pt x="35" y="38"/>
                    </a:lnTo>
                    <a:lnTo>
                      <a:pt x="36" y="39"/>
                    </a:lnTo>
                    <a:lnTo>
                      <a:pt x="38" y="38"/>
                    </a:lnTo>
                    <a:lnTo>
                      <a:pt x="39" y="38"/>
                    </a:lnTo>
                    <a:lnTo>
                      <a:pt x="42" y="37"/>
                    </a:lnTo>
                    <a:lnTo>
                      <a:pt x="42" y="35"/>
                    </a:lnTo>
                    <a:lnTo>
                      <a:pt x="44" y="25"/>
                    </a:lnTo>
                    <a:lnTo>
                      <a:pt x="8" y="21"/>
                    </a:lnTo>
                    <a:lnTo>
                      <a:pt x="5" y="21"/>
                    </a:lnTo>
                    <a:lnTo>
                      <a:pt x="4" y="21"/>
                    </a:lnTo>
                    <a:lnTo>
                      <a:pt x="3" y="22"/>
                    </a:lnTo>
                    <a:lnTo>
                      <a:pt x="2" y="23"/>
                    </a:lnTo>
                    <a:lnTo>
                      <a:pt x="2" y="25"/>
                    </a:lnTo>
                    <a:lnTo>
                      <a:pt x="2" y="26"/>
                    </a:lnTo>
                    <a:lnTo>
                      <a:pt x="0" y="26"/>
                    </a:lnTo>
                    <a:lnTo>
                      <a:pt x="0" y="23"/>
                    </a:lnTo>
                    <a:lnTo>
                      <a:pt x="1" y="19"/>
                    </a:lnTo>
                    <a:lnTo>
                      <a:pt x="1" y="15"/>
                    </a:lnTo>
                    <a:lnTo>
                      <a:pt x="2" y="12"/>
                    </a:lnTo>
                    <a:lnTo>
                      <a:pt x="2" y="8"/>
                    </a:lnTo>
                    <a:lnTo>
                      <a:pt x="2" y="5"/>
                    </a:lnTo>
                    <a:lnTo>
                      <a:pt x="4" y="6"/>
                    </a:lnTo>
                    <a:lnTo>
                      <a:pt x="4" y="7"/>
                    </a:lnTo>
                    <a:lnTo>
                      <a:pt x="4" y="8"/>
                    </a:lnTo>
                    <a:lnTo>
                      <a:pt x="4" y="10"/>
                    </a:lnTo>
                    <a:lnTo>
                      <a:pt x="5" y="11"/>
                    </a:lnTo>
                    <a:lnTo>
                      <a:pt x="6" y="12"/>
                    </a:lnTo>
                    <a:lnTo>
                      <a:pt x="9" y="12"/>
                    </a:lnTo>
                    <a:lnTo>
                      <a:pt x="45" y="17"/>
                    </a:lnTo>
                    <a:lnTo>
                      <a:pt x="46" y="7"/>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173"/>
              <p:cNvSpPr>
                <a:spLocks/>
              </p:cNvSpPr>
              <p:nvPr userDrawn="1"/>
            </p:nvSpPr>
            <p:spPr bwMode="auto">
              <a:xfrm>
                <a:off x="2383" y="2839"/>
                <a:ext cx="26" cy="21"/>
              </a:xfrm>
              <a:custGeom>
                <a:avLst/>
                <a:gdLst>
                  <a:gd name="T0" fmla="*/ 24 w 54"/>
                  <a:gd name="T1" fmla="*/ 11 h 42"/>
                  <a:gd name="T2" fmla="*/ 45 w 54"/>
                  <a:gd name="T3" fmla="*/ 4 h 42"/>
                  <a:gd name="T4" fmla="*/ 48 w 54"/>
                  <a:gd name="T5" fmla="*/ 4 h 42"/>
                  <a:gd name="T6" fmla="*/ 49 w 54"/>
                  <a:gd name="T7" fmla="*/ 3 h 42"/>
                  <a:gd name="T8" fmla="*/ 51 w 54"/>
                  <a:gd name="T9" fmla="*/ 2 h 42"/>
                  <a:gd name="T10" fmla="*/ 52 w 54"/>
                  <a:gd name="T11" fmla="*/ 0 h 42"/>
                  <a:gd name="T12" fmla="*/ 52 w 54"/>
                  <a:gd name="T13" fmla="*/ 0 h 42"/>
                  <a:gd name="T14" fmla="*/ 54 w 54"/>
                  <a:gd name="T15" fmla="*/ 0 h 42"/>
                  <a:gd name="T16" fmla="*/ 53 w 54"/>
                  <a:gd name="T17" fmla="*/ 4 h 42"/>
                  <a:gd name="T18" fmla="*/ 52 w 54"/>
                  <a:gd name="T19" fmla="*/ 9 h 42"/>
                  <a:gd name="T20" fmla="*/ 51 w 54"/>
                  <a:gd name="T21" fmla="*/ 13 h 42"/>
                  <a:gd name="T22" fmla="*/ 49 w 54"/>
                  <a:gd name="T23" fmla="*/ 17 h 42"/>
                  <a:gd name="T24" fmla="*/ 47 w 54"/>
                  <a:gd name="T25" fmla="*/ 17 h 42"/>
                  <a:gd name="T26" fmla="*/ 47 w 54"/>
                  <a:gd name="T27" fmla="*/ 16 h 42"/>
                  <a:gd name="T28" fmla="*/ 47 w 54"/>
                  <a:gd name="T29" fmla="*/ 15 h 42"/>
                  <a:gd name="T30" fmla="*/ 47 w 54"/>
                  <a:gd name="T31" fmla="*/ 13 h 42"/>
                  <a:gd name="T32" fmla="*/ 46 w 54"/>
                  <a:gd name="T33" fmla="*/ 13 h 42"/>
                  <a:gd name="T34" fmla="*/ 45 w 54"/>
                  <a:gd name="T35" fmla="*/ 13 h 42"/>
                  <a:gd name="T36" fmla="*/ 44 w 54"/>
                  <a:gd name="T37" fmla="*/ 13 h 42"/>
                  <a:gd name="T38" fmla="*/ 28 w 54"/>
                  <a:gd name="T39" fmla="*/ 18 h 42"/>
                  <a:gd name="T40" fmla="*/ 38 w 54"/>
                  <a:gd name="T41" fmla="*/ 29 h 42"/>
                  <a:gd name="T42" fmla="*/ 40 w 54"/>
                  <a:gd name="T43" fmla="*/ 31 h 42"/>
                  <a:gd name="T44" fmla="*/ 41 w 54"/>
                  <a:gd name="T45" fmla="*/ 32 h 42"/>
                  <a:gd name="T46" fmla="*/ 42 w 54"/>
                  <a:gd name="T47" fmla="*/ 32 h 42"/>
                  <a:gd name="T48" fmla="*/ 43 w 54"/>
                  <a:gd name="T49" fmla="*/ 31 h 42"/>
                  <a:gd name="T50" fmla="*/ 43 w 54"/>
                  <a:gd name="T51" fmla="*/ 30 h 42"/>
                  <a:gd name="T52" fmla="*/ 44 w 54"/>
                  <a:gd name="T53" fmla="*/ 29 h 42"/>
                  <a:gd name="T54" fmla="*/ 44 w 54"/>
                  <a:gd name="T55" fmla="*/ 28 h 42"/>
                  <a:gd name="T56" fmla="*/ 46 w 54"/>
                  <a:gd name="T57" fmla="*/ 29 h 42"/>
                  <a:gd name="T58" fmla="*/ 45 w 54"/>
                  <a:gd name="T59" fmla="*/ 32 h 42"/>
                  <a:gd name="T60" fmla="*/ 44 w 54"/>
                  <a:gd name="T61" fmla="*/ 35 h 42"/>
                  <a:gd name="T62" fmla="*/ 43 w 54"/>
                  <a:gd name="T63" fmla="*/ 38 h 42"/>
                  <a:gd name="T64" fmla="*/ 43 w 54"/>
                  <a:gd name="T65" fmla="*/ 42 h 42"/>
                  <a:gd name="T66" fmla="*/ 41 w 54"/>
                  <a:gd name="T67" fmla="*/ 41 h 42"/>
                  <a:gd name="T68" fmla="*/ 41 w 54"/>
                  <a:gd name="T69" fmla="*/ 38 h 42"/>
                  <a:gd name="T70" fmla="*/ 40 w 54"/>
                  <a:gd name="T71" fmla="*/ 36 h 42"/>
                  <a:gd name="T72" fmla="*/ 39 w 54"/>
                  <a:gd name="T73" fmla="*/ 35 h 42"/>
                  <a:gd name="T74" fmla="*/ 25 w 54"/>
                  <a:gd name="T75" fmla="*/ 20 h 42"/>
                  <a:gd name="T76" fmla="*/ 10 w 54"/>
                  <a:gd name="T77" fmla="*/ 15 h 42"/>
                  <a:gd name="T78" fmla="*/ 6 w 54"/>
                  <a:gd name="T79" fmla="*/ 15 h 42"/>
                  <a:gd name="T80" fmla="*/ 5 w 54"/>
                  <a:gd name="T81" fmla="*/ 15 h 42"/>
                  <a:gd name="T82" fmla="*/ 3 w 54"/>
                  <a:gd name="T83" fmla="*/ 15 h 42"/>
                  <a:gd name="T84" fmla="*/ 3 w 54"/>
                  <a:gd name="T85" fmla="*/ 17 h 42"/>
                  <a:gd name="T86" fmla="*/ 2 w 54"/>
                  <a:gd name="T87" fmla="*/ 18 h 42"/>
                  <a:gd name="T88" fmla="*/ 2 w 54"/>
                  <a:gd name="T89" fmla="*/ 20 h 42"/>
                  <a:gd name="T90" fmla="*/ 0 w 54"/>
                  <a:gd name="T91" fmla="*/ 20 h 42"/>
                  <a:gd name="T92" fmla="*/ 1 w 54"/>
                  <a:gd name="T93" fmla="*/ 16 h 42"/>
                  <a:gd name="T94" fmla="*/ 2 w 54"/>
                  <a:gd name="T95" fmla="*/ 12 h 42"/>
                  <a:gd name="T96" fmla="*/ 3 w 54"/>
                  <a:gd name="T97" fmla="*/ 10 h 42"/>
                  <a:gd name="T98" fmla="*/ 4 w 54"/>
                  <a:gd name="T99" fmla="*/ 5 h 42"/>
                  <a:gd name="T100" fmla="*/ 5 w 54"/>
                  <a:gd name="T101" fmla="*/ 0 h 42"/>
                  <a:gd name="T102" fmla="*/ 7 w 54"/>
                  <a:gd name="T103" fmla="*/ 1 h 42"/>
                  <a:gd name="T104" fmla="*/ 7 w 54"/>
                  <a:gd name="T105" fmla="*/ 2 h 42"/>
                  <a:gd name="T106" fmla="*/ 6 w 54"/>
                  <a:gd name="T107" fmla="*/ 4 h 42"/>
                  <a:gd name="T108" fmla="*/ 7 w 54"/>
                  <a:gd name="T109" fmla="*/ 5 h 42"/>
                  <a:gd name="T110" fmla="*/ 9 w 54"/>
                  <a:gd name="T111" fmla="*/ 7 h 42"/>
                  <a:gd name="T112" fmla="*/ 11 w 54"/>
                  <a:gd name="T113" fmla="*/ 8 h 42"/>
                  <a:gd name="T114" fmla="*/ 24 w 54"/>
                  <a:gd name="T11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42">
                    <a:moveTo>
                      <a:pt x="24" y="11"/>
                    </a:moveTo>
                    <a:lnTo>
                      <a:pt x="45" y="4"/>
                    </a:lnTo>
                    <a:lnTo>
                      <a:pt x="48" y="4"/>
                    </a:lnTo>
                    <a:lnTo>
                      <a:pt x="49" y="3"/>
                    </a:lnTo>
                    <a:lnTo>
                      <a:pt x="51" y="2"/>
                    </a:lnTo>
                    <a:lnTo>
                      <a:pt x="52" y="0"/>
                    </a:lnTo>
                    <a:lnTo>
                      <a:pt x="52" y="0"/>
                    </a:lnTo>
                    <a:lnTo>
                      <a:pt x="54" y="0"/>
                    </a:lnTo>
                    <a:lnTo>
                      <a:pt x="53" y="4"/>
                    </a:lnTo>
                    <a:lnTo>
                      <a:pt x="52" y="9"/>
                    </a:lnTo>
                    <a:lnTo>
                      <a:pt x="51" y="13"/>
                    </a:lnTo>
                    <a:lnTo>
                      <a:pt x="49" y="17"/>
                    </a:lnTo>
                    <a:lnTo>
                      <a:pt x="47" y="17"/>
                    </a:lnTo>
                    <a:lnTo>
                      <a:pt x="47" y="16"/>
                    </a:lnTo>
                    <a:lnTo>
                      <a:pt x="47" y="15"/>
                    </a:lnTo>
                    <a:lnTo>
                      <a:pt x="47" y="13"/>
                    </a:lnTo>
                    <a:lnTo>
                      <a:pt x="46" y="13"/>
                    </a:lnTo>
                    <a:lnTo>
                      <a:pt x="45" y="13"/>
                    </a:lnTo>
                    <a:lnTo>
                      <a:pt x="44" y="13"/>
                    </a:lnTo>
                    <a:lnTo>
                      <a:pt x="28" y="18"/>
                    </a:lnTo>
                    <a:lnTo>
                      <a:pt x="38" y="29"/>
                    </a:lnTo>
                    <a:lnTo>
                      <a:pt x="40" y="31"/>
                    </a:lnTo>
                    <a:lnTo>
                      <a:pt x="41" y="32"/>
                    </a:lnTo>
                    <a:lnTo>
                      <a:pt x="42" y="32"/>
                    </a:lnTo>
                    <a:lnTo>
                      <a:pt x="43" y="31"/>
                    </a:lnTo>
                    <a:lnTo>
                      <a:pt x="43" y="30"/>
                    </a:lnTo>
                    <a:lnTo>
                      <a:pt x="44" y="29"/>
                    </a:lnTo>
                    <a:lnTo>
                      <a:pt x="44" y="28"/>
                    </a:lnTo>
                    <a:lnTo>
                      <a:pt x="46" y="29"/>
                    </a:lnTo>
                    <a:lnTo>
                      <a:pt x="45" y="32"/>
                    </a:lnTo>
                    <a:lnTo>
                      <a:pt x="44" y="35"/>
                    </a:lnTo>
                    <a:lnTo>
                      <a:pt x="43" y="38"/>
                    </a:lnTo>
                    <a:lnTo>
                      <a:pt x="43" y="42"/>
                    </a:lnTo>
                    <a:lnTo>
                      <a:pt x="41" y="41"/>
                    </a:lnTo>
                    <a:lnTo>
                      <a:pt x="41" y="38"/>
                    </a:lnTo>
                    <a:lnTo>
                      <a:pt x="40" y="36"/>
                    </a:lnTo>
                    <a:lnTo>
                      <a:pt x="39" y="35"/>
                    </a:lnTo>
                    <a:lnTo>
                      <a:pt x="25" y="20"/>
                    </a:lnTo>
                    <a:lnTo>
                      <a:pt x="10" y="15"/>
                    </a:lnTo>
                    <a:lnTo>
                      <a:pt x="6" y="15"/>
                    </a:lnTo>
                    <a:lnTo>
                      <a:pt x="5" y="15"/>
                    </a:lnTo>
                    <a:lnTo>
                      <a:pt x="3" y="15"/>
                    </a:lnTo>
                    <a:lnTo>
                      <a:pt x="3" y="17"/>
                    </a:lnTo>
                    <a:lnTo>
                      <a:pt x="2" y="18"/>
                    </a:lnTo>
                    <a:lnTo>
                      <a:pt x="2" y="20"/>
                    </a:lnTo>
                    <a:lnTo>
                      <a:pt x="0" y="20"/>
                    </a:lnTo>
                    <a:lnTo>
                      <a:pt x="1" y="16"/>
                    </a:lnTo>
                    <a:lnTo>
                      <a:pt x="2" y="12"/>
                    </a:lnTo>
                    <a:lnTo>
                      <a:pt x="3" y="10"/>
                    </a:lnTo>
                    <a:lnTo>
                      <a:pt x="4" y="5"/>
                    </a:lnTo>
                    <a:lnTo>
                      <a:pt x="5" y="0"/>
                    </a:lnTo>
                    <a:lnTo>
                      <a:pt x="7" y="1"/>
                    </a:lnTo>
                    <a:lnTo>
                      <a:pt x="7" y="2"/>
                    </a:lnTo>
                    <a:lnTo>
                      <a:pt x="6" y="4"/>
                    </a:lnTo>
                    <a:lnTo>
                      <a:pt x="7" y="5"/>
                    </a:lnTo>
                    <a:lnTo>
                      <a:pt x="9" y="7"/>
                    </a:lnTo>
                    <a:lnTo>
                      <a:pt x="11" y="8"/>
                    </a:lnTo>
                    <a:lnTo>
                      <a:pt x="24" y="1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74"/>
              <p:cNvSpPr>
                <a:spLocks/>
              </p:cNvSpPr>
              <p:nvPr userDrawn="1"/>
            </p:nvSpPr>
            <p:spPr bwMode="auto">
              <a:xfrm>
                <a:off x="2202" y="2957"/>
                <a:ext cx="11" cy="24"/>
              </a:xfrm>
              <a:custGeom>
                <a:avLst/>
                <a:gdLst>
                  <a:gd name="T0" fmla="*/ 15 w 22"/>
                  <a:gd name="T1" fmla="*/ 42 h 49"/>
                  <a:gd name="T2" fmla="*/ 15 w 22"/>
                  <a:gd name="T3" fmla="*/ 43 h 49"/>
                  <a:gd name="T4" fmla="*/ 15 w 22"/>
                  <a:gd name="T5" fmla="*/ 46 h 49"/>
                  <a:gd name="T6" fmla="*/ 16 w 22"/>
                  <a:gd name="T7" fmla="*/ 46 h 49"/>
                  <a:gd name="T8" fmla="*/ 18 w 22"/>
                  <a:gd name="T9" fmla="*/ 47 h 49"/>
                  <a:gd name="T10" fmla="*/ 20 w 22"/>
                  <a:gd name="T11" fmla="*/ 47 h 49"/>
                  <a:gd name="T12" fmla="*/ 22 w 22"/>
                  <a:gd name="T13" fmla="*/ 47 h 49"/>
                  <a:gd name="T14" fmla="*/ 22 w 22"/>
                  <a:gd name="T15" fmla="*/ 49 h 49"/>
                  <a:gd name="T16" fmla="*/ 11 w 22"/>
                  <a:gd name="T17" fmla="*/ 48 h 49"/>
                  <a:gd name="T18" fmla="*/ 6 w 22"/>
                  <a:gd name="T19" fmla="*/ 47 h 49"/>
                  <a:gd name="T20" fmla="*/ 0 w 22"/>
                  <a:gd name="T21" fmla="*/ 46 h 49"/>
                  <a:gd name="T22" fmla="*/ 1 w 22"/>
                  <a:gd name="T23" fmla="*/ 43 h 49"/>
                  <a:gd name="T24" fmla="*/ 2 w 22"/>
                  <a:gd name="T25" fmla="*/ 43 h 49"/>
                  <a:gd name="T26" fmla="*/ 3 w 22"/>
                  <a:gd name="T27" fmla="*/ 44 h 49"/>
                  <a:gd name="T28" fmla="*/ 5 w 22"/>
                  <a:gd name="T29" fmla="*/ 44 h 49"/>
                  <a:gd name="T30" fmla="*/ 6 w 22"/>
                  <a:gd name="T31" fmla="*/ 43 h 49"/>
                  <a:gd name="T32" fmla="*/ 7 w 22"/>
                  <a:gd name="T33" fmla="*/ 42 h 49"/>
                  <a:gd name="T34" fmla="*/ 8 w 22"/>
                  <a:gd name="T35" fmla="*/ 41 h 49"/>
                  <a:gd name="T36" fmla="*/ 12 w 22"/>
                  <a:gd name="T37" fmla="*/ 8 h 49"/>
                  <a:gd name="T38" fmla="*/ 8 w 22"/>
                  <a:gd name="T39" fmla="*/ 9 h 49"/>
                  <a:gd name="T40" fmla="*/ 4 w 22"/>
                  <a:gd name="T41" fmla="*/ 11 h 49"/>
                  <a:gd name="T42" fmla="*/ 3 w 22"/>
                  <a:gd name="T43" fmla="*/ 9 h 49"/>
                  <a:gd name="T44" fmla="*/ 7 w 22"/>
                  <a:gd name="T45" fmla="*/ 7 h 49"/>
                  <a:gd name="T46" fmla="*/ 11 w 22"/>
                  <a:gd name="T47" fmla="*/ 5 h 49"/>
                  <a:gd name="T48" fmla="*/ 14 w 22"/>
                  <a:gd name="T49" fmla="*/ 4 h 49"/>
                  <a:gd name="T50" fmla="*/ 17 w 22"/>
                  <a:gd name="T51" fmla="*/ 1 h 49"/>
                  <a:gd name="T52" fmla="*/ 20 w 22"/>
                  <a:gd name="T53" fmla="*/ 0 h 49"/>
                  <a:gd name="T54" fmla="*/ 21 w 22"/>
                  <a:gd name="T55" fmla="*/ 0 h 49"/>
                  <a:gd name="T56" fmla="*/ 15 w 22"/>
                  <a:gd name="T57"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49">
                    <a:moveTo>
                      <a:pt x="15" y="42"/>
                    </a:moveTo>
                    <a:lnTo>
                      <a:pt x="15" y="43"/>
                    </a:lnTo>
                    <a:lnTo>
                      <a:pt x="15" y="46"/>
                    </a:lnTo>
                    <a:lnTo>
                      <a:pt x="16" y="46"/>
                    </a:lnTo>
                    <a:lnTo>
                      <a:pt x="18" y="47"/>
                    </a:lnTo>
                    <a:lnTo>
                      <a:pt x="20" y="47"/>
                    </a:lnTo>
                    <a:lnTo>
                      <a:pt x="22" y="47"/>
                    </a:lnTo>
                    <a:lnTo>
                      <a:pt x="22" y="49"/>
                    </a:lnTo>
                    <a:lnTo>
                      <a:pt x="11" y="48"/>
                    </a:lnTo>
                    <a:lnTo>
                      <a:pt x="6" y="47"/>
                    </a:lnTo>
                    <a:lnTo>
                      <a:pt x="0" y="46"/>
                    </a:lnTo>
                    <a:lnTo>
                      <a:pt x="1" y="43"/>
                    </a:lnTo>
                    <a:lnTo>
                      <a:pt x="2" y="43"/>
                    </a:lnTo>
                    <a:lnTo>
                      <a:pt x="3" y="44"/>
                    </a:lnTo>
                    <a:lnTo>
                      <a:pt x="5" y="44"/>
                    </a:lnTo>
                    <a:lnTo>
                      <a:pt x="6" y="43"/>
                    </a:lnTo>
                    <a:lnTo>
                      <a:pt x="7" y="42"/>
                    </a:lnTo>
                    <a:lnTo>
                      <a:pt x="8" y="41"/>
                    </a:lnTo>
                    <a:lnTo>
                      <a:pt x="12" y="8"/>
                    </a:lnTo>
                    <a:lnTo>
                      <a:pt x="8" y="9"/>
                    </a:lnTo>
                    <a:lnTo>
                      <a:pt x="4" y="11"/>
                    </a:lnTo>
                    <a:lnTo>
                      <a:pt x="3" y="9"/>
                    </a:lnTo>
                    <a:lnTo>
                      <a:pt x="7" y="7"/>
                    </a:lnTo>
                    <a:lnTo>
                      <a:pt x="11" y="5"/>
                    </a:lnTo>
                    <a:lnTo>
                      <a:pt x="14" y="4"/>
                    </a:lnTo>
                    <a:lnTo>
                      <a:pt x="17" y="1"/>
                    </a:lnTo>
                    <a:lnTo>
                      <a:pt x="20" y="0"/>
                    </a:lnTo>
                    <a:lnTo>
                      <a:pt x="21" y="0"/>
                    </a:lnTo>
                    <a:lnTo>
                      <a:pt x="15" y="4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75"/>
              <p:cNvSpPr>
                <a:spLocks noEditPoints="1"/>
              </p:cNvSpPr>
              <p:nvPr userDrawn="1"/>
            </p:nvSpPr>
            <p:spPr bwMode="auto">
              <a:xfrm>
                <a:off x="2216" y="2958"/>
                <a:ext cx="13" cy="24"/>
              </a:xfrm>
              <a:custGeom>
                <a:avLst/>
                <a:gdLst>
                  <a:gd name="T0" fmla="*/ 8 w 26"/>
                  <a:gd name="T1" fmla="*/ 25 h 48"/>
                  <a:gd name="T2" fmla="*/ 3 w 26"/>
                  <a:gd name="T3" fmla="*/ 19 h 48"/>
                  <a:gd name="T4" fmla="*/ 2 w 26"/>
                  <a:gd name="T5" fmla="*/ 12 h 48"/>
                  <a:gd name="T6" fmla="*/ 4 w 26"/>
                  <a:gd name="T7" fmla="*/ 6 h 48"/>
                  <a:gd name="T8" fmla="*/ 8 w 26"/>
                  <a:gd name="T9" fmla="*/ 2 h 48"/>
                  <a:gd name="T10" fmla="*/ 14 w 26"/>
                  <a:gd name="T11" fmla="*/ 0 h 48"/>
                  <a:gd name="T12" fmla="*/ 19 w 26"/>
                  <a:gd name="T13" fmla="*/ 1 h 48"/>
                  <a:gd name="T14" fmla="*/ 23 w 26"/>
                  <a:gd name="T15" fmla="*/ 3 h 48"/>
                  <a:gd name="T16" fmla="*/ 26 w 26"/>
                  <a:gd name="T17" fmla="*/ 8 h 48"/>
                  <a:gd name="T18" fmla="*/ 26 w 26"/>
                  <a:gd name="T19" fmla="*/ 14 h 48"/>
                  <a:gd name="T20" fmla="*/ 23 w 26"/>
                  <a:gd name="T21" fmla="*/ 19 h 48"/>
                  <a:gd name="T22" fmla="*/ 18 w 26"/>
                  <a:gd name="T23" fmla="*/ 23 h 48"/>
                  <a:gd name="T24" fmla="*/ 23 w 26"/>
                  <a:gd name="T25" fmla="*/ 26 h 48"/>
                  <a:gd name="T26" fmla="*/ 26 w 26"/>
                  <a:gd name="T27" fmla="*/ 32 h 48"/>
                  <a:gd name="T28" fmla="*/ 25 w 26"/>
                  <a:gd name="T29" fmla="*/ 39 h 48"/>
                  <a:gd name="T30" fmla="*/ 22 w 26"/>
                  <a:gd name="T31" fmla="*/ 45 h 48"/>
                  <a:gd name="T32" fmla="*/ 16 w 26"/>
                  <a:gd name="T33" fmla="*/ 48 h 48"/>
                  <a:gd name="T34" fmla="*/ 9 w 26"/>
                  <a:gd name="T35" fmla="*/ 48 h 48"/>
                  <a:gd name="T36" fmla="*/ 3 w 26"/>
                  <a:gd name="T37" fmla="*/ 45 h 48"/>
                  <a:gd name="T38" fmla="*/ 0 w 26"/>
                  <a:gd name="T39" fmla="*/ 39 h 48"/>
                  <a:gd name="T40" fmla="*/ 0 w 26"/>
                  <a:gd name="T41" fmla="*/ 33 h 48"/>
                  <a:gd name="T42" fmla="*/ 3 w 26"/>
                  <a:gd name="T43" fmla="*/ 28 h 48"/>
                  <a:gd name="T44" fmla="*/ 8 w 26"/>
                  <a:gd name="T45" fmla="*/ 26 h 48"/>
                  <a:gd name="T46" fmla="*/ 19 w 26"/>
                  <a:gd name="T47" fmla="*/ 18 h 48"/>
                  <a:gd name="T48" fmla="*/ 22 w 26"/>
                  <a:gd name="T49" fmla="*/ 11 h 48"/>
                  <a:gd name="T50" fmla="*/ 21 w 26"/>
                  <a:gd name="T51" fmla="*/ 6 h 48"/>
                  <a:gd name="T52" fmla="*/ 18 w 26"/>
                  <a:gd name="T53" fmla="*/ 3 h 48"/>
                  <a:gd name="T54" fmla="*/ 13 w 26"/>
                  <a:gd name="T55" fmla="*/ 3 h 48"/>
                  <a:gd name="T56" fmla="*/ 8 w 26"/>
                  <a:gd name="T57" fmla="*/ 7 h 48"/>
                  <a:gd name="T58" fmla="*/ 8 w 26"/>
                  <a:gd name="T59" fmla="*/ 12 h 48"/>
                  <a:gd name="T60" fmla="*/ 12 w 26"/>
                  <a:gd name="T61" fmla="*/ 17 h 48"/>
                  <a:gd name="T62" fmla="*/ 17 w 26"/>
                  <a:gd name="T63" fmla="*/ 22 h 48"/>
                  <a:gd name="T64" fmla="*/ 15 w 26"/>
                  <a:gd name="T65" fmla="*/ 45 h 48"/>
                  <a:gd name="T66" fmla="*/ 19 w 26"/>
                  <a:gd name="T67" fmla="*/ 41 h 48"/>
                  <a:gd name="T68" fmla="*/ 19 w 26"/>
                  <a:gd name="T69" fmla="*/ 35 h 48"/>
                  <a:gd name="T70" fmla="*/ 17 w 26"/>
                  <a:gd name="T71" fmla="*/ 31 h 48"/>
                  <a:gd name="T72" fmla="*/ 13 w 26"/>
                  <a:gd name="T73" fmla="*/ 28 h 48"/>
                  <a:gd name="T74" fmla="*/ 8 w 26"/>
                  <a:gd name="T75" fmla="*/ 28 h 48"/>
                  <a:gd name="T76" fmla="*/ 5 w 26"/>
                  <a:gd name="T77" fmla="*/ 33 h 48"/>
                  <a:gd name="T78" fmla="*/ 5 w 26"/>
                  <a:gd name="T79" fmla="*/ 39 h 48"/>
                  <a:gd name="T80" fmla="*/ 7 w 26"/>
                  <a:gd name="T81" fmla="*/ 44 h 48"/>
                  <a:gd name="T82" fmla="*/ 13 w 26"/>
                  <a:gd name="T83"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48">
                    <a:moveTo>
                      <a:pt x="8" y="26"/>
                    </a:moveTo>
                    <a:lnTo>
                      <a:pt x="8" y="25"/>
                    </a:lnTo>
                    <a:lnTo>
                      <a:pt x="5" y="23"/>
                    </a:lnTo>
                    <a:lnTo>
                      <a:pt x="3" y="19"/>
                    </a:lnTo>
                    <a:lnTo>
                      <a:pt x="2" y="16"/>
                    </a:lnTo>
                    <a:lnTo>
                      <a:pt x="2" y="12"/>
                    </a:lnTo>
                    <a:lnTo>
                      <a:pt x="3" y="8"/>
                    </a:lnTo>
                    <a:lnTo>
                      <a:pt x="4" y="6"/>
                    </a:lnTo>
                    <a:lnTo>
                      <a:pt x="6" y="3"/>
                    </a:lnTo>
                    <a:lnTo>
                      <a:pt x="8" y="2"/>
                    </a:lnTo>
                    <a:lnTo>
                      <a:pt x="10" y="1"/>
                    </a:lnTo>
                    <a:lnTo>
                      <a:pt x="14" y="0"/>
                    </a:lnTo>
                    <a:lnTo>
                      <a:pt x="16" y="0"/>
                    </a:lnTo>
                    <a:lnTo>
                      <a:pt x="19" y="1"/>
                    </a:lnTo>
                    <a:lnTo>
                      <a:pt x="21" y="2"/>
                    </a:lnTo>
                    <a:lnTo>
                      <a:pt x="23" y="3"/>
                    </a:lnTo>
                    <a:lnTo>
                      <a:pt x="25" y="5"/>
                    </a:lnTo>
                    <a:lnTo>
                      <a:pt x="26" y="8"/>
                    </a:lnTo>
                    <a:lnTo>
                      <a:pt x="26" y="11"/>
                    </a:lnTo>
                    <a:lnTo>
                      <a:pt x="26" y="14"/>
                    </a:lnTo>
                    <a:lnTo>
                      <a:pt x="24" y="16"/>
                    </a:lnTo>
                    <a:lnTo>
                      <a:pt x="23" y="19"/>
                    </a:lnTo>
                    <a:lnTo>
                      <a:pt x="20" y="21"/>
                    </a:lnTo>
                    <a:lnTo>
                      <a:pt x="18" y="23"/>
                    </a:lnTo>
                    <a:lnTo>
                      <a:pt x="20" y="24"/>
                    </a:lnTo>
                    <a:lnTo>
                      <a:pt x="23" y="26"/>
                    </a:lnTo>
                    <a:lnTo>
                      <a:pt x="25" y="29"/>
                    </a:lnTo>
                    <a:lnTo>
                      <a:pt x="26" y="32"/>
                    </a:lnTo>
                    <a:lnTo>
                      <a:pt x="26" y="35"/>
                    </a:lnTo>
                    <a:lnTo>
                      <a:pt x="25" y="39"/>
                    </a:lnTo>
                    <a:lnTo>
                      <a:pt x="24" y="43"/>
                    </a:lnTo>
                    <a:lnTo>
                      <a:pt x="22" y="45"/>
                    </a:lnTo>
                    <a:lnTo>
                      <a:pt x="19" y="47"/>
                    </a:lnTo>
                    <a:lnTo>
                      <a:pt x="16" y="48"/>
                    </a:lnTo>
                    <a:lnTo>
                      <a:pt x="13" y="48"/>
                    </a:lnTo>
                    <a:lnTo>
                      <a:pt x="9" y="48"/>
                    </a:lnTo>
                    <a:lnTo>
                      <a:pt x="6" y="47"/>
                    </a:lnTo>
                    <a:lnTo>
                      <a:pt x="3" y="45"/>
                    </a:lnTo>
                    <a:lnTo>
                      <a:pt x="1" y="43"/>
                    </a:lnTo>
                    <a:lnTo>
                      <a:pt x="0" y="39"/>
                    </a:lnTo>
                    <a:lnTo>
                      <a:pt x="0" y="36"/>
                    </a:lnTo>
                    <a:lnTo>
                      <a:pt x="0" y="33"/>
                    </a:lnTo>
                    <a:lnTo>
                      <a:pt x="2" y="30"/>
                    </a:lnTo>
                    <a:lnTo>
                      <a:pt x="3" y="28"/>
                    </a:lnTo>
                    <a:lnTo>
                      <a:pt x="6" y="27"/>
                    </a:lnTo>
                    <a:lnTo>
                      <a:pt x="8" y="26"/>
                    </a:lnTo>
                    <a:close/>
                    <a:moveTo>
                      <a:pt x="17" y="22"/>
                    </a:moveTo>
                    <a:lnTo>
                      <a:pt x="19" y="18"/>
                    </a:lnTo>
                    <a:lnTo>
                      <a:pt x="21" y="15"/>
                    </a:lnTo>
                    <a:lnTo>
                      <a:pt x="22" y="11"/>
                    </a:lnTo>
                    <a:lnTo>
                      <a:pt x="21" y="9"/>
                    </a:lnTo>
                    <a:lnTo>
                      <a:pt x="21" y="6"/>
                    </a:lnTo>
                    <a:lnTo>
                      <a:pt x="19" y="4"/>
                    </a:lnTo>
                    <a:lnTo>
                      <a:pt x="18" y="3"/>
                    </a:lnTo>
                    <a:lnTo>
                      <a:pt x="15" y="3"/>
                    </a:lnTo>
                    <a:lnTo>
                      <a:pt x="13" y="3"/>
                    </a:lnTo>
                    <a:lnTo>
                      <a:pt x="10" y="4"/>
                    </a:lnTo>
                    <a:lnTo>
                      <a:pt x="8" y="7"/>
                    </a:lnTo>
                    <a:lnTo>
                      <a:pt x="8" y="9"/>
                    </a:lnTo>
                    <a:lnTo>
                      <a:pt x="8" y="12"/>
                    </a:lnTo>
                    <a:lnTo>
                      <a:pt x="9" y="15"/>
                    </a:lnTo>
                    <a:lnTo>
                      <a:pt x="12" y="17"/>
                    </a:lnTo>
                    <a:lnTo>
                      <a:pt x="14" y="19"/>
                    </a:lnTo>
                    <a:lnTo>
                      <a:pt x="17" y="22"/>
                    </a:lnTo>
                    <a:close/>
                    <a:moveTo>
                      <a:pt x="13" y="46"/>
                    </a:moveTo>
                    <a:lnTo>
                      <a:pt x="15" y="45"/>
                    </a:lnTo>
                    <a:lnTo>
                      <a:pt x="18" y="44"/>
                    </a:lnTo>
                    <a:lnTo>
                      <a:pt x="19" y="41"/>
                    </a:lnTo>
                    <a:lnTo>
                      <a:pt x="20" y="38"/>
                    </a:lnTo>
                    <a:lnTo>
                      <a:pt x="19" y="35"/>
                    </a:lnTo>
                    <a:lnTo>
                      <a:pt x="18" y="33"/>
                    </a:lnTo>
                    <a:lnTo>
                      <a:pt x="17" y="31"/>
                    </a:lnTo>
                    <a:lnTo>
                      <a:pt x="15" y="29"/>
                    </a:lnTo>
                    <a:lnTo>
                      <a:pt x="13" y="28"/>
                    </a:lnTo>
                    <a:lnTo>
                      <a:pt x="10" y="26"/>
                    </a:lnTo>
                    <a:lnTo>
                      <a:pt x="8" y="28"/>
                    </a:lnTo>
                    <a:lnTo>
                      <a:pt x="6" y="30"/>
                    </a:lnTo>
                    <a:lnTo>
                      <a:pt x="5" y="33"/>
                    </a:lnTo>
                    <a:lnTo>
                      <a:pt x="5" y="36"/>
                    </a:lnTo>
                    <a:lnTo>
                      <a:pt x="5" y="39"/>
                    </a:lnTo>
                    <a:lnTo>
                      <a:pt x="6" y="41"/>
                    </a:lnTo>
                    <a:lnTo>
                      <a:pt x="7" y="44"/>
                    </a:lnTo>
                    <a:lnTo>
                      <a:pt x="9" y="45"/>
                    </a:lnTo>
                    <a:lnTo>
                      <a:pt x="13" y="4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76"/>
              <p:cNvSpPr>
                <a:spLocks/>
              </p:cNvSpPr>
              <p:nvPr userDrawn="1"/>
            </p:nvSpPr>
            <p:spPr bwMode="auto">
              <a:xfrm>
                <a:off x="2234" y="2958"/>
                <a:ext cx="14" cy="25"/>
              </a:xfrm>
              <a:custGeom>
                <a:avLst/>
                <a:gdLst>
                  <a:gd name="T0" fmla="*/ 20 w 28"/>
                  <a:gd name="T1" fmla="*/ 22 h 49"/>
                  <a:gd name="T2" fmla="*/ 18 w 28"/>
                  <a:gd name="T3" fmla="*/ 25 h 49"/>
                  <a:gd name="T4" fmla="*/ 14 w 28"/>
                  <a:gd name="T5" fmla="*/ 27 h 49"/>
                  <a:gd name="T6" fmla="*/ 10 w 28"/>
                  <a:gd name="T7" fmla="*/ 28 h 49"/>
                  <a:gd name="T8" fmla="*/ 7 w 28"/>
                  <a:gd name="T9" fmla="*/ 27 h 49"/>
                  <a:gd name="T10" fmla="*/ 5 w 28"/>
                  <a:gd name="T11" fmla="*/ 26 h 49"/>
                  <a:gd name="T12" fmla="*/ 2 w 28"/>
                  <a:gd name="T13" fmla="*/ 24 h 49"/>
                  <a:gd name="T14" fmla="*/ 1 w 28"/>
                  <a:gd name="T15" fmla="*/ 22 h 49"/>
                  <a:gd name="T16" fmla="*/ 0 w 28"/>
                  <a:gd name="T17" fmla="*/ 18 h 49"/>
                  <a:gd name="T18" fmla="*/ 0 w 28"/>
                  <a:gd name="T19" fmla="*/ 15 h 49"/>
                  <a:gd name="T20" fmla="*/ 0 w 28"/>
                  <a:gd name="T21" fmla="*/ 11 h 49"/>
                  <a:gd name="T22" fmla="*/ 1 w 28"/>
                  <a:gd name="T23" fmla="*/ 8 h 49"/>
                  <a:gd name="T24" fmla="*/ 3 w 28"/>
                  <a:gd name="T25" fmla="*/ 5 h 49"/>
                  <a:gd name="T26" fmla="*/ 6 w 28"/>
                  <a:gd name="T27" fmla="*/ 2 h 49"/>
                  <a:gd name="T28" fmla="*/ 9 w 28"/>
                  <a:gd name="T29" fmla="*/ 1 h 49"/>
                  <a:gd name="T30" fmla="*/ 13 w 28"/>
                  <a:gd name="T31" fmla="*/ 0 h 49"/>
                  <a:gd name="T32" fmla="*/ 20 w 28"/>
                  <a:gd name="T33" fmla="*/ 1 h 49"/>
                  <a:gd name="T34" fmla="*/ 24 w 28"/>
                  <a:gd name="T35" fmla="*/ 5 h 49"/>
                  <a:gd name="T36" fmla="*/ 27 w 28"/>
                  <a:gd name="T37" fmla="*/ 10 h 49"/>
                  <a:gd name="T38" fmla="*/ 28 w 28"/>
                  <a:gd name="T39" fmla="*/ 16 h 49"/>
                  <a:gd name="T40" fmla="*/ 27 w 28"/>
                  <a:gd name="T41" fmla="*/ 28 h 49"/>
                  <a:gd name="T42" fmla="*/ 21 w 28"/>
                  <a:gd name="T43" fmla="*/ 37 h 49"/>
                  <a:gd name="T44" fmla="*/ 11 w 28"/>
                  <a:gd name="T45" fmla="*/ 45 h 49"/>
                  <a:gd name="T46" fmla="*/ 2 w 28"/>
                  <a:gd name="T47" fmla="*/ 49 h 49"/>
                  <a:gd name="T48" fmla="*/ 1 w 28"/>
                  <a:gd name="T49" fmla="*/ 47 h 49"/>
                  <a:gd name="T50" fmla="*/ 9 w 28"/>
                  <a:gd name="T51" fmla="*/ 43 h 49"/>
                  <a:gd name="T52" fmla="*/ 15 w 28"/>
                  <a:gd name="T53" fmla="*/ 36 h 49"/>
                  <a:gd name="T54" fmla="*/ 20 w 28"/>
                  <a:gd name="T55" fmla="*/ 28 h 49"/>
                  <a:gd name="T56" fmla="*/ 21 w 28"/>
                  <a:gd name="T57" fmla="*/ 17 h 49"/>
                  <a:gd name="T58" fmla="*/ 21 w 28"/>
                  <a:gd name="T59" fmla="*/ 15 h 49"/>
                  <a:gd name="T60" fmla="*/ 21 w 28"/>
                  <a:gd name="T61" fmla="*/ 12 h 49"/>
                  <a:gd name="T62" fmla="*/ 20 w 28"/>
                  <a:gd name="T63" fmla="*/ 9 h 49"/>
                  <a:gd name="T64" fmla="*/ 18 w 28"/>
                  <a:gd name="T65" fmla="*/ 7 h 49"/>
                  <a:gd name="T66" fmla="*/ 17 w 28"/>
                  <a:gd name="T67" fmla="*/ 4 h 49"/>
                  <a:gd name="T68" fmla="*/ 14 w 28"/>
                  <a:gd name="T69" fmla="*/ 3 h 49"/>
                  <a:gd name="T70" fmla="*/ 11 w 28"/>
                  <a:gd name="T71" fmla="*/ 3 h 49"/>
                  <a:gd name="T72" fmla="*/ 9 w 28"/>
                  <a:gd name="T73" fmla="*/ 3 h 49"/>
                  <a:gd name="T74" fmla="*/ 8 w 28"/>
                  <a:gd name="T75" fmla="*/ 4 h 49"/>
                  <a:gd name="T76" fmla="*/ 6 w 28"/>
                  <a:gd name="T77" fmla="*/ 6 h 49"/>
                  <a:gd name="T78" fmla="*/ 6 w 28"/>
                  <a:gd name="T79" fmla="*/ 8 h 49"/>
                  <a:gd name="T80" fmla="*/ 6 w 28"/>
                  <a:gd name="T81" fmla="*/ 11 h 49"/>
                  <a:gd name="T82" fmla="*/ 6 w 28"/>
                  <a:gd name="T83" fmla="*/ 14 h 49"/>
                  <a:gd name="T84" fmla="*/ 8 w 28"/>
                  <a:gd name="T85" fmla="*/ 17 h 49"/>
                  <a:gd name="T86" fmla="*/ 9 w 28"/>
                  <a:gd name="T87" fmla="*/ 19 h 49"/>
                  <a:gd name="T88" fmla="*/ 11 w 28"/>
                  <a:gd name="T89" fmla="*/ 22 h 49"/>
                  <a:gd name="T90" fmla="*/ 14 w 28"/>
                  <a:gd name="T91" fmla="*/ 22 h 49"/>
                  <a:gd name="T92" fmla="*/ 17 w 28"/>
                  <a:gd name="T93" fmla="*/ 22 h 49"/>
                  <a:gd name="T94" fmla="*/ 18 w 28"/>
                  <a:gd name="T95" fmla="*/ 21 h 49"/>
                  <a:gd name="T96" fmla="*/ 19 w 28"/>
                  <a:gd name="T97" fmla="*/ 19 h 49"/>
                  <a:gd name="T98" fmla="*/ 20 w 28"/>
                  <a:gd name="T9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49">
                    <a:moveTo>
                      <a:pt x="20" y="22"/>
                    </a:moveTo>
                    <a:lnTo>
                      <a:pt x="18" y="25"/>
                    </a:lnTo>
                    <a:lnTo>
                      <a:pt x="14" y="27"/>
                    </a:lnTo>
                    <a:lnTo>
                      <a:pt x="10" y="28"/>
                    </a:lnTo>
                    <a:lnTo>
                      <a:pt x="7" y="27"/>
                    </a:lnTo>
                    <a:lnTo>
                      <a:pt x="5" y="26"/>
                    </a:lnTo>
                    <a:lnTo>
                      <a:pt x="2" y="24"/>
                    </a:lnTo>
                    <a:lnTo>
                      <a:pt x="1" y="22"/>
                    </a:lnTo>
                    <a:lnTo>
                      <a:pt x="0" y="18"/>
                    </a:lnTo>
                    <a:lnTo>
                      <a:pt x="0" y="15"/>
                    </a:lnTo>
                    <a:lnTo>
                      <a:pt x="0" y="11"/>
                    </a:lnTo>
                    <a:lnTo>
                      <a:pt x="1" y="8"/>
                    </a:lnTo>
                    <a:lnTo>
                      <a:pt x="3" y="5"/>
                    </a:lnTo>
                    <a:lnTo>
                      <a:pt x="6" y="2"/>
                    </a:lnTo>
                    <a:lnTo>
                      <a:pt x="9" y="1"/>
                    </a:lnTo>
                    <a:lnTo>
                      <a:pt x="13" y="0"/>
                    </a:lnTo>
                    <a:lnTo>
                      <a:pt x="20" y="1"/>
                    </a:lnTo>
                    <a:lnTo>
                      <a:pt x="24" y="5"/>
                    </a:lnTo>
                    <a:lnTo>
                      <a:pt x="27" y="10"/>
                    </a:lnTo>
                    <a:lnTo>
                      <a:pt x="28" y="16"/>
                    </a:lnTo>
                    <a:lnTo>
                      <a:pt x="27" y="28"/>
                    </a:lnTo>
                    <a:lnTo>
                      <a:pt x="21" y="37"/>
                    </a:lnTo>
                    <a:lnTo>
                      <a:pt x="11" y="45"/>
                    </a:lnTo>
                    <a:lnTo>
                      <a:pt x="2" y="49"/>
                    </a:lnTo>
                    <a:lnTo>
                      <a:pt x="1" y="47"/>
                    </a:lnTo>
                    <a:lnTo>
                      <a:pt x="9" y="43"/>
                    </a:lnTo>
                    <a:lnTo>
                      <a:pt x="15" y="36"/>
                    </a:lnTo>
                    <a:lnTo>
                      <a:pt x="20" y="28"/>
                    </a:lnTo>
                    <a:lnTo>
                      <a:pt x="21" y="17"/>
                    </a:lnTo>
                    <a:lnTo>
                      <a:pt x="21" y="15"/>
                    </a:lnTo>
                    <a:lnTo>
                      <a:pt x="21" y="12"/>
                    </a:lnTo>
                    <a:lnTo>
                      <a:pt x="20" y="9"/>
                    </a:lnTo>
                    <a:lnTo>
                      <a:pt x="18" y="7"/>
                    </a:lnTo>
                    <a:lnTo>
                      <a:pt x="17" y="4"/>
                    </a:lnTo>
                    <a:lnTo>
                      <a:pt x="14" y="3"/>
                    </a:lnTo>
                    <a:lnTo>
                      <a:pt x="11" y="3"/>
                    </a:lnTo>
                    <a:lnTo>
                      <a:pt x="9" y="3"/>
                    </a:lnTo>
                    <a:lnTo>
                      <a:pt x="8" y="4"/>
                    </a:lnTo>
                    <a:lnTo>
                      <a:pt x="6" y="6"/>
                    </a:lnTo>
                    <a:lnTo>
                      <a:pt x="6" y="8"/>
                    </a:lnTo>
                    <a:lnTo>
                      <a:pt x="6" y="11"/>
                    </a:lnTo>
                    <a:lnTo>
                      <a:pt x="6" y="14"/>
                    </a:lnTo>
                    <a:lnTo>
                      <a:pt x="8" y="17"/>
                    </a:lnTo>
                    <a:lnTo>
                      <a:pt x="9" y="19"/>
                    </a:lnTo>
                    <a:lnTo>
                      <a:pt x="11" y="22"/>
                    </a:lnTo>
                    <a:lnTo>
                      <a:pt x="14" y="22"/>
                    </a:lnTo>
                    <a:lnTo>
                      <a:pt x="17" y="22"/>
                    </a:lnTo>
                    <a:lnTo>
                      <a:pt x="18" y="21"/>
                    </a:lnTo>
                    <a:lnTo>
                      <a:pt x="19" y="19"/>
                    </a:lnTo>
                    <a:lnTo>
                      <a:pt x="20" y="22"/>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77"/>
              <p:cNvSpPr>
                <a:spLocks/>
              </p:cNvSpPr>
              <p:nvPr userDrawn="1"/>
            </p:nvSpPr>
            <p:spPr bwMode="auto">
              <a:xfrm>
                <a:off x="2251" y="2956"/>
                <a:ext cx="14" cy="25"/>
              </a:xfrm>
              <a:custGeom>
                <a:avLst/>
                <a:gdLst>
                  <a:gd name="T0" fmla="*/ 22 w 30"/>
                  <a:gd name="T1" fmla="*/ 41 h 50"/>
                  <a:gd name="T2" fmla="*/ 22 w 30"/>
                  <a:gd name="T3" fmla="*/ 43 h 50"/>
                  <a:gd name="T4" fmla="*/ 23 w 30"/>
                  <a:gd name="T5" fmla="*/ 44 h 50"/>
                  <a:gd name="T6" fmla="*/ 26 w 30"/>
                  <a:gd name="T7" fmla="*/ 44 h 50"/>
                  <a:gd name="T8" fmla="*/ 27 w 30"/>
                  <a:gd name="T9" fmla="*/ 44 h 50"/>
                  <a:gd name="T10" fmla="*/ 29 w 30"/>
                  <a:gd name="T11" fmla="*/ 44 h 50"/>
                  <a:gd name="T12" fmla="*/ 30 w 30"/>
                  <a:gd name="T13" fmla="*/ 44 h 50"/>
                  <a:gd name="T14" fmla="*/ 30 w 30"/>
                  <a:gd name="T15" fmla="*/ 46 h 50"/>
                  <a:gd name="T16" fmla="*/ 20 w 30"/>
                  <a:gd name="T17" fmla="*/ 48 h 50"/>
                  <a:gd name="T18" fmla="*/ 9 w 30"/>
                  <a:gd name="T19" fmla="*/ 50 h 50"/>
                  <a:gd name="T20" fmla="*/ 9 w 30"/>
                  <a:gd name="T21" fmla="*/ 48 h 50"/>
                  <a:gd name="T22" fmla="*/ 10 w 30"/>
                  <a:gd name="T23" fmla="*/ 48 h 50"/>
                  <a:gd name="T24" fmla="*/ 12 w 30"/>
                  <a:gd name="T25" fmla="*/ 48 h 50"/>
                  <a:gd name="T26" fmla="*/ 13 w 30"/>
                  <a:gd name="T27" fmla="*/ 46 h 50"/>
                  <a:gd name="T28" fmla="*/ 14 w 30"/>
                  <a:gd name="T29" fmla="*/ 45 h 50"/>
                  <a:gd name="T30" fmla="*/ 15 w 30"/>
                  <a:gd name="T31" fmla="*/ 44 h 50"/>
                  <a:gd name="T32" fmla="*/ 15 w 30"/>
                  <a:gd name="T33" fmla="*/ 43 h 50"/>
                  <a:gd name="T34" fmla="*/ 10 w 30"/>
                  <a:gd name="T35" fmla="*/ 10 h 50"/>
                  <a:gd name="T36" fmla="*/ 6 w 30"/>
                  <a:gd name="T37" fmla="*/ 12 h 50"/>
                  <a:gd name="T38" fmla="*/ 2 w 30"/>
                  <a:gd name="T39" fmla="*/ 15 h 50"/>
                  <a:gd name="T40" fmla="*/ 0 w 30"/>
                  <a:gd name="T41" fmla="*/ 13 h 50"/>
                  <a:gd name="T42" fmla="*/ 5 w 30"/>
                  <a:gd name="T43" fmla="*/ 11 h 50"/>
                  <a:gd name="T44" fmla="*/ 8 w 30"/>
                  <a:gd name="T45" fmla="*/ 7 h 50"/>
                  <a:gd name="T46" fmla="*/ 10 w 30"/>
                  <a:gd name="T47" fmla="*/ 5 h 50"/>
                  <a:gd name="T48" fmla="*/ 13 w 30"/>
                  <a:gd name="T49" fmla="*/ 2 h 50"/>
                  <a:gd name="T50" fmla="*/ 14 w 30"/>
                  <a:gd name="T51" fmla="*/ 0 h 50"/>
                  <a:gd name="T52" fmla="*/ 16 w 30"/>
                  <a:gd name="T53" fmla="*/ 0 h 50"/>
                  <a:gd name="T54" fmla="*/ 22 w 30"/>
                  <a:gd name="T55"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50">
                    <a:moveTo>
                      <a:pt x="22" y="41"/>
                    </a:moveTo>
                    <a:lnTo>
                      <a:pt x="22" y="43"/>
                    </a:lnTo>
                    <a:lnTo>
                      <a:pt x="23" y="44"/>
                    </a:lnTo>
                    <a:lnTo>
                      <a:pt x="26" y="44"/>
                    </a:lnTo>
                    <a:lnTo>
                      <a:pt x="27" y="44"/>
                    </a:lnTo>
                    <a:lnTo>
                      <a:pt x="29" y="44"/>
                    </a:lnTo>
                    <a:lnTo>
                      <a:pt x="30" y="44"/>
                    </a:lnTo>
                    <a:lnTo>
                      <a:pt x="30" y="46"/>
                    </a:lnTo>
                    <a:lnTo>
                      <a:pt x="20" y="48"/>
                    </a:lnTo>
                    <a:lnTo>
                      <a:pt x="9" y="50"/>
                    </a:lnTo>
                    <a:lnTo>
                      <a:pt x="9" y="48"/>
                    </a:lnTo>
                    <a:lnTo>
                      <a:pt x="10" y="48"/>
                    </a:lnTo>
                    <a:lnTo>
                      <a:pt x="12" y="48"/>
                    </a:lnTo>
                    <a:lnTo>
                      <a:pt x="13" y="46"/>
                    </a:lnTo>
                    <a:lnTo>
                      <a:pt x="14" y="45"/>
                    </a:lnTo>
                    <a:lnTo>
                      <a:pt x="15" y="44"/>
                    </a:lnTo>
                    <a:lnTo>
                      <a:pt x="15" y="43"/>
                    </a:lnTo>
                    <a:lnTo>
                      <a:pt x="10" y="10"/>
                    </a:lnTo>
                    <a:lnTo>
                      <a:pt x="6" y="12"/>
                    </a:lnTo>
                    <a:lnTo>
                      <a:pt x="2" y="15"/>
                    </a:lnTo>
                    <a:lnTo>
                      <a:pt x="0" y="13"/>
                    </a:lnTo>
                    <a:lnTo>
                      <a:pt x="5" y="11"/>
                    </a:lnTo>
                    <a:lnTo>
                      <a:pt x="8" y="7"/>
                    </a:lnTo>
                    <a:lnTo>
                      <a:pt x="10" y="5"/>
                    </a:lnTo>
                    <a:lnTo>
                      <a:pt x="13" y="2"/>
                    </a:lnTo>
                    <a:lnTo>
                      <a:pt x="14" y="0"/>
                    </a:lnTo>
                    <a:lnTo>
                      <a:pt x="16" y="0"/>
                    </a:lnTo>
                    <a:lnTo>
                      <a:pt x="22" y="41"/>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78"/>
              <p:cNvSpPr>
                <a:spLocks/>
              </p:cNvSpPr>
              <p:nvPr userDrawn="1"/>
            </p:nvSpPr>
            <p:spPr bwMode="auto">
              <a:xfrm>
                <a:off x="2355" y="2894"/>
                <a:ext cx="21" cy="22"/>
              </a:xfrm>
              <a:custGeom>
                <a:avLst/>
                <a:gdLst>
                  <a:gd name="T0" fmla="*/ 26 w 43"/>
                  <a:gd name="T1" fmla="*/ 29 h 44"/>
                  <a:gd name="T2" fmla="*/ 27 w 43"/>
                  <a:gd name="T3" fmla="*/ 41 h 44"/>
                  <a:gd name="T4" fmla="*/ 27 w 43"/>
                  <a:gd name="T5" fmla="*/ 43 h 44"/>
                  <a:gd name="T6" fmla="*/ 25 w 43"/>
                  <a:gd name="T7" fmla="*/ 40 h 44"/>
                  <a:gd name="T8" fmla="*/ 21 w 43"/>
                  <a:gd name="T9" fmla="*/ 34 h 44"/>
                  <a:gd name="T10" fmla="*/ 18 w 43"/>
                  <a:gd name="T11" fmla="*/ 30 h 44"/>
                  <a:gd name="T12" fmla="*/ 17 w 43"/>
                  <a:gd name="T13" fmla="*/ 28 h 44"/>
                  <a:gd name="T14" fmla="*/ 14 w 43"/>
                  <a:gd name="T15" fmla="*/ 29 h 44"/>
                  <a:gd name="T16" fmla="*/ 9 w 43"/>
                  <a:gd name="T17" fmla="*/ 31 h 44"/>
                  <a:gd name="T18" fmla="*/ 4 w 43"/>
                  <a:gd name="T19" fmla="*/ 33 h 44"/>
                  <a:gd name="T20" fmla="*/ 0 w 43"/>
                  <a:gd name="T21" fmla="*/ 34 h 44"/>
                  <a:gd name="T22" fmla="*/ 2 w 43"/>
                  <a:gd name="T23" fmla="*/ 32 h 44"/>
                  <a:gd name="T24" fmla="*/ 6 w 43"/>
                  <a:gd name="T25" fmla="*/ 29 h 44"/>
                  <a:gd name="T26" fmla="*/ 9 w 43"/>
                  <a:gd name="T27" fmla="*/ 24 h 44"/>
                  <a:gd name="T28" fmla="*/ 11 w 43"/>
                  <a:gd name="T29" fmla="*/ 21 h 44"/>
                  <a:gd name="T30" fmla="*/ 11 w 43"/>
                  <a:gd name="T31" fmla="*/ 20 h 44"/>
                  <a:gd name="T32" fmla="*/ 8 w 43"/>
                  <a:gd name="T33" fmla="*/ 15 h 44"/>
                  <a:gd name="T34" fmla="*/ 5 w 43"/>
                  <a:gd name="T35" fmla="*/ 11 h 44"/>
                  <a:gd name="T36" fmla="*/ 2 w 43"/>
                  <a:gd name="T37" fmla="*/ 7 h 44"/>
                  <a:gd name="T38" fmla="*/ 2 w 43"/>
                  <a:gd name="T39" fmla="*/ 7 h 44"/>
                  <a:gd name="T40" fmla="*/ 7 w 43"/>
                  <a:gd name="T41" fmla="*/ 9 h 44"/>
                  <a:gd name="T42" fmla="*/ 12 w 43"/>
                  <a:gd name="T43" fmla="*/ 11 h 44"/>
                  <a:gd name="T44" fmla="*/ 16 w 43"/>
                  <a:gd name="T45" fmla="*/ 12 h 44"/>
                  <a:gd name="T46" fmla="*/ 17 w 43"/>
                  <a:gd name="T47" fmla="*/ 12 h 44"/>
                  <a:gd name="T48" fmla="*/ 20 w 43"/>
                  <a:gd name="T49" fmla="*/ 9 h 44"/>
                  <a:gd name="T50" fmla="*/ 24 w 43"/>
                  <a:gd name="T51" fmla="*/ 5 h 44"/>
                  <a:gd name="T52" fmla="*/ 27 w 43"/>
                  <a:gd name="T53" fmla="*/ 1 h 44"/>
                  <a:gd name="T54" fmla="*/ 28 w 43"/>
                  <a:gd name="T55" fmla="*/ 0 h 44"/>
                  <a:gd name="T56" fmla="*/ 27 w 43"/>
                  <a:gd name="T57" fmla="*/ 7 h 44"/>
                  <a:gd name="T58" fmla="*/ 26 w 43"/>
                  <a:gd name="T59" fmla="*/ 16 h 44"/>
                  <a:gd name="T60" fmla="*/ 35 w 43"/>
                  <a:gd name="T61" fmla="*/ 20 h 44"/>
                  <a:gd name="T62" fmla="*/ 43 w 43"/>
                  <a:gd name="T63" fmla="*/ 22 h 44"/>
                  <a:gd name="T64" fmla="*/ 35 w 43"/>
                  <a:gd name="T65" fmla="*/ 24 h 44"/>
                  <a:gd name="T66" fmla="*/ 26 w 43"/>
                  <a:gd name="T67"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44">
                    <a:moveTo>
                      <a:pt x="26" y="26"/>
                    </a:moveTo>
                    <a:lnTo>
                      <a:pt x="26" y="29"/>
                    </a:lnTo>
                    <a:lnTo>
                      <a:pt x="27" y="34"/>
                    </a:lnTo>
                    <a:lnTo>
                      <a:pt x="27" y="41"/>
                    </a:lnTo>
                    <a:lnTo>
                      <a:pt x="27" y="44"/>
                    </a:lnTo>
                    <a:lnTo>
                      <a:pt x="27" y="43"/>
                    </a:lnTo>
                    <a:lnTo>
                      <a:pt x="26" y="42"/>
                    </a:lnTo>
                    <a:lnTo>
                      <a:pt x="25" y="40"/>
                    </a:lnTo>
                    <a:lnTo>
                      <a:pt x="22" y="37"/>
                    </a:lnTo>
                    <a:lnTo>
                      <a:pt x="21" y="34"/>
                    </a:lnTo>
                    <a:lnTo>
                      <a:pt x="19" y="32"/>
                    </a:lnTo>
                    <a:lnTo>
                      <a:pt x="18" y="30"/>
                    </a:lnTo>
                    <a:lnTo>
                      <a:pt x="17" y="29"/>
                    </a:lnTo>
                    <a:lnTo>
                      <a:pt x="17" y="28"/>
                    </a:lnTo>
                    <a:lnTo>
                      <a:pt x="16" y="29"/>
                    </a:lnTo>
                    <a:lnTo>
                      <a:pt x="14" y="29"/>
                    </a:lnTo>
                    <a:lnTo>
                      <a:pt x="11" y="30"/>
                    </a:lnTo>
                    <a:lnTo>
                      <a:pt x="9" y="31"/>
                    </a:lnTo>
                    <a:lnTo>
                      <a:pt x="6" y="32"/>
                    </a:lnTo>
                    <a:lnTo>
                      <a:pt x="4" y="33"/>
                    </a:lnTo>
                    <a:lnTo>
                      <a:pt x="1" y="34"/>
                    </a:lnTo>
                    <a:lnTo>
                      <a:pt x="0" y="34"/>
                    </a:lnTo>
                    <a:lnTo>
                      <a:pt x="1" y="33"/>
                    </a:lnTo>
                    <a:lnTo>
                      <a:pt x="2" y="32"/>
                    </a:lnTo>
                    <a:lnTo>
                      <a:pt x="4" y="31"/>
                    </a:lnTo>
                    <a:lnTo>
                      <a:pt x="6" y="29"/>
                    </a:lnTo>
                    <a:lnTo>
                      <a:pt x="7" y="26"/>
                    </a:lnTo>
                    <a:lnTo>
                      <a:pt x="9" y="24"/>
                    </a:lnTo>
                    <a:lnTo>
                      <a:pt x="10" y="23"/>
                    </a:lnTo>
                    <a:lnTo>
                      <a:pt x="11" y="21"/>
                    </a:lnTo>
                    <a:lnTo>
                      <a:pt x="12" y="21"/>
                    </a:lnTo>
                    <a:lnTo>
                      <a:pt x="11" y="20"/>
                    </a:lnTo>
                    <a:lnTo>
                      <a:pt x="10" y="19"/>
                    </a:lnTo>
                    <a:lnTo>
                      <a:pt x="8" y="15"/>
                    </a:lnTo>
                    <a:lnTo>
                      <a:pt x="7" y="13"/>
                    </a:lnTo>
                    <a:lnTo>
                      <a:pt x="5" y="11"/>
                    </a:lnTo>
                    <a:lnTo>
                      <a:pt x="4" y="9"/>
                    </a:lnTo>
                    <a:lnTo>
                      <a:pt x="2" y="7"/>
                    </a:lnTo>
                    <a:lnTo>
                      <a:pt x="1" y="7"/>
                    </a:lnTo>
                    <a:lnTo>
                      <a:pt x="2" y="7"/>
                    </a:lnTo>
                    <a:lnTo>
                      <a:pt x="4" y="8"/>
                    </a:lnTo>
                    <a:lnTo>
                      <a:pt x="7" y="9"/>
                    </a:lnTo>
                    <a:lnTo>
                      <a:pt x="9" y="10"/>
                    </a:lnTo>
                    <a:lnTo>
                      <a:pt x="12" y="11"/>
                    </a:lnTo>
                    <a:lnTo>
                      <a:pt x="14" y="12"/>
                    </a:lnTo>
                    <a:lnTo>
                      <a:pt x="16" y="12"/>
                    </a:lnTo>
                    <a:lnTo>
                      <a:pt x="17" y="13"/>
                    </a:lnTo>
                    <a:lnTo>
                      <a:pt x="17" y="12"/>
                    </a:lnTo>
                    <a:lnTo>
                      <a:pt x="18" y="11"/>
                    </a:lnTo>
                    <a:lnTo>
                      <a:pt x="20" y="9"/>
                    </a:lnTo>
                    <a:lnTo>
                      <a:pt x="21" y="7"/>
                    </a:lnTo>
                    <a:lnTo>
                      <a:pt x="24" y="5"/>
                    </a:lnTo>
                    <a:lnTo>
                      <a:pt x="26" y="3"/>
                    </a:lnTo>
                    <a:lnTo>
                      <a:pt x="27" y="1"/>
                    </a:lnTo>
                    <a:lnTo>
                      <a:pt x="28" y="0"/>
                    </a:lnTo>
                    <a:lnTo>
                      <a:pt x="28" y="0"/>
                    </a:lnTo>
                    <a:lnTo>
                      <a:pt x="28" y="2"/>
                    </a:lnTo>
                    <a:lnTo>
                      <a:pt x="27" y="7"/>
                    </a:lnTo>
                    <a:lnTo>
                      <a:pt x="27" y="13"/>
                    </a:lnTo>
                    <a:lnTo>
                      <a:pt x="26" y="16"/>
                    </a:lnTo>
                    <a:lnTo>
                      <a:pt x="29" y="18"/>
                    </a:lnTo>
                    <a:lnTo>
                      <a:pt x="35" y="20"/>
                    </a:lnTo>
                    <a:lnTo>
                      <a:pt x="40" y="21"/>
                    </a:lnTo>
                    <a:lnTo>
                      <a:pt x="43" y="22"/>
                    </a:lnTo>
                    <a:lnTo>
                      <a:pt x="40" y="23"/>
                    </a:lnTo>
                    <a:lnTo>
                      <a:pt x="35" y="24"/>
                    </a:lnTo>
                    <a:lnTo>
                      <a:pt x="29" y="25"/>
                    </a:lnTo>
                    <a:lnTo>
                      <a:pt x="26"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79"/>
              <p:cNvSpPr>
                <a:spLocks/>
              </p:cNvSpPr>
              <p:nvPr userDrawn="1"/>
            </p:nvSpPr>
            <p:spPr bwMode="auto">
              <a:xfrm>
                <a:off x="2336" y="2915"/>
                <a:ext cx="21" cy="21"/>
              </a:xfrm>
              <a:custGeom>
                <a:avLst/>
                <a:gdLst>
                  <a:gd name="T0" fmla="*/ 25 w 43"/>
                  <a:gd name="T1" fmla="*/ 29 h 43"/>
                  <a:gd name="T2" fmla="*/ 24 w 43"/>
                  <a:gd name="T3" fmla="*/ 40 h 43"/>
                  <a:gd name="T4" fmla="*/ 23 w 43"/>
                  <a:gd name="T5" fmla="*/ 43 h 43"/>
                  <a:gd name="T6" fmla="*/ 22 w 43"/>
                  <a:gd name="T7" fmla="*/ 39 h 43"/>
                  <a:gd name="T8" fmla="*/ 20 w 43"/>
                  <a:gd name="T9" fmla="*/ 34 h 43"/>
                  <a:gd name="T10" fmla="*/ 17 w 43"/>
                  <a:gd name="T11" fmla="*/ 29 h 43"/>
                  <a:gd name="T12" fmla="*/ 16 w 43"/>
                  <a:gd name="T13" fmla="*/ 27 h 43"/>
                  <a:gd name="T14" fmla="*/ 13 w 43"/>
                  <a:gd name="T15" fmla="*/ 27 h 43"/>
                  <a:gd name="T16" fmla="*/ 7 w 43"/>
                  <a:gd name="T17" fmla="*/ 28 h 43"/>
                  <a:gd name="T18" fmla="*/ 2 w 43"/>
                  <a:gd name="T19" fmla="*/ 29 h 43"/>
                  <a:gd name="T20" fmla="*/ 0 w 43"/>
                  <a:gd name="T21" fmla="*/ 30 h 43"/>
                  <a:gd name="T22" fmla="*/ 1 w 43"/>
                  <a:gd name="T23" fmla="*/ 29 h 43"/>
                  <a:gd name="T24" fmla="*/ 5 w 43"/>
                  <a:gd name="T25" fmla="*/ 25 h 43"/>
                  <a:gd name="T26" fmla="*/ 8 w 43"/>
                  <a:gd name="T27" fmla="*/ 22 h 43"/>
                  <a:gd name="T28" fmla="*/ 11 w 43"/>
                  <a:gd name="T29" fmla="*/ 18 h 43"/>
                  <a:gd name="T30" fmla="*/ 11 w 43"/>
                  <a:gd name="T31" fmla="*/ 17 h 43"/>
                  <a:gd name="T32" fmla="*/ 9 w 43"/>
                  <a:gd name="T33" fmla="*/ 13 h 43"/>
                  <a:gd name="T34" fmla="*/ 7 w 43"/>
                  <a:gd name="T35" fmla="*/ 8 h 43"/>
                  <a:gd name="T36" fmla="*/ 5 w 43"/>
                  <a:gd name="T37" fmla="*/ 4 h 43"/>
                  <a:gd name="T38" fmla="*/ 5 w 43"/>
                  <a:gd name="T39" fmla="*/ 4 h 43"/>
                  <a:gd name="T40" fmla="*/ 9 w 43"/>
                  <a:gd name="T41" fmla="*/ 6 h 43"/>
                  <a:gd name="T42" fmla="*/ 14 w 43"/>
                  <a:gd name="T43" fmla="*/ 9 h 43"/>
                  <a:gd name="T44" fmla="*/ 18 w 43"/>
                  <a:gd name="T45" fmla="*/ 11 h 43"/>
                  <a:gd name="T46" fmla="*/ 20 w 43"/>
                  <a:gd name="T47" fmla="*/ 11 h 43"/>
                  <a:gd name="T48" fmla="*/ 23 w 43"/>
                  <a:gd name="T49" fmla="*/ 8 h 43"/>
                  <a:gd name="T50" fmla="*/ 27 w 43"/>
                  <a:gd name="T51" fmla="*/ 5 h 43"/>
                  <a:gd name="T52" fmla="*/ 30 w 43"/>
                  <a:gd name="T53" fmla="*/ 2 h 43"/>
                  <a:gd name="T54" fmla="*/ 31 w 43"/>
                  <a:gd name="T55" fmla="*/ 0 h 43"/>
                  <a:gd name="T56" fmla="*/ 31 w 43"/>
                  <a:gd name="T57" fmla="*/ 3 h 43"/>
                  <a:gd name="T58" fmla="*/ 29 w 43"/>
                  <a:gd name="T59" fmla="*/ 8 h 43"/>
                  <a:gd name="T60" fmla="*/ 28 w 43"/>
                  <a:gd name="T61" fmla="*/ 13 h 43"/>
                  <a:gd name="T62" fmla="*/ 27 w 43"/>
                  <a:gd name="T63" fmla="*/ 16 h 43"/>
                  <a:gd name="T64" fmla="*/ 29 w 43"/>
                  <a:gd name="T65" fmla="*/ 17 h 43"/>
                  <a:gd name="T66" fmla="*/ 34 w 43"/>
                  <a:gd name="T67" fmla="*/ 19 h 43"/>
                  <a:gd name="T68" fmla="*/ 39 w 43"/>
                  <a:gd name="T69" fmla="*/ 23 h 43"/>
                  <a:gd name="T70" fmla="*/ 43 w 43"/>
                  <a:gd name="T71" fmla="*/ 24 h 43"/>
                  <a:gd name="T72" fmla="*/ 41 w 43"/>
                  <a:gd name="T73" fmla="*/ 25 h 43"/>
                  <a:gd name="T74" fmla="*/ 29 w 43"/>
                  <a:gd name="T75"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26" y="26"/>
                    </a:moveTo>
                    <a:lnTo>
                      <a:pt x="25" y="29"/>
                    </a:lnTo>
                    <a:lnTo>
                      <a:pt x="24" y="34"/>
                    </a:lnTo>
                    <a:lnTo>
                      <a:pt x="24" y="40"/>
                    </a:lnTo>
                    <a:lnTo>
                      <a:pt x="23" y="43"/>
                    </a:lnTo>
                    <a:lnTo>
                      <a:pt x="23" y="43"/>
                    </a:lnTo>
                    <a:lnTo>
                      <a:pt x="23" y="41"/>
                    </a:lnTo>
                    <a:lnTo>
                      <a:pt x="22" y="39"/>
                    </a:lnTo>
                    <a:lnTo>
                      <a:pt x="21" y="36"/>
                    </a:lnTo>
                    <a:lnTo>
                      <a:pt x="20" y="34"/>
                    </a:lnTo>
                    <a:lnTo>
                      <a:pt x="18" y="31"/>
                    </a:lnTo>
                    <a:lnTo>
                      <a:pt x="17" y="29"/>
                    </a:lnTo>
                    <a:lnTo>
                      <a:pt x="16" y="28"/>
                    </a:lnTo>
                    <a:lnTo>
                      <a:pt x="16" y="27"/>
                    </a:lnTo>
                    <a:lnTo>
                      <a:pt x="15" y="27"/>
                    </a:lnTo>
                    <a:lnTo>
                      <a:pt x="13" y="27"/>
                    </a:lnTo>
                    <a:lnTo>
                      <a:pt x="10" y="28"/>
                    </a:lnTo>
                    <a:lnTo>
                      <a:pt x="7" y="28"/>
                    </a:lnTo>
                    <a:lnTo>
                      <a:pt x="5" y="29"/>
                    </a:lnTo>
                    <a:lnTo>
                      <a:pt x="2" y="29"/>
                    </a:lnTo>
                    <a:lnTo>
                      <a:pt x="0" y="30"/>
                    </a:lnTo>
                    <a:lnTo>
                      <a:pt x="0" y="30"/>
                    </a:lnTo>
                    <a:lnTo>
                      <a:pt x="0" y="29"/>
                    </a:lnTo>
                    <a:lnTo>
                      <a:pt x="1" y="29"/>
                    </a:lnTo>
                    <a:lnTo>
                      <a:pt x="3" y="27"/>
                    </a:lnTo>
                    <a:lnTo>
                      <a:pt x="5" y="25"/>
                    </a:lnTo>
                    <a:lnTo>
                      <a:pt x="7" y="24"/>
                    </a:lnTo>
                    <a:lnTo>
                      <a:pt x="8" y="22"/>
                    </a:lnTo>
                    <a:lnTo>
                      <a:pt x="10" y="19"/>
                    </a:lnTo>
                    <a:lnTo>
                      <a:pt x="11" y="18"/>
                    </a:lnTo>
                    <a:lnTo>
                      <a:pt x="12" y="18"/>
                    </a:lnTo>
                    <a:lnTo>
                      <a:pt x="11" y="17"/>
                    </a:lnTo>
                    <a:lnTo>
                      <a:pt x="11" y="15"/>
                    </a:lnTo>
                    <a:lnTo>
                      <a:pt x="9" y="13"/>
                    </a:lnTo>
                    <a:lnTo>
                      <a:pt x="8" y="10"/>
                    </a:lnTo>
                    <a:lnTo>
                      <a:pt x="7" y="8"/>
                    </a:lnTo>
                    <a:lnTo>
                      <a:pt x="6" y="5"/>
                    </a:lnTo>
                    <a:lnTo>
                      <a:pt x="5" y="4"/>
                    </a:lnTo>
                    <a:lnTo>
                      <a:pt x="5" y="3"/>
                    </a:lnTo>
                    <a:lnTo>
                      <a:pt x="5" y="4"/>
                    </a:lnTo>
                    <a:lnTo>
                      <a:pt x="7" y="5"/>
                    </a:lnTo>
                    <a:lnTo>
                      <a:pt x="9" y="6"/>
                    </a:lnTo>
                    <a:lnTo>
                      <a:pt x="11" y="7"/>
                    </a:lnTo>
                    <a:lnTo>
                      <a:pt x="14" y="9"/>
                    </a:lnTo>
                    <a:lnTo>
                      <a:pt x="16" y="10"/>
                    </a:lnTo>
                    <a:lnTo>
                      <a:pt x="18" y="11"/>
                    </a:lnTo>
                    <a:lnTo>
                      <a:pt x="18" y="12"/>
                    </a:lnTo>
                    <a:lnTo>
                      <a:pt x="20" y="11"/>
                    </a:lnTo>
                    <a:lnTo>
                      <a:pt x="21" y="10"/>
                    </a:lnTo>
                    <a:lnTo>
                      <a:pt x="23" y="8"/>
                    </a:lnTo>
                    <a:lnTo>
                      <a:pt x="25" y="7"/>
                    </a:lnTo>
                    <a:lnTo>
                      <a:pt x="27" y="5"/>
                    </a:lnTo>
                    <a:lnTo>
                      <a:pt x="28" y="3"/>
                    </a:lnTo>
                    <a:lnTo>
                      <a:pt x="30" y="2"/>
                    </a:lnTo>
                    <a:lnTo>
                      <a:pt x="31" y="1"/>
                    </a:lnTo>
                    <a:lnTo>
                      <a:pt x="31" y="0"/>
                    </a:lnTo>
                    <a:lnTo>
                      <a:pt x="31" y="1"/>
                    </a:lnTo>
                    <a:lnTo>
                      <a:pt x="31" y="3"/>
                    </a:lnTo>
                    <a:lnTo>
                      <a:pt x="30" y="5"/>
                    </a:lnTo>
                    <a:lnTo>
                      <a:pt x="29" y="8"/>
                    </a:lnTo>
                    <a:lnTo>
                      <a:pt x="29" y="11"/>
                    </a:lnTo>
                    <a:lnTo>
                      <a:pt x="28" y="13"/>
                    </a:lnTo>
                    <a:lnTo>
                      <a:pt x="27" y="15"/>
                    </a:lnTo>
                    <a:lnTo>
                      <a:pt x="27" y="16"/>
                    </a:lnTo>
                    <a:lnTo>
                      <a:pt x="28" y="16"/>
                    </a:lnTo>
                    <a:lnTo>
                      <a:pt x="29" y="17"/>
                    </a:lnTo>
                    <a:lnTo>
                      <a:pt x="31" y="18"/>
                    </a:lnTo>
                    <a:lnTo>
                      <a:pt x="34" y="19"/>
                    </a:lnTo>
                    <a:lnTo>
                      <a:pt x="36" y="22"/>
                    </a:lnTo>
                    <a:lnTo>
                      <a:pt x="39" y="23"/>
                    </a:lnTo>
                    <a:lnTo>
                      <a:pt x="42" y="24"/>
                    </a:lnTo>
                    <a:lnTo>
                      <a:pt x="43" y="24"/>
                    </a:lnTo>
                    <a:lnTo>
                      <a:pt x="43" y="25"/>
                    </a:lnTo>
                    <a:lnTo>
                      <a:pt x="41" y="25"/>
                    </a:lnTo>
                    <a:lnTo>
                      <a:pt x="34" y="25"/>
                    </a:lnTo>
                    <a:lnTo>
                      <a:pt x="29" y="25"/>
                    </a:lnTo>
                    <a:lnTo>
                      <a:pt x="26"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80"/>
              <p:cNvSpPr>
                <a:spLocks/>
              </p:cNvSpPr>
              <p:nvPr userDrawn="1"/>
            </p:nvSpPr>
            <p:spPr bwMode="auto">
              <a:xfrm>
                <a:off x="2314" y="2932"/>
                <a:ext cx="22" cy="22"/>
              </a:xfrm>
              <a:custGeom>
                <a:avLst/>
                <a:gdLst>
                  <a:gd name="T0" fmla="*/ 26 w 45"/>
                  <a:gd name="T1" fmla="*/ 28 h 43"/>
                  <a:gd name="T2" fmla="*/ 22 w 45"/>
                  <a:gd name="T3" fmla="*/ 40 h 43"/>
                  <a:gd name="T4" fmla="*/ 21 w 45"/>
                  <a:gd name="T5" fmla="*/ 40 h 43"/>
                  <a:gd name="T6" fmla="*/ 18 w 45"/>
                  <a:gd name="T7" fmla="*/ 28 h 43"/>
                  <a:gd name="T8" fmla="*/ 14 w 45"/>
                  <a:gd name="T9" fmla="*/ 25 h 43"/>
                  <a:gd name="T10" fmla="*/ 3 w 45"/>
                  <a:gd name="T11" fmla="*/ 26 h 43"/>
                  <a:gd name="T12" fmla="*/ 0 w 45"/>
                  <a:gd name="T13" fmla="*/ 25 h 43"/>
                  <a:gd name="T14" fmla="*/ 4 w 45"/>
                  <a:gd name="T15" fmla="*/ 23 h 43"/>
                  <a:gd name="T16" fmla="*/ 9 w 45"/>
                  <a:gd name="T17" fmla="*/ 20 h 43"/>
                  <a:gd name="T18" fmla="*/ 13 w 45"/>
                  <a:gd name="T19" fmla="*/ 18 h 43"/>
                  <a:gd name="T20" fmla="*/ 15 w 45"/>
                  <a:gd name="T21" fmla="*/ 16 h 43"/>
                  <a:gd name="T22" fmla="*/ 14 w 45"/>
                  <a:gd name="T23" fmla="*/ 14 h 43"/>
                  <a:gd name="T24" fmla="*/ 12 w 45"/>
                  <a:gd name="T25" fmla="*/ 9 h 43"/>
                  <a:gd name="T26" fmla="*/ 11 w 45"/>
                  <a:gd name="T27" fmla="*/ 3 h 43"/>
                  <a:gd name="T28" fmla="*/ 10 w 45"/>
                  <a:gd name="T29" fmla="*/ 0 h 43"/>
                  <a:gd name="T30" fmla="*/ 12 w 45"/>
                  <a:gd name="T31" fmla="*/ 2 h 43"/>
                  <a:gd name="T32" fmla="*/ 16 w 45"/>
                  <a:gd name="T33" fmla="*/ 5 h 43"/>
                  <a:gd name="T34" fmla="*/ 20 w 45"/>
                  <a:gd name="T35" fmla="*/ 10 h 43"/>
                  <a:gd name="T36" fmla="*/ 22 w 45"/>
                  <a:gd name="T37" fmla="*/ 11 h 43"/>
                  <a:gd name="T38" fmla="*/ 25 w 45"/>
                  <a:gd name="T39" fmla="*/ 10 h 43"/>
                  <a:gd name="T40" fmla="*/ 29 w 45"/>
                  <a:gd name="T41" fmla="*/ 6 h 43"/>
                  <a:gd name="T42" fmla="*/ 33 w 45"/>
                  <a:gd name="T43" fmla="*/ 4 h 43"/>
                  <a:gd name="T44" fmla="*/ 36 w 45"/>
                  <a:gd name="T45" fmla="*/ 2 h 43"/>
                  <a:gd name="T46" fmla="*/ 37 w 45"/>
                  <a:gd name="T47" fmla="*/ 2 h 43"/>
                  <a:gd name="T48" fmla="*/ 35 w 45"/>
                  <a:gd name="T49" fmla="*/ 6 h 43"/>
                  <a:gd name="T50" fmla="*/ 32 w 45"/>
                  <a:gd name="T51" fmla="*/ 12 h 43"/>
                  <a:gd name="T52" fmla="*/ 31 w 45"/>
                  <a:gd name="T53" fmla="*/ 16 h 43"/>
                  <a:gd name="T54" fmla="*/ 31 w 45"/>
                  <a:gd name="T55" fmla="*/ 17 h 43"/>
                  <a:gd name="T56" fmla="*/ 34 w 45"/>
                  <a:gd name="T57" fmla="*/ 20 h 43"/>
                  <a:gd name="T58" fmla="*/ 38 w 45"/>
                  <a:gd name="T59" fmla="*/ 23 h 43"/>
                  <a:gd name="T60" fmla="*/ 42 w 45"/>
                  <a:gd name="T61" fmla="*/ 26 h 43"/>
                  <a:gd name="T62" fmla="*/ 45 w 45"/>
                  <a:gd name="T63" fmla="*/ 27 h 43"/>
                  <a:gd name="T64" fmla="*/ 36 w 45"/>
                  <a:gd name="T65" fmla="*/ 26 h 43"/>
                  <a:gd name="T66" fmla="*/ 27 w 45"/>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43">
                    <a:moveTo>
                      <a:pt x="27" y="25"/>
                    </a:moveTo>
                    <a:lnTo>
                      <a:pt x="26" y="28"/>
                    </a:lnTo>
                    <a:lnTo>
                      <a:pt x="25" y="35"/>
                    </a:lnTo>
                    <a:lnTo>
                      <a:pt x="22" y="40"/>
                    </a:lnTo>
                    <a:lnTo>
                      <a:pt x="21" y="43"/>
                    </a:lnTo>
                    <a:lnTo>
                      <a:pt x="21" y="40"/>
                    </a:lnTo>
                    <a:lnTo>
                      <a:pt x="19" y="35"/>
                    </a:lnTo>
                    <a:lnTo>
                      <a:pt x="18" y="28"/>
                    </a:lnTo>
                    <a:lnTo>
                      <a:pt x="17" y="25"/>
                    </a:lnTo>
                    <a:lnTo>
                      <a:pt x="14" y="25"/>
                    </a:lnTo>
                    <a:lnTo>
                      <a:pt x="9" y="25"/>
                    </a:lnTo>
                    <a:lnTo>
                      <a:pt x="3" y="26"/>
                    </a:lnTo>
                    <a:lnTo>
                      <a:pt x="0" y="26"/>
                    </a:lnTo>
                    <a:lnTo>
                      <a:pt x="0" y="25"/>
                    </a:lnTo>
                    <a:lnTo>
                      <a:pt x="3" y="25"/>
                    </a:lnTo>
                    <a:lnTo>
                      <a:pt x="4" y="23"/>
                    </a:lnTo>
                    <a:lnTo>
                      <a:pt x="6" y="22"/>
                    </a:lnTo>
                    <a:lnTo>
                      <a:pt x="9" y="20"/>
                    </a:lnTo>
                    <a:lnTo>
                      <a:pt x="11" y="19"/>
                    </a:lnTo>
                    <a:lnTo>
                      <a:pt x="13" y="18"/>
                    </a:lnTo>
                    <a:lnTo>
                      <a:pt x="14" y="17"/>
                    </a:lnTo>
                    <a:lnTo>
                      <a:pt x="15" y="16"/>
                    </a:lnTo>
                    <a:lnTo>
                      <a:pt x="14" y="16"/>
                    </a:lnTo>
                    <a:lnTo>
                      <a:pt x="14" y="14"/>
                    </a:lnTo>
                    <a:lnTo>
                      <a:pt x="13" y="11"/>
                    </a:lnTo>
                    <a:lnTo>
                      <a:pt x="12" y="9"/>
                    </a:lnTo>
                    <a:lnTo>
                      <a:pt x="11" y="5"/>
                    </a:lnTo>
                    <a:lnTo>
                      <a:pt x="11" y="3"/>
                    </a:lnTo>
                    <a:lnTo>
                      <a:pt x="10" y="1"/>
                    </a:lnTo>
                    <a:lnTo>
                      <a:pt x="10" y="0"/>
                    </a:lnTo>
                    <a:lnTo>
                      <a:pt x="10" y="1"/>
                    </a:lnTo>
                    <a:lnTo>
                      <a:pt x="12" y="2"/>
                    </a:lnTo>
                    <a:lnTo>
                      <a:pt x="14" y="3"/>
                    </a:lnTo>
                    <a:lnTo>
                      <a:pt x="16" y="5"/>
                    </a:lnTo>
                    <a:lnTo>
                      <a:pt x="18" y="7"/>
                    </a:lnTo>
                    <a:lnTo>
                      <a:pt x="20" y="10"/>
                    </a:lnTo>
                    <a:lnTo>
                      <a:pt x="21" y="11"/>
                    </a:lnTo>
                    <a:lnTo>
                      <a:pt x="22" y="11"/>
                    </a:lnTo>
                    <a:lnTo>
                      <a:pt x="24" y="11"/>
                    </a:lnTo>
                    <a:lnTo>
                      <a:pt x="25" y="10"/>
                    </a:lnTo>
                    <a:lnTo>
                      <a:pt x="27" y="9"/>
                    </a:lnTo>
                    <a:lnTo>
                      <a:pt x="29" y="6"/>
                    </a:lnTo>
                    <a:lnTo>
                      <a:pt x="31" y="5"/>
                    </a:lnTo>
                    <a:lnTo>
                      <a:pt x="33" y="4"/>
                    </a:lnTo>
                    <a:lnTo>
                      <a:pt x="35" y="2"/>
                    </a:lnTo>
                    <a:lnTo>
                      <a:pt x="36" y="2"/>
                    </a:lnTo>
                    <a:lnTo>
                      <a:pt x="37" y="1"/>
                    </a:lnTo>
                    <a:lnTo>
                      <a:pt x="37" y="2"/>
                    </a:lnTo>
                    <a:lnTo>
                      <a:pt x="36" y="3"/>
                    </a:lnTo>
                    <a:lnTo>
                      <a:pt x="35" y="6"/>
                    </a:lnTo>
                    <a:lnTo>
                      <a:pt x="34" y="9"/>
                    </a:lnTo>
                    <a:lnTo>
                      <a:pt x="32" y="12"/>
                    </a:lnTo>
                    <a:lnTo>
                      <a:pt x="31" y="14"/>
                    </a:lnTo>
                    <a:lnTo>
                      <a:pt x="31" y="16"/>
                    </a:lnTo>
                    <a:lnTo>
                      <a:pt x="30" y="17"/>
                    </a:lnTo>
                    <a:lnTo>
                      <a:pt x="31" y="17"/>
                    </a:lnTo>
                    <a:lnTo>
                      <a:pt x="32" y="19"/>
                    </a:lnTo>
                    <a:lnTo>
                      <a:pt x="34" y="20"/>
                    </a:lnTo>
                    <a:lnTo>
                      <a:pt x="36" y="21"/>
                    </a:lnTo>
                    <a:lnTo>
                      <a:pt x="38" y="23"/>
                    </a:lnTo>
                    <a:lnTo>
                      <a:pt x="40" y="25"/>
                    </a:lnTo>
                    <a:lnTo>
                      <a:pt x="42" y="26"/>
                    </a:lnTo>
                    <a:lnTo>
                      <a:pt x="44" y="27"/>
                    </a:lnTo>
                    <a:lnTo>
                      <a:pt x="45" y="27"/>
                    </a:lnTo>
                    <a:lnTo>
                      <a:pt x="41" y="27"/>
                    </a:lnTo>
                    <a:lnTo>
                      <a:pt x="36" y="26"/>
                    </a:lnTo>
                    <a:lnTo>
                      <a:pt x="30" y="26"/>
                    </a:lnTo>
                    <a:lnTo>
                      <a:pt x="27" y="2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81"/>
              <p:cNvSpPr>
                <a:spLocks/>
              </p:cNvSpPr>
              <p:nvPr userDrawn="1"/>
            </p:nvSpPr>
            <p:spPr bwMode="auto">
              <a:xfrm>
                <a:off x="2086" y="2895"/>
                <a:ext cx="21" cy="22"/>
              </a:xfrm>
              <a:custGeom>
                <a:avLst/>
                <a:gdLst>
                  <a:gd name="T0" fmla="*/ 17 w 42"/>
                  <a:gd name="T1" fmla="*/ 29 h 44"/>
                  <a:gd name="T2" fmla="*/ 17 w 42"/>
                  <a:gd name="T3" fmla="*/ 41 h 44"/>
                  <a:gd name="T4" fmla="*/ 17 w 42"/>
                  <a:gd name="T5" fmla="*/ 43 h 44"/>
                  <a:gd name="T6" fmla="*/ 19 w 42"/>
                  <a:gd name="T7" fmla="*/ 40 h 44"/>
                  <a:gd name="T8" fmla="*/ 22 w 42"/>
                  <a:gd name="T9" fmla="*/ 35 h 44"/>
                  <a:gd name="T10" fmla="*/ 25 w 42"/>
                  <a:gd name="T11" fmla="*/ 31 h 44"/>
                  <a:gd name="T12" fmla="*/ 27 w 42"/>
                  <a:gd name="T13" fmla="*/ 29 h 44"/>
                  <a:gd name="T14" fmla="*/ 29 w 42"/>
                  <a:gd name="T15" fmla="*/ 30 h 44"/>
                  <a:gd name="T16" fmla="*/ 35 w 42"/>
                  <a:gd name="T17" fmla="*/ 31 h 44"/>
                  <a:gd name="T18" fmla="*/ 40 w 42"/>
                  <a:gd name="T19" fmla="*/ 33 h 44"/>
                  <a:gd name="T20" fmla="*/ 42 w 42"/>
                  <a:gd name="T21" fmla="*/ 34 h 44"/>
                  <a:gd name="T22" fmla="*/ 41 w 42"/>
                  <a:gd name="T23" fmla="*/ 33 h 44"/>
                  <a:gd name="T24" fmla="*/ 38 w 42"/>
                  <a:gd name="T25" fmla="*/ 29 h 44"/>
                  <a:gd name="T26" fmla="*/ 35 w 42"/>
                  <a:gd name="T27" fmla="*/ 25 h 44"/>
                  <a:gd name="T28" fmla="*/ 32 w 42"/>
                  <a:gd name="T29" fmla="*/ 22 h 44"/>
                  <a:gd name="T30" fmla="*/ 32 w 42"/>
                  <a:gd name="T31" fmla="*/ 20 h 44"/>
                  <a:gd name="T32" fmla="*/ 35 w 42"/>
                  <a:gd name="T33" fmla="*/ 17 h 44"/>
                  <a:gd name="T34" fmla="*/ 38 w 42"/>
                  <a:gd name="T35" fmla="*/ 11 h 44"/>
                  <a:gd name="T36" fmla="*/ 41 w 42"/>
                  <a:gd name="T37" fmla="*/ 8 h 44"/>
                  <a:gd name="T38" fmla="*/ 40 w 42"/>
                  <a:gd name="T39" fmla="*/ 8 h 44"/>
                  <a:gd name="T40" fmla="*/ 37 w 42"/>
                  <a:gd name="T41" fmla="*/ 9 h 44"/>
                  <a:gd name="T42" fmla="*/ 31 w 42"/>
                  <a:gd name="T43" fmla="*/ 11 h 44"/>
                  <a:gd name="T44" fmla="*/ 27 w 42"/>
                  <a:gd name="T45" fmla="*/ 13 h 44"/>
                  <a:gd name="T46" fmla="*/ 26 w 42"/>
                  <a:gd name="T47" fmla="*/ 12 h 44"/>
                  <a:gd name="T48" fmla="*/ 24 w 42"/>
                  <a:gd name="T49" fmla="*/ 9 h 44"/>
                  <a:gd name="T50" fmla="*/ 19 w 42"/>
                  <a:gd name="T51" fmla="*/ 5 h 44"/>
                  <a:gd name="T52" fmla="*/ 16 w 42"/>
                  <a:gd name="T53" fmla="*/ 2 h 44"/>
                  <a:gd name="T54" fmla="*/ 15 w 42"/>
                  <a:gd name="T55" fmla="*/ 0 h 44"/>
                  <a:gd name="T56" fmla="*/ 16 w 42"/>
                  <a:gd name="T57" fmla="*/ 8 h 44"/>
                  <a:gd name="T58" fmla="*/ 17 w 42"/>
                  <a:gd name="T59" fmla="*/ 17 h 44"/>
                  <a:gd name="T60" fmla="*/ 8 w 42"/>
                  <a:gd name="T61" fmla="*/ 20 h 44"/>
                  <a:gd name="T62" fmla="*/ 0 w 42"/>
                  <a:gd name="T63" fmla="*/ 22 h 44"/>
                  <a:gd name="T64" fmla="*/ 9 w 42"/>
                  <a:gd name="T65" fmla="*/ 24 h 44"/>
                  <a:gd name="T66" fmla="*/ 17 w 42"/>
                  <a:gd name="T67"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4">
                    <a:moveTo>
                      <a:pt x="17" y="26"/>
                    </a:moveTo>
                    <a:lnTo>
                      <a:pt x="17" y="29"/>
                    </a:lnTo>
                    <a:lnTo>
                      <a:pt x="17" y="35"/>
                    </a:lnTo>
                    <a:lnTo>
                      <a:pt x="17" y="41"/>
                    </a:lnTo>
                    <a:lnTo>
                      <a:pt x="16" y="44"/>
                    </a:lnTo>
                    <a:lnTo>
                      <a:pt x="17" y="43"/>
                    </a:lnTo>
                    <a:lnTo>
                      <a:pt x="18" y="42"/>
                    </a:lnTo>
                    <a:lnTo>
                      <a:pt x="19" y="40"/>
                    </a:lnTo>
                    <a:lnTo>
                      <a:pt x="20" y="38"/>
                    </a:lnTo>
                    <a:lnTo>
                      <a:pt x="22" y="35"/>
                    </a:lnTo>
                    <a:lnTo>
                      <a:pt x="24" y="33"/>
                    </a:lnTo>
                    <a:lnTo>
                      <a:pt x="25" y="31"/>
                    </a:lnTo>
                    <a:lnTo>
                      <a:pt x="26" y="29"/>
                    </a:lnTo>
                    <a:lnTo>
                      <a:pt x="27" y="29"/>
                    </a:lnTo>
                    <a:lnTo>
                      <a:pt x="28" y="29"/>
                    </a:lnTo>
                    <a:lnTo>
                      <a:pt x="29" y="30"/>
                    </a:lnTo>
                    <a:lnTo>
                      <a:pt x="32" y="30"/>
                    </a:lnTo>
                    <a:lnTo>
                      <a:pt x="35" y="31"/>
                    </a:lnTo>
                    <a:lnTo>
                      <a:pt x="37" y="32"/>
                    </a:lnTo>
                    <a:lnTo>
                      <a:pt x="40" y="33"/>
                    </a:lnTo>
                    <a:lnTo>
                      <a:pt x="41" y="34"/>
                    </a:lnTo>
                    <a:lnTo>
                      <a:pt x="42" y="34"/>
                    </a:lnTo>
                    <a:lnTo>
                      <a:pt x="42" y="34"/>
                    </a:lnTo>
                    <a:lnTo>
                      <a:pt x="41" y="33"/>
                    </a:lnTo>
                    <a:lnTo>
                      <a:pt x="39" y="31"/>
                    </a:lnTo>
                    <a:lnTo>
                      <a:pt x="38" y="29"/>
                    </a:lnTo>
                    <a:lnTo>
                      <a:pt x="36" y="27"/>
                    </a:lnTo>
                    <a:lnTo>
                      <a:pt x="35" y="25"/>
                    </a:lnTo>
                    <a:lnTo>
                      <a:pt x="33" y="23"/>
                    </a:lnTo>
                    <a:lnTo>
                      <a:pt x="32" y="22"/>
                    </a:lnTo>
                    <a:lnTo>
                      <a:pt x="32" y="21"/>
                    </a:lnTo>
                    <a:lnTo>
                      <a:pt x="32" y="20"/>
                    </a:lnTo>
                    <a:lnTo>
                      <a:pt x="33" y="19"/>
                    </a:lnTo>
                    <a:lnTo>
                      <a:pt x="35" y="17"/>
                    </a:lnTo>
                    <a:lnTo>
                      <a:pt x="37" y="13"/>
                    </a:lnTo>
                    <a:lnTo>
                      <a:pt x="38" y="11"/>
                    </a:lnTo>
                    <a:lnTo>
                      <a:pt x="40" y="9"/>
                    </a:lnTo>
                    <a:lnTo>
                      <a:pt x="41" y="8"/>
                    </a:lnTo>
                    <a:lnTo>
                      <a:pt x="41" y="7"/>
                    </a:lnTo>
                    <a:lnTo>
                      <a:pt x="40" y="8"/>
                    </a:lnTo>
                    <a:lnTo>
                      <a:pt x="39" y="8"/>
                    </a:lnTo>
                    <a:lnTo>
                      <a:pt x="37" y="9"/>
                    </a:lnTo>
                    <a:lnTo>
                      <a:pt x="34" y="10"/>
                    </a:lnTo>
                    <a:lnTo>
                      <a:pt x="31" y="11"/>
                    </a:lnTo>
                    <a:lnTo>
                      <a:pt x="29" y="12"/>
                    </a:lnTo>
                    <a:lnTo>
                      <a:pt x="27" y="13"/>
                    </a:lnTo>
                    <a:lnTo>
                      <a:pt x="26" y="13"/>
                    </a:lnTo>
                    <a:lnTo>
                      <a:pt x="26" y="12"/>
                    </a:lnTo>
                    <a:lnTo>
                      <a:pt x="25" y="11"/>
                    </a:lnTo>
                    <a:lnTo>
                      <a:pt x="24" y="9"/>
                    </a:lnTo>
                    <a:lnTo>
                      <a:pt x="21" y="7"/>
                    </a:lnTo>
                    <a:lnTo>
                      <a:pt x="19" y="5"/>
                    </a:lnTo>
                    <a:lnTo>
                      <a:pt x="18" y="3"/>
                    </a:lnTo>
                    <a:lnTo>
                      <a:pt x="16" y="2"/>
                    </a:lnTo>
                    <a:lnTo>
                      <a:pt x="16" y="0"/>
                    </a:lnTo>
                    <a:lnTo>
                      <a:pt x="15" y="0"/>
                    </a:lnTo>
                    <a:lnTo>
                      <a:pt x="15" y="2"/>
                    </a:lnTo>
                    <a:lnTo>
                      <a:pt x="16" y="8"/>
                    </a:lnTo>
                    <a:lnTo>
                      <a:pt x="17" y="13"/>
                    </a:lnTo>
                    <a:lnTo>
                      <a:pt x="17" y="17"/>
                    </a:lnTo>
                    <a:lnTo>
                      <a:pt x="14" y="18"/>
                    </a:lnTo>
                    <a:lnTo>
                      <a:pt x="8" y="20"/>
                    </a:lnTo>
                    <a:lnTo>
                      <a:pt x="2" y="22"/>
                    </a:lnTo>
                    <a:lnTo>
                      <a:pt x="0" y="22"/>
                    </a:lnTo>
                    <a:lnTo>
                      <a:pt x="2" y="23"/>
                    </a:lnTo>
                    <a:lnTo>
                      <a:pt x="9" y="24"/>
                    </a:lnTo>
                    <a:lnTo>
                      <a:pt x="14" y="25"/>
                    </a:lnTo>
                    <a:lnTo>
                      <a:pt x="17" y="26"/>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82"/>
              <p:cNvSpPr>
                <a:spLocks/>
              </p:cNvSpPr>
              <p:nvPr userDrawn="1"/>
            </p:nvSpPr>
            <p:spPr bwMode="auto">
              <a:xfrm>
                <a:off x="2105" y="2916"/>
                <a:ext cx="22" cy="22"/>
              </a:xfrm>
              <a:custGeom>
                <a:avLst/>
                <a:gdLst>
                  <a:gd name="T0" fmla="*/ 18 w 44"/>
                  <a:gd name="T1" fmla="*/ 28 h 43"/>
                  <a:gd name="T2" fmla="*/ 20 w 44"/>
                  <a:gd name="T3" fmla="*/ 40 h 43"/>
                  <a:gd name="T4" fmla="*/ 20 w 44"/>
                  <a:gd name="T5" fmla="*/ 42 h 43"/>
                  <a:gd name="T6" fmla="*/ 22 w 44"/>
                  <a:gd name="T7" fmla="*/ 38 h 43"/>
                  <a:gd name="T8" fmla="*/ 24 w 44"/>
                  <a:gd name="T9" fmla="*/ 33 h 43"/>
                  <a:gd name="T10" fmla="*/ 26 w 44"/>
                  <a:gd name="T11" fmla="*/ 28 h 43"/>
                  <a:gd name="T12" fmla="*/ 27 w 44"/>
                  <a:gd name="T13" fmla="*/ 26 h 43"/>
                  <a:gd name="T14" fmla="*/ 31 w 44"/>
                  <a:gd name="T15" fmla="*/ 27 h 43"/>
                  <a:gd name="T16" fmla="*/ 36 w 44"/>
                  <a:gd name="T17" fmla="*/ 28 h 43"/>
                  <a:gd name="T18" fmla="*/ 41 w 44"/>
                  <a:gd name="T19" fmla="*/ 29 h 43"/>
                  <a:gd name="T20" fmla="*/ 44 w 44"/>
                  <a:gd name="T21" fmla="*/ 29 h 43"/>
                  <a:gd name="T22" fmla="*/ 42 w 44"/>
                  <a:gd name="T23" fmla="*/ 28 h 43"/>
                  <a:gd name="T24" fmla="*/ 39 w 44"/>
                  <a:gd name="T25" fmla="*/ 25 h 43"/>
                  <a:gd name="T26" fmla="*/ 35 w 44"/>
                  <a:gd name="T27" fmla="*/ 21 h 43"/>
                  <a:gd name="T28" fmla="*/ 32 w 44"/>
                  <a:gd name="T29" fmla="*/ 19 h 43"/>
                  <a:gd name="T30" fmla="*/ 32 w 44"/>
                  <a:gd name="T31" fmla="*/ 16 h 43"/>
                  <a:gd name="T32" fmla="*/ 34 w 44"/>
                  <a:gd name="T33" fmla="*/ 12 h 43"/>
                  <a:gd name="T34" fmla="*/ 36 w 44"/>
                  <a:gd name="T35" fmla="*/ 7 h 43"/>
                  <a:gd name="T36" fmla="*/ 38 w 44"/>
                  <a:gd name="T37" fmla="*/ 3 h 43"/>
                  <a:gd name="T38" fmla="*/ 38 w 44"/>
                  <a:gd name="T39" fmla="*/ 3 h 43"/>
                  <a:gd name="T40" fmla="*/ 34 w 44"/>
                  <a:gd name="T41" fmla="*/ 5 h 43"/>
                  <a:gd name="T42" fmla="*/ 30 w 44"/>
                  <a:gd name="T43" fmla="*/ 8 h 43"/>
                  <a:gd name="T44" fmla="*/ 25 w 44"/>
                  <a:gd name="T45" fmla="*/ 10 h 43"/>
                  <a:gd name="T46" fmla="*/ 23 w 44"/>
                  <a:gd name="T47" fmla="*/ 10 h 43"/>
                  <a:gd name="T48" fmla="*/ 21 w 44"/>
                  <a:gd name="T49" fmla="*/ 8 h 43"/>
                  <a:gd name="T50" fmla="*/ 17 w 44"/>
                  <a:gd name="T51" fmla="*/ 4 h 43"/>
                  <a:gd name="T52" fmla="*/ 13 w 44"/>
                  <a:gd name="T53" fmla="*/ 1 h 43"/>
                  <a:gd name="T54" fmla="*/ 12 w 44"/>
                  <a:gd name="T55" fmla="*/ 0 h 43"/>
                  <a:gd name="T56" fmla="*/ 13 w 44"/>
                  <a:gd name="T57" fmla="*/ 2 h 43"/>
                  <a:gd name="T58" fmla="*/ 14 w 44"/>
                  <a:gd name="T59" fmla="*/ 7 h 43"/>
                  <a:gd name="T60" fmla="*/ 15 w 44"/>
                  <a:gd name="T61" fmla="*/ 12 h 43"/>
                  <a:gd name="T62" fmla="*/ 16 w 44"/>
                  <a:gd name="T63" fmla="*/ 15 h 43"/>
                  <a:gd name="T64" fmla="*/ 14 w 44"/>
                  <a:gd name="T65" fmla="*/ 16 h 43"/>
                  <a:gd name="T66" fmla="*/ 9 w 44"/>
                  <a:gd name="T67" fmla="*/ 20 h 43"/>
                  <a:gd name="T68" fmla="*/ 4 w 44"/>
                  <a:gd name="T69" fmla="*/ 22 h 43"/>
                  <a:gd name="T70" fmla="*/ 0 w 44"/>
                  <a:gd name="T71" fmla="*/ 24 h 43"/>
                  <a:gd name="T72" fmla="*/ 3 w 44"/>
                  <a:gd name="T73" fmla="*/ 24 h 43"/>
                  <a:gd name="T74" fmla="*/ 15 w 44"/>
                  <a:gd name="T75"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3">
                    <a:moveTo>
                      <a:pt x="18" y="25"/>
                    </a:moveTo>
                    <a:lnTo>
                      <a:pt x="18" y="28"/>
                    </a:lnTo>
                    <a:lnTo>
                      <a:pt x="19" y="34"/>
                    </a:lnTo>
                    <a:lnTo>
                      <a:pt x="20" y="40"/>
                    </a:lnTo>
                    <a:lnTo>
                      <a:pt x="20" y="43"/>
                    </a:lnTo>
                    <a:lnTo>
                      <a:pt x="20" y="42"/>
                    </a:lnTo>
                    <a:lnTo>
                      <a:pt x="21" y="41"/>
                    </a:lnTo>
                    <a:lnTo>
                      <a:pt x="22" y="38"/>
                    </a:lnTo>
                    <a:lnTo>
                      <a:pt x="23" y="36"/>
                    </a:lnTo>
                    <a:lnTo>
                      <a:pt x="24" y="33"/>
                    </a:lnTo>
                    <a:lnTo>
                      <a:pt x="25" y="31"/>
                    </a:lnTo>
                    <a:lnTo>
                      <a:pt x="26" y="28"/>
                    </a:lnTo>
                    <a:lnTo>
                      <a:pt x="26" y="27"/>
                    </a:lnTo>
                    <a:lnTo>
                      <a:pt x="27" y="26"/>
                    </a:lnTo>
                    <a:lnTo>
                      <a:pt x="29" y="26"/>
                    </a:lnTo>
                    <a:lnTo>
                      <a:pt x="31" y="27"/>
                    </a:lnTo>
                    <a:lnTo>
                      <a:pt x="33" y="27"/>
                    </a:lnTo>
                    <a:lnTo>
                      <a:pt x="36" y="28"/>
                    </a:lnTo>
                    <a:lnTo>
                      <a:pt x="39" y="28"/>
                    </a:lnTo>
                    <a:lnTo>
                      <a:pt x="41" y="29"/>
                    </a:lnTo>
                    <a:lnTo>
                      <a:pt x="43" y="29"/>
                    </a:lnTo>
                    <a:lnTo>
                      <a:pt x="44" y="29"/>
                    </a:lnTo>
                    <a:lnTo>
                      <a:pt x="43" y="29"/>
                    </a:lnTo>
                    <a:lnTo>
                      <a:pt x="42" y="28"/>
                    </a:lnTo>
                    <a:lnTo>
                      <a:pt x="41" y="26"/>
                    </a:lnTo>
                    <a:lnTo>
                      <a:pt x="39" y="25"/>
                    </a:lnTo>
                    <a:lnTo>
                      <a:pt x="37" y="23"/>
                    </a:lnTo>
                    <a:lnTo>
                      <a:pt x="35" y="21"/>
                    </a:lnTo>
                    <a:lnTo>
                      <a:pt x="33" y="20"/>
                    </a:lnTo>
                    <a:lnTo>
                      <a:pt x="32" y="19"/>
                    </a:lnTo>
                    <a:lnTo>
                      <a:pt x="32" y="18"/>
                    </a:lnTo>
                    <a:lnTo>
                      <a:pt x="32" y="16"/>
                    </a:lnTo>
                    <a:lnTo>
                      <a:pt x="33" y="15"/>
                    </a:lnTo>
                    <a:lnTo>
                      <a:pt x="34" y="12"/>
                    </a:lnTo>
                    <a:lnTo>
                      <a:pt x="35" y="10"/>
                    </a:lnTo>
                    <a:lnTo>
                      <a:pt x="36" y="7"/>
                    </a:lnTo>
                    <a:lnTo>
                      <a:pt x="38" y="5"/>
                    </a:lnTo>
                    <a:lnTo>
                      <a:pt x="38" y="3"/>
                    </a:lnTo>
                    <a:lnTo>
                      <a:pt x="39" y="3"/>
                    </a:lnTo>
                    <a:lnTo>
                      <a:pt x="38" y="3"/>
                    </a:lnTo>
                    <a:lnTo>
                      <a:pt x="37" y="4"/>
                    </a:lnTo>
                    <a:lnTo>
                      <a:pt x="34" y="5"/>
                    </a:lnTo>
                    <a:lnTo>
                      <a:pt x="32" y="7"/>
                    </a:lnTo>
                    <a:lnTo>
                      <a:pt x="30" y="8"/>
                    </a:lnTo>
                    <a:lnTo>
                      <a:pt x="26" y="9"/>
                    </a:lnTo>
                    <a:lnTo>
                      <a:pt x="25" y="10"/>
                    </a:lnTo>
                    <a:lnTo>
                      <a:pt x="24" y="11"/>
                    </a:lnTo>
                    <a:lnTo>
                      <a:pt x="23" y="10"/>
                    </a:lnTo>
                    <a:lnTo>
                      <a:pt x="22" y="9"/>
                    </a:lnTo>
                    <a:lnTo>
                      <a:pt x="21" y="8"/>
                    </a:lnTo>
                    <a:lnTo>
                      <a:pt x="19" y="6"/>
                    </a:lnTo>
                    <a:lnTo>
                      <a:pt x="17" y="4"/>
                    </a:lnTo>
                    <a:lnTo>
                      <a:pt x="15" y="2"/>
                    </a:lnTo>
                    <a:lnTo>
                      <a:pt x="13" y="1"/>
                    </a:lnTo>
                    <a:lnTo>
                      <a:pt x="12" y="0"/>
                    </a:lnTo>
                    <a:lnTo>
                      <a:pt x="12" y="0"/>
                    </a:lnTo>
                    <a:lnTo>
                      <a:pt x="12" y="0"/>
                    </a:lnTo>
                    <a:lnTo>
                      <a:pt x="13" y="2"/>
                    </a:lnTo>
                    <a:lnTo>
                      <a:pt x="13" y="4"/>
                    </a:lnTo>
                    <a:lnTo>
                      <a:pt x="14" y="7"/>
                    </a:lnTo>
                    <a:lnTo>
                      <a:pt x="15" y="10"/>
                    </a:lnTo>
                    <a:lnTo>
                      <a:pt x="15" y="12"/>
                    </a:lnTo>
                    <a:lnTo>
                      <a:pt x="16" y="14"/>
                    </a:lnTo>
                    <a:lnTo>
                      <a:pt x="16" y="15"/>
                    </a:lnTo>
                    <a:lnTo>
                      <a:pt x="15" y="16"/>
                    </a:lnTo>
                    <a:lnTo>
                      <a:pt x="14" y="16"/>
                    </a:lnTo>
                    <a:lnTo>
                      <a:pt x="12" y="18"/>
                    </a:lnTo>
                    <a:lnTo>
                      <a:pt x="9" y="20"/>
                    </a:lnTo>
                    <a:lnTo>
                      <a:pt x="6" y="21"/>
                    </a:lnTo>
                    <a:lnTo>
                      <a:pt x="4" y="22"/>
                    </a:lnTo>
                    <a:lnTo>
                      <a:pt x="2" y="23"/>
                    </a:lnTo>
                    <a:lnTo>
                      <a:pt x="0" y="24"/>
                    </a:lnTo>
                    <a:lnTo>
                      <a:pt x="0" y="24"/>
                    </a:lnTo>
                    <a:lnTo>
                      <a:pt x="3" y="24"/>
                    </a:lnTo>
                    <a:lnTo>
                      <a:pt x="9" y="25"/>
                    </a:lnTo>
                    <a:lnTo>
                      <a:pt x="15" y="25"/>
                    </a:lnTo>
                    <a:lnTo>
                      <a:pt x="18" y="2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83"/>
              <p:cNvSpPr>
                <a:spLocks/>
              </p:cNvSpPr>
              <p:nvPr userDrawn="1"/>
            </p:nvSpPr>
            <p:spPr bwMode="auto">
              <a:xfrm>
                <a:off x="2127" y="2934"/>
                <a:ext cx="21" cy="21"/>
              </a:xfrm>
              <a:custGeom>
                <a:avLst/>
                <a:gdLst>
                  <a:gd name="T0" fmla="*/ 18 w 43"/>
                  <a:gd name="T1" fmla="*/ 29 h 42"/>
                  <a:gd name="T2" fmla="*/ 21 w 43"/>
                  <a:gd name="T3" fmla="*/ 40 h 42"/>
                  <a:gd name="T4" fmla="*/ 23 w 43"/>
                  <a:gd name="T5" fmla="*/ 40 h 42"/>
                  <a:gd name="T6" fmla="*/ 27 w 43"/>
                  <a:gd name="T7" fmla="*/ 28 h 42"/>
                  <a:gd name="T8" fmla="*/ 30 w 43"/>
                  <a:gd name="T9" fmla="*/ 25 h 42"/>
                  <a:gd name="T10" fmla="*/ 41 w 43"/>
                  <a:gd name="T11" fmla="*/ 25 h 42"/>
                  <a:gd name="T12" fmla="*/ 43 w 43"/>
                  <a:gd name="T13" fmla="*/ 25 h 42"/>
                  <a:gd name="T14" fmla="*/ 40 w 43"/>
                  <a:gd name="T15" fmla="*/ 23 h 42"/>
                  <a:gd name="T16" fmla="*/ 36 w 43"/>
                  <a:gd name="T17" fmla="*/ 20 h 42"/>
                  <a:gd name="T18" fmla="*/ 32 w 43"/>
                  <a:gd name="T19" fmla="*/ 17 h 42"/>
                  <a:gd name="T20" fmla="*/ 30 w 43"/>
                  <a:gd name="T21" fmla="*/ 16 h 42"/>
                  <a:gd name="T22" fmla="*/ 31 w 43"/>
                  <a:gd name="T23" fmla="*/ 13 h 42"/>
                  <a:gd name="T24" fmla="*/ 32 w 43"/>
                  <a:gd name="T25" fmla="*/ 8 h 42"/>
                  <a:gd name="T26" fmla="*/ 34 w 43"/>
                  <a:gd name="T27" fmla="*/ 2 h 42"/>
                  <a:gd name="T28" fmla="*/ 34 w 43"/>
                  <a:gd name="T29" fmla="*/ 0 h 42"/>
                  <a:gd name="T30" fmla="*/ 33 w 43"/>
                  <a:gd name="T31" fmla="*/ 1 h 42"/>
                  <a:gd name="T32" fmla="*/ 30 w 43"/>
                  <a:gd name="T33" fmla="*/ 4 h 42"/>
                  <a:gd name="T34" fmla="*/ 26 w 43"/>
                  <a:gd name="T35" fmla="*/ 8 h 42"/>
                  <a:gd name="T36" fmla="*/ 22 w 43"/>
                  <a:gd name="T37" fmla="*/ 10 h 42"/>
                  <a:gd name="T38" fmla="*/ 21 w 43"/>
                  <a:gd name="T39" fmla="*/ 10 h 42"/>
                  <a:gd name="T40" fmla="*/ 17 w 43"/>
                  <a:gd name="T41" fmla="*/ 8 h 42"/>
                  <a:gd name="T42" fmla="*/ 13 w 43"/>
                  <a:gd name="T43" fmla="*/ 4 h 42"/>
                  <a:gd name="T44" fmla="*/ 9 w 43"/>
                  <a:gd name="T45" fmla="*/ 2 h 42"/>
                  <a:gd name="T46" fmla="*/ 8 w 43"/>
                  <a:gd name="T47" fmla="*/ 1 h 42"/>
                  <a:gd name="T48" fmla="*/ 8 w 43"/>
                  <a:gd name="T49" fmla="*/ 3 h 42"/>
                  <a:gd name="T50" fmla="*/ 11 w 43"/>
                  <a:gd name="T51" fmla="*/ 9 h 42"/>
                  <a:gd name="T52" fmla="*/ 13 w 43"/>
                  <a:gd name="T53" fmla="*/ 14 h 42"/>
                  <a:gd name="T54" fmla="*/ 14 w 43"/>
                  <a:gd name="T55" fmla="*/ 16 h 42"/>
                  <a:gd name="T56" fmla="*/ 12 w 43"/>
                  <a:gd name="T57" fmla="*/ 18 h 42"/>
                  <a:gd name="T58" fmla="*/ 8 w 43"/>
                  <a:gd name="T59" fmla="*/ 21 h 42"/>
                  <a:gd name="T60" fmla="*/ 3 w 43"/>
                  <a:gd name="T61" fmla="*/ 24 h 42"/>
                  <a:gd name="T62" fmla="*/ 0 w 43"/>
                  <a:gd name="T63" fmla="*/ 26 h 42"/>
                  <a:gd name="T64" fmla="*/ 2 w 43"/>
                  <a:gd name="T65" fmla="*/ 26 h 42"/>
                  <a:gd name="T66" fmla="*/ 14 w 43"/>
                  <a:gd name="T67"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42">
                    <a:moveTo>
                      <a:pt x="17" y="25"/>
                    </a:moveTo>
                    <a:lnTo>
                      <a:pt x="18" y="29"/>
                    </a:lnTo>
                    <a:lnTo>
                      <a:pt x="20" y="34"/>
                    </a:lnTo>
                    <a:lnTo>
                      <a:pt x="21" y="40"/>
                    </a:lnTo>
                    <a:lnTo>
                      <a:pt x="22" y="42"/>
                    </a:lnTo>
                    <a:lnTo>
                      <a:pt x="23" y="40"/>
                    </a:lnTo>
                    <a:lnTo>
                      <a:pt x="24" y="34"/>
                    </a:lnTo>
                    <a:lnTo>
                      <a:pt x="27" y="28"/>
                    </a:lnTo>
                    <a:lnTo>
                      <a:pt x="27" y="24"/>
                    </a:lnTo>
                    <a:lnTo>
                      <a:pt x="30" y="25"/>
                    </a:lnTo>
                    <a:lnTo>
                      <a:pt x="36" y="25"/>
                    </a:lnTo>
                    <a:lnTo>
                      <a:pt x="41" y="25"/>
                    </a:lnTo>
                    <a:lnTo>
                      <a:pt x="43" y="25"/>
                    </a:lnTo>
                    <a:lnTo>
                      <a:pt x="43" y="25"/>
                    </a:lnTo>
                    <a:lnTo>
                      <a:pt x="42" y="24"/>
                    </a:lnTo>
                    <a:lnTo>
                      <a:pt x="40" y="23"/>
                    </a:lnTo>
                    <a:lnTo>
                      <a:pt x="38" y="21"/>
                    </a:lnTo>
                    <a:lnTo>
                      <a:pt x="36" y="20"/>
                    </a:lnTo>
                    <a:lnTo>
                      <a:pt x="34" y="18"/>
                    </a:lnTo>
                    <a:lnTo>
                      <a:pt x="32" y="17"/>
                    </a:lnTo>
                    <a:lnTo>
                      <a:pt x="30" y="16"/>
                    </a:lnTo>
                    <a:lnTo>
                      <a:pt x="30" y="16"/>
                    </a:lnTo>
                    <a:lnTo>
                      <a:pt x="30" y="15"/>
                    </a:lnTo>
                    <a:lnTo>
                      <a:pt x="31" y="13"/>
                    </a:lnTo>
                    <a:lnTo>
                      <a:pt x="31" y="11"/>
                    </a:lnTo>
                    <a:lnTo>
                      <a:pt x="32" y="8"/>
                    </a:lnTo>
                    <a:lnTo>
                      <a:pt x="33" y="4"/>
                    </a:lnTo>
                    <a:lnTo>
                      <a:pt x="34" y="2"/>
                    </a:lnTo>
                    <a:lnTo>
                      <a:pt x="34" y="0"/>
                    </a:lnTo>
                    <a:lnTo>
                      <a:pt x="34" y="0"/>
                    </a:lnTo>
                    <a:lnTo>
                      <a:pt x="34" y="0"/>
                    </a:lnTo>
                    <a:lnTo>
                      <a:pt x="33" y="1"/>
                    </a:lnTo>
                    <a:lnTo>
                      <a:pt x="31" y="2"/>
                    </a:lnTo>
                    <a:lnTo>
                      <a:pt x="30" y="4"/>
                    </a:lnTo>
                    <a:lnTo>
                      <a:pt x="28" y="6"/>
                    </a:lnTo>
                    <a:lnTo>
                      <a:pt x="26" y="8"/>
                    </a:lnTo>
                    <a:lnTo>
                      <a:pt x="23" y="9"/>
                    </a:lnTo>
                    <a:lnTo>
                      <a:pt x="22" y="10"/>
                    </a:lnTo>
                    <a:lnTo>
                      <a:pt x="21" y="11"/>
                    </a:lnTo>
                    <a:lnTo>
                      <a:pt x="21" y="10"/>
                    </a:lnTo>
                    <a:lnTo>
                      <a:pt x="19" y="10"/>
                    </a:lnTo>
                    <a:lnTo>
                      <a:pt x="17" y="8"/>
                    </a:lnTo>
                    <a:lnTo>
                      <a:pt x="15" y="7"/>
                    </a:lnTo>
                    <a:lnTo>
                      <a:pt x="13" y="4"/>
                    </a:lnTo>
                    <a:lnTo>
                      <a:pt x="11" y="3"/>
                    </a:lnTo>
                    <a:lnTo>
                      <a:pt x="9" y="2"/>
                    </a:lnTo>
                    <a:lnTo>
                      <a:pt x="8" y="1"/>
                    </a:lnTo>
                    <a:lnTo>
                      <a:pt x="8" y="1"/>
                    </a:lnTo>
                    <a:lnTo>
                      <a:pt x="8" y="1"/>
                    </a:lnTo>
                    <a:lnTo>
                      <a:pt x="8" y="3"/>
                    </a:lnTo>
                    <a:lnTo>
                      <a:pt x="10" y="6"/>
                    </a:lnTo>
                    <a:lnTo>
                      <a:pt x="11" y="9"/>
                    </a:lnTo>
                    <a:lnTo>
                      <a:pt x="12" y="11"/>
                    </a:lnTo>
                    <a:lnTo>
                      <a:pt x="13" y="14"/>
                    </a:lnTo>
                    <a:lnTo>
                      <a:pt x="14" y="15"/>
                    </a:lnTo>
                    <a:lnTo>
                      <a:pt x="14" y="16"/>
                    </a:lnTo>
                    <a:lnTo>
                      <a:pt x="14" y="17"/>
                    </a:lnTo>
                    <a:lnTo>
                      <a:pt x="12" y="18"/>
                    </a:lnTo>
                    <a:lnTo>
                      <a:pt x="10" y="19"/>
                    </a:lnTo>
                    <a:lnTo>
                      <a:pt x="8" y="21"/>
                    </a:lnTo>
                    <a:lnTo>
                      <a:pt x="6" y="22"/>
                    </a:lnTo>
                    <a:lnTo>
                      <a:pt x="3" y="24"/>
                    </a:lnTo>
                    <a:lnTo>
                      <a:pt x="1" y="25"/>
                    </a:lnTo>
                    <a:lnTo>
                      <a:pt x="0" y="26"/>
                    </a:lnTo>
                    <a:lnTo>
                      <a:pt x="0" y="28"/>
                    </a:lnTo>
                    <a:lnTo>
                      <a:pt x="2" y="26"/>
                    </a:lnTo>
                    <a:lnTo>
                      <a:pt x="9" y="26"/>
                    </a:lnTo>
                    <a:lnTo>
                      <a:pt x="14" y="25"/>
                    </a:lnTo>
                    <a:lnTo>
                      <a:pt x="17" y="25"/>
                    </a:lnTo>
                    <a:close/>
                  </a:path>
                </a:pathLst>
              </a:custGeom>
              <a:solidFill>
                <a:srgbClr val="A80003"/>
              </a:solidFill>
              <a:ln w="0">
                <a:solidFill>
                  <a:srgbClr val="A8000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84"/>
              <p:cNvSpPr>
                <a:spLocks/>
              </p:cNvSpPr>
              <p:nvPr userDrawn="1"/>
            </p:nvSpPr>
            <p:spPr bwMode="auto">
              <a:xfrm>
                <a:off x="2241" y="2818"/>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85"/>
              <p:cNvSpPr>
                <a:spLocks/>
              </p:cNvSpPr>
              <p:nvPr userDrawn="1"/>
            </p:nvSpPr>
            <p:spPr bwMode="auto">
              <a:xfrm>
                <a:off x="2238" y="2851"/>
                <a:ext cx="0" cy="5"/>
              </a:xfrm>
              <a:custGeom>
                <a:avLst/>
                <a:gdLst>
                  <a:gd name="T0" fmla="*/ 9 h 10"/>
                  <a:gd name="T1" fmla="*/ 0 h 10"/>
                  <a:gd name="T2" fmla="*/ 3 h 10"/>
                  <a:gd name="T3" fmla="*/ 7 h 10"/>
                  <a:gd name="T4" fmla="*/ 10 h 10"/>
                  <a:gd name="T5" fmla="*/ 9 h 10"/>
                </a:gdLst>
                <a:ahLst/>
                <a:cxnLst>
                  <a:cxn ang="0">
                    <a:pos x="0" y="T0"/>
                  </a:cxn>
                  <a:cxn ang="0">
                    <a:pos x="0" y="T1"/>
                  </a:cxn>
                  <a:cxn ang="0">
                    <a:pos x="0" y="T2"/>
                  </a:cxn>
                  <a:cxn ang="0">
                    <a:pos x="0" y="T3"/>
                  </a:cxn>
                  <a:cxn ang="0">
                    <a:pos x="0" y="T4"/>
                  </a:cxn>
                  <a:cxn ang="0">
                    <a:pos x="0" y="T5"/>
                  </a:cxn>
                </a:cxnLst>
                <a:rect l="0" t="0" r="r" b="b"/>
                <a:pathLst>
                  <a:path h="10">
                    <a:moveTo>
                      <a:pt x="0" y="9"/>
                    </a:moveTo>
                    <a:lnTo>
                      <a:pt x="0" y="0"/>
                    </a:lnTo>
                    <a:lnTo>
                      <a:pt x="0" y="3"/>
                    </a:lnTo>
                    <a:lnTo>
                      <a:pt x="0" y="7"/>
                    </a:lnTo>
                    <a:lnTo>
                      <a:pt x="0" y="10"/>
                    </a:lnTo>
                    <a:lnTo>
                      <a:pt x="0"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86"/>
              <p:cNvSpPr>
                <a:spLocks/>
              </p:cNvSpPr>
              <p:nvPr userDrawn="1"/>
            </p:nvSpPr>
            <p:spPr bwMode="auto">
              <a:xfrm>
                <a:off x="2237" y="2883"/>
                <a:ext cx="0" cy="1"/>
              </a:xfrm>
              <a:custGeom>
                <a:avLst/>
                <a:gdLst>
                  <a:gd name="T0" fmla="*/ 2 h 2"/>
                  <a:gd name="T1" fmla="*/ 1 h 2"/>
                  <a:gd name="T2" fmla="*/ 0 h 2"/>
                  <a:gd name="T3" fmla="*/ 2 h 2"/>
                </a:gdLst>
                <a:ahLst/>
                <a:cxnLst>
                  <a:cxn ang="0">
                    <a:pos x="0" y="T0"/>
                  </a:cxn>
                  <a:cxn ang="0">
                    <a:pos x="0" y="T1"/>
                  </a:cxn>
                  <a:cxn ang="0">
                    <a:pos x="0" y="T2"/>
                  </a:cxn>
                  <a:cxn ang="0">
                    <a:pos x="0" y="T3"/>
                  </a:cxn>
                </a:cxnLst>
                <a:rect l="0" t="0" r="r" b="b"/>
                <a:pathLst>
                  <a:path h="2">
                    <a:moveTo>
                      <a:pt x="0" y="2"/>
                    </a:moveTo>
                    <a:lnTo>
                      <a:pt x="0" y="1"/>
                    </a:lnTo>
                    <a:lnTo>
                      <a:pt x="0" y="0"/>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Rectangle 187"/>
              <p:cNvSpPr>
                <a:spLocks noChangeArrowheads="1"/>
              </p:cNvSpPr>
              <p:nvPr userDrawn="1"/>
            </p:nvSpPr>
            <p:spPr bwMode="auto">
              <a:xfrm>
                <a:off x="2237" y="2884"/>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88"/>
              <p:cNvSpPr>
                <a:spLocks/>
              </p:cNvSpPr>
              <p:nvPr userDrawn="1"/>
            </p:nvSpPr>
            <p:spPr bwMode="auto">
              <a:xfrm>
                <a:off x="2265" y="2834"/>
                <a:ext cx="2" cy="5"/>
              </a:xfrm>
              <a:custGeom>
                <a:avLst/>
                <a:gdLst>
                  <a:gd name="T0" fmla="*/ 2 w 4"/>
                  <a:gd name="T1" fmla="*/ 11 h 11"/>
                  <a:gd name="T2" fmla="*/ 3 w 4"/>
                  <a:gd name="T3" fmla="*/ 11 h 11"/>
                  <a:gd name="T4" fmla="*/ 4 w 4"/>
                  <a:gd name="T5" fmla="*/ 10 h 11"/>
                  <a:gd name="T6" fmla="*/ 4 w 4"/>
                  <a:gd name="T7" fmla="*/ 9 h 11"/>
                  <a:gd name="T8" fmla="*/ 4 w 4"/>
                  <a:gd name="T9" fmla="*/ 7 h 11"/>
                  <a:gd name="T10" fmla="*/ 4 w 4"/>
                  <a:gd name="T11" fmla="*/ 6 h 11"/>
                  <a:gd name="T12" fmla="*/ 3 w 4"/>
                  <a:gd name="T13" fmla="*/ 5 h 11"/>
                  <a:gd name="T14" fmla="*/ 3 w 4"/>
                  <a:gd name="T15" fmla="*/ 3 h 11"/>
                  <a:gd name="T16" fmla="*/ 2 w 4"/>
                  <a:gd name="T17" fmla="*/ 2 h 11"/>
                  <a:gd name="T18" fmla="*/ 2 w 4"/>
                  <a:gd name="T19" fmla="*/ 1 h 11"/>
                  <a:gd name="T20" fmla="*/ 1 w 4"/>
                  <a:gd name="T21" fmla="*/ 0 h 11"/>
                  <a:gd name="T22" fmla="*/ 0 w 4"/>
                  <a:gd name="T23" fmla="*/ 3 h 11"/>
                  <a:gd name="T24" fmla="*/ 1 w 4"/>
                  <a:gd name="T25" fmla="*/ 7 h 11"/>
                  <a:gd name="T26" fmla="*/ 1 w 4"/>
                  <a:gd name="T27" fmla="*/ 11 h 11"/>
                  <a:gd name="T28" fmla="*/ 2 w 4"/>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1">
                    <a:moveTo>
                      <a:pt x="2" y="11"/>
                    </a:moveTo>
                    <a:lnTo>
                      <a:pt x="3" y="11"/>
                    </a:lnTo>
                    <a:lnTo>
                      <a:pt x="4" y="10"/>
                    </a:lnTo>
                    <a:lnTo>
                      <a:pt x="4" y="9"/>
                    </a:lnTo>
                    <a:lnTo>
                      <a:pt x="4" y="7"/>
                    </a:lnTo>
                    <a:lnTo>
                      <a:pt x="4" y="6"/>
                    </a:lnTo>
                    <a:lnTo>
                      <a:pt x="3" y="5"/>
                    </a:lnTo>
                    <a:lnTo>
                      <a:pt x="3" y="3"/>
                    </a:lnTo>
                    <a:lnTo>
                      <a:pt x="2" y="2"/>
                    </a:lnTo>
                    <a:lnTo>
                      <a:pt x="2" y="1"/>
                    </a:lnTo>
                    <a:lnTo>
                      <a:pt x="1" y="0"/>
                    </a:lnTo>
                    <a:lnTo>
                      <a:pt x="0" y="3"/>
                    </a:lnTo>
                    <a:lnTo>
                      <a:pt x="1" y="7"/>
                    </a:lnTo>
                    <a:lnTo>
                      <a:pt x="1" y="11"/>
                    </a:lnTo>
                    <a:lnTo>
                      <a:pt x="2"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89"/>
              <p:cNvSpPr>
                <a:spLocks/>
              </p:cNvSpPr>
              <p:nvPr userDrawn="1"/>
            </p:nvSpPr>
            <p:spPr bwMode="auto">
              <a:xfrm>
                <a:off x="2268" y="2837"/>
                <a:ext cx="2" cy="2"/>
              </a:xfrm>
              <a:custGeom>
                <a:avLst/>
                <a:gdLst>
                  <a:gd name="T0" fmla="*/ 1 w 3"/>
                  <a:gd name="T1" fmla="*/ 5 h 5"/>
                  <a:gd name="T2" fmla="*/ 2 w 3"/>
                  <a:gd name="T3" fmla="*/ 4 h 5"/>
                  <a:gd name="T4" fmla="*/ 2 w 3"/>
                  <a:gd name="T5" fmla="*/ 4 h 5"/>
                  <a:gd name="T6" fmla="*/ 2 w 3"/>
                  <a:gd name="T7" fmla="*/ 3 h 5"/>
                  <a:gd name="T8" fmla="*/ 3 w 3"/>
                  <a:gd name="T9" fmla="*/ 2 h 5"/>
                  <a:gd name="T10" fmla="*/ 2 w 3"/>
                  <a:gd name="T11" fmla="*/ 0 h 5"/>
                  <a:gd name="T12" fmla="*/ 0 w 3"/>
                  <a:gd name="T13" fmla="*/ 0 h 5"/>
                  <a:gd name="T14" fmla="*/ 0 w 3"/>
                  <a:gd name="T15" fmla="*/ 2 h 5"/>
                  <a:gd name="T16" fmla="*/ 0 w 3"/>
                  <a:gd name="T17" fmla="*/ 3 h 5"/>
                  <a:gd name="T18" fmla="*/ 0 w 3"/>
                  <a:gd name="T19" fmla="*/ 4 h 5"/>
                  <a:gd name="T20" fmla="*/ 1 w 3"/>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1" y="5"/>
                    </a:moveTo>
                    <a:lnTo>
                      <a:pt x="2" y="4"/>
                    </a:lnTo>
                    <a:lnTo>
                      <a:pt x="2" y="4"/>
                    </a:lnTo>
                    <a:lnTo>
                      <a:pt x="2" y="3"/>
                    </a:lnTo>
                    <a:lnTo>
                      <a:pt x="3" y="2"/>
                    </a:lnTo>
                    <a:lnTo>
                      <a:pt x="2" y="0"/>
                    </a:lnTo>
                    <a:lnTo>
                      <a:pt x="0" y="0"/>
                    </a:lnTo>
                    <a:lnTo>
                      <a:pt x="0" y="2"/>
                    </a:lnTo>
                    <a:lnTo>
                      <a:pt x="0" y="3"/>
                    </a:lnTo>
                    <a:lnTo>
                      <a:pt x="0" y="4"/>
                    </a:lnTo>
                    <a:lnTo>
                      <a:pt x="1"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90"/>
              <p:cNvSpPr>
                <a:spLocks/>
              </p:cNvSpPr>
              <p:nvPr userDrawn="1"/>
            </p:nvSpPr>
            <p:spPr bwMode="auto">
              <a:xfrm>
                <a:off x="2262" y="2825"/>
                <a:ext cx="7" cy="9"/>
              </a:xfrm>
              <a:custGeom>
                <a:avLst/>
                <a:gdLst>
                  <a:gd name="T0" fmla="*/ 12 w 14"/>
                  <a:gd name="T1" fmla="*/ 19 h 19"/>
                  <a:gd name="T2" fmla="*/ 13 w 14"/>
                  <a:gd name="T3" fmla="*/ 19 h 19"/>
                  <a:gd name="T4" fmla="*/ 14 w 14"/>
                  <a:gd name="T5" fmla="*/ 17 h 19"/>
                  <a:gd name="T6" fmla="*/ 14 w 14"/>
                  <a:gd name="T7" fmla="*/ 16 h 19"/>
                  <a:gd name="T8" fmla="*/ 13 w 14"/>
                  <a:gd name="T9" fmla="*/ 15 h 19"/>
                  <a:gd name="T10" fmla="*/ 13 w 14"/>
                  <a:gd name="T11" fmla="*/ 13 h 19"/>
                  <a:gd name="T12" fmla="*/ 12 w 14"/>
                  <a:gd name="T13" fmla="*/ 12 h 19"/>
                  <a:gd name="T14" fmla="*/ 11 w 14"/>
                  <a:gd name="T15" fmla="*/ 11 h 19"/>
                  <a:gd name="T16" fmla="*/ 10 w 14"/>
                  <a:gd name="T17" fmla="*/ 10 h 19"/>
                  <a:gd name="T18" fmla="*/ 10 w 14"/>
                  <a:gd name="T19" fmla="*/ 9 h 19"/>
                  <a:gd name="T20" fmla="*/ 10 w 14"/>
                  <a:gd name="T21" fmla="*/ 7 h 19"/>
                  <a:gd name="T22" fmla="*/ 9 w 14"/>
                  <a:gd name="T23" fmla="*/ 6 h 19"/>
                  <a:gd name="T24" fmla="*/ 7 w 14"/>
                  <a:gd name="T25" fmla="*/ 3 h 19"/>
                  <a:gd name="T26" fmla="*/ 6 w 14"/>
                  <a:gd name="T27" fmla="*/ 2 h 19"/>
                  <a:gd name="T28" fmla="*/ 5 w 14"/>
                  <a:gd name="T29" fmla="*/ 0 h 19"/>
                  <a:gd name="T30" fmla="*/ 4 w 14"/>
                  <a:gd name="T31" fmla="*/ 0 h 19"/>
                  <a:gd name="T32" fmla="*/ 1 w 14"/>
                  <a:gd name="T33" fmla="*/ 0 h 19"/>
                  <a:gd name="T34" fmla="*/ 0 w 14"/>
                  <a:gd name="T35" fmla="*/ 1 h 19"/>
                  <a:gd name="T36" fmla="*/ 0 w 14"/>
                  <a:gd name="T37" fmla="*/ 2 h 19"/>
                  <a:gd name="T38" fmla="*/ 3 w 14"/>
                  <a:gd name="T39" fmla="*/ 6 h 19"/>
                  <a:gd name="T40" fmla="*/ 5 w 14"/>
                  <a:gd name="T41" fmla="*/ 8 h 19"/>
                  <a:gd name="T42" fmla="*/ 8 w 14"/>
                  <a:gd name="T43" fmla="*/ 10 h 19"/>
                  <a:gd name="T44" fmla="*/ 8 w 14"/>
                  <a:gd name="T45" fmla="*/ 12 h 19"/>
                  <a:gd name="T46" fmla="*/ 9 w 14"/>
                  <a:gd name="T47" fmla="*/ 13 h 19"/>
                  <a:gd name="T48" fmla="*/ 11 w 14"/>
                  <a:gd name="T49" fmla="*/ 14 h 19"/>
                  <a:gd name="T50" fmla="*/ 12 w 14"/>
                  <a:gd name="T51" fmla="*/ 16 h 19"/>
                  <a:gd name="T52" fmla="*/ 13 w 14"/>
                  <a:gd name="T53" fmla="*/ 17 h 19"/>
                  <a:gd name="T54" fmla="*/ 12 w 14"/>
                  <a:gd name="T5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19">
                    <a:moveTo>
                      <a:pt x="12" y="19"/>
                    </a:moveTo>
                    <a:lnTo>
                      <a:pt x="13" y="19"/>
                    </a:lnTo>
                    <a:lnTo>
                      <a:pt x="14" y="17"/>
                    </a:lnTo>
                    <a:lnTo>
                      <a:pt x="14" y="16"/>
                    </a:lnTo>
                    <a:lnTo>
                      <a:pt x="13" y="15"/>
                    </a:lnTo>
                    <a:lnTo>
                      <a:pt x="13" y="13"/>
                    </a:lnTo>
                    <a:lnTo>
                      <a:pt x="12" y="12"/>
                    </a:lnTo>
                    <a:lnTo>
                      <a:pt x="11" y="11"/>
                    </a:lnTo>
                    <a:lnTo>
                      <a:pt x="10" y="10"/>
                    </a:lnTo>
                    <a:lnTo>
                      <a:pt x="10" y="9"/>
                    </a:lnTo>
                    <a:lnTo>
                      <a:pt x="10" y="7"/>
                    </a:lnTo>
                    <a:lnTo>
                      <a:pt x="9" y="6"/>
                    </a:lnTo>
                    <a:lnTo>
                      <a:pt x="7" y="3"/>
                    </a:lnTo>
                    <a:lnTo>
                      <a:pt x="6" y="2"/>
                    </a:lnTo>
                    <a:lnTo>
                      <a:pt x="5" y="0"/>
                    </a:lnTo>
                    <a:lnTo>
                      <a:pt x="4" y="0"/>
                    </a:lnTo>
                    <a:lnTo>
                      <a:pt x="1" y="0"/>
                    </a:lnTo>
                    <a:lnTo>
                      <a:pt x="0" y="1"/>
                    </a:lnTo>
                    <a:lnTo>
                      <a:pt x="0" y="2"/>
                    </a:lnTo>
                    <a:lnTo>
                      <a:pt x="3" y="6"/>
                    </a:lnTo>
                    <a:lnTo>
                      <a:pt x="5" y="8"/>
                    </a:lnTo>
                    <a:lnTo>
                      <a:pt x="8" y="10"/>
                    </a:lnTo>
                    <a:lnTo>
                      <a:pt x="8" y="12"/>
                    </a:lnTo>
                    <a:lnTo>
                      <a:pt x="9" y="13"/>
                    </a:lnTo>
                    <a:lnTo>
                      <a:pt x="11" y="14"/>
                    </a:lnTo>
                    <a:lnTo>
                      <a:pt x="12" y="16"/>
                    </a:lnTo>
                    <a:lnTo>
                      <a:pt x="13" y="17"/>
                    </a:lnTo>
                    <a:lnTo>
                      <a:pt x="12" y="1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91"/>
              <p:cNvSpPr>
                <a:spLocks/>
              </p:cNvSpPr>
              <p:nvPr userDrawn="1"/>
            </p:nvSpPr>
            <p:spPr bwMode="auto">
              <a:xfrm>
                <a:off x="2259" y="2826"/>
                <a:ext cx="3" cy="2"/>
              </a:xfrm>
              <a:custGeom>
                <a:avLst/>
                <a:gdLst>
                  <a:gd name="T0" fmla="*/ 6 w 6"/>
                  <a:gd name="T1" fmla="*/ 3 h 5"/>
                  <a:gd name="T2" fmla="*/ 5 w 6"/>
                  <a:gd name="T3" fmla="*/ 1 h 5"/>
                  <a:gd name="T4" fmla="*/ 4 w 6"/>
                  <a:gd name="T5" fmla="*/ 0 h 5"/>
                  <a:gd name="T6" fmla="*/ 3 w 6"/>
                  <a:gd name="T7" fmla="*/ 0 h 5"/>
                  <a:gd name="T8" fmla="*/ 1 w 6"/>
                  <a:gd name="T9" fmla="*/ 0 h 5"/>
                  <a:gd name="T10" fmla="*/ 0 w 6"/>
                  <a:gd name="T11" fmla="*/ 0 h 5"/>
                  <a:gd name="T12" fmla="*/ 0 w 6"/>
                  <a:gd name="T13" fmla="*/ 3 h 5"/>
                  <a:gd name="T14" fmla="*/ 1 w 6"/>
                  <a:gd name="T15" fmla="*/ 4 h 5"/>
                  <a:gd name="T16" fmla="*/ 2 w 6"/>
                  <a:gd name="T17" fmla="*/ 5 h 5"/>
                  <a:gd name="T18" fmla="*/ 3 w 6"/>
                  <a:gd name="T19" fmla="*/ 5 h 5"/>
                  <a:gd name="T20" fmla="*/ 5 w 6"/>
                  <a:gd name="T21" fmla="*/ 5 h 5"/>
                  <a:gd name="T22" fmla="*/ 6 w 6"/>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3"/>
                    </a:moveTo>
                    <a:lnTo>
                      <a:pt x="5" y="1"/>
                    </a:lnTo>
                    <a:lnTo>
                      <a:pt x="4" y="0"/>
                    </a:lnTo>
                    <a:lnTo>
                      <a:pt x="3" y="0"/>
                    </a:lnTo>
                    <a:lnTo>
                      <a:pt x="1" y="0"/>
                    </a:lnTo>
                    <a:lnTo>
                      <a:pt x="0" y="0"/>
                    </a:lnTo>
                    <a:lnTo>
                      <a:pt x="0" y="3"/>
                    </a:lnTo>
                    <a:lnTo>
                      <a:pt x="1" y="4"/>
                    </a:lnTo>
                    <a:lnTo>
                      <a:pt x="2" y="5"/>
                    </a:lnTo>
                    <a:lnTo>
                      <a:pt x="3" y="5"/>
                    </a:lnTo>
                    <a:lnTo>
                      <a:pt x="5" y="5"/>
                    </a:lnTo>
                    <a:lnTo>
                      <a:pt x="6"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92"/>
              <p:cNvSpPr>
                <a:spLocks/>
              </p:cNvSpPr>
              <p:nvPr userDrawn="1"/>
            </p:nvSpPr>
            <p:spPr bwMode="auto">
              <a:xfrm>
                <a:off x="2257" y="2821"/>
                <a:ext cx="3" cy="2"/>
              </a:xfrm>
              <a:custGeom>
                <a:avLst/>
                <a:gdLst>
                  <a:gd name="T0" fmla="*/ 5 w 5"/>
                  <a:gd name="T1" fmla="*/ 4 h 4"/>
                  <a:gd name="T2" fmla="*/ 5 w 5"/>
                  <a:gd name="T3" fmla="*/ 2 h 4"/>
                  <a:gd name="T4" fmla="*/ 4 w 5"/>
                  <a:gd name="T5" fmla="*/ 1 h 4"/>
                  <a:gd name="T6" fmla="*/ 2 w 5"/>
                  <a:gd name="T7" fmla="*/ 0 h 4"/>
                  <a:gd name="T8" fmla="*/ 0 w 5"/>
                  <a:gd name="T9" fmla="*/ 0 h 4"/>
                  <a:gd name="T10" fmla="*/ 0 w 5"/>
                  <a:gd name="T11" fmla="*/ 2 h 4"/>
                  <a:gd name="T12" fmla="*/ 1 w 5"/>
                  <a:gd name="T13" fmla="*/ 3 h 4"/>
                  <a:gd name="T14" fmla="*/ 3 w 5"/>
                  <a:gd name="T15" fmla="*/ 4 h 4"/>
                  <a:gd name="T16" fmla="*/ 5 w 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5" y="4"/>
                    </a:moveTo>
                    <a:lnTo>
                      <a:pt x="5" y="2"/>
                    </a:lnTo>
                    <a:lnTo>
                      <a:pt x="4" y="1"/>
                    </a:lnTo>
                    <a:lnTo>
                      <a:pt x="2" y="0"/>
                    </a:lnTo>
                    <a:lnTo>
                      <a:pt x="0" y="0"/>
                    </a:lnTo>
                    <a:lnTo>
                      <a:pt x="0" y="2"/>
                    </a:lnTo>
                    <a:lnTo>
                      <a:pt x="1" y="3"/>
                    </a:lnTo>
                    <a:lnTo>
                      <a:pt x="3" y="4"/>
                    </a:lnTo>
                    <a:lnTo>
                      <a:pt x="5"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93"/>
              <p:cNvSpPr>
                <a:spLocks/>
              </p:cNvSpPr>
              <p:nvPr userDrawn="1"/>
            </p:nvSpPr>
            <p:spPr bwMode="auto">
              <a:xfrm>
                <a:off x="2253" y="2821"/>
                <a:ext cx="4" cy="3"/>
              </a:xfrm>
              <a:custGeom>
                <a:avLst/>
                <a:gdLst>
                  <a:gd name="T0" fmla="*/ 2 w 8"/>
                  <a:gd name="T1" fmla="*/ 0 h 6"/>
                  <a:gd name="T2" fmla="*/ 0 w 8"/>
                  <a:gd name="T3" fmla="*/ 2 h 6"/>
                  <a:gd name="T4" fmla="*/ 2 w 8"/>
                  <a:gd name="T5" fmla="*/ 2 h 6"/>
                  <a:gd name="T6" fmla="*/ 3 w 8"/>
                  <a:gd name="T7" fmla="*/ 4 h 6"/>
                  <a:gd name="T8" fmla="*/ 4 w 8"/>
                  <a:gd name="T9" fmla="*/ 5 h 6"/>
                  <a:gd name="T10" fmla="*/ 6 w 8"/>
                  <a:gd name="T11" fmla="*/ 6 h 6"/>
                  <a:gd name="T12" fmla="*/ 8 w 8"/>
                  <a:gd name="T13" fmla="*/ 6 h 6"/>
                  <a:gd name="T14" fmla="*/ 7 w 8"/>
                  <a:gd name="T15" fmla="*/ 4 h 6"/>
                  <a:gd name="T16" fmla="*/ 5 w 8"/>
                  <a:gd name="T17" fmla="*/ 3 h 6"/>
                  <a:gd name="T18" fmla="*/ 3 w 8"/>
                  <a:gd name="T19" fmla="*/ 1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lnTo>
                      <a:pt x="0" y="2"/>
                    </a:lnTo>
                    <a:lnTo>
                      <a:pt x="2" y="2"/>
                    </a:lnTo>
                    <a:lnTo>
                      <a:pt x="3" y="4"/>
                    </a:lnTo>
                    <a:lnTo>
                      <a:pt x="4" y="5"/>
                    </a:lnTo>
                    <a:lnTo>
                      <a:pt x="6" y="6"/>
                    </a:lnTo>
                    <a:lnTo>
                      <a:pt x="8" y="6"/>
                    </a:lnTo>
                    <a:lnTo>
                      <a:pt x="7" y="4"/>
                    </a:lnTo>
                    <a:lnTo>
                      <a:pt x="5" y="3"/>
                    </a:lnTo>
                    <a:lnTo>
                      <a:pt x="3" y="1"/>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94"/>
              <p:cNvSpPr>
                <a:spLocks/>
              </p:cNvSpPr>
              <p:nvPr userDrawn="1"/>
            </p:nvSpPr>
            <p:spPr bwMode="auto">
              <a:xfrm>
                <a:off x="2281" y="2813"/>
                <a:ext cx="3" cy="5"/>
              </a:xfrm>
              <a:custGeom>
                <a:avLst/>
                <a:gdLst>
                  <a:gd name="T0" fmla="*/ 7 w 7"/>
                  <a:gd name="T1" fmla="*/ 10 h 10"/>
                  <a:gd name="T2" fmla="*/ 7 w 7"/>
                  <a:gd name="T3" fmla="*/ 8 h 10"/>
                  <a:gd name="T4" fmla="*/ 7 w 7"/>
                  <a:gd name="T5" fmla="*/ 7 h 10"/>
                  <a:gd name="T6" fmla="*/ 7 w 7"/>
                  <a:gd name="T7" fmla="*/ 4 h 10"/>
                  <a:gd name="T8" fmla="*/ 7 w 7"/>
                  <a:gd name="T9" fmla="*/ 2 h 10"/>
                  <a:gd name="T10" fmla="*/ 6 w 7"/>
                  <a:gd name="T11" fmla="*/ 2 h 10"/>
                  <a:gd name="T12" fmla="*/ 4 w 7"/>
                  <a:gd name="T13" fmla="*/ 1 h 10"/>
                  <a:gd name="T14" fmla="*/ 3 w 7"/>
                  <a:gd name="T15" fmla="*/ 0 h 10"/>
                  <a:gd name="T16" fmla="*/ 1 w 7"/>
                  <a:gd name="T17" fmla="*/ 0 h 10"/>
                  <a:gd name="T18" fmla="*/ 1 w 7"/>
                  <a:gd name="T19" fmla="*/ 0 h 10"/>
                  <a:gd name="T20" fmla="*/ 0 w 7"/>
                  <a:gd name="T21" fmla="*/ 2 h 10"/>
                  <a:gd name="T22" fmla="*/ 1 w 7"/>
                  <a:gd name="T23" fmla="*/ 3 h 10"/>
                  <a:gd name="T24" fmla="*/ 1 w 7"/>
                  <a:gd name="T25" fmla="*/ 6 h 10"/>
                  <a:gd name="T26" fmla="*/ 2 w 7"/>
                  <a:gd name="T27" fmla="*/ 7 h 10"/>
                  <a:gd name="T28" fmla="*/ 3 w 7"/>
                  <a:gd name="T29" fmla="*/ 9 h 10"/>
                  <a:gd name="T30" fmla="*/ 4 w 7"/>
                  <a:gd name="T31" fmla="*/ 10 h 10"/>
                  <a:gd name="T32" fmla="*/ 7 w 7"/>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0">
                    <a:moveTo>
                      <a:pt x="7" y="10"/>
                    </a:moveTo>
                    <a:lnTo>
                      <a:pt x="7" y="8"/>
                    </a:lnTo>
                    <a:lnTo>
                      <a:pt x="7" y="7"/>
                    </a:lnTo>
                    <a:lnTo>
                      <a:pt x="7" y="4"/>
                    </a:lnTo>
                    <a:lnTo>
                      <a:pt x="7" y="2"/>
                    </a:lnTo>
                    <a:lnTo>
                      <a:pt x="6" y="2"/>
                    </a:lnTo>
                    <a:lnTo>
                      <a:pt x="4" y="1"/>
                    </a:lnTo>
                    <a:lnTo>
                      <a:pt x="3" y="0"/>
                    </a:lnTo>
                    <a:lnTo>
                      <a:pt x="1" y="0"/>
                    </a:lnTo>
                    <a:lnTo>
                      <a:pt x="1" y="0"/>
                    </a:lnTo>
                    <a:lnTo>
                      <a:pt x="0" y="2"/>
                    </a:lnTo>
                    <a:lnTo>
                      <a:pt x="1" y="3"/>
                    </a:lnTo>
                    <a:lnTo>
                      <a:pt x="1" y="6"/>
                    </a:lnTo>
                    <a:lnTo>
                      <a:pt x="2" y="7"/>
                    </a:lnTo>
                    <a:lnTo>
                      <a:pt x="3" y="9"/>
                    </a:lnTo>
                    <a:lnTo>
                      <a:pt x="4" y="10"/>
                    </a:lnTo>
                    <a:lnTo>
                      <a:pt x="7"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95"/>
              <p:cNvSpPr>
                <a:spLocks/>
              </p:cNvSpPr>
              <p:nvPr userDrawn="1"/>
            </p:nvSpPr>
            <p:spPr bwMode="auto">
              <a:xfrm>
                <a:off x="2279" y="2815"/>
                <a:ext cx="1" cy="0"/>
              </a:xfrm>
              <a:custGeom>
                <a:avLst/>
                <a:gdLst>
                  <a:gd name="T0" fmla="*/ 0 w 1"/>
                  <a:gd name="T1" fmla="*/ 1 h 1"/>
                  <a:gd name="T2" fmla="*/ 1 w 1"/>
                  <a:gd name="T3" fmla="*/ 1 h 1"/>
                  <a:gd name="T4" fmla="*/ 1 w 1"/>
                  <a:gd name="T5" fmla="*/ 0 h 1"/>
                  <a:gd name="T6" fmla="*/ 1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1" y="1"/>
                    </a:lnTo>
                    <a:lnTo>
                      <a:pt x="1" y="0"/>
                    </a:lnTo>
                    <a:lnTo>
                      <a:pt x="1" y="0"/>
                    </a:lnTo>
                    <a:lnTo>
                      <a:pt x="0"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96"/>
              <p:cNvSpPr>
                <a:spLocks/>
              </p:cNvSpPr>
              <p:nvPr userDrawn="1"/>
            </p:nvSpPr>
            <p:spPr bwMode="auto">
              <a:xfrm>
                <a:off x="2279" y="2816"/>
                <a:ext cx="2" cy="3"/>
              </a:xfrm>
              <a:custGeom>
                <a:avLst/>
                <a:gdLst>
                  <a:gd name="T0" fmla="*/ 0 w 5"/>
                  <a:gd name="T1" fmla="*/ 2 h 6"/>
                  <a:gd name="T2" fmla="*/ 1 w 5"/>
                  <a:gd name="T3" fmla="*/ 3 h 6"/>
                  <a:gd name="T4" fmla="*/ 2 w 5"/>
                  <a:gd name="T5" fmla="*/ 4 h 6"/>
                  <a:gd name="T6" fmla="*/ 3 w 5"/>
                  <a:gd name="T7" fmla="*/ 6 h 6"/>
                  <a:gd name="T8" fmla="*/ 4 w 5"/>
                  <a:gd name="T9" fmla="*/ 5 h 6"/>
                  <a:gd name="T10" fmla="*/ 5 w 5"/>
                  <a:gd name="T11" fmla="*/ 4 h 6"/>
                  <a:gd name="T12" fmla="*/ 5 w 5"/>
                  <a:gd name="T13" fmla="*/ 3 h 6"/>
                  <a:gd name="T14" fmla="*/ 5 w 5"/>
                  <a:gd name="T15" fmla="*/ 2 h 6"/>
                  <a:gd name="T16" fmla="*/ 5 w 5"/>
                  <a:gd name="T17" fmla="*/ 1 h 6"/>
                  <a:gd name="T18" fmla="*/ 4 w 5"/>
                  <a:gd name="T19" fmla="*/ 0 h 6"/>
                  <a:gd name="T20" fmla="*/ 3 w 5"/>
                  <a:gd name="T21" fmla="*/ 0 h 6"/>
                  <a:gd name="T22" fmla="*/ 2 w 5"/>
                  <a:gd name="T23" fmla="*/ 0 h 6"/>
                  <a:gd name="T24" fmla="*/ 1 w 5"/>
                  <a:gd name="T25" fmla="*/ 1 h 6"/>
                  <a:gd name="T26" fmla="*/ 0 w 5"/>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0" y="2"/>
                    </a:moveTo>
                    <a:lnTo>
                      <a:pt x="1" y="3"/>
                    </a:lnTo>
                    <a:lnTo>
                      <a:pt x="2" y="4"/>
                    </a:lnTo>
                    <a:lnTo>
                      <a:pt x="3" y="6"/>
                    </a:lnTo>
                    <a:lnTo>
                      <a:pt x="4" y="5"/>
                    </a:lnTo>
                    <a:lnTo>
                      <a:pt x="5" y="4"/>
                    </a:lnTo>
                    <a:lnTo>
                      <a:pt x="5" y="3"/>
                    </a:lnTo>
                    <a:lnTo>
                      <a:pt x="5" y="2"/>
                    </a:lnTo>
                    <a:lnTo>
                      <a:pt x="5" y="1"/>
                    </a:lnTo>
                    <a:lnTo>
                      <a:pt x="4" y="0"/>
                    </a:lnTo>
                    <a:lnTo>
                      <a:pt x="3" y="0"/>
                    </a:lnTo>
                    <a:lnTo>
                      <a:pt x="2" y="0"/>
                    </a:lnTo>
                    <a:lnTo>
                      <a:pt x="1"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97"/>
              <p:cNvSpPr>
                <a:spLocks/>
              </p:cNvSpPr>
              <p:nvPr userDrawn="1"/>
            </p:nvSpPr>
            <p:spPr bwMode="auto">
              <a:xfrm>
                <a:off x="2275" y="2809"/>
                <a:ext cx="2" cy="6"/>
              </a:xfrm>
              <a:custGeom>
                <a:avLst/>
                <a:gdLst>
                  <a:gd name="T0" fmla="*/ 2 w 5"/>
                  <a:gd name="T1" fmla="*/ 10 h 12"/>
                  <a:gd name="T2" fmla="*/ 3 w 5"/>
                  <a:gd name="T3" fmla="*/ 11 h 12"/>
                  <a:gd name="T4" fmla="*/ 4 w 5"/>
                  <a:gd name="T5" fmla="*/ 12 h 12"/>
                  <a:gd name="T6" fmla="*/ 5 w 5"/>
                  <a:gd name="T7" fmla="*/ 11 h 12"/>
                  <a:gd name="T8" fmla="*/ 5 w 5"/>
                  <a:gd name="T9" fmla="*/ 8 h 12"/>
                  <a:gd name="T10" fmla="*/ 4 w 5"/>
                  <a:gd name="T11" fmla="*/ 5 h 12"/>
                  <a:gd name="T12" fmla="*/ 3 w 5"/>
                  <a:gd name="T13" fmla="*/ 3 h 12"/>
                  <a:gd name="T14" fmla="*/ 1 w 5"/>
                  <a:gd name="T15" fmla="*/ 0 h 12"/>
                  <a:gd name="T16" fmla="*/ 0 w 5"/>
                  <a:gd name="T17" fmla="*/ 2 h 12"/>
                  <a:gd name="T18" fmla="*/ 0 w 5"/>
                  <a:gd name="T19" fmla="*/ 3 h 12"/>
                  <a:gd name="T20" fmla="*/ 1 w 5"/>
                  <a:gd name="T21" fmla="*/ 5 h 12"/>
                  <a:gd name="T22" fmla="*/ 2 w 5"/>
                  <a:gd name="T23" fmla="*/ 6 h 12"/>
                  <a:gd name="T24" fmla="*/ 3 w 5"/>
                  <a:gd name="T25" fmla="*/ 8 h 12"/>
                  <a:gd name="T26" fmla="*/ 2 w 5"/>
                  <a:gd name="T2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2">
                    <a:moveTo>
                      <a:pt x="2" y="10"/>
                    </a:moveTo>
                    <a:lnTo>
                      <a:pt x="3" y="11"/>
                    </a:lnTo>
                    <a:lnTo>
                      <a:pt x="4" y="12"/>
                    </a:lnTo>
                    <a:lnTo>
                      <a:pt x="5" y="11"/>
                    </a:lnTo>
                    <a:lnTo>
                      <a:pt x="5" y="8"/>
                    </a:lnTo>
                    <a:lnTo>
                      <a:pt x="4" y="5"/>
                    </a:lnTo>
                    <a:lnTo>
                      <a:pt x="3" y="3"/>
                    </a:lnTo>
                    <a:lnTo>
                      <a:pt x="1" y="0"/>
                    </a:lnTo>
                    <a:lnTo>
                      <a:pt x="0" y="2"/>
                    </a:lnTo>
                    <a:lnTo>
                      <a:pt x="0" y="3"/>
                    </a:lnTo>
                    <a:lnTo>
                      <a:pt x="1" y="5"/>
                    </a:lnTo>
                    <a:lnTo>
                      <a:pt x="2" y="6"/>
                    </a:lnTo>
                    <a:lnTo>
                      <a:pt x="3" y="8"/>
                    </a:lnTo>
                    <a:lnTo>
                      <a:pt x="2"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98"/>
              <p:cNvSpPr>
                <a:spLocks/>
              </p:cNvSpPr>
              <p:nvPr userDrawn="1"/>
            </p:nvSpPr>
            <p:spPr bwMode="auto">
              <a:xfrm>
                <a:off x="2258" y="2806"/>
                <a:ext cx="5" cy="6"/>
              </a:xfrm>
              <a:custGeom>
                <a:avLst/>
                <a:gdLst>
                  <a:gd name="T0" fmla="*/ 9 w 11"/>
                  <a:gd name="T1" fmla="*/ 5 h 11"/>
                  <a:gd name="T2" fmla="*/ 8 w 11"/>
                  <a:gd name="T3" fmla="*/ 3 h 11"/>
                  <a:gd name="T4" fmla="*/ 6 w 11"/>
                  <a:gd name="T5" fmla="*/ 1 h 11"/>
                  <a:gd name="T6" fmla="*/ 3 w 11"/>
                  <a:gd name="T7" fmla="*/ 0 h 11"/>
                  <a:gd name="T8" fmla="*/ 0 w 11"/>
                  <a:gd name="T9" fmla="*/ 0 h 11"/>
                  <a:gd name="T10" fmla="*/ 0 w 11"/>
                  <a:gd name="T11" fmla="*/ 1 h 11"/>
                  <a:gd name="T12" fmla="*/ 2 w 11"/>
                  <a:gd name="T13" fmla="*/ 2 h 11"/>
                  <a:gd name="T14" fmla="*/ 3 w 11"/>
                  <a:gd name="T15" fmla="*/ 3 h 11"/>
                  <a:gd name="T16" fmla="*/ 4 w 11"/>
                  <a:gd name="T17" fmla="*/ 5 h 11"/>
                  <a:gd name="T18" fmla="*/ 4 w 11"/>
                  <a:gd name="T19" fmla="*/ 7 h 11"/>
                  <a:gd name="T20" fmla="*/ 5 w 11"/>
                  <a:gd name="T21" fmla="*/ 9 h 11"/>
                  <a:gd name="T22" fmla="*/ 5 w 11"/>
                  <a:gd name="T23" fmla="*/ 10 h 11"/>
                  <a:gd name="T24" fmla="*/ 7 w 11"/>
                  <a:gd name="T25" fmla="*/ 11 h 11"/>
                  <a:gd name="T26" fmla="*/ 9 w 11"/>
                  <a:gd name="T27" fmla="*/ 11 h 11"/>
                  <a:gd name="T28" fmla="*/ 11 w 11"/>
                  <a:gd name="T29" fmla="*/ 10 h 11"/>
                  <a:gd name="T30" fmla="*/ 11 w 11"/>
                  <a:gd name="T31" fmla="*/ 9 h 11"/>
                  <a:gd name="T32" fmla="*/ 11 w 11"/>
                  <a:gd name="T33" fmla="*/ 8 h 11"/>
                  <a:gd name="T34" fmla="*/ 11 w 11"/>
                  <a:gd name="T35" fmla="*/ 6 h 11"/>
                  <a:gd name="T36" fmla="*/ 9 w 11"/>
                  <a:gd name="T3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1">
                    <a:moveTo>
                      <a:pt x="9" y="5"/>
                    </a:moveTo>
                    <a:lnTo>
                      <a:pt x="8" y="3"/>
                    </a:lnTo>
                    <a:lnTo>
                      <a:pt x="6" y="1"/>
                    </a:lnTo>
                    <a:lnTo>
                      <a:pt x="3" y="0"/>
                    </a:lnTo>
                    <a:lnTo>
                      <a:pt x="0" y="0"/>
                    </a:lnTo>
                    <a:lnTo>
                      <a:pt x="0" y="1"/>
                    </a:lnTo>
                    <a:lnTo>
                      <a:pt x="2" y="2"/>
                    </a:lnTo>
                    <a:lnTo>
                      <a:pt x="3" y="3"/>
                    </a:lnTo>
                    <a:lnTo>
                      <a:pt x="4" y="5"/>
                    </a:lnTo>
                    <a:lnTo>
                      <a:pt x="4" y="7"/>
                    </a:lnTo>
                    <a:lnTo>
                      <a:pt x="5" y="9"/>
                    </a:lnTo>
                    <a:lnTo>
                      <a:pt x="5" y="10"/>
                    </a:lnTo>
                    <a:lnTo>
                      <a:pt x="7" y="11"/>
                    </a:lnTo>
                    <a:lnTo>
                      <a:pt x="9" y="11"/>
                    </a:lnTo>
                    <a:lnTo>
                      <a:pt x="11" y="10"/>
                    </a:lnTo>
                    <a:lnTo>
                      <a:pt x="11" y="9"/>
                    </a:lnTo>
                    <a:lnTo>
                      <a:pt x="11" y="8"/>
                    </a:lnTo>
                    <a:lnTo>
                      <a:pt x="11" y="6"/>
                    </a:lnTo>
                    <a:lnTo>
                      <a:pt x="9"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99"/>
              <p:cNvSpPr>
                <a:spLocks/>
              </p:cNvSpPr>
              <p:nvPr userDrawn="1"/>
            </p:nvSpPr>
            <p:spPr bwMode="auto">
              <a:xfrm>
                <a:off x="2266" y="2808"/>
                <a:ext cx="3" cy="5"/>
              </a:xfrm>
              <a:custGeom>
                <a:avLst/>
                <a:gdLst>
                  <a:gd name="T0" fmla="*/ 2 w 6"/>
                  <a:gd name="T1" fmla="*/ 0 h 9"/>
                  <a:gd name="T2" fmla="*/ 1 w 6"/>
                  <a:gd name="T3" fmla="*/ 1 h 9"/>
                  <a:gd name="T4" fmla="*/ 0 w 6"/>
                  <a:gd name="T5" fmla="*/ 3 h 9"/>
                  <a:gd name="T6" fmla="*/ 0 w 6"/>
                  <a:gd name="T7" fmla="*/ 5 h 9"/>
                  <a:gd name="T8" fmla="*/ 0 w 6"/>
                  <a:gd name="T9" fmla="*/ 7 h 9"/>
                  <a:gd name="T10" fmla="*/ 1 w 6"/>
                  <a:gd name="T11" fmla="*/ 8 h 9"/>
                  <a:gd name="T12" fmla="*/ 3 w 6"/>
                  <a:gd name="T13" fmla="*/ 9 h 9"/>
                  <a:gd name="T14" fmla="*/ 4 w 6"/>
                  <a:gd name="T15" fmla="*/ 9 h 9"/>
                  <a:gd name="T16" fmla="*/ 5 w 6"/>
                  <a:gd name="T17" fmla="*/ 9 h 9"/>
                  <a:gd name="T18" fmla="*/ 6 w 6"/>
                  <a:gd name="T19" fmla="*/ 8 h 9"/>
                  <a:gd name="T20" fmla="*/ 6 w 6"/>
                  <a:gd name="T21" fmla="*/ 6 h 9"/>
                  <a:gd name="T22" fmla="*/ 5 w 6"/>
                  <a:gd name="T23" fmla="*/ 5 h 9"/>
                  <a:gd name="T24" fmla="*/ 5 w 6"/>
                  <a:gd name="T25" fmla="*/ 4 h 9"/>
                  <a:gd name="T26" fmla="*/ 5 w 6"/>
                  <a:gd name="T27" fmla="*/ 2 h 9"/>
                  <a:gd name="T28" fmla="*/ 5 w 6"/>
                  <a:gd name="T29" fmla="*/ 1 h 9"/>
                  <a:gd name="T30" fmla="*/ 4 w 6"/>
                  <a:gd name="T31" fmla="*/ 0 h 9"/>
                  <a:gd name="T32" fmla="*/ 3 w 6"/>
                  <a:gd name="T33" fmla="*/ 0 h 9"/>
                  <a:gd name="T34" fmla="*/ 2 w 6"/>
                  <a:gd name="T3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9">
                    <a:moveTo>
                      <a:pt x="2" y="0"/>
                    </a:moveTo>
                    <a:lnTo>
                      <a:pt x="1" y="1"/>
                    </a:lnTo>
                    <a:lnTo>
                      <a:pt x="0" y="3"/>
                    </a:lnTo>
                    <a:lnTo>
                      <a:pt x="0" y="5"/>
                    </a:lnTo>
                    <a:lnTo>
                      <a:pt x="0" y="7"/>
                    </a:lnTo>
                    <a:lnTo>
                      <a:pt x="1" y="8"/>
                    </a:lnTo>
                    <a:lnTo>
                      <a:pt x="3" y="9"/>
                    </a:lnTo>
                    <a:lnTo>
                      <a:pt x="4" y="9"/>
                    </a:lnTo>
                    <a:lnTo>
                      <a:pt x="5" y="9"/>
                    </a:lnTo>
                    <a:lnTo>
                      <a:pt x="6" y="8"/>
                    </a:lnTo>
                    <a:lnTo>
                      <a:pt x="6" y="6"/>
                    </a:lnTo>
                    <a:lnTo>
                      <a:pt x="5" y="5"/>
                    </a:lnTo>
                    <a:lnTo>
                      <a:pt x="5" y="4"/>
                    </a:lnTo>
                    <a:lnTo>
                      <a:pt x="5" y="2"/>
                    </a:lnTo>
                    <a:lnTo>
                      <a:pt x="5" y="1"/>
                    </a:lnTo>
                    <a:lnTo>
                      <a:pt x="4" y="0"/>
                    </a:lnTo>
                    <a:lnTo>
                      <a:pt x="3"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200"/>
              <p:cNvSpPr>
                <a:spLocks/>
              </p:cNvSpPr>
              <p:nvPr userDrawn="1"/>
            </p:nvSpPr>
            <p:spPr bwMode="auto">
              <a:xfrm>
                <a:off x="2258" y="2803"/>
                <a:ext cx="7" cy="8"/>
              </a:xfrm>
              <a:custGeom>
                <a:avLst/>
                <a:gdLst>
                  <a:gd name="T0" fmla="*/ 0 w 15"/>
                  <a:gd name="T1" fmla="*/ 0 h 16"/>
                  <a:gd name="T2" fmla="*/ 0 w 15"/>
                  <a:gd name="T3" fmla="*/ 2 h 16"/>
                  <a:gd name="T4" fmla="*/ 2 w 15"/>
                  <a:gd name="T5" fmla="*/ 3 h 16"/>
                  <a:gd name="T6" fmla="*/ 4 w 15"/>
                  <a:gd name="T7" fmla="*/ 5 h 16"/>
                  <a:gd name="T8" fmla="*/ 7 w 15"/>
                  <a:gd name="T9" fmla="*/ 8 h 16"/>
                  <a:gd name="T10" fmla="*/ 11 w 15"/>
                  <a:gd name="T11" fmla="*/ 12 h 16"/>
                  <a:gd name="T12" fmla="*/ 14 w 15"/>
                  <a:gd name="T13" fmla="*/ 16 h 16"/>
                  <a:gd name="T14" fmla="*/ 14 w 15"/>
                  <a:gd name="T15" fmla="*/ 15 h 16"/>
                  <a:gd name="T16" fmla="*/ 15 w 15"/>
                  <a:gd name="T17" fmla="*/ 15 h 16"/>
                  <a:gd name="T18" fmla="*/ 13 w 15"/>
                  <a:gd name="T19" fmla="*/ 10 h 16"/>
                  <a:gd name="T20" fmla="*/ 11 w 15"/>
                  <a:gd name="T21" fmla="*/ 6 h 16"/>
                  <a:gd name="T22" fmla="*/ 9 w 15"/>
                  <a:gd name="T23" fmla="*/ 3 h 16"/>
                  <a:gd name="T24" fmla="*/ 7 w 15"/>
                  <a:gd name="T25" fmla="*/ 1 h 16"/>
                  <a:gd name="T26" fmla="*/ 5 w 15"/>
                  <a:gd name="T27" fmla="*/ 0 h 16"/>
                  <a:gd name="T28" fmla="*/ 2 w 15"/>
                  <a:gd name="T29" fmla="*/ 0 h 16"/>
                  <a:gd name="T30" fmla="*/ 0 w 15"/>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6">
                    <a:moveTo>
                      <a:pt x="0" y="0"/>
                    </a:moveTo>
                    <a:lnTo>
                      <a:pt x="0" y="2"/>
                    </a:lnTo>
                    <a:lnTo>
                      <a:pt x="2" y="3"/>
                    </a:lnTo>
                    <a:lnTo>
                      <a:pt x="4" y="5"/>
                    </a:lnTo>
                    <a:lnTo>
                      <a:pt x="7" y="8"/>
                    </a:lnTo>
                    <a:lnTo>
                      <a:pt x="11" y="12"/>
                    </a:lnTo>
                    <a:lnTo>
                      <a:pt x="14" y="16"/>
                    </a:lnTo>
                    <a:lnTo>
                      <a:pt x="14" y="15"/>
                    </a:lnTo>
                    <a:lnTo>
                      <a:pt x="15" y="15"/>
                    </a:lnTo>
                    <a:lnTo>
                      <a:pt x="13" y="10"/>
                    </a:lnTo>
                    <a:lnTo>
                      <a:pt x="11" y="6"/>
                    </a:lnTo>
                    <a:lnTo>
                      <a:pt x="9" y="3"/>
                    </a:lnTo>
                    <a:lnTo>
                      <a:pt x="7" y="1"/>
                    </a:lnTo>
                    <a:lnTo>
                      <a:pt x="5" y="0"/>
                    </a:lnTo>
                    <a:lnTo>
                      <a:pt x="2"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201"/>
              <p:cNvSpPr>
                <a:spLocks/>
              </p:cNvSpPr>
              <p:nvPr userDrawn="1"/>
            </p:nvSpPr>
            <p:spPr bwMode="auto">
              <a:xfrm>
                <a:off x="2257" y="2812"/>
                <a:ext cx="3" cy="3"/>
              </a:xfrm>
              <a:custGeom>
                <a:avLst/>
                <a:gdLst>
                  <a:gd name="T0" fmla="*/ 5 w 5"/>
                  <a:gd name="T1" fmla="*/ 1 h 7"/>
                  <a:gd name="T2" fmla="*/ 4 w 5"/>
                  <a:gd name="T3" fmla="*/ 0 h 7"/>
                  <a:gd name="T4" fmla="*/ 3 w 5"/>
                  <a:gd name="T5" fmla="*/ 0 h 7"/>
                  <a:gd name="T6" fmla="*/ 2 w 5"/>
                  <a:gd name="T7" fmla="*/ 1 h 7"/>
                  <a:gd name="T8" fmla="*/ 2 w 5"/>
                  <a:gd name="T9" fmla="*/ 2 h 7"/>
                  <a:gd name="T10" fmla="*/ 1 w 5"/>
                  <a:gd name="T11" fmla="*/ 3 h 7"/>
                  <a:gd name="T12" fmla="*/ 1 w 5"/>
                  <a:gd name="T13" fmla="*/ 5 h 7"/>
                  <a:gd name="T14" fmla="*/ 0 w 5"/>
                  <a:gd name="T15" fmla="*/ 5 h 7"/>
                  <a:gd name="T16" fmla="*/ 1 w 5"/>
                  <a:gd name="T17" fmla="*/ 6 h 7"/>
                  <a:gd name="T18" fmla="*/ 2 w 5"/>
                  <a:gd name="T19" fmla="*/ 7 h 7"/>
                  <a:gd name="T20" fmla="*/ 3 w 5"/>
                  <a:gd name="T21" fmla="*/ 6 h 7"/>
                  <a:gd name="T22" fmla="*/ 5 w 5"/>
                  <a:gd name="T23" fmla="*/ 4 h 7"/>
                  <a:gd name="T24" fmla="*/ 5 w 5"/>
                  <a:gd name="T25" fmla="*/ 3 h 7"/>
                  <a:gd name="T26" fmla="*/ 5 w 5"/>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7">
                    <a:moveTo>
                      <a:pt x="5" y="1"/>
                    </a:moveTo>
                    <a:lnTo>
                      <a:pt x="4" y="0"/>
                    </a:lnTo>
                    <a:lnTo>
                      <a:pt x="3" y="0"/>
                    </a:lnTo>
                    <a:lnTo>
                      <a:pt x="2" y="1"/>
                    </a:lnTo>
                    <a:lnTo>
                      <a:pt x="2" y="2"/>
                    </a:lnTo>
                    <a:lnTo>
                      <a:pt x="1" y="3"/>
                    </a:lnTo>
                    <a:lnTo>
                      <a:pt x="1" y="5"/>
                    </a:lnTo>
                    <a:lnTo>
                      <a:pt x="0" y="5"/>
                    </a:lnTo>
                    <a:lnTo>
                      <a:pt x="1" y="6"/>
                    </a:lnTo>
                    <a:lnTo>
                      <a:pt x="2" y="7"/>
                    </a:lnTo>
                    <a:lnTo>
                      <a:pt x="3" y="6"/>
                    </a:lnTo>
                    <a:lnTo>
                      <a:pt x="5" y="4"/>
                    </a:lnTo>
                    <a:lnTo>
                      <a:pt x="5" y="3"/>
                    </a:lnTo>
                    <a:lnTo>
                      <a:pt x="5"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202"/>
              <p:cNvSpPr>
                <a:spLocks/>
              </p:cNvSpPr>
              <p:nvPr userDrawn="1"/>
            </p:nvSpPr>
            <p:spPr bwMode="auto">
              <a:xfrm>
                <a:off x="2264" y="2796"/>
                <a:ext cx="3" cy="3"/>
              </a:xfrm>
              <a:custGeom>
                <a:avLst/>
                <a:gdLst>
                  <a:gd name="T0" fmla="*/ 0 w 5"/>
                  <a:gd name="T1" fmla="*/ 0 h 6"/>
                  <a:gd name="T2" fmla="*/ 2 w 5"/>
                  <a:gd name="T3" fmla="*/ 6 h 6"/>
                  <a:gd name="T4" fmla="*/ 3 w 5"/>
                  <a:gd name="T5" fmla="*/ 6 h 6"/>
                  <a:gd name="T6" fmla="*/ 4 w 5"/>
                  <a:gd name="T7" fmla="*/ 6 h 6"/>
                  <a:gd name="T8" fmla="*/ 5 w 5"/>
                  <a:gd name="T9" fmla="*/ 5 h 6"/>
                  <a:gd name="T10" fmla="*/ 4 w 5"/>
                  <a:gd name="T11" fmla="*/ 4 h 6"/>
                  <a:gd name="T12" fmla="*/ 3 w 5"/>
                  <a:gd name="T13" fmla="*/ 2 h 6"/>
                  <a:gd name="T14" fmla="*/ 1 w 5"/>
                  <a:gd name="T15" fmla="*/ 1 h 6"/>
                  <a:gd name="T16" fmla="*/ 0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0" y="0"/>
                    </a:moveTo>
                    <a:lnTo>
                      <a:pt x="2" y="6"/>
                    </a:lnTo>
                    <a:lnTo>
                      <a:pt x="3" y="6"/>
                    </a:lnTo>
                    <a:lnTo>
                      <a:pt x="4" y="6"/>
                    </a:lnTo>
                    <a:lnTo>
                      <a:pt x="5" y="5"/>
                    </a:lnTo>
                    <a:lnTo>
                      <a:pt x="4" y="4"/>
                    </a:lnTo>
                    <a:lnTo>
                      <a:pt x="3" y="2"/>
                    </a:lnTo>
                    <a:lnTo>
                      <a:pt x="1"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203"/>
              <p:cNvSpPr>
                <a:spLocks/>
              </p:cNvSpPr>
              <p:nvPr userDrawn="1"/>
            </p:nvSpPr>
            <p:spPr bwMode="auto">
              <a:xfrm>
                <a:off x="2276" y="2764"/>
                <a:ext cx="3" cy="4"/>
              </a:xfrm>
              <a:custGeom>
                <a:avLst/>
                <a:gdLst>
                  <a:gd name="T0" fmla="*/ 0 w 5"/>
                  <a:gd name="T1" fmla="*/ 1 h 7"/>
                  <a:gd name="T2" fmla="*/ 1 w 5"/>
                  <a:gd name="T3" fmla="*/ 2 h 7"/>
                  <a:gd name="T4" fmla="*/ 2 w 5"/>
                  <a:gd name="T5" fmla="*/ 4 h 7"/>
                  <a:gd name="T6" fmla="*/ 3 w 5"/>
                  <a:gd name="T7" fmla="*/ 5 h 7"/>
                  <a:gd name="T8" fmla="*/ 4 w 5"/>
                  <a:gd name="T9" fmla="*/ 6 h 7"/>
                  <a:gd name="T10" fmla="*/ 5 w 5"/>
                  <a:gd name="T11" fmla="*/ 7 h 7"/>
                  <a:gd name="T12" fmla="*/ 5 w 5"/>
                  <a:gd name="T13" fmla="*/ 5 h 7"/>
                  <a:gd name="T14" fmla="*/ 5 w 5"/>
                  <a:gd name="T15" fmla="*/ 4 h 7"/>
                  <a:gd name="T16" fmla="*/ 4 w 5"/>
                  <a:gd name="T17" fmla="*/ 1 h 7"/>
                  <a:gd name="T18" fmla="*/ 4 w 5"/>
                  <a:gd name="T19" fmla="*/ 0 h 7"/>
                  <a:gd name="T20" fmla="*/ 3 w 5"/>
                  <a:gd name="T21" fmla="*/ 0 h 7"/>
                  <a:gd name="T22" fmla="*/ 2 w 5"/>
                  <a:gd name="T23" fmla="*/ 0 h 7"/>
                  <a:gd name="T24" fmla="*/ 1 w 5"/>
                  <a:gd name="T25" fmla="*/ 0 h 7"/>
                  <a:gd name="T26" fmla="*/ 0 w 5"/>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7">
                    <a:moveTo>
                      <a:pt x="0" y="1"/>
                    </a:moveTo>
                    <a:lnTo>
                      <a:pt x="1" y="2"/>
                    </a:lnTo>
                    <a:lnTo>
                      <a:pt x="2" y="4"/>
                    </a:lnTo>
                    <a:lnTo>
                      <a:pt x="3" y="5"/>
                    </a:lnTo>
                    <a:lnTo>
                      <a:pt x="4" y="6"/>
                    </a:lnTo>
                    <a:lnTo>
                      <a:pt x="5" y="7"/>
                    </a:lnTo>
                    <a:lnTo>
                      <a:pt x="5" y="5"/>
                    </a:lnTo>
                    <a:lnTo>
                      <a:pt x="5" y="4"/>
                    </a:lnTo>
                    <a:lnTo>
                      <a:pt x="4" y="1"/>
                    </a:lnTo>
                    <a:lnTo>
                      <a:pt x="4" y="0"/>
                    </a:lnTo>
                    <a:lnTo>
                      <a:pt x="3" y="0"/>
                    </a:ln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204"/>
              <p:cNvSpPr>
                <a:spLocks/>
              </p:cNvSpPr>
              <p:nvPr userDrawn="1"/>
            </p:nvSpPr>
            <p:spPr bwMode="auto">
              <a:xfrm>
                <a:off x="2270" y="2760"/>
                <a:ext cx="4" cy="3"/>
              </a:xfrm>
              <a:custGeom>
                <a:avLst/>
                <a:gdLst>
                  <a:gd name="T0" fmla="*/ 0 w 10"/>
                  <a:gd name="T1" fmla="*/ 3 h 6"/>
                  <a:gd name="T2" fmla="*/ 2 w 10"/>
                  <a:gd name="T3" fmla="*/ 4 h 6"/>
                  <a:gd name="T4" fmla="*/ 4 w 10"/>
                  <a:gd name="T5" fmla="*/ 6 h 6"/>
                  <a:gd name="T6" fmla="*/ 8 w 10"/>
                  <a:gd name="T7" fmla="*/ 6 h 6"/>
                  <a:gd name="T8" fmla="*/ 9 w 10"/>
                  <a:gd name="T9" fmla="*/ 6 h 6"/>
                  <a:gd name="T10" fmla="*/ 9 w 10"/>
                  <a:gd name="T11" fmla="*/ 5 h 6"/>
                  <a:gd name="T12" fmla="*/ 10 w 10"/>
                  <a:gd name="T13" fmla="*/ 5 h 6"/>
                  <a:gd name="T14" fmla="*/ 6 w 10"/>
                  <a:gd name="T15" fmla="*/ 3 h 6"/>
                  <a:gd name="T16" fmla="*/ 3 w 10"/>
                  <a:gd name="T17" fmla="*/ 0 h 6"/>
                  <a:gd name="T18" fmla="*/ 0 w 10"/>
                  <a:gd name="T19" fmla="*/ 0 h 6"/>
                  <a:gd name="T20" fmla="*/ 0 w 10"/>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0" y="3"/>
                    </a:moveTo>
                    <a:lnTo>
                      <a:pt x="2" y="4"/>
                    </a:lnTo>
                    <a:lnTo>
                      <a:pt x="4" y="6"/>
                    </a:lnTo>
                    <a:lnTo>
                      <a:pt x="8" y="6"/>
                    </a:lnTo>
                    <a:lnTo>
                      <a:pt x="9" y="6"/>
                    </a:lnTo>
                    <a:lnTo>
                      <a:pt x="9" y="5"/>
                    </a:lnTo>
                    <a:lnTo>
                      <a:pt x="10" y="5"/>
                    </a:lnTo>
                    <a:lnTo>
                      <a:pt x="6" y="3"/>
                    </a:lnTo>
                    <a:lnTo>
                      <a:pt x="3" y="0"/>
                    </a:lnTo>
                    <a:lnTo>
                      <a:pt x="0" y="0"/>
                    </a:lnTo>
                    <a:lnTo>
                      <a:pt x="0"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9" name="Group 406"/>
            <p:cNvGrpSpPr>
              <a:grpSpLocks/>
            </p:cNvGrpSpPr>
            <p:nvPr userDrawn="1"/>
          </p:nvGrpSpPr>
          <p:grpSpPr bwMode="auto">
            <a:xfrm>
              <a:off x="2167" y="2690"/>
              <a:ext cx="113" cy="234"/>
              <a:chOff x="2167" y="2690"/>
              <a:chExt cx="113" cy="234"/>
            </a:xfrm>
          </p:grpSpPr>
          <p:sp>
            <p:nvSpPr>
              <p:cNvPr id="117" name="Freeform 206"/>
              <p:cNvSpPr>
                <a:spLocks/>
              </p:cNvSpPr>
              <p:nvPr userDrawn="1"/>
            </p:nvSpPr>
            <p:spPr bwMode="auto">
              <a:xfrm>
                <a:off x="2263" y="2758"/>
                <a:ext cx="5" cy="3"/>
              </a:xfrm>
              <a:custGeom>
                <a:avLst/>
                <a:gdLst>
                  <a:gd name="T0" fmla="*/ 4 w 11"/>
                  <a:gd name="T1" fmla="*/ 2 h 6"/>
                  <a:gd name="T2" fmla="*/ 6 w 11"/>
                  <a:gd name="T3" fmla="*/ 3 h 6"/>
                  <a:gd name="T4" fmla="*/ 8 w 11"/>
                  <a:gd name="T5" fmla="*/ 4 h 6"/>
                  <a:gd name="T6" fmla="*/ 9 w 11"/>
                  <a:gd name="T7" fmla="*/ 6 h 6"/>
                  <a:gd name="T8" fmla="*/ 11 w 11"/>
                  <a:gd name="T9" fmla="*/ 6 h 6"/>
                  <a:gd name="T10" fmla="*/ 10 w 11"/>
                  <a:gd name="T11" fmla="*/ 3 h 6"/>
                  <a:gd name="T12" fmla="*/ 8 w 11"/>
                  <a:gd name="T13" fmla="*/ 2 h 6"/>
                  <a:gd name="T14" fmla="*/ 6 w 11"/>
                  <a:gd name="T15" fmla="*/ 1 h 6"/>
                  <a:gd name="T16" fmla="*/ 3 w 11"/>
                  <a:gd name="T17" fmla="*/ 1 h 6"/>
                  <a:gd name="T18" fmla="*/ 0 w 11"/>
                  <a:gd name="T19" fmla="*/ 0 h 6"/>
                  <a:gd name="T20" fmla="*/ 4 w 11"/>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4" y="2"/>
                    </a:moveTo>
                    <a:lnTo>
                      <a:pt x="6" y="3"/>
                    </a:lnTo>
                    <a:lnTo>
                      <a:pt x="8" y="4"/>
                    </a:lnTo>
                    <a:lnTo>
                      <a:pt x="9" y="6"/>
                    </a:lnTo>
                    <a:lnTo>
                      <a:pt x="11" y="6"/>
                    </a:lnTo>
                    <a:lnTo>
                      <a:pt x="10" y="3"/>
                    </a:lnTo>
                    <a:lnTo>
                      <a:pt x="8" y="2"/>
                    </a:lnTo>
                    <a:lnTo>
                      <a:pt x="6" y="1"/>
                    </a:lnTo>
                    <a:lnTo>
                      <a:pt x="3" y="1"/>
                    </a:lnTo>
                    <a:lnTo>
                      <a:pt x="0" y="0"/>
                    </a:lnTo>
                    <a:lnTo>
                      <a:pt x="4"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207"/>
              <p:cNvSpPr>
                <a:spLocks/>
              </p:cNvSpPr>
              <p:nvPr userDrawn="1"/>
            </p:nvSpPr>
            <p:spPr bwMode="auto">
              <a:xfrm>
                <a:off x="2257" y="2757"/>
                <a:ext cx="7" cy="6"/>
              </a:xfrm>
              <a:custGeom>
                <a:avLst/>
                <a:gdLst>
                  <a:gd name="T0" fmla="*/ 0 w 14"/>
                  <a:gd name="T1" fmla="*/ 0 h 14"/>
                  <a:gd name="T2" fmla="*/ 0 w 14"/>
                  <a:gd name="T3" fmla="*/ 3 h 14"/>
                  <a:gd name="T4" fmla="*/ 1 w 14"/>
                  <a:gd name="T5" fmla="*/ 4 h 14"/>
                  <a:gd name="T6" fmla="*/ 3 w 14"/>
                  <a:gd name="T7" fmla="*/ 6 h 14"/>
                  <a:gd name="T8" fmla="*/ 4 w 14"/>
                  <a:gd name="T9" fmla="*/ 9 h 14"/>
                  <a:gd name="T10" fmla="*/ 6 w 14"/>
                  <a:gd name="T11" fmla="*/ 11 h 14"/>
                  <a:gd name="T12" fmla="*/ 7 w 14"/>
                  <a:gd name="T13" fmla="*/ 12 h 14"/>
                  <a:gd name="T14" fmla="*/ 9 w 14"/>
                  <a:gd name="T15" fmla="*/ 14 h 14"/>
                  <a:gd name="T16" fmla="*/ 11 w 14"/>
                  <a:gd name="T17" fmla="*/ 14 h 14"/>
                  <a:gd name="T18" fmla="*/ 14 w 14"/>
                  <a:gd name="T19" fmla="*/ 14 h 14"/>
                  <a:gd name="T20" fmla="*/ 11 w 14"/>
                  <a:gd name="T21" fmla="*/ 11 h 14"/>
                  <a:gd name="T22" fmla="*/ 9 w 14"/>
                  <a:gd name="T23" fmla="*/ 7 h 14"/>
                  <a:gd name="T24" fmla="*/ 6 w 14"/>
                  <a:gd name="T25" fmla="*/ 4 h 14"/>
                  <a:gd name="T26" fmla="*/ 4 w 14"/>
                  <a:gd name="T27" fmla="*/ 2 h 14"/>
                  <a:gd name="T28" fmla="*/ 0 w 14"/>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4">
                    <a:moveTo>
                      <a:pt x="0" y="0"/>
                    </a:moveTo>
                    <a:lnTo>
                      <a:pt x="0" y="3"/>
                    </a:lnTo>
                    <a:lnTo>
                      <a:pt x="1" y="4"/>
                    </a:lnTo>
                    <a:lnTo>
                      <a:pt x="3" y="6"/>
                    </a:lnTo>
                    <a:lnTo>
                      <a:pt x="4" y="9"/>
                    </a:lnTo>
                    <a:lnTo>
                      <a:pt x="6" y="11"/>
                    </a:lnTo>
                    <a:lnTo>
                      <a:pt x="7" y="12"/>
                    </a:lnTo>
                    <a:lnTo>
                      <a:pt x="9" y="14"/>
                    </a:lnTo>
                    <a:lnTo>
                      <a:pt x="11" y="14"/>
                    </a:lnTo>
                    <a:lnTo>
                      <a:pt x="14" y="14"/>
                    </a:lnTo>
                    <a:lnTo>
                      <a:pt x="11" y="11"/>
                    </a:lnTo>
                    <a:lnTo>
                      <a:pt x="9" y="7"/>
                    </a:lnTo>
                    <a:lnTo>
                      <a:pt x="6" y="4"/>
                    </a:lnTo>
                    <a:lnTo>
                      <a:pt x="4"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208"/>
              <p:cNvSpPr>
                <a:spLocks/>
              </p:cNvSpPr>
              <p:nvPr userDrawn="1"/>
            </p:nvSpPr>
            <p:spPr bwMode="auto">
              <a:xfrm>
                <a:off x="2254" y="2758"/>
                <a:ext cx="3" cy="4"/>
              </a:xfrm>
              <a:custGeom>
                <a:avLst/>
                <a:gdLst>
                  <a:gd name="T0" fmla="*/ 0 w 6"/>
                  <a:gd name="T1" fmla="*/ 1 h 8"/>
                  <a:gd name="T2" fmla="*/ 1 w 6"/>
                  <a:gd name="T3" fmla="*/ 3 h 8"/>
                  <a:gd name="T4" fmla="*/ 1 w 6"/>
                  <a:gd name="T5" fmla="*/ 4 h 8"/>
                  <a:gd name="T6" fmla="*/ 1 w 6"/>
                  <a:gd name="T7" fmla="*/ 7 h 8"/>
                  <a:gd name="T8" fmla="*/ 2 w 6"/>
                  <a:gd name="T9" fmla="*/ 8 h 8"/>
                  <a:gd name="T10" fmla="*/ 4 w 6"/>
                  <a:gd name="T11" fmla="*/ 8 h 8"/>
                  <a:gd name="T12" fmla="*/ 5 w 6"/>
                  <a:gd name="T13" fmla="*/ 7 h 8"/>
                  <a:gd name="T14" fmla="*/ 6 w 6"/>
                  <a:gd name="T15" fmla="*/ 6 h 8"/>
                  <a:gd name="T16" fmla="*/ 6 w 6"/>
                  <a:gd name="T17" fmla="*/ 4 h 8"/>
                  <a:gd name="T18" fmla="*/ 6 w 6"/>
                  <a:gd name="T19" fmla="*/ 3 h 8"/>
                  <a:gd name="T20" fmla="*/ 5 w 6"/>
                  <a:gd name="T21" fmla="*/ 1 h 8"/>
                  <a:gd name="T22" fmla="*/ 4 w 6"/>
                  <a:gd name="T23" fmla="*/ 0 h 8"/>
                  <a:gd name="T24" fmla="*/ 2 w 6"/>
                  <a:gd name="T25" fmla="*/ 0 h 8"/>
                  <a:gd name="T26" fmla="*/ 1 w 6"/>
                  <a:gd name="T27" fmla="*/ 0 h 8"/>
                  <a:gd name="T28" fmla="*/ 0 w 6"/>
                  <a:gd name="T2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0" y="1"/>
                    </a:moveTo>
                    <a:lnTo>
                      <a:pt x="1" y="3"/>
                    </a:lnTo>
                    <a:lnTo>
                      <a:pt x="1" y="4"/>
                    </a:lnTo>
                    <a:lnTo>
                      <a:pt x="1" y="7"/>
                    </a:lnTo>
                    <a:lnTo>
                      <a:pt x="2" y="8"/>
                    </a:lnTo>
                    <a:lnTo>
                      <a:pt x="4" y="8"/>
                    </a:lnTo>
                    <a:lnTo>
                      <a:pt x="5" y="7"/>
                    </a:lnTo>
                    <a:lnTo>
                      <a:pt x="6" y="6"/>
                    </a:lnTo>
                    <a:lnTo>
                      <a:pt x="6" y="4"/>
                    </a:lnTo>
                    <a:lnTo>
                      <a:pt x="6" y="3"/>
                    </a:lnTo>
                    <a:lnTo>
                      <a:pt x="5" y="1"/>
                    </a:lnTo>
                    <a:lnTo>
                      <a:pt x="4" y="0"/>
                    </a:ln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209"/>
              <p:cNvSpPr>
                <a:spLocks/>
              </p:cNvSpPr>
              <p:nvPr userDrawn="1"/>
            </p:nvSpPr>
            <p:spPr bwMode="auto">
              <a:xfrm>
                <a:off x="2252" y="2762"/>
                <a:ext cx="2" cy="2"/>
              </a:xfrm>
              <a:custGeom>
                <a:avLst/>
                <a:gdLst>
                  <a:gd name="T0" fmla="*/ 2 w 4"/>
                  <a:gd name="T1" fmla="*/ 2 h 3"/>
                  <a:gd name="T2" fmla="*/ 2 w 4"/>
                  <a:gd name="T3" fmla="*/ 3 h 3"/>
                  <a:gd name="T4" fmla="*/ 4 w 4"/>
                  <a:gd name="T5" fmla="*/ 3 h 3"/>
                  <a:gd name="T6" fmla="*/ 4 w 4"/>
                  <a:gd name="T7" fmla="*/ 2 h 3"/>
                  <a:gd name="T8" fmla="*/ 4 w 4"/>
                  <a:gd name="T9" fmla="*/ 2 h 3"/>
                  <a:gd name="T10" fmla="*/ 4 w 4"/>
                  <a:gd name="T11" fmla="*/ 1 h 3"/>
                  <a:gd name="T12" fmla="*/ 4 w 4"/>
                  <a:gd name="T13" fmla="*/ 0 h 3"/>
                  <a:gd name="T14" fmla="*/ 3 w 4"/>
                  <a:gd name="T15" fmla="*/ 0 h 3"/>
                  <a:gd name="T16" fmla="*/ 2 w 4"/>
                  <a:gd name="T17" fmla="*/ 0 h 3"/>
                  <a:gd name="T18" fmla="*/ 2 w 4"/>
                  <a:gd name="T19" fmla="*/ 0 h 3"/>
                  <a:gd name="T20" fmla="*/ 0 w 4"/>
                  <a:gd name="T21" fmla="*/ 1 h 3"/>
                  <a:gd name="T22" fmla="*/ 2 w 4"/>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2" y="2"/>
                    </a:moveTo>
                    <a:lnTo>
                      <a:pt x="2" y="3"/>
                    </a:lnTo>
                    <a:lnTo>
                      <a:pt x="4" y="3"/>
                    </a:lnTo>
                    <a:lnTo>
                      <a:pt x="4" y="2"/>
                    </a:lnTo>
                    <a:lnTo>
                      <a:pt x="4" y="2"/>
                    </a:lnTo>
                    <a:lnTo>
                      <a:pt x="4" y="1"/>
                    </a:lnTo>
                    <a:lnTo>
                      <a:pt x="4" y="0"/>
                    </a:lnTo>
                    <a:lnTo>
                      <a:pt x="3" y="0"/>
                    </a:lnTo>
                    <a:lnTo>
                      <a:pt x="2" y="0"/>
                    </a:lnTo>
                    <a:lnTo>
                      <a:pt x="2" y="0"/>
                    </a:lnTo>
                    <a:lnTo>
                      <a:pt x="0" y="1"/>
                    </a:lnTo>
                    <a:lnTo>
                      <a:pt x="2"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210"/>
              <p:cNvSpPr>
                <a:spLocks/>
              </p:cNvSpPr>
              <p:nvPr userDrawn="1"/>
            </p:nvSpPr>
            <p:spPr bwMode="auto">
              <a:xfrm>
                <a:off x="2250" y="2756"/>
                <a:ext cx="3" cy="5"/>
              </a:xfrm>
              <a:custGeom>
                <a:avLst/>
                <a:gdLst>
                  <a:gd name="T0" fmla="*/ 6 w 7"/>
                  <a:gd name="T1" fmla="*/ 10 h 10"/>
                  <a:gd name="T2" fmla="*/ 7 w 7"/>
                  <a:gd name="T3" fmla="*/ 7 h 10"/>
                  <a:gd name="T4" fmla="*/ 7 w 7"/>
                  <a:gd name="T5" fmla="*/ 6 h 10"/>
                  <a:gd name="T6" fmla="*/ 6 w 7"/>
                  <a:gd name="T7" fmla="*/ 4 h 10"/>
                  <a:gd name="T8" fmla="*/ 4 w 7"/>
                  <a:gd name="T9" fmla="*/ 2 h 10"/>
                  <a:gd name="T10" fmla="*/ 3 w 7"/>
                  <a:gd name="T11" fmla="*/ 1 h 10"/>
                  <a:gd name="T12" fmla="*/ 1 w 7"/>
                  <a:gd name="T13" fmla="*/ 0 h 10"/>
                  <a:gd name="T14" fmla="*/ 0 w 7"/>
                  <a:gd name="T15" fmla="*/ 1 h 10"/>
                  <a:gd name="T16" fmla="*/ 0 w 7"/>
                  <a:gd name="T17" fmla="*/ 2 h 10"/>
                  <a:gd name="T18" fmla="*/ 1 w 7"/>
                  <a:gd name="T19" fmla="*/ 4 h 10"/>
                  <a:gd name="T20" fmla="*/ 2 w 7"/>
                  <a:gd name="T21" fmla="*/ 5 h 10"/>
                  <a:gd name="T22" fmla="*/ 3 w 7"/>
                  <a:gd name="T23" fmla="*/ 6 h 10"/>
                  <a:gd name="T24" fmla="*/ 3 w 7"/>
                  <a:gd name="T25" fmla="*/ 8 h 10"/>
                  <a:gd name="T26" fmla="*/ 4 w 7"/>
                  <a:gd name="T27" fmla="*/ 10 h 10"/>
                  <a:gd name="T28" fmla="*/ 6 w 7"/>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6" y="10"/>
                    </a:moveTo>
                    <a:lnTo>
                      <a:pt x="7" y="7"/>
                    </a:lnTo>
                    <a:lnTo>
                      <a:pt x="7" y="6"/>
                    </a:lnTo>
                    <a:lnTo>
                      <a:pt x="6" y="4"/>
                    </a:lnTo>
                    <a:lnTo>
                      <a:pt x="4" y="2"/>
                    </a:lnTo>
                    <a:lnTo>
                      <a:pt x="3" y="1"/>
                    </a:lnTo>
                    <a:lnTo>
                      <a:pt x="1" y="0"/>
                    </a:lnTo>
                    <a:lnTo>
                      <a:pt x="0" y="1"/>
                    </a:lnTo>
                    <a:lnTo>
                      <a:pt x="0" y="2"/>
                    </a:lnTo>
                    <a:lnTo>
                      <a:pt x="1" y="4"/>
                    </a:lnTo>
                    <a:lnTo>
                      <a:pt x="2" y="5"/>
                    </a:lnTo>
                    <a:lnTo>
                      <a:pt x="3" y="6"/>
                    </a:lnTo>
                    <a:lnTo>
                      <a:pt x="3" y="8"/>
                    </a:lnTo>
                    <a:lnTo>
                      <a:pt x="4" y="10"/>
                    </a:lnTo>
                    <a:lnTo>
                      <a:pt x="6"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11"/>
              <p:cNvSpPr>
                <a:spLocks/>
              </p:cNvSpPr>
              <p:nvPr userDrawn="1"/>
            </p:nvSpPr>
            <p:spPr bwMode="auto">
              <a:xfrm>
                <a:off x="2249" y="2759"/>
                <a:ext cx="3" cy="5"/>
              </a:xfrm>
              <a:custGeom>
                <a:avLst/>
                <a:gdLst>
                  <a:gd name="T0" fmla="*/ 0 w 7"/>
                  <a:gd name="T1" fmla="*/ 0 h 11"/>
                  <a:gd name="T2" fmla="*/ 0 w 7"/>
                  <a:gd name="T3" fmla="*/ 2 h 11"/>
                  <a:gd name="T4" fmla="*/ 1 w 7"/>
                  <a:gd name="T5" fmla="*/ 3 h 11"/>
                  <a:gd name="T6" fmla="*/ 1 w 7"/>
                  <a:gd name="T7" fmla="*/ 6 h 11"/>
                  <a:gd name="T8" fmla="*/ 2 w 7"/>
                  <a:gd name="T9" fmla="*/ 7 h 11"/>
                  <a:gd name="T10" fmla="*/ 2 w 7"/>
                  <a:gd name="T11" fmla="*/ 9 h 11"/>
                  <a:gd name="T12" fmla="*/ 3 w 7"/>
                  <a:gd name="T13" fmla="*/ 10 h 11"/>
                  <a:gd name="T14" fmla="*/ 4 w 7"/>
                  <a:gd name="T15" fmla="*/ 11 h 11"/>
                  <a:gd name="T16" fmla="*/ 6 w 7"/>
                  <a:gd name="T17" fmla="*/ 10 h 11"/>
                  <a:gd name="T18" fmla="*/ 7 w 7"/>
                  <a:gd name="T19" fmla="*/ 9 h 11"/>
                  <a:gd name="T20" fmla="*/ 6 w 7"/>
                  <a:gd name="T21" fmla="*/ 8 h 11"/>
                  <a:gd name="T22" fmla="*/ 6 w 7"/>
                  <a:gd name="T23" fmla="*/ 7 h 11"/>
                  <a:gd name="T24" fmla="*/ 5 w 7"/>
                  <a:gd name="T25" fmla="*/ 5 h 11"/>
                  <a:gd name="T26" fmla="*/ 4 w 7"/>
                  <a:gd name="T27" fmla="*/ 3 h 11"/>
                  <a:gd name="T28" fmla="*/ 4 w 7"/>
                  <a:gd name="T29" fmla="*/ 2 h 11"/>
                  <a:gd name="T30" fmla="*/ 4 w 7"/>
                  <a:gd name="T31" fmla="*/ 1 h 11"/>
                  <a:gd name="T32" fmla="*/ 3 w 7"/>
                  <a:gd name="T33" fmla="*/ 0 h 11"/>
                  <a:gd name="T34" fmla="*/ 1 w 7"/>
                  <a:gd name="T35" fmla="*/ 0 h 11"/>
                  <a:gd name="T36" fmla="*/ 0 w 7"/>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11">
                    <a:moveTo>
                      <a:pt x="0" y="0"/>
                    </a:moveTo>
                    <a:lnTo>
                      <a:pt x="0" y="2"/>
                    </a:lnTo>
                    <a:lnTo>
                      <a:pt x="1" y="3"/>
                    </a:lnTo>
                    <a:lnTo>
                      <a:pt x="1" y="6"/>
                    </a:lnTo>
                    <a:lnTo>
                      <a:pt x="2" y="7"/>
                    </a:lnTo>
                    <a:lnTo>
                      <a:pt x="2" y="9"/>
                    </a:lnTo>
                    <a:lnTo>
                      <a:pt x="3" y="10"/>
                    </a:lnTo>
                    <a:lnTo>
                      <a:pt x="4" y="11"/>
                    </a:lnTo>
                    <a:lnTo>
                      <a:pt x="6" y="10"/>
                    </a:lnTo>
                    <a:lnTo>
                      <a:pt x="7" y="9"/>
                    </a:lnTo>
                    <a:lnTo>
                      <a:pt x="6" y="8"/>
                    </a:lnTo>
                    <a:lnTo>
                      <a:pt x="6" y="7"/>
                    </a:lnTo>
                    <a:lnTo>
                      <a:pt x="5" y="5"/>
                    </a:lnTo>
                    <a:lnTo>
                      <a:pt x="4" y="3"/>
                    </a:lnTo>
                    <a:lnTo>
                      <a:pt x="4" y="2"/>
                    </a:lnTo>
                    <a:lnTo>
                      <a:pt x="4" y="1"/>
                    </a:lnTo>
                    <a:lnTo>
                      <a:pt x="3" y="0"/>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12"/>
              <p:cNvSpPr>
                <a:spLocks/>
              </p:cNvSpPr>
              <p:nvPr userDrawn="1"/>
            </p:nvSpPr>
            <p:spPr bwMode="auto">
              <a:xfrm>
                <a:off x="2245" y="2753"/>
                <a:ext cx="4" cy="6"/>
              </a:xfrm>
              <a:custGeom>
                <a:avLst/>
                <a:gdLst>
                  <a:gd name="T0" fmla="*/ 1 w 7"/>
                  <a:gd name="T1" fmla="*/ 0 h 12"/>
                  <a:gd name="T2" fmla="*/ 0 w 7"/>
                  <a:gd name="T3" fmla="*/ 2 h 12"/>
                  <a:gd name="T4" fmla="*/ 0 w 7"/>
                  <a:gd name="T5" fmla="*/ 3 h 12"/>
                  <a:gd name="T6" fmla="*/ 0 w 7"/>
                  <a:gd name="T7" fmla="*/ 4 h 12"/>
                  <a:gd name="T8" fmla="*/ 2 w 7"/>
                  <a:gd name="T9" fmla="*/ 5 h 12"/>
                  <a:gd name="T10" fmla="*/ 2 w 7"/>
                  <a:gd name="T11" fmla="*/ 7 h 12"/>
                  <a:gd name="T12" fmla="*/ 3 w 7"/>
                  <a:gd name="T13" fmla="*/ 8 h 12"/>
                  <a:gd name="T14" fmla="*/ 1 w 7"/>
                  <a:gd name="T15" fmla="*/ 9 h 12"/>
                  <a:gd name="T16" fmla="*/ 1 w 7"/>
                  <a:gd name="T17" fmla="*/ 10 h 12"/>
                  <a:gd name="T18" fmla="*/ 1 w 7"/>
                  <a:gd name="T19" fmla="*/ 11 h 12"/>
                  <a:gd name="T20" fmla="*/ 2 w 7"/>
                  <a:gd name="T21" fmla="*/ 12 h 12"/>
                  <a:gd name="T22" fmla="*/ 3 w 7"/>
                  <a:gd name="T23" fmla="*/ 11 h 12"/>
                  <a:gd name="T24" fmla="*/ 4 w 7"/>
                  <a:gd name="T25" fmla="*/ 11 h 12"/>
                  <a:gd name="T26" fmla="*/ 3 w 7"/>
                  <a:gd name="T27" fmla="*/ 9 h 12"/>
                  <a:gd name="T28" fmla="*/ 4 w 7"/>
                  <a:gd name="T29" fmla="*/ 8 h 12"/>
                  <a:gd name="T30" fmla="*/ 5 w 7"/>
                  <a:gd name="T31" fmla="*/ 8 h 12"/>
                  <a:gd name="T32" fmla="*/ 6 w 7"/>
                  <a:gd name="T33" fmla="*/ 7 h 12"/>
                  <a:gd name="T34" fmla="*/ 7 w 7"/>
                  <a:gd name="T35" fmla="*/ 6 h 12"/>
                  <a:gd name="T36" fmla="*/ 7 w 7"/>
                  <a:gd name="T37" fmla="*/ 5 h 12"/>
                  <a:gd name="T38" fmla="*/ 7 w 7"/>
                  <a:gd name="T39" fmla="*/ 4 h 12"/>
                  <a:gd name="T40" fmla="*/ 5 w 7"/>
                  <a:gd name="T41" fmla="*/ 2 h 12"/>
                  <a:gd name="T42" fmla="*/ 3 w 7"/>
                  <a:gd name="T43" fmla="*/ 1 h 12"/>
                  <a:gd name="T44" fmla="*/ 1 w 7"/>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12">
                    <a:moveTo>
                      <a:pt x="1" y="0"/>
                    </a:moveTo>
                    <a:lnTo>
                      <a:pt x="0" y="2"/>
                    </a:lnTo>
                    <a:lnTo>
                      <a:pt x="0" y="3"/>
                    </a:lnTo>
                    <a:lnTo>
                      <a:pt x="0" y="4"/>
                    </a:lnTo>
                    <a:lnTo>
                      <a:pt x="2" y="5"/>
                    </a:lnTo>
                    <a:lnTo>
                      <a:pt x="2" y="7"/>
                    </a:lnTo>
                    <a:lnTo>
                      <a:pt x="3" y="8"/>
                    </a:lnTo>
                    <a:lnTo>
                      <a:pt x="1" y="9"/>
                    </a:lnTo>
                    <a:lnTo>
                      <a:pt x="1" y="10"/>
                    </a:lnTo>
                    <a:lnTo>
                      <a:pt x="1" y="11"/>
                    </a:lnTo>
                    <a:lnTo>
                      <a:pt x="2" y="12"/>
                    </a:lnTo>
                    <a:lnTo>
                      <a:pt x="3" y="11"/>
                    </a:lnTo>
                    <a:lnTo>
                      <a:pt x="4" y="11"/>
                    </a:lnTo>
                    <a:lnTo>
                      <a:pt x="3" y="9"/>
                    </a:lnTo>
                    <a:lnTo>
                      <a:pt x="4" y="8"/>
                    </a:lnTo>
                    <a:lnTo>
                      <a:pt x="5" y="8"/>
                    </a:lnTo>
                    <a:lnTo>
                      <a:pt x="6" y="7"/>
                    </a:lnTo>
                    <a:lnTo>
                      <a:pt x="7" y="6"/>
                    </a:lnTo>
                    <a:lnTo>
                      <a:pt x="7" y="5"/>
                    </a:lnTo>
                    <a:lnTo>
                      <a:pt x="7" y="4"/>
                    </a:lnTo>
                    <a:lnTo>
                      <a:pt x="5" y="2"/>
                    </a:lnTo>
                    <a:lnTo>
                      <a:pt x="3"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213"/>
              <p:cNvSpPr>
                <a:spLocks/>
              </p:cNvSpPr>
              <p:nvPr userDrawn="1"/>
            </p:nvSpPr>
            <p:spPr bwMode="auto">
              <a:xfrm>
                <a:off x="2241" y="2745"/>
                <a:ext cx="2" cy="1"/>
              </a:xfrm>
              <a:custGeom>
                <a:avLst/>
                <a:gdLst>
                  <a:gd name="T0" fmla="*/ 6 w 6"/>
                  <a:gd name="T1" fmla="*/ 1 h 2"/>
                  <a:gd name="T2" fmla="*/ 4 w 6"/>
                  <a:gd name="T3" fmla="*/ 0 h 2"/>
                  <a:gd name="T4" fmla="*/ 2 w 6"/>
                  <a:gd name="T5" fmla="*/ 0 h 2"/>
                  <a:gd name="T6" fmla="*/ 0 w 6"/>
                  <a:gd name="T7" fmla="*/ 1 h 2"/>
                  <a:gd name="T8" fmla="*/ 1 w 6"/>
                  <a:gd name="T9" fmla="*/ 2 h 2"/>
                  <a:gd name="T10" fmla="*/ 2 w 6"/>
                  <a:gd name="T11" fmla="*/ 2 h 2"/>
                  <a:gd name="T12" fmla="*/ 5 w 6"/>
                  <a:gd name="T13" fmla="*/ 2 h 2"/>
                  <a:gd name="T14" fmla="*/ 6 w 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
                    <a:moveTo>
                      <a:pt x="6" y="1"/>
                    </a:moveTo>
                    <a:lnTo>
                      <a:pt x="4" y="0"/>
                    </a:lnTo>
                    <a:lnTo>
                      <a:pt x="2" y="0"/>
                    </a:lnTo>
                    <a:lnTo>
                      <a:pt x="0" y="1"/>
                    </a:lnTo>
                    <a:lnTo>
                      <a:pt x="1" y="2"/>
                    </a:lnTo>
                    <a:lnTo>
                      <a:pt x="2" y="2"/>
                    </a:lnTo>
                    <a:lnTo>
                      <a:pt x="5" y="2"/>
                    </a:lnTo>
                    <a:lnTo>
                      <a:pt x="6"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214"/>
              <p:cNvSpPr>
                <a:spLocks/>
              </p:cNvSpPr>
              <p:nvPr userDrawn="1"/>
            </p:nvSpPr>
            <p:spPr bwMode="auto">
              <a:xfrm>
                <a:off x="2275" y="2740"/>
                <a:ext cx="5" cy="5"/>
              </a:xfrm>
              <a:custGeom>
                <a:avLst/>
                <a:gdLst>
                  <a:gd name="T0" fmla="*/ 4 w 9"/>
                  <a:gd name="T1" fmla="*/ 7 h 8"/>
                  <a:gd name="T2" fmla="*/ 5 w 9"/>
                  <a:gd name="T3" fmla="*/ 8 h 8"/>
                  <a:gd name="T4" fmla="*/ 6 w 9"/>
                  <a:gd name="T5" fmla="*/ 8 h 8"/>
                  <a:gd name="T6" fmla="*/ 8 w 9"/>
                  <a:gd name="T7" fmla="*/ 8 h 8"/>
                  <a:gd name="T8" fmla="*/ 9 w 9"/>
                  <a:gd name="T9" fmla="*/ 7 h 8"/>
                  <a:gd name="T10" fmla="*/ 2 w 9"/>
                  <a:gd name="T11" fmla="*/ 0 h 8"/>
                  <a:gd name="T12" fmla="*/ 1 w 9"/>
                  <a:gd name="T13" fmla="*/ 0 h 8"/>
                  <a:gd name="T14" fmla="*/ 0 w 9"/>
                  <a:gd name="T15" fmla="*/ 1 h 8"/>
                  <a:gd name="T16" fmla="*/ 1 w 9"/>
                  <a:gd name="T17" fmla="*/ 3 h 8"/>
                  <a:gd name="T18" fmla="*/ 2 w 9"/>
                  <a:gd name="T19" fmla="*/ 4 h 8"/>
                  <a:gd name="T20" fmla="*/ 2 w 9"/>
                  <a:gd name="T21" fmla="*/ 6 h 8"/>
                  <a:gd name="T22" fmla="*/ 4 w 9"/>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4" y="7"/>
                    </a:moveTo>
                    <a:lnTo>
                      <a:pt x="5" y="8"/>
                    </a:lnTo>
                    <a:lnTo>
                      <a:pt x="6" y="8"/>
                    </a:lnTo>
                    <a:lnTo>
                      <a:pt x="8" y="8"/>
                    </a:lnTo>
                    <a:lnTo>
                      <a:pt x="9" y="7"/>
                    </a:lnTo>
                    <a:lnTo>
                      <a:pt x="2" y="0"/>
                    </a:lnTo>
                    <a:lnTo>
                      <a:pt x="1" y="0"/>
                    </a:lnTo>
                    <a:lnTo>
                      <a:pt x="0" y="1"/>
                    </a:lnTo>
                    <a:lnTo>
                      <a:pt x="1" y="3"/>
                    </a:lnTo>
                    <a:lnTo>
                      <a:pt x="2" y="4"/>
                    </a:lnTo>
                    <a:lnTo>
                      <a:pt x="2" y="6"/>
                    </a:lnTo>
                    <a:lnTo>
                      <a:pt x="4"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15"/>
              <p:cNvSpPr>
                <a:spLocks/>
              </p:cNvSpPr>
              <p:nvPr userDrawn="1"/>
            </p:nvSpPr>
            <p:spPr bwMode="auto">
              <a:xfrm>
                <a:off x="2267" y="2734"/>
                <a:ext cx="6" cy="7"/>
              </a:xfrm>
              <a:custGeom>
                <a:avLst/>
                <a:gdLst>
                  <a:gd name="T0" fmla="*/ 7 w 11"/>
                  <a:gd name="T1" fmla="*/ 12 h 15"/>
                  <a:gd name="T2" fmla="*/ 7 w 11"/>
                  <a:gd name="T3" fmla="*/ 13 h 15"/>
                  <a:gd name="T4" fmla="*/ 9 w 11"/>
                  <a:gd name="T5" fmla="*/ 14 h 15"/>
                  <a:gd name="T6" fmla="*/ 10 w 11"/>
                  <a:gd name="T7" fmla="*/ 15 h 15"/>
                  <a:gd name="T8" fmla="*/ 11 w 11"/>
                  <a:gd name="T9" fmla="*/ 13 h 15"/>
                  <a:gd name="T10" fmla="*/ 11 w 11"/>
                  <a:gd name="T11" fmla="*/ 12 h 15"/>
                  <a:gd name="T12" fmla="*/ 11 w 11"/>
                  <a:gd name="T13" fmla="*/ 9 h 15"/>
                  <a:gd name="T14" fmla="*/ 11 w 11"/>
                  <a:gd name="T15" fmla="*/ 7 h 15"/>
                  <a:gd name="T16" fmla="*/ 9 w 11"/>
                  <a:gd name="T17" fmla="*/ 6 h 15"/>
                  <a:gd name="T18" fmla="*/ 7 w 11"/>
                  <a:gd name="T19" fmla="*/ 5 h 15"/>
                  <a:gd name="T20" fmla="*/ 6 w 11"/>
                  <a:gd name="T21" fmla="*/ 3 h 15"/>
                  <a:gd name="T22" fmla="*/ 4 w 11"/>
                  <a:gd name="T23" fmla="*/ 2 h 15"/>
                  <a:gd name="T24" fmla="*/ 2 w 11"/>
                  <a:gd name="T25" fmla="*/ 1 h 15"/>
                  <a:gd name="T26" fmla="*/ 0 w 11"/>
                  <a:gd name="T27" fmla="*/ 0 h 15"/>
                  <a:gd name="T28" fmla="*/ 1 w 11"/>
                  <a:gd name="T29" fmla="*/ 2 h 15"/>
                  <a:gd name="T30" fmla="*/ 3 w 11"/>
                  <a:gd name="T31" fmla="*/ 4 h 15"/>
                  <a:gd name="T32" fmla="*/ 5 w 11"/>
                  <a:gd name="T33" fmla="*/ 6 h 15"/>
                  <a:gd name="T34" fmla="*/ 6 w 11"/>
                  <a:gd name="T35" fmla="*/ 8 h 15"/>
                  <a:gd name="T36" fmla="*/ 7 w 11"/>
                  <a:gd name="T3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5">
                    <a:moveTo>
                      <a:pt x="7" y="12"/>
                    </a:moveTo>
                    <a:lnTo>
                      <a:pt x="7" y="13"/>
                    </a:lnTo>
                    <a:lnTo>
                      <a:pt x="9" y="14"/>
                    </a:lnTo>
                    <a:lnTo>
                      <a:pt x="10" y="15"/>
                    </a:lnTo>
                    <a:lnTo>
                      <a:pt x="11" y="13"/>
                    </a:lnTo>
                    <a:lnTo>
                      <a:pt x="11" y="12"/>
                    </a:lnTo>
                    <a:lnTo>
                      <a:pt x="11" y="9"/>
                    </a:lnTo>
                    <a:lnTo>
                      <a:pt x="11" y="7"/>
                    </a:lnTo>
                    <a:lnTo>
                      <a:pt x="9" y="6"/>
                    </a:lnTo>
                    <a:lnTo>
                      <a:pt x="7" y="5"/>
                    </a:lnTo>
                    <a:lnTo>
                      <a:pt x="6" y="3"/>
                    </a:lnTo>
                    <a:lnTo>
                      <a:pt x="4" y="2"/>
                    </a:lnTo>
                    <a:lnTo>
                      <a:pt x="2" y="1"/>
                    </a:lnTo>
                    <a:lnTo>
                      <a:pt x="0" y="0"/>
                    </a:lnTo>
                    <a:lnTo>
                      <a:pt x="1" y="2"/>
                    </a:lnTo>
                    <a:lnTo>
                      <a:pt x="3" y="4"/>
                    </a:lnTo>
                    <a:lnTo>
                      <a:pt x="5" y="6"/>
                    </a:lnTo>
                    <a:lnTo>
                      <a:pt x="6" y="8"/>
                    </a:lnTo>
                    <a:lnTo>
                      <a:pt x="7"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16"/>
              <p:cNvSpPr>
                <a:spLocks/>
              </p:cNvSpPr>
              <p:nvPr userDrawn="1"/>
            </p:nvSpPr>
            <p:spPr bwMode="auto">
              <a:xfrm>
                <a:off x="2266" y="2737"/>
                <a:ext cx="4" cy="3"/>
              </a:xfrm>
              <a:custGeom>
                <a:avLst/>
                <a:gdLst>
                  <a:gd name="T0" fmla="*/ 7 w 7"/>
                  <a:gd name="T1" fmla="*/ 5 h 7"/>
                  <a:gd name="T2" fmla="*/ 7 w 7"/>
                  <a:gd name="T3" fmla="*/ 3 h 7"/>
                  <a:gd name="T4" fmla="*/ 5 w 7"/>
                  <a:gd name="T5" fmla="*/ 2 h 7"/>
                  <a:gd name="T6" fmla="*/ 4 w 7"/>
                  <a:gd name="T7" fmla="*/ 1 h 7"/>
                  <a:gd name="T8" fmla="*/ 3 w 7"/>
                  <a:gd name="T9" fmla="*/ 0 h 7"/>
                  <a:gd name="T10" fmla="*/ 1 w 7"/>
                  <a:gd name="T11" fmla="*/ 0 h 7"/>
                  <a:gd name="T12" fmla="*/ 0 w 7"/>
                  <a:gd name="T13" fmla="*/ 1 h 7"/>
                  <a:gd name="T14" fmla="*/ 0 w 7"/>
                  <a:gd name="T15" fmla="*/ 2 h 7"/>
                  <a:gd name="T16" fmla="*/ 1 w 7"/>
                  <a:gd name="T17" fmla="*/ 3 h 7"/>
                  <a:gd name="T18" fmla="*/ 2 w 7"/>
                  <a:gd name="T19" fmla="*/ 5 h 7"/>
                  <a:gd name="T20" fmla="*/ 2 w 7"/>
                  <a:gd name="T21" fmla="*/ 6 h 7"/>
                  <a:gd name="T22" fmla="*/ 4 w 7"/>
                  <a:gd name="T23" fmla="*/ 6 h 7"/>
                  <a:gd name="T24" fmla="*/ 5 w 7"/>
                  <a:gd name="T25" fmla="*/ 7 h 7"/>
                  <a:gd name="T26" fmla="*/ 6 w 7"/>
                  <a:gd name="T27" fmla="*/ 6 h 7"/>
                  <a:gd name="T28" fmla="*/ 7 w 7"/>
                  <a:gd name="T2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
                    <a:moveTo>
                      <a:pt x="7" y="5"/>
                    </a:moveTo>
                    <a:lnTo>
                      <a:pt x="7" y="3"/>
                    </a:lnTo>
                    <a:lnTo>
                      <a:pt x="5" y="2"/>
                    </a:lnTo>
                    <a:lnTo>
                      <a:pt x="4" y="1"/>
                    </a:lnTo>
                    <a:lnTo>
                      <a:pt x="3" y="0"/>
                    </a:lnTo>
                    <a:lnTo>
                      <a:pt x="1" y="0"/>
                    </a:lnTo>
                    <a:lnTo>
                      <a:pt x="0" y="1"/>
                    </a:lnTo>
                    <a:lnTo>
                      <a:pt x="0" y="2"/>
                    </a:lnTo>
                    <a:lnTo>
                      <a:pt x="1" y="3"/>
                    </a:lnTo>
                    <a:lnTo>
                      <a:pt x="2" y="5"/>
                    </a:lnTo>
                    <a:lnTo>
                      <a:pt x="2" y="6"/>
                    </a:lnTo>
                    <a:lnTo>
                      <a:pt x="4" y="6"/>
                    </a:lnTo>
                    <a:lnTo>
                      <a:pt x="5" y="7"/>
                    </a:lnTo>
                    <a:lnTo>
                      <a:pt x="6" y="6"/>
                    </a:lnTo>
                    <a:lnTo>
                      <a:pt x="7"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17"/>
              <p:cNvSpPr>
                <a:spLocks/>
              </p:cNvSpPr>
              <p:nvPr userDrawn="1"/>
            </p:nvSpPr>
            <p:spPr bwMode="auto">
              <a:xfrm>
                <a:off x="2256" y="2736"/>
                <a:ext cx="3" cy="2"/>
              </a:xfrm>
              <a:custGeom>
                <a:avLst/>
                <a:gdLst>
                  <a:gd name="T0" fmla="*/ 0 w 5"/>
                  <a:gd name="T1" fmla="*/ 1 h 3"/>
                  <a:gd name="T2" fmla="*/ 1 w 5"/>
                  <a:gd name="T3" fmla="*/ 2 h 3"/>
                  <a:gd name="T4" fmla="*/ 2 w 5"/>
                  <a:gd name="T5" fmla="*/ 2 h 3"/>
                  <a:gd name="T6" fmla="*/ 3 w 5"/>
                  <a:gd name="T7" fmla="*/ 3 h 3"/>
                  <a:gd name="T8" fmla="*/ 4 w 5"/>
                  <a:gd name="T9" fmla="*/ 3 h 3"/>
                  <a:gd name="T10" fmla="*/ 5 w 5"/>
                  <a:gd name="T11" fmla="*/ 3 h 3"/>
                  <a:gd name="T12" fmla="*/ 5 w 5"/>
                  <a:gd name="T13" fmla="*/ 2 h 3"/>
                  <a:gd name="T14" fmla="*/ 5 w 5"/>
                  <a:gd name="T15" fmla="*/ 2 h 3"/>
                  <a:gd name="T16" fmla="*/ 4 w 5"/>
                  <a:gd name="T17" fmla="*/ 1 h 3"/>
                  <a:gd name="T18" fmla="*/ 3 w 5"/>
                  <a:gd name="T19" fmla="*/ 0 h 3"/>
                  <a:gd name="T20" fmla="*/ 2 w 5"/>
                  <a:gd name="T21" fmla="*/ 0 h 3"/>
                  <a:gd name="T22" fmla="*/ 1 w 5"/>
                  <a:gd name="T23" fmla="*/ 0 h 3"/>
                  <a:gd name="T24" fmla="*/ 0 w 5"/>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0" y="1"/>
                    </a:moveTo>
                    <a:lnTo>
                      <a:pt x="1" y="2"/>
                    </a:lnTo>
                    <a:lnTo>
                      <a:pt x="2" y="2"/>
                    </a:lnTo>
                    <a:lnTo>
                      <a:pt x="3" y="3"/>
                    </a:lnTo>
                    <a:lnTo>
                      <a:pt x="4" y="3"/>
                    </a:lnTo>
                    <a:lnTo>
                      <a:pt x="5" y="3"/>
                    </a:lnTo>
                    <a:lnTo>
                      <a:pt x="5" y="2"/>
                    </a:lnTo>
                    <a:lnTo>
                      <a:pt x="5" y="2"/>
                    </a:lnTo>
                    <a:lnTo>
                      <a:pt x="4" y="1"/>
                    </a:lnTo>
                    <a:lnTo>
                      <a:pt x="3" y="0"/>
                    </a:ln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218"/>
              <p:cNvSpPr>
                <a:spLocks/>
              </p:cNvSpPr>
              <p:nvPr userDrawn="1"/>
            </p:nvSpPr>
            <p:spPr bwMode="auto">
              <a:xfrm>
                <a:off x="2251" y="2729"/>
                <a:ext cx="13" cy="16"/>
              </a:xfrm>
              <a:custGeom>
                <a:avLst/>
                <a:gdLst>
                  <a:gd name="T0" fmla="*/ 0 w 28"/>
                  <a:gd name="T1" fmla="*/ 0 h 31"/>
                  <a:gd name="T2" fmla="*/ 0 w 28"/>
                  <a:gd name="T3" fmla="*/ 0 h 31"/>
                  <a:gd name="T4" fmla="*/ 1 w 28"/>
                  <a:gd name="T5" fmla="*/ 2 h 31"/>
                  <a:gd name="T6" fmla="*/ 3 w 28"/>
                  <a:gd name="T7" fmla="*/ 2 h 31"/>
                  <a:gd name="T8" fmla="*/ 6 w 28"/>
                  <a:gd name="T9" fmla="*/ 3 h 31"/>
                  <a:gd name="T10" fmla="*/ 7 w 28"/>
                  <a:gd name="T11" fmla="*/ 5 h 31"/>
                  <a:gd name="T12" fmla="*/ 8 w 28"/>
                  <a:gd name="T13" fmla="*/ 6 h 31"/>
                  <a:gd name="T14" fmla="*/ 9 w 28"/>
                  <a:gd name="T15" fmla="*/ 7 h 31"/>
                  <a:gd name="T16" fmla="*/ 10 w 28"/>
                  <a:gd name="T17" fmla="*/ 8 h 31"/>
                  <a:gd name="T18" fmla="*/ 12 w 28"/>
                  <a:gd name="T19" fmla="*/ 9 h 31"/>
                  <a:gd name="T20" fmla="*/ 14 w 28"/>
                  <a:gd name="T21" fmla="*/ 11 h 31"/>
                  <a:gd name="T22" fmla="*/ 15 w 28"/>
                  <a:gd name="T23" fmla="*/ 12 h 31"/>
                  <a:gd name="T24" fmla="*/ 17 w 28"/>
                  <a:gd name="T25" fmla="*/ 14 h 31"/>
                  <a:gd name="T26" fmla="*/ 20 w 28"/>
                  <a:gd name="T27" fmla="*/ 15 h 31"/>
                  <a:gd name="T28" fmla="*/ 21 w 28"/>
                  <a:gd name="T29" fmla="*/ 17 h 31"/>
                  <a:gd name="T30" fmla="*/ 22 w 28"/>
                  <a:gd name="T31" fmla="*/ 20 h 31"/>
                  <a:gd name="T32" fmla="*/ 23 w 28"/>
                  <a:gd name="T33" fmla="*/ 22 h 31"/>
                  <a:gd name="T34" fmla="*/ 23 w 28"/>
                  <a:gd name="T35" fmla="*/ 23 h 31"/>
                  <a:gd name="T36" fmla="*/ 23 w 28"/>
                  <a:gd name="T37" fmla="*/ 25 h 31"/>
                  <a:gd name="T38" fmla="*/ 23 w 28"/>
                  <a:gd name="T39" fmla="*/ 27 h 31"/>
                  <a:gd name="T40" fmla="*/ 23 w 28"/>
                  <a:gd name="T41" fmla="*/ 29 h 31"/>
                  <a:gd name="T42" fmla="*/ 24 w 28"/>
                  <a:gd name="T43" fmla="*/ 30 h 31"/>
                  <a:gd name="T44" fmla="*/ 26 w 28"/>
                  <a:gd name="T45" fmla="*/ 31 h 31"/>
                  <a:gd name="T46" fmla="*/ 27 w 28"/>
                  <a:gd name="T47" fmla="*/ 28 h 31"/>
                  <a:gd name="T48" fmla="*/ 27 w 28"/>
                  <a:gd name="T49" fmla="*/ 26 h 31"/>
                  <a:gd name="T50" fmla="*/ 27 w 28"/>
                  <a:gd name="T51" fmla="*/ 23 h 31"/>
                  <a:gd name="T52" fmla="*/ 27 w 28"/>
                  <a:gd name="T53" fmla="*/ 20 h 31"/>
                  <a:gd name="T54" fmla="*/ 26 w 28"/>
                  <a:gd name="T55" fmla="*/ 17 h 31"/>
                  <a:gd name="T56" fmla="*/ 24 w 28"/>
                  <a:gd name="T57" fmla="*/ 16 h 31"/>
                  <a:gd name="T58" fmla="*/ 22 w 28"/>
                  <a:gd name="T59" fmla="*/ 14 h 31"/>
                  <a:gd name="T60" fmla="*/ 21 w 28"/>
                  <a:gd name="T61" fmla="*/ 13 h 31"/>
                  <a:gd name="T62" fmla="*/ 21 w 28"/>
                  <a:gd name="T63" fmla="*/ 11 h 31"/>
                  <a:gd name="T64" fmla="*/ 22 w 28"/>
                  <a:gd name="T65" fmla="*/ 11 h 31"/>
                  <a:gd name="T66" fmla="*/ 24 w 28"/>
                  <a:gd name="T67" fmla="*/ 11 h 31"/>
                  <a:gd name="T68" fmla="*/ 26 w 28"/>
                  <a:gd name="T69" fmla="*/ 12 h 31"/>
                  <a:gd name="T70" fmla="*/ 27 w 28"/>
                  <a:gd name="T71" fmla="*/ 13 h 31"/>
                  <a:gd name="T72" fmla="*/ 28 w 28"/>
                  <a:gd name="T73" fmla="*/ 13 h 31"/>
                  <a:gd name="T74" fmla="*/ 28 w 28"/>
                  <a:gd name="T75" fmla="*/ 11 h 31"/>
                  <a:gd name="T76" fmla="*/ 28 w 28"/>
                  <a:gd name="T77" fmla="*/ 10 h 31"/>
                  <a:gd name="T78" fmla="*/ 26 w 28"/>
                  <a:gd name="T79" fmla="*/ 8 h 31"/>
                  <a:gd name="T80" fmla="*/ 24 w 28"/>
                  <a:gd name="T81" fmla="*/ 7 h 31"/>
                  <a:gd name="T82" fmla="*/ 16 w 28"/>
                  <a:gd name="T83" fmla="*/ 4 h 31"/>
                  <a:gd name="T84" fmla="*/ 9 w 28"/>
                  <a:gd name="T85" fmla="*/ 1 h 31"/>
                  <a:gd name="T86" fmla="*/ 0 w 28"/>
                  <a:gd name="T8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1">
                    <a:moveTo>
                      <a:pt x="0" y="0"/>
                    </a:moveTo>
                    <a:lnTo>
                      <a:pt x="0" y="0"/>
                    </a:lnTo>
                    <a:lnTo>
                      <a:pt x="1" y="2"/>
                    </a:lnTo>
                    <a:lnTo>
                      <a:pt x="3" y="2"/>
                    </a:lnTo>
                    <a:lnTo>
                      <a:pt x="6" y="3"/>
                    </a:lnTo>
                    <a:lnTo>
                      <a:pt x="7" y="5"/>
                    </a:lnTo>
                    <a:lnTo>
                      <a:pt x="8" y="6"/>
                    </a:lnTo>
                    <a:lnTo>
                      <a:pt x="9" y="7"/>
                    </a:lnTo>
                    <a:lnTo>
                      <a:pt x="10" y="8"/>
                    </a:lnTo>
                    <a:lnTo>
                      <a:pt x="12" y="9"/>
                    </a:lnTo>
                    <a:lnTo>
                      <a:pt x="14" y="11"/>
                    </a:lnTo>
                    <a:lnTo>
                      <a:pt x="15" y="12"/>
                    </a:lnTo>
                    <a:lnTo>
                      <a:pt x="17" y="14"/>
                    </a:lnTo>
                    <a:lnTo>
                      <a:pt x="20" y="15"/>
                    </a:lnTo>
                    <a:lnTo>
                      <a:pt x="21" y="17"/>
                    </a:lnTo>
                    <a:lnTo>
                      <a:pt x="22" y="20"/>
                    </a:lnTo>
                    <a:lnTo>
                      <a:pt x="23" y="22"/>
                    </a:lnTo>
                    <a:lnTo>
                      <a:pt x="23" y="23"/>
                    </a:lnTo>
                    <a:lnTo>
                      <a:pt x="23" y="25"/>
                    </a:lnTo>
                    <a:lnTo>
                      <a:pt x="23" y="27"/>
                    </a:lnTo>
                    <a:lnTo>
                      <a:pt x="23" y="29"/>
                    </a:lnTo>
                    <a:lnTo>
                      <a:pt x="24" y="30"/>
                    </a:lnTo>
                    <a:lnTo>
                      <a:pt x="26" y="31"/>
                    </a:lnTo>
                    <a:lnTo>
                      <a:pt x="27" y="28"/>
                    </a:lnTo>
                    <a:lnTo>
                      <a:pt x="27" y="26"/>
                    </a:lnTo>
                    <a:lnTo>
                      <a:pt x="27" y="23"/>
                    </a:lnTo>
                    <a:lnTo>
                      <a:pt x="27" y="20"/>
                    </a:lnTo>
                    <a:lnTo>
                      <a:pt x="26" y="17"/>
                    </a:lnTo>
                    <a:lnTo>
                      <a:pt x="24" y="16"/>
                    </a:lnTo>
                    <a:lnTo>
                      <a:pt x="22" y="14"/>
                    </a:lnTo>
                    <a:lnTo>
                      <a:pt x="21" y="13"/>
                    </a:lnTo>
                    <a:lnTo>
                      <a:pt x="21" y="11"/>
                    </a:lnTo>
                    <a:lnTo>
                      <a:pt x="22" y="11"/>
                    </a:lnTo>
                    <a:lnTo>
                      <a:pt x="24" y="11"/>
                    </a:lnTo>
                    <a:lnTo>
                      <a:pt x="26" y="12"/>
                    </a:lnTo>
                    <a:lnTo>
                      <a:pt x="27" y="13"/>
                    </a:lnTo>
                    <a:lnTo>
                      <a:pt x="28" y="13"/>
                    </a:lnTo>
                    <a:lnTo>
                      <a:pt x="28" y="11"/>
                    </a:lnTo>
                    <a:lnTo>
                      <a:pt x="28" y="10"/>
                    </a:lnTo>
                    <a:lnTo>
                      <a:pt x="26" y="8"/>
                    </a:lnTo>
                    <a:lnTo>
                      <a:pt x="24" y="7"/>
                    </a:lnTo>
                    <a:lnTo>
                      <a:pt x="16" y="4"/>
                    </a:lnTo>
                    <a:lnTo>
                      <a:pt x="9"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19"/>
              <p:cNvSpPr>
                <a:spLocks/>
              </p:cNvSpPr>
              <p:nvPr userDrawn="1"/>
            </p:nvSpPr>
            <p:spPr bwMode="auto">
              <a:xfrm>
                <a:off x="2249" y="2731"/>
                <a:ext cx="4" cy="4"/>
              </a:xfrm>
              <a:custGeom>
                <a:avLst/>
                <a:gdLst>
                  <a:gd name="T0" fmla="*/ 8 w 9"/>
                  <a:gd name="T1" fmla="*/ 3 h 7"/>
                  <a:gd name="T2" fmla="*/ 5 w 9"/>
                  <a:gd name="T3" fmla="*/ 3 h 7"/>
                  <a:gd name="T4" fmla="*/ 4 w 9"/>
                  <a:gd name="T5" fmla="*/ 2 h 7"/>
                  <a:gd name="T6" fmla="*/ 3 w 9"/>
                  <a:gd name="T7" fmla="*/ 1 h 7"/>
                  <a:gd name="T8" fmla="*/ 3 w 9"/>
                  <a:gd name="T9" fmla="*/ 0 h 7"/>
                  <a:gd name="T10" fmla="*/ 2 w 9"/>
                  <a:gd name="T11" fmla="*/ 0 h 7"/>
                  <a:gd name="T12" fmla="*/ 1 w 9"/>
                  <a:gd name="T13" fmla="*/ 0 h 7"/>
                  <a:gd name="T14" fmla="*/ 0 w 9"/>
                  <a:gd name="T15" fmla="*/ 0 h 7"/>
                  <a:gd name="T16" fmla="*/ 1 w 9"/>
                  <a:gd name="T17" fmla="*/ 3 h 7"/>
                  <a:gd name="T18" fmla="*/ 3 w 9"/>
                  <a:gd name="T19" fmla="*/ 6 h 7"/>
                  <a:gd name="T20" fmla="*/ 4 w 9"/>
                  <a:gd name="T21" fmla="*/ 7 h 7"/>
                  <a:gd name="T22" fmla="*/ 5 w 9"/>
                  <a:gd name="T23" fmla="*/ 7 h 7"/>
                  <a:gd name="T24" fmla="*/ 8 w 9"/>
                  <a:gd name="T25" fmla="*/ 7 h 7"/>
                  <a:gd name="T26" fmla="*/ 9 w 9"/>
                  <a:gd name="T27" fmla="*/ 6 h 7"/>
                  <a:gd name="T28" fmla="*/ 9 w 9"/>
                  <a:gd name="T29" fmla="*/ 5 h 7"/>
                  <a:gd name="T30" fmla="*/ 9 w 9"/>
                  <a:gd name="T31" fmla="*/ 4 h 7"/>
                  <a:gd name="T32" fmla="*/ 8 w 9"/>
                  <a:gd name="T33" fmla="*/ 4 h 7"/>
                  <a:gd name="T34" fmla="*/ 8 w 9"/>
                  <a:gd name="T3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7">
                    <a:moveTo>
                      <a:pt x="8" y="3"/>
                    </a:moveTo>
                    <a:lnTo>
                      <a:pt x="5" y="3"/>
                    </a:lnTo>
                    <a:lnTo>
                      <a:pt x="4" y="2"/>
                    </a:lnTo>
                    <a:lnTo>
                      <a:pt x="3" y="1"/>
                    </a:lnTo>
                    <a:lnTo>
                      <a:pt x="3" y="0"/>
                    </a:lnTo>
                    <a:lnTo>
                      <a:pt x="2" y="0"/>
                    </a:lnTo>
                    <a:lnTo>
                      <a:pt x="1" y="0"/>
                    </a:lnTo>
                    <a:lnTo>
                      <a:pt x="0" y="0"/>
                    </a:lnTo>
                    <a:lnTo>
                      <a:pt x="1" y="3"/>
                    </a:lnTo>
                    <a:lnTo>
                      <a:pt x="3" y="6"/>
                    </a:lnTo>
                    <a:lnTo>
                      <a:pt x="4" y="7"/>
                    </a:lnTo>
                    <a:lnTo>
                      <a:pt x="5" y="7"/>
                    </a:lnTo>
                    <a:lnTo>
                      <a:pt x="8" y="7"/>
                    </a:lnTo>
                    <a:lnTo>
                      <a:pt x="9" y="6"/>
                    </a:lnTo>
                    <a:lnTo>
                      <a:pt x="9" y="5"/>
                    </a:lnTo>
                    <a:lnTo>
                      <a:pt x="9" y="4"/>
                    </a:lnTo>
                    <a:lnTo>
                      <a:pt x="8" y="4"/>
                    </a:lnTo>
                    <a:lnTo>
                      <a:pt x="8"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20"/>
              <p:cNvSpPr>
                <a:spLocks/>
              </p:cNvSpPr>
              <p:nvPr userDrawn="1"/>
            </p:nvSpPr>
            <p:spPr bwMode="auto">
              <a:xfrm>
                <a:off x="2245" y="2727"/>
                <a:ext cx="3" cy="2"/>
              </a:xfrm>
              <a:custGeom>
                <a:avLst/>
                <a:gdLst>
                  <a:gd name="T0" fmla="*/ 0 w 6"/>
                  <a:gd name="T1" fmla="*/ 2 h 5"/>
                  <a:gd name="T2" fmla="*/ 1 w 6"/>
                  <a:gd name="T3" fmla="*/ 4 h 5"/>
                  <a:gd name="T4" fmla="*/ 2 w 6"/>
                  <a:gd name="T5" fmla="*/ 4 h 5"/>
                  <a:gd name="T6" fmla="*/ 4 w 6"/>
                  <a:gd name="T7" fmla="*/ 5 h 5"/>
                  <a:gd name="T8" fmla="*/ 5 w 6"/>
                  <a:gd name="T9" fmla="*/ 5 h 5"/>
                  <a:gd name="T10" fmla="*/ 6 w 6"/>
                  <a:gd name="T11" fmla="*/ 5 h 5"/>
                  <a:gd name="T12" fmla="*/ 6 w 6"/>
                  <a:gd name="T13" fmla="*/ 5 h 5"/>
                  <a:gd name="T14" fmla="*/ 6 w 6"/>
                  <a:gd name="T15" fmla="*/ 4 h 5"/>
                  <a:gd name="T16" fmla="*/ 5 w 6"/>
                  <a:gd name="T17" fmla="*/ 2 h 5"/>
                  <a:gd name="T18" fmla="*/ 4 w 6"/>
                  <a:gd name="T19" fmla="*/ 1 h 5"/>
                  <a:gd name="T20" fmla="*/ 2 w 6"/>
                  <a:gd name="T21" fmla="*/ 0 h 5"/>
                  <a:gd name="T22" fmla="*/ 1 w 6"/>
                  <a:gd name="T23" fmla="*/ 0 h 5"/>
                  <a:gd name="T24" fmla="*/ 0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0" y="2"/>
                    </a:moveTo>
                    <a:lnTo>
                      <a:pt x="1" y="4"/>
                    </a:lnTo>
                    <a:lnTo>
                      <a:pt x="2" y="4"/>
                    </a:lnTo>
                    <a:lnTo>
                      <a:pt x="4" y="5"/>
                    </a:lnTo>
                    <a:lnTo>
                      <a:pt x="5" y="5"/>
                    </a:lnTo>
                    <a:lnTo>
                      <a:pt x="6" y="5"/>
                    </a:lnTo>
                    <a:lnTo>
                      <a:pt x="6" y="5"/>
                    </a:lnTo>
                    <a:lnTo>
                      <a:pt x="6" y="4"/>
                    </a:lnTo>
                    <a:lnTo>
                      <a:pt x="5" y="2"/>
                    </a:lnTo>
                    <a:lnTo>
                      <a:pt x="4" y="1"/>
                    </a:lnTo>
                    <a:lnTo>
                      <a:pt x="2" y="0"/>
                    </a:lnTo>
                    <a:lnTo>
                      <a:pt x="1" y="0"/>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21"/>
              <p:cNvSpPr>
                <a:spLocks/>
              </p:cNvSpPr>
              <p:nvPr userDrawn="1"/>
            </p:nvSpPr>
            <p:spPr bwMode="auto">
              <a:xfrm>
                <a:off x="2236" y="2720"/>
                <a:ext cx="9" cy="10"/>
              </a:xfrm>
              <a:custGeom>
                <a:avLst/>
                <a:gdLst>
                  <a:gd name="T0" fmla="*/ 0 w 17"/>
                  <a:gd name="T1" fmla="*/ 1 h 19"/>
                  <a:gd name="T2" fmla="*/ 1 w 17"/>
                  <a:gd name="T3" fmla="*/ 5 h 19"/>
                  <a:gd name="T4" fmla="*/ 1 w 17"/>
                  <a:gd name="T5" fmla="*/ 9 h 19"/>
                  <a:gd name="T6" fmla="*/ 2 w 17"/>
                  <a:gd name="T7" fmla="*/ 12 h 19"/>
                  <a:gd name="T8" fmla="*/ 3 w 17"/>
                  <a:gd name="T9" fmla="*/ 12 h 19"/>
                  <a:gd name="T10" fmla="*/ 4 w 17"/>
                  <a:gd name="T11" fmla="*/ 12 h 19"/>
                  <a:gd name="T12" fmla="*/ 5 w 17"/>
                  <a:gd name="T13" fmla="*/ 11 h 19"/>
                  <a:gd name="T14" fmla="*/ 5 w 17"/>
                  <a:gd name="T15" fmla="*/ 11 h 19"/>
                  <a:gd name="T16" fmla="*/ 5 w 17"/>
                  <a:gd name="T17" fmla="*/ 10 h 19"/>
                  <a:gd name="T18" fmla="*/ 4 w 17"/>
                  <a:gd name="T19" fmla="*/ 10 h 19"/>
                  <a:gd name="T20" fmla="*/ 5 w 17"/>
                  <a:gd name="T21" fmla="*/ 9 h 19"/>
                  <a:gd name="T22" fmla="*/ 5 w 17"/>
                  <a:gd name="T23" fmla="*/ 8 h 19"/>
                  <a:gd name="T24" fmla="*/ 6 w 17"/>
                  <a:gd name="T25" fmla="*/ 8 h 19"/>
                  <a:gd name="T26" fmla="*/ 6 w 17"/>
                  <a:gd name="T27" fmla="*/ 8 h 19"/>
                  <a:gd name="T28" fmla="*/ 7 w 17"/>
                  <a:gd name="T29" fmla="*/ 11 h 19"/>
                  <a:gd name="T30" fmla="*/ 8 w 17"/>
                  <a:gd name="T31" fmla="*/ 13 h 19"/>
                  <a:gd name="T32" fmla="*/ 9 w 17"/>
                  <a:gd name="T33" fmla="*/ 16 h 19"/>
                  <a:gd name="T34" fmla="*/ 10 w 17"/>
                  <a:gd name="T35" fmla="*/ 18 h 19"/>
                  <a:gd name="T36" fmla="*/ 13 w 17"/>
                  <a:gd name="T37" fmla="*/ 18 h 19"/>
                  <a:gd name="T38" fmla="*/ 15 w 17"/>
                  <a:gd name="T39" fmla="*/ 19 h 19"/>
                  <a:gd name="T40" fmla="*/ 17 w 17"/>
                  <a:gd name="T41" fmla="*/ 18 h 19"/>
                  <a:gd name="T42" fmla="*/ 15 w 17"/>
                  <a:gd name="T43" fmla="*/ 14 h 19"/>
                  <a:gd name="T44" fmla="*/ 13 w 17"/>
                  <a:gd name="T45" fmla="*/ 10 h 19"/>
                  <a:gd name="T46" fmla="*/ 12 w 17"/>
                  <a:gd name="T47" fmla="*/ 6 h 19"/>
                  <a:gd name="T48" fmla="*/ 9 w 17"/>
                  <a:gd name="T49" fmla="*/ 5 h 19"/>
                  <a:gd name="T50" fmla="*/ 7 w 17"/>
                  <a:gd name="T51" fmla="*/ 3 h 19"/>
                  <a:gd name="T52" fmla="*/ 5 w 17"/>
                  <a:gd name="T53" fmla="*/ 1 h 19"/>
                  <a:gd name="T54" fmla="*/ 3 w 17"/>
                  <a:gd name="T55" fmla="*/ 0 h 19"/>
                  <a:gd name="T56" fmla="*/ 0 w 17"/>
                  <a:gd name="T5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19">
                    <a:moveTo>
                      <a:pt x="0" y="1"/>
                    </a:moveTo>
                    <a:lnTo>
                      <a:pt x="1" y="5"/>
                    </a:lnTo>
                    <a:lnTo>
                      <a:pt x="1" y="9"/>
                    </a:lnTo>
                    <a:lnTo>
                      <a:pt x="2" y="12"/>
                    </a:lnTo>
                    <a:lnTo>
                      <a:pt x="3" y="12"/>
                    </a:lnTo>
                    <a:lnTo>
                      <a:pt x="4" y="12"/>
                    </a:lnTo>
                    <a:lnTo>
                      <a:pt x="5" y="11"/>
                    </a:lnTo>
                    <a:lnTo>
                      <a:pt x="5" y="11"/>
                    </a:lnTo>
                    <a:lnTo>
                      <a:pt x="5" y="10"/>
                    </a:lnTo>
                    <a:lnTo>
                      <a:pt x="4" y="10"/>
                    </a:lnTo>
                    <a:lnTo>
                      <a:pt x="5" y="9"/>
                    </a:lnTo>
                    <a:lnTo>
                      <a:pt x="5" y="8"/>
                    </a:lnTo>
                    <a:lnTo>
                      <a:pt x="6" y="8"/>
                    </a:lnTo>
                    <a:lnTo>
                      <a:pt x="6" y="8"/>
                    </a:lnTo>
                    <a:lnTo>
                      <a:pt x="7" y="11"/>
                    </a:lnTo>
                    <a:lnTo>
                      <a:pt x="8" y="13"/>
                    </a:lnTo>
                    <a:lnTo>
                      <a:pt x="9" y="16"/>
                    </a:lnTo>
                    <a:lnTo>
                      <a:pt x="10" y="18"/>
                    </a:lnTo>
                    <a:lnTo>
                      <a:pt x="13" y="18"/>
                    </a:lnTo>
                    <a:lnTo>
                      <a:pt x="15" y="19"/>
                    </a:lnTo>
                    <a:lnTo>
                      <a:pt x="17" y="18"/>
                    </a:lnTo>
                    <a:lnTo>
                      <a:pt x="15" y="14"/>
                    </a:lnTo>
                    <a:lnTo>
                      <a:pt x="13" y="10"/>
                    </a:lnTo>
                    <a:lnTo>
                      <a:pt x="12" y="6"/>
                    </a:lnTo>
                    <a:lnTo>
                      <a:pt x="9" y="5"/>
                    </a:lnTo>
                    <a:lnTo>
                      <a:pt x="7" y="3"/>
                    </a:lnTo>
                    <a:lnTo>
                      <a:pt x="5" y="1"/>
                    </a:lnTo>
                    <a:lnTo>
                      <a:pt x="3"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2"/>
              <p:cNvSpPr>
                <a:spLocks/>
              </p:cNvSpPr>
              <p:nvPr userDrawn="1"/>
            </p:nvSpPr>
            <p:spPr bwMode="auto">
              <a:xfrm>
                <a:off x="2264" y="2715"/>
                <a:ext cx="3" cy="3"/>
              </a:xfrm>
              <a:custGeom>
                <a:avLst/>
                <a:gdLst>
                  <a:gd name="T0" fmla="*/ 5 w 6"/>
                  <a:gd name="T1" fmla="*/ 7 h 7"/>
                  <a:gd name="T2" fmla="*/ 6 w 6"/>
                  <a:gd name="T3" fmla="*/ 6 h 7"/>
                  <a:gd name="T4" fmla="*/ 6 w 6"/>
                  <a:gd name="T5" fmla="*/ 4 h 7"/>
                  <a:gd name="T6" fmla="*/ 6 w 6"/>
                  <a:gd name="T7" fmla="*/ 3 h 7"/>
                  <a:gd name="T8" fmla="*/ 5 w 6"/>
                  <a:gd name="T9" fmla="*/ 2 h 7"/>
                  <a:gd name="T10" fmla="*/ 4 w 6"/>
                  <a:gd name="T11" fmla="*/ 1 h 7"/>
                  <a:gd name="T12" fmla="*/ 3 w 6"/>
                  <a:gd name="T13" fmla="*/ 0 h 7"/>
                  <a:gd name="T14" fmla="*/ 1 w 6"/>
                  <a:gd name="T15" fmla="*/ 0 h 7"/>
                  <a:gd name="T16" fmla="*/ 0 w 6"/>
                  <a:gd name="T17" fmla="*/ 0 h 7"/>
                  <a:gd name="T18" fmla="*/ 2 w 6"/>
                  <a:gd name="T19" fmla="*/ 1 h 7"/>
                  <a:gd name="T20" fmla="*/ 2 w 6"/>
                  <a:gd name="T21" fmla="*/ 2 h 7"/>
                  <a:gd name="T22" fmla="*/ 2 w 6"/>
                  <a:gd name="T23" fmla="*/ 4 h 7"/>
                  <a:gd name="T24" fmla="*/ 3 w 6"/>
                  <a:gd name="T25" fmla="*/ 6 h 7"/>
                  <a:gd name="T26" fmla="*/ 4 w 6"/>
                  <a:gd name="T27" fmla="*/ 7 h 7"/>
                  <a:gd name="T28" fmla="*/ 5 w 6"/>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7">
                    <a:moveTo>
                      <a:pt x="5" y="7"/>
                    </a:moveTo>
                    <a:lnTo>
                      <a:pt x="6" y="6"/>
                    </a:lnTo>
                    <a:lnTo>
                      <a:pt x="6" y="4"/>
                    </a:lnTo>
                    <a:lnTo>
                      <a:pt x="6" y="3"/>
                    </a:lnTo>
                    <a:lnTo>
                      <a:pt x="5" y="2"/>
                    </a:lnTo>
                    <a:lnTo>
                      <a:pt x="4" y="1"/>
                    </a:lnTo>
                    <a:lnTo>
                      <a:pt x="3" y="0"/>
                    </a:lnTo>
                    <a:lnTo>
                      <a:pt x="1" y="0"/>
                    </a:lnTo>
                    <a:lnTo>
                      <a:pt x="0" y="0"/>
                    </a:lnTo>
                    <a:lnTo>
                      <a:pt x="2" y="1"/>
                    </a:lnTo>
                    <a:lnTo>
                      <a:pt x="2" y="2"/>
                    </a:lnTo>
                    <a:lnTo>
                      <a:pt x="2" y="4"/>
                    </a:lnTo>
                    <a:lnTo>
                      <a:pt x="3" y="6"/>
                    </a:lnTo>
                    <a:lnTo>
                      <a:pt x="4" y="7"/>
                    </a:lnTo>
                    <a:lnTo>
                      <a:pt x="5"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3"/>
              <p:cNvSpPr>
                <a:spLocks/>
              </p:cNvSpPr>
              <p:nvPr userDrawn="1"/>
            </p:nvSpPr>
            <p:spPr bwMode="auto">
              <a:xfrm>
                <a:off x="2256" y="2711"/>
                <a:ext cx="4" cy="2"/>
              </a:xfrm>
              <a:custGeom>
                <a:avLst/>
                <a:gdLst>
                  <a:gd name="T0" fmla="*/ 7 w 7"/>
                  <a:gd name="T1" fmla="*/ 3 h 4"/>
                  <a:gd name="T2" fmla="*/ 6 w 7"/>
                  <a:gd name="T3" fmla="*/ 2 h 4"/>
                  <a:gd name="T4" fmla="*/ 4 w 7"/>
                  <a:gd name="T5" fmla="*/ 1 h 4"/>
                  <a:gd name="T6" fmla="*/ 2 w 7"/>
                  <a:gd name="T7" fmla="*/ 0 h 4"/>
                  <a:gd name="T8" fmla="*/ 0 w 7"/>
                  <a:gd name="T9" fmla="*/ 0 h 4"/>
                  <a:gd name="T10" fmla="*/ 0 w 7"/>
                  <a:gd name="T11" fmla="*/ 2 h 4"/>
                  <a:gd name="T12" fmla="*/ 1 w 7"/>
                  <a:gd name="T13" fmla="*/ 2 h 4"/>
                  <a:gd name="T14" fmla="*/ 2 w 7"/>
                  <a:gd name="T15" fmla="*/ 3 h 4"/>
                  <a:gd name="T16" fmla="*/ 4 w 7"/>
                  <a:gd name="T17" fmla="*/ 3 h 4"/>
                  <a:gd name="T18" fmla="*/ 5 w 7"/>
                  <a:gd name="T19" fmla="*/ 4 h 4"/>
                  <a:gd name="T20" fmla="*/ 7 w 7"/>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7" y="3"/>
                    </a:moveTo>
                    <a:lnTo>
                      <a:pt x="6" y="2"/>
                    </a:lnTo>
                    <a:lnTo>
                      <a:pt x="4" y="1"/>
                    </a:lnTo>
                    <a:lnTo>
                      <a:pt x="2" y="0"/>
                    </a:lnTo>
                    <a:lnTo>
                      <a:pt x="0" y="0"/>
                    </a:lnTo>
                    <a:lnTo>
                      <a:pt x="0" y="2"/>
                    </a:lnTo>
                    <a:lnTo>
                      <a:pt x="1" y="2"/>
                    </a:lnTo>
                    <a:lnTo>
                      <a:pt x="2" y="3"/>
                    </a:lnTo>
                    <a:lnTo>
                      <a:pt x="4" y="3"/>
                    </a:lnTo>
                    <a:lnTo>
                      <a:pt x="5" y="4"/>
                    </a:lnTo>
                    <a:lnTo>
                      <a:pt x="7"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4"/>
              <p:cNvSpPr>
                <a:spLocks/>
              </p:cNvSpPr>
              <p:nvPr userDrawn="1"/>
            </p:nvSpPr>
            <p:spPr bwMode="auto">
              <a:xfrm>
                <a:off x="2255" y="2714"/>
                <a:ext cx="5" cy="4"/>
              </a:xfrm>
              <a:custGeom>
                <a:avLst/>
                <a:gdLst>
                  <a:gd name="T0" fmla="*/ 8 w 9"/>
                  <a:gd name="T1" fmla="*/ 8 h 8"/>
                  <a:gd name="T2" fmla="*/ 8 w 9"/>
                  <a:gd name="T3" fmla="*/ 7 h 8"/>
                  <a:gd name="T4" fmla="*/ 9 w 9"/>
                  <a:gd name="T5" fmla="*/ 5 h 8"/>
                  <a:gd name="T6" fmla="*/ 9 w 9"/>
                  <a:gd name="T7" fmla="*/ 4 h 8"/>
                  <a:gd name="T8" fmla="*/ 9 w 9"/>
                  <a:gd name="T9" fmla="*/ 3 h 8"/>
                  <a:gd name="T10" fmla="*/ 8 w 9"/>
                  <a:gd name="T11" fmla="*/ 2 h 8"/>
                  <a:gd name="T12" fmla="*/ 6 w 9"/>
                  <a:gd name="T13" fmla="*/ 1 h 8"/>
                  <a:gd name="T14" fmla="*/ 5 w 9"/>
                  <a:gd name="T15" fmla="*/ 0 h 8"/>
                  <a:gd name="T16" fmla="*/ 3 w 9"/>
                  <a:gd name="T17" fmla="*/ 0 h 8"/>
                  <a:gd name="T18" fmla="*/ 1 w 9"/>
                  <a:gd name="T19" fmla="*/ 1 h 8"/>
                  <a:gd name="T20" fmla="*/ 0 w 9"/>
                  <a:gd name="T21" fmla="*/ 2 h 8"/>
                  <a:gd name="T22" fmla="*/ 2 w 9"/>
                  <a:gd name="T23" fmla="*/ 3 h 8"/>
                  <a:gd name="T24" fmla="*/ 3 w 9"/>
                  <a:gd name="T25" fmla="*/ 5 h 8"/>
                  <a:gd name="T26" fmla="*/ 4 w 9"/>
                  <a:gd name="T27" fmla="*/ 7 h 8"/>
                  <a:gd name="T28" fmla="*/ 6 w 9"/>
                  <a:gd name="T29" fmla="*/ 8 h 8"/>
                  <a:gd name="T30" fmla="*/ 8 w 9"/>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8">
                    <a:moveTo>
                      <a:pt x="8" y="8"/>
                    </a:moveTo>
                    <a:lnTo>
                      <a:pt x="8" y="7"/>
                    </a:lnTo>
                    <a:lnTo>
                      <a:pt x="9" y="5"/>
                    </a:lnTo>
                    <a:lnTo>
                      <a:pt x="9" y="4"/>
                    </a:lnTo>
                    <a:lnTo>
                      <a:pt x="9" y="3"/>
                    </a:lnTo>
                    <a:lnTo>
                      <a:pt x="8" y="2"/>
                    </a:lnTo>
                    <a:lnTo>
                      <a:pt x="6" y="1"/>
                    </a:lnTo>
                    <a:lnTo>
                      <a:pt x="5" y="0"/>
                    </a:lnTo>
                    <a:lnTo>
                      <a:pt x="3" y="0"/>
                    </a:lnTo>
                    <a:lnTo>
                      <a:pt x="1" y="1"/>
                    </a:lnTo>
                    <a:lnTo>
                      <a:pt x="0" y="2"/>
                    </a:lnTo>
                    <a:lnTo>
                      <a:pt x="2" y="3"/>
                    </a:lnTo>
                    <a:lnTo>
                      <a:pt x="3" y="5"/>
                    </a:lnTo>
                    <a:lnTo>
                      <a:pt x="4" y="7"/>
                    </a:lnTo>
                    <a:lnTo>
                      <a:pt x="6" y="8"/>
                    </a:lnTo>
                    <a:lnTo>
                      <a:pt x="8"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25"/>
              <p:cNvSpPr>
                <a:spLocks/>
              </p:cNvSpPr>
              <p:nvPr userDrawn="1"/>
            </p:nvSpPr>
            <p:spPr bwMode="auto">
              <a:xfrm>
                <a:off x="2250" y="2710"/>
                <a:ext cx="3" cy="2"/>
              </a:xfrm>
              <a:custGeom>
                <a:avLst/>
                <a:gdLst>
                  <a:gd name="T0" fmla="*/ 0 w 7"/>
                  <a:gd name="T1" fmla="*/ 3 h 3"/>
                  <a:gd name="T2" fmla="*/ 0 w 7"/>
                  <a:gd name="T3" fmla="*/ 3 h 3"/>
                  <a:gd name="T4" fmla="*/ 2 w 7"/>
                  <a:gd name="T5" fmla="*/ 3 h 3"/>
                  <a:gd name="T6" fmla="*/ 3 w 7"/>
                  <a:gd name="T7" fmla="*/ 3 h 3"/>
                  <a:gd name="T8" fmla="*/ 6 w 7"/>
                  <a:gd name="T9" fmla="*/ 3 h 3"/>
                  <a:gd name="T10" fmla="*/ 7 w 7"/>
                  <a:gd name="T11" fmla="*/ 2 h 3"/>
                  <a:gd name="T12" fmla="*/ 6 w 7"/>
                  <a:gd name="T13" fmla="*/ 1 h 3"/>
                  <a:gd name="T14" fmla="*/ 4 w 7"/>
                  <a:gd name="T15" fmla="*/ 0 h 3"/>
                  <a:gd name="T16" fmla="*/ 2 w 7"/>
                  <a:gd name="T17" fmla="*/ 1 h 3"/>
                  <a:gd name="T18" fmla="*/ 1 w 7"/>
                  <a:gd name="T19" fmla="*/ 1 h 3"/>
                  <a:gd name="T20" fmla="*/ 0 w 7"/>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
                    <a:moveTo>
                      <a:pt x="0" y="3"/>
                    </a:moveTo>
                    <a:lnTo>
                      <a:pt x="0" y="3"/>
                    </a:lnTo>
                    <a:lnTo>
                      <a:pt x="2" y="3"/>
                    </a:lnTo>
                    <a:lnTo>
                      <a:pt x="3" y="3"/>
                    </a:lnTo>
                    <a:lnTo>
                      <a:pt x="6" y="3"/>
                    </a:lnTo>
                    <a:lnTo>
                      <a:pt x="7" y="2"/>
                    </a:lnTo>
                    <a:lnTo>
                      <a:pt x="6" y="1"/>
                    </a:lnTo>
                    <a:lnTo>
                      <a:pt x="4" y="0"/>
                    </a:lnTo>
                    <a:lnTo>
                      <a:pt x="2" y="1"/>
                    </a:lnTo>
                    <a:lnTo>
                      <a:pt x="1" y="1"/>
                    </a:lnTo>
                    <a:lnTo>
                      <a:pt x="0"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26"/>
              <p:cNvSpPr>
                <a:spLocks/>
              </p:cNvSpPr>
              <p:nvPr userDrawn="1"/>
            </p:nvSpPr>
            <p:spPr bwMode="auto">
              <a:xfrm>
                <a:off x="2248" y="2713"/>
                <a:ext cx="3" cy="4"/>
              </a:xfrm>
              <a:custGeom>
                <a:avLst/>
                <a:gdLst>
                  <a:gd name="T0" fmla="*/ 0 w 5"/>
                  <a:gd name="T1" fmla="*/ 6 h 7"/>
                  <a:gd name="T2" fmla="*/ 2 w 5"/>
                  <a:gd name="T3" fmla="*/ 6 h 7"/>
                  <a:gd name="T4" fmla="*/ 3 w 5"/>
                  <a:gd name="T5" fmla="*/ 7 h 7"/>
                  <a:gd name="T6" fmla="*/ 5 w 5"/>
                  <a:gd name="T7" fmla="*/ 6 h 7"/>
                  <a:gd name="T8" fmla="*/ 5 w 5"/>
                  <a:gd name="T9" fmla="*/ 2 h 7"/>
                  <a:gd name="T10" fmla="*/ 4 w 5"/>
                  <a:gd name="T11" fmla="*/ 1 h 7"/>
                  <a:gd name="T12" fmla="*/ 3 w 5"/>
                  <a:gd name="T13" fmla="*/ 0 h 7"/>
                  <a:gd name="T14" fmla="*/ 1 w 5"/>
                  <a:gd name="T15" fmla="*/ 0 h 7"/>
                  <a:gd name="T16" fmla="*/ 0 w 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0" y="6"/>
                    </a:moveTo>
                    <a:lnTo>
                      <a:pt x="2" y="6"/>
                    </a:lnTo>
                    <a:lnTo>
                      <a:pt x="3" y="7"/>
                    </a:lnTo>
                    <a:lnTo>
                      <a:pt x="5" y="6"/>
                    </a:lnTo>
                    <a:lnTo>
                      <a:pt x="5" y="2"/>
                    </a:lnTo>
                    <a:lnTo>
                      <a:pt x="4" y="1"/>
                    </a:lnTo>
                    <a:lnTo>
                      <a:pt x="3" y="0"/>
                    </a:lnTo>
                    <a:lnTo>
                      <a:pt x="1" y="0"/>
                    </a:lnTo>
                    <a:lnTo>
                      <a:pt x="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27"/>
              <p:cNvSpPr>
                <a:spLocks/>
              </p:cNvSpPr>
              <p:nvPr userDrawn="1"/>
            </p:nvSpPr>
            <p:spPr bwMode="auto">
              <a:xfrm>
                <a:off x="2234" y="2704"/>
                <a:ext cx="13" cy="11"/>
              </a:xfrm>
              <a:custGeom>
                <a:avLst/>
                <a:gdLst>
                  <a:gd name="T0" fmla="*/ 0 w 25"/>
                  <a:gd name="T1" fmla="*/ 1 h 22"/>
                  <a:gd name="T2" fmla="*/ 1 w 25"/>
                  <a:gd name="T3" fmla="*/ 2 h 22"/>
                  <a:gd name="T4" fmla="*/ 2 w 25"/>
                  <a:gd name="T5" fmla="*/ 3 h 22"/>
                  <a:gd name="T6" fmla="*/ 4 w 25"/>
                  <a:gd name="T7" fmla="*/ 5 h 22"/>
                  <a:gd name="T8" fmla="*/ 5 w 25"/>
                  <a:gd name="T9" fmla="*/ 6 h 22"/>
                  <a:gd name="T10" fmla="*/ 8 w 25"/>
                  <a:gd name="T11" fmla="*/ 8 h 22"/>
                  <a:gd name="T12" fmla="*/ 11 w 25"/>
                  <a:gd name="T13" fmla="*/ 11 h 22"/>
                  <a:gd name="T14" fmla="*/ 14 w 25"/>
                  <a:gd name="T15" fmla="*/ 13 h 22"/>
                  <a:gd name="T16" fmla="*/ 17 w 25"/>
                  <a:gd name="T17" fmla="*/ 15 h 22"/>
                  <a:gd name="T18" fmla="*/ 18 w 25"/>
                  <a:gd name="T19" fmla="*/ 16 h 22"/>
                  <a:gd name="T20" fmla="*/ 19 w 25"/>
                  <a:gd name="T21" fmla="*/ 18 h 22"/>
                  <a:gd name="T22" fmla="*/ 20 w 25"/>
                  <a:gd name="T23" fmla="*/ 19 h 22"/>
                  <a:gd name="T24" fmla="*/ 21 w 25"/>
                  <a:gd name="T25" fmla="*/ 21 h 22"/>
                  <a:gd name="T26" fmla="*/ 22 w 25"/>
                  <a:gd name="T27" fmla="*/ 22 h 22"/>
                  <a:gd name="T28" fmla="*/ 24 w 25"/>
                  <a:gd name="T29" fmla="*/ 22 h 22"/>
                  <a:gd name="T30" fmla="*/ 25 w 25"/>
                  <a:gd name="T31" fmla="*/ 22 h 22"/>
                  <a:gd name="T32" fmla="*/ 23 w 25"/>
                  <a:gd name="T33" fmla="*/ 16 h 22"/>
                  <a:gd name="T34" fmla="*/ 18 w 25"/>
                  <a:gd name="T35" fmla="*/ 11 h 22"/>
                  <a:gd name="T36" fmla="*/ 12 w 25"/>
                  <a:gd name="T37" fmla="*/ 8 h 22"/>
                  <a:gd name="T38" fmla="*/ 6 w 25"/>
                  <a:gd name="T39" fmla="*/ 5 h 22"/>
                  <a:gd name="T40" fmla="*/ 6 w 25"/>
                  <a:gd name="T41" fmla="*/ 2 h 22"/>
                  <a:gd name="T42" fmla="*/ 5 w 25"/>
                  <a:gd name="T43" fmla="*/ 1 h 22"/>
                  <a:gd name="T44" fmla="*/ 4 w 25"/>
                  <a:gd name="T45" fmla="*/ 0 h 22"/>
                  <a:gd name="T46" fmla="*/ 2 w 25"/>
                  <a:gd name="T47" fmla="*/ 0 h 22"/>
                  <a:gd name="T48" fmla="*/ 1 w 25"/>
                  <a:gd name="T49" fmla="*/ 0 h 22"/>
                  <a:gd name="T50" fmla="*/ 0 w 25"/>
                  <a:gd name="T5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2">
                    <a:moveTo>
                      <a:pt x="0" y="1"/>
                    </a:moveTo>
                    <a:lnTo>
                      <a:pt x="1" y="2"/>
                    </a:lnTo>
                    <a:lnTo>
                      <a:pt x="2" y="3"/>
                    </a:lnTo>
                    <a:lnTo>
                      <a:pt x="4" y="5"/>
                    </a:lnTo>
                    <a:lnTo>
                      <a:pt x="5" y="6"/>
                    </a:lnTo>
                    <a:lnTo>
                      <a:pt x="8" y="8"/>
                    </a:lnTo>
                    <a:lnTo>
                      <a:pt x="11" y="11"/>
                    </a:lnTo>
                    <a:lnTo>
                      <a:pt x="14" y="13"/>
                    </a:lnTo>
                    <a:lnTo>
                      <a:pt x="17" y="15"/>
                    </a:lnTo>
                    <a:lnTo>
                      <a:pt x="18" y="16"/>
                    </a:lnTo>
                    <a:lnTo>
                      <a:pt x="19" y="18"/>
                    </a:lnTo>
                    <a:lnTo>
                      <a:pt x="20" y="19"/>
                    </a:lnTo>
                    <a:lnTo>
                      <a:pt x="21" y="21"/>
                    </a:lnTo>
                    <a:lnTo>
                      <a:pt x="22" y="22"/>
                    </a:lnTo>
                    <a:lnTo>
                      <a:pt x="24" y="22"/>
                    </a:lnTo>
                    <a:lnTo>
                      <a:pt x="25" y="22"/>
                    </a:lnTo>
                    <a:lnTo>
                      <a:pt x="23" y="16"/>
                    </a:lnTo>
                    <a:lnTo>
                      <a:pt x="18" y="11"/>
                    </a:lnTo>
                    <a:lnTo>
                      <a:pt x="12" y="8"/>
                    </a:lnTo>
                    <a:lnTo>
                      <a:pt x="6" y="5"/>
                    </a:lnTo>
                    <a:lnTo>
                      <a:pt x="6" y="2"/>
                    </a:lnTo>
                    <a:lnTo>
                      <a:pt x="5" y="1"/>
                    </a:lnTo>
                    <a:lnTo>
                      <a:pt x="4" y="0"/>
                    </a:ln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28"/>
              <p:cNvSpPr>
                <a:spLocks/>
              </p:cNvSpPr>
              <p:nvPr userDrawn="1"/>
            </p:nvSpPr>
            <p:spPr bwMode="auto">
              <a:xfrm>
                <a:off x="2252" y="2699"/>
                <a:ext cx="1" cy="3"/>
              </a:xfrm>
              <a:custGeom>
                <a:avLst/>
                <a:gdLst>
                  <a:gd name="T0" fmla="*/ 3 w 3"/>
                  <a:gd name="T1" fmla="*/ 4 h 4"/>
                  <a:gd name="T2" fmla="*/ 3 w 3"/>
                  <a:gd name="T3" fmla="*/ 0 h 4"/>
                  <a:gd name="T4" fmla="*/ 0 w 3"/>
                  <a:gd name="T5" fmla="*/ 0 h 4"/>
                  <a:gd name="T6" fmla="*/ 0 w 3"/>
                  <a:gd name="T7" fmla="*/ 1 h 4"/>
                  <a:gd name="T8" fmla="*/ 0 w 3"/>
                  <a:gd name="T9" fmla="*/ 2 h 4"/>
                  <a:gd name="T10" fmla="*/ 0 w 3"/>
                  <a:gd name="T11" fmla="*/ 3 h 4"/>
                  <a:gd name="T12" fmla="*/ 2 w 3"/>
                  <a:gd name="T13" fmla="*/ 4 h 4"/>
                  <a:gd name="T14" fmla="*/ 3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4"/>
                    </a:moveTo>
                    <a:lnTo>
                      <a:pt x="3" y="0"/>
                    </a:lnTo>
                    <a:lnTo>
                      <a:pt x="0" y="0"/>
                    </a:lnTo>
                    <a:lnTo>
                      <a:pt x="0" y="1"/>
                    </a:lnTo>
                    <a:lnTo>
                      <a:pt x="0" y="2"/>
                    </a:lnTo>
                    <a:lnTo>
                      <a:pt x="0" y="3"/>
                    </a:lnTo>
                    <a:lnTo>
                      <a:pt x="2" y="4"/>
                    </a:lnTo>
                    <a:lnTo>
                      <a:pt x="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29"/>
              <p:cNvSpPr>
                <a:spLocks/>
              </p:cNvSpPr>
              <p:nvPr userDrawn="1"/>
            </p:nvSpPr>
            <p:spPr bwMode="auto">
              <a:xfrm>
                <a:off x="2249" y="2698"/>
                <a:ext cx="2" cy="3"/>
              </a:xfrm>
              <a:custGeom>
                <a:avLst/>
                <a:gdLst>
                  <a:gd name="T0" fmla="*/ 4 w 4"/>
                  <a:gd name="T1" fmla="*/ 5 h 6"/>
                  <a:gd name="T2" fmla="*/ 4 w 4"/>
                  <a:gd name="T3" fmla="*/ 5 h 6"/>
                  <a:gd name="T4" fmla="*/ 3 w 4"/>
                  <a:gd name="T5" fmla="*/ 4 h 6"/>
                  <a:gd name="T6" fmla="*/ 3 w 4"/>
                  <a:gd name="T7" fmla="*/ 2 h 6"/>
                  <a:gd name="T8" fmla="*/ 2 w 4"/>
                  <a:gd name="T9" fmla="*/ 1 h 6"/>
                  <a:gd name="T10" fmla="*/ 1 w 4"/>
                  <a:gd name="T11" fmla="*/ 1 h 6"/>
                  <a:gd name="T12" fmla="*/ 0 w 4"/>
                  <a:gd name="T13" fmla="*/ 0 h 6"/>
                  <a:gd name="T14" fmla="*/ 0 w 4"/>
                  <a:gd name="T15" fmla="*/ 2 h 6"/>
                  <a:gd name="T16" fmla="*/ 1 w 4"/>
                  <a:gd name="T17" fmla="*/ 3 h 6"/>
                  <a:gd name="T18" fmla="*/ 1 w 4"/>
                  <a:gd name="T19" fmla="*/ 4 h 6"/>
                  <a:gd name="T20" fmla="*/ 2 w 4"/>
                  <a:gd name="T21" fmla="*/ 5 h 6"/>
                  <a:gd name="T22" fmla="*/ 3 w 4"/>
                  <a:gd name="T23" fmla="*/ 6 h 6"/>
                  <a:gd name="T24" fmla="*/ 4 w 4"/>
                  <a:gd name="T2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5"/>
                    </a:moveTo>
                    <a:lnTo>
                      <a:pt x="4" y="5"/>
                    </a:lnTo>
                    <a:lnTo>
                      <a:pt x="3" y="4"/>
                    </a:lnTo>
                    <a:lnTo>
                      <a:pt x="3" y="2"/>
                    </a:lnTo>
                    <a:lnTo>
                      <a:pt x="2" y="1"/>
                    </a:lnTo>
                    <a:lnTo>
                      <a:pt x="1" y="1"/>
                    </a:lnTo>
                    <a:lnTo>
                      <a:pt x="0" y="0"/>
                    </a:lnTo>
                    <a:lnTo>
                      <a:pt x="0" y="2"/>
                    </a:lnTo>
                    <a:lnTo>
                      <a:pt x="1" y="3"/>
                    </a:lnTo>
                    <a:lnTo>
                      <a:pt x="1" y="4"/>
                    </a:lnTo>
                    <a:lnTo>
                      <a:pt x="2" y="5"/>
                    </a:lnTo>
                    <a:lnTo>
                      <a:pt x="3" y="6"/>
                    </a:lnTo>
                    <a:lnTo>
                      <a:pt x="4"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30"/>
              <p:cNvSpPr>
                <a:spLocks/>
              </p:cNvSpPr>
              <p:nvPr userDrawn="1"/>
            </p:nvSpPr>
            <p:spPr bwMode="auto">
              <a:xfrm>
                <a:off x="2245" y="2692"/>
                <a:ext cx="7" cy="5"/>
              </a:xfrm>
              <a:custGeom>
                <a:avLst/>
                <a:gdLst>
                  <a:gd name="T0" fmla="*/ 12 w 12"/>
                  <a:gd name="T1" fmla="*/ 11 h 11"/>
                  <a:gd name="T2" fmla="*/ 12 w 12"/>
                  <a:gd name="T3" fmla="*/ 9 h 11"/>
                  <a:gd name="T4" fmla="*/ 11 w 12"/>
                  <a:gd name="T5" fmla="*/ 8 h 11"/>
                  <a:gd name="T6" fmla="*/ 10 w 12"/>
                  <a:gd name="T7" fmla="*/ 7 h 11"/>
                  <a:gd name="T8" fmla="*/ 8 w 12"/>
                  <a:gd name="T9" fmla="*/ 5 h 11"/>
                  <a:gd name="T10" fmla="*/ 6 w 12"/>
                  <a:gd name="T11" fmla="*/ 4 h 11"/>
                  <a:gd name="T12" fmla="*/ 5 w 12"/>
                  <a:gd name="T13" fmla="*/ 2 h 11"/>
                  <a:gd name="T14" fmla="*/ 3 w 12"/>
                  <a:gd name="T15" fmla="*/ 1 h 11"/>
                  <a:gd name="T16" fmla="*/ 0 w 12"/>
                  <a:gd name="T17" fmla="*/ 0 h 11"/>
                  <a:gd name="T18" fmla="*/ 1 w 12"/>
                  <a:gd name="T19" fmla="*/ 3 h 11"/>
                  <a:gd name="T20" fmla="*/ 2 w 12"/>
                  <a:gd name="T21" fmla="*/ 4 h 11"/>
                  <a:gd name="T22" fmla="*/ 3 w 12"/>
                  <a:gd name="T23" fmla="*/ 5 h 11"/>
                  <a:gd name="T24" fmla="*/ 5 w 12"/>
                  <a:gd name="T25" fmla="*/ 7 h 11"/>
                  <a:gd name="T26" fmla="*/ 7 w 12"/>
                  <a:gd name="T27" fmla="*/ 7 h 11"/>
                  <a:gd name="T28" fmla="*/ 9 w 12"/>
                  <a:gd name="T29" fmla="*/ 8 h 11"/>
                  <a:gd name="T30" fmla="*/ 11 w 12"/>
                  <a:gd name="T31" fmla="*/ 9 h 11"/>
                  <a:gd name="T32" fmla="*/ 12 w 12"/>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12" y="11"/>
                    </a:moveTo>
                    <a:lnTo>
                      <a:pt x="12" y="9"/>
                    </a:lnTo>
                    <a:lnTo>
                      <a:pt x="11" y="8"/>
                    </a:lnTo>
                    <a:lnTo>
                      <a:pt x="10" y="7"/>
                    </a:lnTo>
                    <a:lnTo>
                      <a:pt x="8" y="5"/>
                    </a:lnTo>
                    <a:lnTo>
                      <a:pt x="6" y="4"/>
                    </a:lnTo>
                    <a:lnTo>
                      <a:pt x="5" y="2"/>
                    </a:lnTo>
                    <a:lnTo>
                      <a:pt x="3" y="1"/>
                    </a:lnTo>
                    <a:lnTo>
                      <a:pt x="0" y="0"/>
                    </a:lnTo>
                    <a:lnTo>
                      <a:pt x="1" y="3"/>
                    </a:lnTo>
                    <a:lnTo>
                      <a:pt x="2" y="4"/>
                    </a:lnTo>
                    <a:lnTo>
                      <a:pt x="3" y="5"/>
                    </a:lnTo>
                    <a:lnTo>
                      <a:pt x="5" y="7"/>
                    </a:lnTo>
                    <a:lnTo>
                      <a:pt x="7" y="7"/>
                    </a:lnTo>
                    <a:lnTo>
                      <a:pt x="9" y="8"/>
                    </a:lnTo>
                    <a:lnTo>
                      <a:pt x="11" y="9"/>
                    </a:lnTo>
                    <a:lnTo>
                      <a:pt x="12"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31"/>
              <p:cNvSpPr>
                <a:spLocks/>
              </p:cNvSpPr>
              <p:nvPr userDrawn="1"/>
            </p:nvSpPr>
            <p:spPr bwMode="auto">
              <a:xfrm>
                <a:off x="2244" y="2697"/>
                <a:ext cx="1" cy="2"/>
              </a:xfrm>
              <a:custGeom>
                <a:avLst/>
                <a:gdLst>
                  <a:gd name="T0" fmla="*/ 2 w 3"/>
                  <a:gd name="T1" fmla="*/ 4 h 4"/>
                  <a:gd name="T2" fmla="*/ 2 w 3"/>
                  <a:gd name="T3" fmla="*/ 4 h 4"/>
                  <a:gd name="T4" fmla="*/ 3 w 3"/>
                  <a:gd name="T5" fmla="*/ 3 h 4"/>
                  <a:gd name="T6" fmla="*/ 3 w 3"/>
                  <a:gd name="T7" fmla="*/ 2 h 4"/>
                  <a:gd name="T8" fmla="*/ 3 w 3"/>
                  <a:gd name="T9" fmla="*/ 1 h 4"/>
                  <a:gd name="T10" fmla="*/ 2 w 3"/>
                  <a:gd name="T11" fmla="*/ 0 h 4"/>
                  <a:gd name="T12" fmla="*/ 1 w 3"/>
                  <a:gd name="T13" fmla="*/ 0 h 4"/>
                  <a:gd name="T14" fmla="*/ 0 w 3"/>
                  <a:gd name="T15" fmla="*/ 0 h 4"/>
                  <a:gd name="T16" fmla="*/ 0 w 3"/>
                  <a:gd name="T17" fmla="*/ 1 h 4"/>
                  <a:gd name="T18" fmla="*/ 0 w 3"/>
                  <a:gd name="T19" fmla="*/ 2 h 4"/>
                  <a:gd name="T20" fmla="*/ 0 w 3"/>
                  <a:gd name="T21" fmla="*/ 3 h 4"/>
                  <a:gd name="T22" fmla="*/ 0 w 3"/>
                  <a:gd name="T23" fmla="*/ 4 h 4"/>
                  <a:gd name="T24" fmla="*/ 2 w 3"/>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2" y="4"/>
                    </a:moveTo>
                    <a:lnTo>
                      <a:pt x="2" y="4"/>
                    </a:lnTo>
                    <a:lnTo>
                      <a:pt x="3" y="3"/>
                    </a:lnTo>
                    <a:lnTo>
                      <a:pt x="3" y="2"/>
                    </a:lnTo>
                    <a:lnTo>
                      <a:pt x="3" y="1"/>
                    </a:lnTo>
                    <a:lnTo>
                      <a:pt x="2" y="0"/>
                    </a:lnTo>
                    <a:lnTo>
                      <a:pt x="1" y="0"/>
                    </a:lnTo>
                    <a:lnTo>
                      <a:pt x="0" y="0"/>
                    </a:lnTo>
                    <a:lnTo>
                      <a:pt x="0" y="1"/>
                    </a:lnTo>
                    <a:lnTo>
                      <a:pt x="0" y="2"/>
                    </a:lnTo>
                    <a:lnTo>
                      <a:pt x="0" y="3"/>
                    </a:lnTo>
                    <a:lnTo>
                      <a:pt x="0" y="4"/>
                    </a:lnTo>
                    <a:lnTo>
                      <a:pt x="2"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32"/>
              <p:cNvSpPr>
                <a:spLocks/>
              </p:cNvSpPr>
              <p:nvPr userDrawn="1"/>
            </p:nvSpPr>
            <p:spPr bwMode="auto">
              <a:xfrm>
                <a:off x="2240" y="2690"/>
                <a:ext cx="4" cy="5"/>
              </a:xfrm>
              <a:custGeom>
                <a:avLst/>
                <a:gdLst>
                  <a:gd name="T0" fmla="*/ 9 w 9"/>
                  <a:gd name="T1" fmla="*/ 9 h 9"/>
                  <a:gd name="T2" fmla="*/ 9 w 9"/>
                  <a:gd name="T3" fmla="*/ 8 h 9"/>
                  <a:gd name="T4" fmla="*/ 9 w 9"/>
                  <a:gd name="T5" fmla="*/ 7 h 9"/>
                  <a:gd name="T6" fmla="*/ 9 w 9"/>
                  <a:gd name="T7" fmla="*/ 6 h 9"/>
                  <a:gd name="T8" fmla="*/ 7 w 9"/>
                  <a:gd name="T9" fmla="*/ 5 h 9"/>
                  <a:gd name="T10" fmla="*/ 6 w 9"/>
                  <a:gd name="T11" fmla="*/ 4 h 9"/>
                  <a:gd name="T12" fmla="*/ 4 w 9"/>
                  <a:gd name="T13" fmla="*/ 3 h 9"/>
                  <a:gd name="T14" fmla="*/ 4 w 9"/>
                  <a:gd name="T15" fmla="*/ 2 h 9"/>
                  <a:gd name="T16" fmla="*/ 3 w 9"/>
                  <a:gd name="T17" fmla="*/ 1 h 9"/>
                  <a:gd name="T18" fmla="*/ 1 w 9"/>
                  <a:gd name="T19" fmla="*/ 0 h 9"/>
                  <a:gd name="T20" fmla="*/ 0 w 9"/>
                  <a:gd name="T21" fmla="*/ 0 h 9"/>
                  <a:gd name="T22" fmla="*/ 0 w 9"/>
                  <a:gd name="T23" fmla="*/ 2 h 9"/>
                  <a:gd name="T24" fmla="*/ 2 w 9"/>
                  <a:gd name="T25" fmla="*/ 3 h 9"/>
                  <a:gd name="T26" fmla="*/ 3 w 9"/>
                  <a:gd name="T27" fmla="*/ 5 h 9"/>
                  <a:gd name="T28" fmla="*/ 6 w 9"/>
                  <a:gd name="T29" fmla="*/ 6 h 9"/>
                  <a:gd name="T30" fmla="*/ 7 w 9"/>
                  <a:gd name="T31" fmla="*/ 8 h 9"/>
                  <a:gd name="T32" fmla="*/ 9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9" y="9"/>
                    </a:moveTo>
                    <a:lnTo>
                      <a:pt x="9" y="8"/>
                    </a:lnTo>
                    <a:lnTo>
                      <a:pt x="9" y="7"/>
                    </a:lnTo>
                    <a:lnTo>
                      <a:pt x="9" y="6"/>
                    </a:lnTo>
                    <a:lnTo>
                      <a:pt x="7" y="5"/>
                    </a:lnTo>
                    <a:lnTo>
                      <a:pt x="6" y="4"/>
                    </a:lnTo>
                    <a:lnTo>
                      <a:pt x="4" y="3"/>
                    </a:lnTo>
                    <a:lnTo>
                      <a:pt x="4" y="2"/>
                    </a:lnTo>
                    <a:lnTo>
                      <a:pt x="3" y="1"/>
                    </a:lnTo>
                    <a:lnTo>
                      <a:pt x="1" y="0"/>
                    </a:lnTo>
                    <a:lnTo>
                      <a:pt x="0" y="0"/>
                    </a:lnTo>
                    <a:lnTo>
                      <a:pt x="0" y="2"/>
                    </a:lnTo>
                    <a:lnTo>
                      <a:pt x="2" y="3"/>
                    </a:lnTo>
                    <a:lnTo>
                      <a:pt x="3" y="5"/>
                    </a:lnTo>
                    <a:lnTo>
                      <a:pt x="6" y="6"/>
                    </a:lnTo>
                    <a:lnTo>
                      <a:pt x="7" y="8"/>
                    </a:lnTo>
                    <a:lnTo>
                      <a:pt x="9"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33"/>
              <p:cNvSpPr>
                <a:spLocks/>
              </p:cNvSpPr>
              <p:nvPr userDrawn="1"/>
            </p:nvSpPr>
            <p:spPr bwMode="auto">
              <a:xfrm>
                <a:off x="2201" y="2702"/>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34"/>
              <p:cNvSpPr>
                <a:spLocks/>
              </p:cNvSpPr>
              <p:nvPr userDrawn="1"/>
            </p:nvSpPr>
            <p:spPr bwMode="auto">
              <a:xfrm>
                <a:off x="2203" y="2698"/>
                <a:ext cx="3" cy="4"/>
              </a:xfrm>
              <a:custGeom>
                <a:avLst/>
                <a:gdLst>
                  <a:gd name="T0" fmla="*/ 5 w 5"/>
                  <a:gd name="T1" fmla="*/ 0 h 6"/>
                  <a:gd name="T2" fmla="*/ 3 w 5"/>
                  <a:gd name="T3" fmla="*/ 1 h 6"/>
                  <a:gd name="T4" fmla="*/ 1 w 5"/>
                  <a:gd name="T5" fmla="*/ 2 h 6"/>
                  <a:gd name="T6" fmla="*/ 0 w 5"/>
                  <a:gd name="T7" fmla="*/ 3 h 6"/>
                  <a:gd name="T8" fmla="*/ 0 w 5"/>
                  <a:gd name="T9" fmla="*/ 5 h 6"/>
                  <a:gd name="T10" fmla="*/ 0 w 5"/>
                  <a:gd name="T11" fmla="*/ 6 h 6"/>
                  <a:gd name="T12" fmla="*/ 1 w 5"/>
                  <a:gd name="T13" fmla="*/ 6 h 6"/>
                  <a:gd name="T14" fmla="*/ 2 w 5"/>
                  <a:gd name="T15" fmla="*/ 4 h 6"/>
                  <a:gd name="T16" fmla="*/ 4 w 5"/>
                  <a:gd name="T17" fmla="*/ 3 h 6"/>
                  <a:gd name="T18" fmla="*/ 5 w 5"/>
                  <a:gd name="T19" fmla="*/ 2 h 6"/>
                  <a:gd name="T20" fmla="*/ 5 w 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5" y="0"/>
                    </a:moveTo>
                    <a:lnTo>
                      <a:pt x="3" y="1"/>
                    </a:lnTo>
                    <a:lnTo>
                      <a:pt x="1" y="2"/>
                    </a:lnTo>
                    <a:lnTo>
                      <a:pt x="0" y="3"/>
                    </a:lnTo>
                    <a:lnTo>
                      <a:pt x="0" y="5"/>
                    </a:lnTo>
                    <a:lnTo>
                      <a:pt x="0" y="6"/>
                    </a:lnTo>
                    <a:lnTo>
                      <a:pt x="1" y="6"/>
                    </a:lnTo>
                    <a:lnTo>
                      <a:pt x="2" y="4"/>
                    </a:lnTo>
                    <a:lnTo>
                      <a:pt x="4" y="3"/>
                    </a:lnTo>
                    <a:lnTo>
                      <a:pt x="5" y="2"/>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35"/>
              <p:cNvSpPr>
                <a:spLocks/>
              </p:cNvSpPr>
              <p:nvPr userDrawn="1"/>
            </p:nvSpPr>
            <p:spPr bwMode="auto">
              <a:xfrm>
                <a:off x="2202" y="2696"/>
                <a:ext cx="4" cy="3"/>
              </a:xfrm>
              <a:custGeom>
                <a:avLst/>
                <a:gdLst>
                  <a:gd name="T0" fmla="*/ 8 w 8"/>
                  <a:gd name="T1" fmla="*/ 0 h 7"/>
                  <a:gd name="T2" fmla="*/ 5 w 8"/>
                  <a:gd name="T3" fmla="*/ 1 h 7"/>
                  <a:gd name="T4" fmla="*/ 3 w 8"/>
                  <a:gd name="T5" fmla="*/ 2 h 7"/>
                  <a:gd name="T6" fmla="*/ 1 w 8"/>
                  <a:gd name="T7" fmla="*/ 4 h 7"/>
                  <a:gd name="T8" fmla="*/ 0 w 8"/>
                  <a:gd name="T9" fmla="*/ 7 h 7"/>
                  <a:gd name="T10" fmla="*/ 2 w 8"/>
                  <a:gd name="T11" fmla="*/ 7 h 7"/>
                  <a:gd name="T12" fmla="*/ 3 w 8"/>
                  <a:gd name="T13" fmla="*/ 5 h 7"/>
                  <a:gd name="T14" fmla="*/ 5 w 8"/>
                  <a:gd name="T15" fmla="*/ 4 h 7"/>
                  <a:gd name="T16" fmla="*/ 6 w 8"/>
                  <a:gd name="T17" fmla="*/ 3 h 7"/>
                  <a:gd name="T18" fmla="*/ 7 w 8"/>
                  <a:gd name="T19" fmla="*/ 2 h 7"/>
                  <a:gd name="T20" fmla="*/ 8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8" y="0"/>
                    </a:moveTo>
                    <a:lnTo>
                      <a:pt x="5" y="1"/>
                    </a:lnTo>
                    <a:lnTo>
                      <a:pt x="3" y="2"/>
                    </a:lnTo>
                    <a:lnTo>
                      <a:pt x="1" y="4"/>
                    </a:lnTo>
                    <a:lnTo>
                      <a:pt x="0" y="7"/>
                    </a:lnTo>
                    <a:lnTo>
                      <a:pt x="2" y="7"/>
                    </a:lnTo>
                    <a:lnTo>
                      <a:pt x="3" y="5"/>
                    </a:lnTo>
                    <a:lnTo>
                      <a:pt x="5" y="4"/>
                    </a:lnTo>
                    <a:lnTo>
                      <a:pt x="6" y="3"/>
                    </a:lnTo>
                    <a:lnTo>
                      <a:pt x="7" y="2"/>
                    </a:lnTo>
                    <a:lnTo>
                      <a:pt x="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6"/>
              <p:cNvSpPr>
                <a:spLocks/>
              </p:cNvSpPr>
              <p:nvPr userDrawn="1"/>
            </p:nvSpPr>
            <p:spPr bwMode="auto">
              <a:xfrm>
                <a:off x="2209" y="2692"/>
                <a:ext cx="4" cy="1"/>
              </a:xfrm>
              <a:custGeom>
                <a:avLst/>
                <a:gdLst>
                  <a:gd name="T0" fmla="*/ 9 w 9"/>
                  <a:gd name="T1" fmla="*/ 1 h 3"/>
                  <a:gd name="T2" fmla="*/ 8 w 9"/>
                  <a:gd name="T3" fmla="*/ 0 h 3"/>
                  <a:gd name="T4" fmla="*/ 7 w 9"/>
                  <a:gd name="T5" fmla="*/ 1 h 3"/>
                  <a:gd name="T6" fmla="*/ 5 w 9"/>
                  <a:gd name="T7" fmla="*/ 1 h 3"/>
                  <a:gd name="T8" fmla="*/ 3 w 9"/>
                  <a:gd name="T9" fmla="*/ 1 h 3"/>
                  <a:gd name="T10" fmla="*/ 1 w 9"/>
                  <a:gd name="T11" fmla="*/ 2 h 3"/>
                  <a:gd name="T12" fmla="*/ 0 w 9"/>
                  <a:gd name="T13" fmla="*/ 2 h 3"/>
                  <a:gd name="T14" fmla="*/ 0 w 9"/>
                  <a:gd name="T15" fmla="*/ 3 h 3"/>
                  <a:gd name="T16" fmla="*/ 1 w 9"/>
                  <a:gd name="T17" fmla="*/ 3 h 3"/>
                  <a:gd name="T18" fmla="*/ 3 w 9"/>
                  <a:gd name="T19" fmla="*/ 3 h 3"/>
                  <a:gd name="T20" fmla="*/ 4 w 9"/>
                  <a:gd name="T21" fmla="*/ 3 h 3"/>
                  <a:gd name="T22" fmla="*/ 7 w 9"/>
                  <a:gd name="T23" fmla="*/ 2 h 3"/>
                  <a:gd name="T24" fmla="*/ 8 w 9"/>
                  <a:gd name="T25" fmla="*/ 2 h 3"/>
                  <a:gd name="T26" fmla="*/ 9 w 9"/>
                  <a:gd name="T2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3">
                    <a:moveTo>
                      <a:pt x="9" y="1"/>
                    </a:moveTo>
                    <a:lnTo>
                      <a:pt x="8" y="0"/>
                    </a:lnTo>
                    <a:lnTo>
                      <a:pt x="7" y="1"/>
                    </a:lnTo>
                    <a:lnTo>
                      <a:pt x="5" y="1"/>
                    </a:lnTo>
                    <a:lnTo>
                      <a:pt x="3" y="1"/>
                    </a:lnTo>
                    <a:lnTo>
                      <a:pt x="1" y="2"/>
                    </a:lnTo>
                    <a:lnTo>
                      <a:pt x="0" y="2"/>
                    </a:lnTo>
                    <a:lnTo>
                      <a:pt x="0" y="3"/>
                    </a:lnTo>
                    <a:lnTo>
                      <a:pt x="1" y="3"/>
                    </a:lnTo>
                    <a:lnTo>
                      <a:pt x="3" y="3"/>
                    </a:lnTo>
                    <a:lnTo>
                      <a:pt x="4" y="3"/>
                    </a:lnTo>
                    <a:lnTo>
                      <a:pt x="7" y="2"/>
                    </a:lnTo>
                    <a:lnTo>
                      <a:pt x="8" y="2"/>
                    </a:lnTo>
                    <a:lnTo>
                      <a:pt x="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37"/>
              <p:cNvSpPr>
                <a:spLocks/>
              </p:cNvSpPr>
              <p:nvPr userDrawn="1"/>
            </p:nvSpPr>
            <p:spPr bwMode="auto">
              <a:xfrm>
                <a:off x="2208" y="2694"/>
                <a:ext cx="6" cy="5"/>
              </a:xfrm>
              <a:custGeom>
                <a:avLst/>
                <a:gdLst>
                  <a:gd name="T0" fmla="*/ 4 w 12"/>
                  <a:gd name="T1" fmla="*/ 8 h 10"/>
                  <a:gd name="T2" fmla="*/ 4 w 12"/>
                  <a:gd name="T3" fmla="*/ 7 h 10"/>
                  <a:gd name="T4" fmla="*/ 4 w 12"/>
                  <a:gd name="T5" fmla="*/ 6 h 10"/>
                  <a:gd name="T6" fmla="*/ 5 w 12"/>
                  <a:gd name="T7" fmla="*/ 5 h 10"/>
                  <a:gd name="T8" fmla="*/ 6 w 12"/>
                  <a:gd name="T9" fmla="*/ 5 h 10"/>
                  <a:gd name="T10" fmla="*/ 9 w 12"/>
                  <a:gd name="T11" fmla="*/ 4 h 10"/>
                  <a:gd name="T12" fmla="*/ 10 w 12"/>
                  <a:gd name="T13" fmla="*/ 4 h 10"/>
                  <a:gd name="T14" fmla="*/ 11 w 12"/>
                  <a:gd name="T15" fmla="*/ 3 h 10"/>
                  <a:gd name="T16" fmla="*/ 12 w 12"/>
                  <a:gd name="T17" fmla="*/ 1 h 10"/>
                  <a:gd name="T18" fmla="*/ 12 w 12"/>
                  <a:gd name="T19" fmla="*/ 0 h 10"/>
                  <a:gd name="T20" fmla="*/ 9 w 12"/>
                  <a:gd name="T21" fmla="*/ 0 h 10"/>
                  <a:gd name="T22" fmla="*/ 4 w 12"/>
                  <a:gd name="T23" fmla="*/ 3 h 10"/>
                  <a:gd name="T24" fmla="*/ 1 w 12"/>
                  <a:gd name="T25" fmla="*/ 4 h 10"/>
                  <a:gd name="T26" fmla="*/ 2 w 12"/>
                  <a:gd name="T27" fmla="*/ 6 h 10"/>
                  <a:gd name="T28" fmla="*/ 1 w 12"/>
                  <a:gd name="T29" fmla="*/ 7 h 10"/>
                  <a:gd name="T30" fmla="*/ 0 w 12"/>
                  <a:gd name="T31" fmla="*/ 8 h 10"/>
                  <a:gd name="T32" fmla="*/ 1 w 12"/>
                  <a:gd name="T33" fmla="*/ 10 h 10"/>
                  <a:gd name="T34" fmla="*/ 2 w 12"/>
                  <a:gd name="T35" fmla="*/ 10 h 10"/>
                  <a:gd name="T36" fmla="*/ 3 w 12"/>
                  <a:gd name="T37" fmla="*/ 9 h 10"/>
                  <a:gd name="T38" fmla="*/ 4 w 1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4" y="8"/>
                    </a:moveTo>
                    <a:lnTo>
                      <a:pt x="4" y="7"/>
                    </a:lnTo>
                    <a:lnTo>
                      <a:pt x="4" y="6"/>
                    </a:lnTo>
                    <a:lnTo>
                      <a:pt x="5" y="5"/>
                    </a:lnTo>
                    <a:lnTo>
                      <a:pt x="6" y="5"/>
                    </a:lnTo>
                    <a:lnTo>
                      <a:pt x="9" y="4"/>
                    </a:lnTo>
                    <a:lnTo>
                      <a:pt x="10" y="4"/>
                    </a:lnTo>
                    <a:lnTo>
                      <a:pt x="11" y="3"/>
                    </a:lnTo>
                    <a:lnTo>
                      <a:pt x="12" y="1"/>
                    </a:lnTo>
                    <a:lnTo>
                      <a:pt x="12" y="0"/>
                    </a:lnTo>
                    <a:lnTo>
                      <a:pt x="9" y="0"/>
                    </a:lnTo>
                    <a:lnTo>
                      <a:pt x="4" y="3"/>
                    </a:lnTo>
                    <a:lnTo>
                      <a:pt x="1" y="4"/>
                    </a:lnTo>
                    <a:lnTo>
                      <a:pt x="2" y="6"/>
                    </a:lnTo>
                    <a:lnTo>
                      <a:pt x="1" y="7"/>
                    </a:lnTo>
                    <a:lnTo>
                      <a:pt x="0" y="8"/>
                    </a:lnTo>
                    <a:lnTo>
                      <a:pt x="1" y="10"/>
                    </a:lnTo>
                    <a:lnTo>
                      <a:pt x="2" y="10"/>
                    </a:lnTo>
                    <a:lnTo>
                      <a:pt x="3" y="9"/>
                    </a:lnTo>
                    <a:lnTo>
                      <a:pt x="4"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38"/>
              <p:cNvSpPr>
                <a:spLocks/>
              </p:cNvSpPr>
              <p:nvPr userDrawn="1"/>
            </p:nvSpPr>
            <p:spPr bwMode="auto">
              <a:xfrm>
                <a:off x="2215" y="2690"/>
                <a:ext cx="3" cy="2"/>
              </a:xfrm>
              <a:custGeom>
                <a:avLst/>
                <a:gdLst>
                  <a:gd name="T0" fmla="*/ 6 w 6"/>
                  <a:gd name="T1" fmla="*/ 1 h 5"/>
                  <a:gd name="T2" fmla="*/ 5 w 6"/>
                  <a:gd name="T3" fmla="*/ 0 h 5"/>
                  <a:gd name="T4" fmla="*/ 4 w 6"/>
                  <a:gd name="T5" fmla="*/ 0 h 5"/>
                  <a:gd name="T6" fmla="*/ 2 w 6"/>
                  <a:gd name="T7" fmla="*/ 1 h 5"/>
                  <a:gd name="T8" fmla="*/ 1 w 6"/>
                  <a:gd name="T9" fmla="*/ 2 h 5"/>
                  <a:gd name="T10" fmla="*/ 1 w 6"/>
                  <a:gd name="T11" fmla="*/ 3 h 5"/>
                  <a:gd name="T12" fmla="*/ 0 w 6"/>
                  <a:gd name="T13" fmla="*/ 4 h 5"/>
                  <a:gd name="T14" fmla="*/ 1 w 6"/>
                  <a:gd name="T15" fmla="*/ 5 h 5"/>
                  <a:gd name="T16" fmla="*/ 6 w 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6" y="1"/>
                    </a:moveTo>
                    <a:lnTo>
                      <a:pt x="5" y="0"/>
                    </a:lnTo>
                    <a:lnTo>
                      <a:pt x="4" y="0"/>
                    </a:lnTo>
                    <a:lnTo>
                      <a:pt x="2" y="1"/>
                    </a:lnTo>
                    <a:lnTo>
                      <a:pt x="1" y="2"/>
                    </a:lnTo>
                    <a:lnTo>
                      <a:pt x="1" y="3"/>
                    </a:lnTo>
                    <a:lnTo>
                      <a:pt x="0" y="4"/>
                    </a:lnTo>
                    <a:lnTo>
                      <a:pt x="1" y="5"/>
                    </a:lnTo>
                    <a:lnTo>
                      <a:pt x="6"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39"/>
              <p:cNvSpPr>
                <a:spLocks/>
              </p:cNvSpPr>
              <p:nvPr userDrawn="1"/>
            </p:nvSpPr>
            <p:spPr bwMode="auto">
              <a:xfrm>
                <a:off x="2219" y="2691"/>
                <a:ext cx="2" cy="3"/>
              </a:xfrm>
              <a:custGeom>
                <a:avLst/>
                <a:gdLst>
                  <a:gd name="T0" fmla="*/ 4 w 4"/>
                  <a:gd name="T1" fmla="*/ 4 h 6"/>
                  <a:gd name="T2" fmla="*/ 4 w 4"/>
                  <a:gd name="T3" fmla="*/ 3 h 6"/>
                  <a:gd name="T4" fmla="*/ 4 w 4"/>
                  <a:gd name="T5" fmla="*/ 2 h 6"/>
                  <a:gd name="T6" fmla="*/ 4 w 4"/>
                  <a:gd name="T7" fmla="*/ 1 h 6"/>
                  <a:gd name="T8" fmla="*/ 3 w 4"/>
                  <a:gd name="T9" fmla="*/ 0 h 6"/>
                  <a:gd name="T10" fmla="*/ 2 w 4"/>
                  <a:gd name="T11" fmla="*/ 0 h 6"/>
                  <a:gd name="T12" fmla="*/ 1 w 4"/>
                  <a:gd name="T13" fmla="*/ 1 h 6"/>
                  <a:gd name="T14" fmla="*/ 0 w 4"/>
                  <a:gd name="T15" fmla="*/ 3 h 6"/>
                  <a:gd name="T16" fmla="*/ 1 w 4"/>
                  <a:gd name="T17" fmla="*/ 6 h 6"/>
                  <a:gd name="T18" fmla="*/ 2 w 4"/>
                  <a:gd name="T19" fmla="*/ 6 h 6"/>
                  <a:gd name="T20" fmla="*/ 3 w 4"/>
                  <a:gd name="T21" fmla="*/ 6 h 6"/>
                  <a:gd name="T22" fmla="*/ 4 w 4"/>
                  <a:gd name="T23" fmla="*/ 5 h 6"/>
                  <a:gd name="T24" fmla="*/ 4 w 4"/>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4"/>
                    </a:moveTo>
                    <a:lnTo>
                      <a:pt x="4" y="3"/>
                    </a:lnTo>
                    <a:lnTo>
                      <a:pt x="4" y="2"/>
                    </a:lnTo>
                    <a:lnTo>
                      <a:pt x="4" y="1"/>
                    </a:lnTo>
                    <a:lnTo>
                      <a:pt x="3" y="0"/>
                    </a:lnTo>
                    <a:lnTo>
                      <a:pt x="2" y="0"/>
                    </a:lnTo>
                    <a:lnTo>
                      <a:pt x="1" y="1"/>
                    </a:lnTo>
                    <a:lnTo>
                      <a:pt x="0" y="3"/>
                    </a:lnTo>
                    <a:lnTo>
                      <a:pt x="1" y="6"/>
                    </a:lnTo>
                    <a:lnTo>
                      <a:pt x="2" y="6"/>
                    </a:lnTo>
                    <a:lnTo>
                      <a:pt x="3" y="6"/>
                    </a:lnTo>
                    <a:lnTo>
                      <a:pt x="4" y="5"/>
                    </a:lnTo>
                    <a:lnTo>
                      <a:pt x="4"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40"/>
              <p:cNvSpPr>
                <a:spLocks/>
              </p:cNvSpPr>
              <p:nvPr userDrawn="1"/>
            </p:nvSpPr>
            <p:spPr bwMode="auto">
              <a:xfrm>
                <a:off x="2200" y="2735"/>
                <a:ext cx="1" cy="2"/>
              </a:xfrm>
              <a:custGeom>
                <a:avLst/>
                <a:gdLst>
                  <a:gd name="T0" fmla="*/ 1 w 2"/>
                  <a:gd name="T1" fmla="*/ 3 h 3"/>
                  <a:gd name="T2" fmla="*/ 2 w 2"/>
                  <a:gd name="T3" fmla="*/ 2 h 3"/>
                  <a:gd name="T4" fmla="*/ 2 w 2"/>
                  <a:gd name="T5" fmla="*/ 1 h 3"/>
                  <a:gd name="T6" fmla="*/ 2 w 2"/>
                  <a:gd name="T7" fmla="*/ 1 h 3"/>
                  <a:gd name="T8" fmla="*/ 1 w 2"/>
                  <a:gd name="T9" fmla="*/ 0 h 3"/>
                  <a:gd name="T10" fmla="*/ 0 w 2"/>
                  <a:gd name="T11" fmla="*/ 1 h 3"/>
                  <a:gd name="T12" fmla="*/ 0 w 2"/>
                  <a:gd name="T13" fmla="*/ 1 h 3"/>
                  <a:gd name="T14" fmla="*/ 0 w 2"/>
                  <a:gd name="T15" fmla="*/ 2 h 3"/>
                  <a:gd name="T16" fmla="*/ 1 w 2"/>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3"/>
                    </a:moveTo>
                    <a:lnTo>
                      <a:pt x="2" y="2"/>
                    </a:lnTo>
                    <a:lnTo>
                      <a:pt x="2" y="1"/>
                    </a:lnTo>
                    <a:lnTo>
                      <a:pt x="2" y="1"/>
                    </a:lnTo>
                    <a:lnTo>
                      <a:pt x="1" y="0"/>
                    </a:lnTo>
                    <a:lnTo>
                      <a:pt x="0" y="1"/>
                    </a:lnTo>
                    <a:lnTo>
                      <a:pt x="0" y="1"/>
                    </a:lnTo>
                    <a:lnTo>
                      <a:pt x="0" y="2"/>
                    </a:lnTo>
                    <a:lnTo>
                      <a:pt x="1"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41"/>
              <p:cNvSpPr>
                <a:spLocks/>
              </p:cNvSpPr>
              <p:nvPr userDrawn="1"/>
            </p:nvSpPr>
            <p:spPr bwMode="auto">
              <a:xfrm>
                <a:off x="2201" y="2729"/>
                <a:ext cx="6" cy="6"/>
              </a:xfrm>
              <a:custGeom>
                <a:avLst/>
                <a:gdLst>
                  <a:gd name="T0" fmla="*/ 1 w 10"/>
                  <a:gd name="T1" fmla="*/ 6 h 11"/>
                  <a:gd name="T2" fmla="*/ 0 w 10"/>
                  <a:gd name="T3" fmla="*/ 8 h 11"/>
                  <a:gd name="T4" fmla="*/ 0 w 10"/>
                  <a:gd name="T5" fmla="*/ 9 h 11"/>
                  <a:gd name="T6" fmla="*/ 0 w 10"/>
                  <a:gd name="T7" fmla="*/ 10 h 11"/>
                  <a:gd name="T8" fmla="*/ 1 w 10"/>
                  <a:gd name="T9" fmla="*/ 11 h 11"/>
                  <a:gd name="T10" fmla="*/ 3 w 10"/>
                  <a:gd name="T11" fmla="*/ 10 h 11"/>
                  <a:gd name="T12" fmla="*/ 4 w 10"/>
                  <a:gd name="T13" fmla="*/ 10 h 11"/>
                  <a:gd name="T14" fmla="*/ 5 w 10"/>
                  <a:gd name="T15" fmla="*/ 8 h 11"/>
                  <a:gd name="T16" fmla="*/ 6 w 10"/>
                  <a:gd name="T17" fmla="*/ 7 h 11"/>
                  <a:gd name="T18" fmla="*/ 8 w 10"/>
                  <a:gd name="T19" fmla="*/ 5 h 11"/>
                  <a:gd name="T20" fmla="*/ 9 w 10"/>
                  <a:gd name="T21" fmla="*/ 4 h 11"/>
                  <a:gd name="T22" fmla="*/ 10 w 10"/>
                  <a:gd name="T23" fmla="*/ 3 h 11"/>
                  <a:gd name="T24" fmla="*/ 10 w 10"/>
                  <a:gd name="T25" fmla="*/ 1 h 11"/>
                  <a:gd name="T26" fmla="*/ 8 w 10"/>
                  <a:gd name="T27" fmla="*/ 0 h 11"/>
                  <a:gd name="T28" fmla="*/ 6 w 10"/>
                  <a:gd name="T29" fmla="*/ 0 h 11"/>
                  <a:gd name="T30" fmla="*/ 5 w 10"/>
                  <a:gd name="T31" fmla="*/ 1 h 11"/>
                  <a:gd name="T32" fmla="*/ 4 w 10"/>
                  <a:gd name="T33" fmla="*/ 2 h 11"/>
                  <a:gd name="T34" fmla="*/ 3 w 10"/>
                  <a:gd name="T35" fmla="*/ 4 h 11"/>
                  <a:gd name="T36" fmla="*/ 2 w 10"/>
                  <a:gd name="T37" fmla="*/ 5 h 11"/>
                  <a:gd name="T38" fmla="*/ 1 w 10"/>
                  <a:gd name="T3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1">
                    <a:moveTo>
                      <a:pt x="1" y="6"/>
                    </a:moveTo>
                    <a:lnTo>
                      <a:pt x="0" y="8"/>
                    </a:lnTo>
                    <a:lnTo>
                      <a:pt x="0" y="9"/>
                    </a:lnTo>
                    <a:lnTo>
                      <a:pt x="0" y="10"/>
                    </a:lnTo>
                    <a:lnTo>
                      <a:pt x="1" y="11"/>
                    </a:lnTo>
                    <a:lnTo>
                      <a:pt x="3" y="10"/>
                    </a:lnTo>
                    <a:lnTo>
                      <a:pt x="4" y="10"/>
                    </a:lnTo>
                    <a:lnTo>
                      <a:pt x="5" y="8"/>
                    </a:lnTo>
                    <a:lnTo>
                      <a:pt x="6" y="7"/>
                    </a:lnTo>
                    <a:lnTo>
                      <a:pt x="8" y="5"/>
                    </a:lnTo>
                    <a:lnTo>
                      <a:pt x="9" y="4"/>
                    </a:lnTo>
                    <a:lnTo>
                      <a:pt x="10" y="3"/>
                    </a:lnTo>
                    <a:lnTo>
                      <a:pt x="10" y="1"/>
                    </a:lnTo>
                    <a:lnTo>
                      <a:pt x="8" y="0"/>
                    </a:lnTo>
                    <a:lnTo>
                      <a:pt x="6" y="0"/>
                    </a:lnTo>
                    <a:lnTo>
                      <a:pt x="5" y="1"/>
                    </a:lnTo>
                    <a:lnTo>
                      <a:pt x="4" y="2"/>
                    </a:lnTo>
                    <a:lnTo>
                      <a:pt x="3" y="4"/>
                    </a:lnTo>
                    <a:lnTo>
                      <a:pt x="2" y="5"/>
                    </a:lnTo>
                    <a:lnTo>
                      <a:pt x="1"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42"/>
              <p:cNvSpPr>
                <a:spLocks/>
              </p:cNvSpPr>
              <p:nvPr userDrawn="1"/>
            </p:nvSpPr>
            <p:spPr bwMode="auto">
              <a:xfrm>
                <a:off x="2208" y="2727"/>
                <a:ext cx="1" cy="1"/>
              </a:xfrm>
              <a:custGeom>
                <a:avLst/>
                <a:gdLst>
                  <a:gd name="T0" fmla="*/ 2 w 2"/>
                  <a:gd name="T1" fmla="*/ 4 h 4"/>
                  <a:gd name="T2" fmla="*/ 1 w 2"/>
                  <a:gd name="T3" fmla="*/ 0 h 4"/>
                  <a:gd name="T4" fmla="*/ 0 w 2"/>
                  <a:gd name="T5" fmla="*/ 0 h 4"/>
                  <a:gd name="T6" fmla="*/ 0 w 2"/>
                  <a:gd name="T7" fmla="*/ 1 h 4"/>
                  <a:gd name="T8" fmla="*/ 0 w 2"/>
                  <a:gd name="T9" fmla="*/ 4 h 4"/>
                  <a:gd name="T10" fmla="*/ 1 w 2"/>
                  <a:gd name="T11" fmla="*/ 4 h 4"/>
                  <a:gd name="T12" fmla="*/ 2 w 2"/>
                  <a:gd name="T13" fmla="*/ 4 h 4"/>
                  <a:gd name="T14" fmla="*/ 2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4"/>
                    </a:moveTo>
                    <a:lnTo>
                      <a:pt x="1" y="0"/>
                    </a:lnTo>
                    <a:lnTo>
                      <a:pt x="0" y="0"/>
                    </a:lnTo>
                    <a:lnTo>
                      <a:pt x="0" y="1"/>
                    </a:lnTo>
                    <a:lnTo>
                      <a:pt x="0" y="4"/>
                    </a:lnTo>
                    <a:lnTo>
                      <a:pt x="1" y="4"/>
                    </a:lnTo>
                    <a:lnTo>
                      <a:pt x="2" y="4"/>
                    </a:lnTo>
                    <a:lnTo>
                      <a:pt x="2"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43"/>
              <p:cNvSpPr>
                <a:spLocks/>
              </p:cNvSpPr>
              <p:nvPr userDrawn="1"/>
            </p:nvSpPr>
            <p:spPr bwMode="auto">
              <a:xfrm>
                <a:off x="2193" y="2749"/>
                <a:ext cx="1" cy="1"/>
              </a:xfrm>
              <a:custGeom>
                <a:avLst/>
                <a:gdLst>
                  <a:gd name="T0" fmla="*/ 2 w 2"/>
                  <a:gd name="T1" fmla="*/ 0 h 2"/>
                  <a:gd name="T2" fmla="*/ 0 w 2"/>
                  <a:gd name="T3" fmla="*/ 0 h 2"/>
                  <a:gd name="T4" fmla="*/ 0 w 2"/>
                  <a:gd name="T5" fmla="*/ 2 h 2"/>
                  <a:gd name="T6" fmla="*/ 1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0" y="0"/>
                    </a:lnTo>
                    <a:lnTo>
                      <a:pt x="0" y="2"/>
                    </a:lnTo>
                    <a:lnTo>
                      <a:pt x="1" y="2"/>
                    </a:lnTo>
                    <a:lnTo>
                      <a:pt x="2"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44"/>
              <p:cNvSpPr>
                <a:spLocks/>
              </p:cNvSpPr>
              <p:nvPr userDrawn="1"/>
            </p:nvSpPr>
            <p:spPr bwMode="auto">
              <a:xfrm>
                <a:off x="2189" y="2762"/>
                <a:ext cx="2" cy="2"/>
              </a:xfrm>
              <a:custGeom>
                <a:avLst/>
                <a:gdLst>
                  <a:gd name="T0" fmla="*/ 0 w 6"/>
                  <a:gd name="T1" fmla="*/ 4 h 4"/>
                  <a:gd name="T2" fmla="*/ 2 w 6"/>
                  <a:gd name="T3" fmla="*/ 4 h 4"/>
                  <a:gd name="T4" fmla="*/ 5 w 6"/>
                  <a:gd name="T5" fmla="*/ 3 h 4"/>
                  <a:gd name="T6" fmla="*/ 6 w 6"/>
                  <a:gd name="T7" fmla="*/ 2 h 4"/>
                  <a:gd name="T8" fmla="*/ 5 w 6"/>
                  <a:gd name="T9" fmla="*/ 1 h 4"/>
                  <a:gd name="T10" fmla="*/ 2 w 6"/>
                  <a:gd name="T11" fmla="*/ 0 h 4"/>
                  <a:gd name="T12" fmla="*/ 1 w 6"/>
                  <a:gd name="T13" fmla="*/ 0 h 4"/>
                  <a:gd name="T14" fmla="*/ 1 w 6"/>
                  <a:gd name="T15" fmla="*/ 1 h 4"/>
                  <a:gd name="T16" fmla="*/ 0 w 6"/>
                  <a:gd name="T17" fmla="*/ 2 h 4"/>
                  <a:gd name="T18" fmla="*/ 0 w 6"/>
                  <a:gd name="T19" fmla="*/ 2 h 4"/>
                  <a:gd name="T20" fmla="*/ 0 w 6"/>
                  <a:gd name="T21" fmla="*/ 3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2" y="4"/>
                    </a:lnTo>
                    <a:lnTo>
                      <a:pt x="5" y="3"/>
                    </a:lnTo>
                    <a:lnTo>
                      <a:pt x="6" y="2"/>
                    </a:lnTo>
                    <a:lnTo>
                      <a:pt x="5" y="1"/>
                    </a:lnTo>
                    <a:lnTo>
                      <a:pt x="2" y="0"/>
                    </a:lnTo>
                    <a:lnTo>
                      <a:pt x="1" y="0"/>
                    </a:lnTo>
                    <a:lnTo>
                      <a:pt x="1" y="1"/>
                    </a:lnTo>
                    <a:lnTo>
                      <a:pt x="0" y="2"/>
                    </a:lnTo>
                    <a:lnTo>
                      <a:pt x="0" y="2"/>
                    </a:lnTo>
                    <a:lnTo>
                      <a:pt x="0" y="3"/>
                    </a:lnTo>
                    <a:lnTo>
                      <a:pt x="0"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45"/>
              <p:cNvSpPr>
                <a:spLocks/>
              </p:cNvSpPr>
              <p:nvPr userDrawn="1"/>
            </p:nvSpPr>
            <p:spPr bwMode="auto">
              <a:xfrm>
                <a:off x="2190" y="2757"/>
                <a:ext cx="2" cy="2"/>
              </a:xfrm>
              <a:custGeom>
                <a:avLst/>
                <a:gdLst>
                  <a:gd name="T0" fmla="*/ 2 w 5"/>
                  <a:gd name="T1" fmla="*/ 3 h 3"/>
                  <a:gd name="T2" fmla="*/ 3 w 5"/>
                  <a:gd name="T3" fmla="*/ 3 h 3"/>
                  <a:gd name="T4" fmla="*/ 4 w 5"/>
                  <a:gd name="T5" fmla="*/ 2 h 3"/>
                  <a:gd name="T6" fmla="*/ 5 w 5"/>
                  <a:gd name="T7" fmla="*/ 1 h 3"/>
                  <a:gd name="T8" fmla="*/ 4 w 5"/>
                  <a:gd name="T9" fmla="*/ 0 h 3"/>
                  <a:gd name="T10" fmla="*/ 3 w 5"/>
                  <a:gd name="T11" fmla="*/ 0 h 3"/>
                  <a:gd name="T12" fmla="*/ 2 w 5"/>
                  <a:gd name="T13" fmla="*/ 0 h 3"/>
                  <a:gd name="T14" fmla="*/ 0 w 5"/>
                  <a:gd name="T15" fmla="*/ 1 h 3"/>
                  <a:gd name="T16" fmla="*/ 0 w 5"/>
                  <a:gd name="T17" fmla="*/ 2 h 3"/>
                  <a:gd name="T18" fmla="*/ 0 w 5"/>
                  <a:gd name="T19" fmla="*/ 3 h 3"/>
                  <a:gd name="T20" fmla="*/ 2 w 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2" y="3"/>
                    </a:moveTo>
                    <a:lnTo>
                      <a:pt x="3" y="3"/>
                    </a:lnTo>
                    <a:lnTo>
                      <a:pt x="4" y="2"/>
                    </a:lnTo>
                    <a:lnTo>
                      <a:pt x="5" y="1"/>
                    </a:lnTo>
                    <a:lnTo>
                      <a:pt x="4" y="0"/>
                    </a:lnTo>
                    <a:lnTo>
                      <a:pt x="3" y="0"/>
                    </a:lnTo>
                    <a:lnTo>
                      <a:pt x="2" y="0"/>
                    </a:lnTo>
                    <a:lnTo>
                      <a:pt x="0" y="1"/>
                    </a:lnTo>
                    <a:lnTo>
                      <a:pt x="0" y="2"/>
                    </a:lnTo>
                    <a:lnTo>
                      <a:pt x="0" y="3"/>
                    </a:lnTo>
                    <a:lnTo>
                      <a:pt x="2"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246"/>
              <p:cNvSpPr>
                <a:spLocks/>
              </p:cNvSpPr>
              <p:nvPr userDrawn="1"/>
            </p:nvSpPr>
            <p:spPr bwMode="auto">
              <a:xfrm>
                <a:off x="2194" y="2754"/>
                <a:ext cx="4" cy="3"/>
              </a:xfrm>
              <a:custGeom>
                <a:avLst/>
                <a:gdLst>
                  <a:gd name="T0" fmla="*/ 1 w 6"/>
                  <a:gd name="T1" fmla="*/ 4 h 4"/>
                  <a:gd name="T2" fmla="*/ 2 w 6"/>
                  <a:gd name="T3" fmla="*/ 4 h 4"/>
                  <a:gd name="T4" fmla="*/ 4 w 6"/>
                  <a:gd name="T5" fmla="*/ 4 h 4"/>
                  <a:gd name="T6" fmla="*/ 5 w 6"/>
                  <a:gd name="T7" fmla="*/ 2 h 4"/>
                  <a:gd name="T8" fmla="*/ 6 w 6"/>
                  <a:gd name="T9" fmla="*/ 1 h 4"/>
                  <a:gd name="T10" fmla="*/ 5 w 6"/>
                  <a:gd name="T11" fmla="*/ 0 h 4"/>
                  <a:gd name="T12" fmla="*/ 4 w 6"/>
                  <a:gd name="T13" fmla="*/ 0 h 4"/>
                  <a:gd name="T14" fmla="*/ 2 w 6"/>
                  <a:gd name="T15" fmla="*/ 0 h 4"/>
                  <a:gd name="T16" fmla="*/ 1 w 6"/>
                  <a:gd name="T17" fmla="*/ 0 h 4"/>
                  <a:gd name="T18" fmla="*/ 0 w 6"/>
                  <a:gd name="T19" fmla="*/ 2 h 4"/>
                  <a:gd name="T20" fmla="*/ 0 w 6"/>
                  <a:gd name="T21" fmla="*/ 3 h 4"/>
                  <a:gd name="T22" fmla="*/ 0 w 6"/>
                  <a:gd name="T23" fmla="*/ 3 h 4"/>
                  <a:gd name="T24" fmla="*/ 1 w 6"/>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1" y="4"/>
                    </a:moveTo>
                    <a:lnTo>
                      <a:pt x="2" y="4"/>
                    </a:lnTo>
                    <a:lnTo>
                      <a:pt x="4" y="4"/>
                    </a:lnTo>
                    <a:lnTo>
                      <a:pt x="5" y="2"/>
                    </a:lnTo>
                    <a:lnTo>
                      <a:pt x="6" y="1"/>
                    </a:lnTo>
                    <a:lnTo>
                      <a:pt x="5" y="0"/>
                    </a:lnTo>
                    <a:lnTo>
                      <a:pt x="4" y="0"/>
                    </a:lnTo>
                    <a:lnTo>
                      <a:pt x="2" y="0"/>
                    </a:lnTo>
                    <a:lnTo>
                      <a:pt x="1" y="0"/>
                    </a:lnTo>
                    <a:lnTo>
                      <a:pt x="0" y="2"/>
                    </a:lnTo>
                    <a:lnTo>
                      <a:pt x="0" y="3"/>
                    </a:lnTo>
                    <a:lnTo>
                      <a:pt x="0" y="3"/>
                    </a:lnTo>
                    <a:lnTo>
                      <a:pt x="1"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247"/>
              <p:cNvSpPr>
                <a:spLocks/>
              </p:cNvSpPr>
              <p:nvPr userDrawn="1"/>
            </p:nvSpPr>
            <p:spPr bwMode="auto">
              <a:xfrm>
                <a:off x="2196" y="2748"/>
                <a:ext cx="3" cy="2"/>
              </a:xfrm>
              <a:custGeom>
                <a:avLst/>
                <a:gdLst>
                  <a:gd name="T0" fmla="*/ 3 w 5"/>
                  <a:gd name="T1" fmla="*/ 5 h 5"/>
                  <a:gd name="T2" fmla="*/ 4 w 5"/>
                  <a:gd name="T3" fmla="*/ 5 h 5"/>
                  <a:gd name="T4" fmla="*/ 5 w 5"/>
                  <a:gd name="T5" fmla="*/ 4 h 5"/>
                  <a:gd name="T6" fmla="*/ 5 w 5"/>
                  <a:gd name="T7" fmla="*/ 2 h 5"/>
                  <a:gd name="T8" fmla="*/ 5 w 5"/>
                  <a:gd name="T9" fmla="*/ 1 h 5"/>
                  <a:gd name="T10" fmla="*/ 4 w 5"/>
                  <a:gd name="T11" fmla="*/ 0 h 5"/>
                  <a:gd name="T12" fmla="*/ 2 w 5"/>
                  <a:gd name="T13" fmla="*/ 0 h 5"/>
                  <a:gd name="T14" fmla="*/ 1 w 5"/>
                  <a:gd name="T15" fmla="*/ 1 h 5"/>
                  <a:gd name="T16" fmla="*/ 0 w 5"/>
                  <a:gd name="T17" fmla="*/ 2 h 5"/>
                  <a:gd name="T18" fmla="*/ 0 w 5"/>
                  <a:gd name="T19" fmla="*/ 4 h 5"/>
                  <a:gd name="T20" fmla="*/ 0 w 5"/>
                  <a:gd name="T21" fmla="*/ 4 h 5"/>
                  <a:gd name="T22" fmla="*/ 1 w 5"/>
                  <a:gd name="T23" fmla="*/ 5 h 5"/>
                  <a:gd name="T24" fmla="*/ 2 w 5"/>
                  <a:gd name="T25" fmla="*/ 5 h 5"/>
                  <a:gd name="T26" fmla="*/ 3 w 5"/>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3" y="5"/>
                    </a:moveTo>
                    <a:lnTo>
                      <a:pt x="4" y="5"/>
                    </a:lnTo>
                    <a:lnTo>
                      <a:pt x="5" y="4"/>
                    </a:lnTo>
                    <a:lnTo>
                      <a:pt x="5" y="2"/>
                    </a:lnTo>
                    <a:lnTo>
                      <a:pt x="5" y="1"/>
                    </a:lnTo>
                    <a:lnTo>
                      <a:pt x="4" y="0"/>
                    </a:lnTo>
                    <a:lnTo>
                      <a:pt x="2" y="0"/>
                    </a:lnTo>
                    <a:lnTo>
                      <a:pt x="1" y="1"/>
                    </a:lnTo>
                    <a:lnTo>
                      <a:pt x="0" y="2"/>
                    </a:lnTo>
                    <a:lnTo>
                      <a:pt x="0" y="4"/>
                    </a:lnTo>
                    <a:lnTo>
                      <a:pt x="0" y="4"/>
                    </a:lnTo>
                    <a:lnTo>
                      <a:pt x="1" y="5"/>
                    </a:lnTo>
                    <a:lnTo>
                      <a:pt x="2" y="5"/>
                    </a:lnTo>
                    <a:lnTo>
                      <a:pt x="3"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248"/>
              <p:cNvSpPr>
                <a:spLocks/>
              </p:cNvSpPr>
              <p:nvPr userDrawn="1"/>
            </p:nvSpPr>
            <p:spPr bwMode="auto">
              <a:xfrm>
                <a:off x="2199" y="2751"/>
                <a:ext cx="2" cy="1"/>
              </a:xfrm>
              <a:custGeom>
                <a:avLst/>
                <a:gdLst>
                  <a:gd name="T0" fmla="*/ 3 w 3"/>
                  <a:gd name="T1" fmla="*/ 1 h 2"/>
                  <a:gd name="T2" fmla="*/ 2 w 3"/>
                  <a:gd name="T3" fmla="*/ 1 h 2"/>
                  <a:gd name="T4" fmla="*/ 1 w 3"/>
                  <a:gd name="T5" fmla="*/ 0 h 2"/>
                  <a:gd name="T6" fmla="*/ 0 w 3"/>
                  <a:gd name="T7" fmla="*/ 0 h 2"/>
                  <a:gd name="T8" fmla="*/ 0 w 3"/>
                  <a:gd name="T9" fmla="*/ 1 h 2"/>
                  <a:gd name="T10" fmla="*/ 0 w 3"/>
                  <a:gd name="T11" fmla="*/ 2 h 2"/>
                  <a:gd name="T12" fmla="*/ 1 w 3"/>
                  <a:gd name="T13" fmla="*/ 2 h 2"/>
                  <a:gd name="T14" fmla="*/ 2 w 3"/>
                  <a:gd name="T15" fmla="*/ 1 h 2"/>
                  <a:gd name="T16" fmla="*/ 3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1"/>
                    </a:moveTo>
                    <a:lnTo>
                      <a:pt x="2" y="1"/>
                    </a:lnTo>
                    <a:lnTo>
                      <a:pt x="1" y="0"/>
                    </a:lnTo>
                    <a:lnTo>
                      <a:pt x="0" y="0"/>
                    </a:lnTo>
                    <a:lnTo>
                      <a:pt x="0" y="1"/>
                    </a:lnTo>
                    <a:lnTo>
                      <a:pt x="0" y="2"/>
                    </a:lnTo>
                    <a:lnTo>
                      <a:pt x="1" y="2"/>
                    </a:lnTo>
                    <a:lnTo>
                      <a:pt x="2" y="1"/>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249"/>
              <p:cNvSpPr>
                <a:spLocks/>
              </p:cNvSpPr>
              <p:nvPr userDrawn="1"/>
            </p:nvSpPr>
            <p:spPr bwMode="auto">
              <a:xfrm>
                <a:off x="2201" y="2748"/>
                <a:ext cx="0" cy="1"/>
              </a:xfrm>
              <a:custGeom>
                <a:avLst/>
                <a:gdLst>
                  <a:gd name="T0" fmla="*/ 0 w 2"/>
                  <a:gd name="T1" fmla="*/ 1 h 1"/>
                  <a:gd name="T2" fmla="*/ 2 w 2"/>
                  <a:gd name="T3" fmla="*/ 1 h 1"/>
                  <a:gd name="T4" fmla="*/ 2 w 2"/>
                  <a:gd name="T5" fmla="*/ 1 h 1"/>
                  <a:gd name="T6" fmla="*/ 2 w 2"/>
                  <a:gd name="T7" fmla="*/ 0 h 1"/>
                  <a:gd name="T8" fmla="*/ 2 w 2"/>
                  <a:gd name="T9" fmla="*/ 0 h 1"/>
                  <a:gd name="T10" fmla="*/ 0 w 2"/>
                  <a:gd name="T11" fmla="*/ 0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lnTo>
                      <a:pt x="2" y="1"/>
                    </a:lnTo>
                    <a:lnTo>
                      <a:pt x="2" y="1"/>
                    </a:lnTo>
                    <a:lnTo>
                      <a:pt x="2" y="0"/>
                    </a:lnTo>
                    <a:lnTo>
                      <a:pt x="2" y="0"/>
                    </a:lnTo>
                    <a:lnTo>
                      <a:pt x="0"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250"/>
              <p:cNvSpPr>
                <a:spLocks/>
              </p:cNvSpPr>
              <p:nvPr userDrawn="1"/>
            </p:nvSpPr>
            <p:spPr bwMode="auto">
              <a:xfrm>
                <a:off x="2199" y="2775"/>
                <a:ext cx="1" cy="1"/>
              </a:xfrm>
              <a:custGeom>
                <a:avLst/>
                <a:gdLst>
                  <a:gd name="T0" fmla="*/ 0 w 2"/>
                  <a:gd name="T1" fmla="*/ 0 h 2"/>
                  <a:gd name="T2" fmla="*/ 0 w 2"/>
                  <a:gd name="T3" fmla="*/ 2 h 2"/>
                  <a:gd name="T4" fmla="*/ 2 w 2"/>
                  <a:gd name="T5" fmla="*/ 0 h 2"/>
                  <a:gd name="T6" fmla="*/ 1 w 2"/>
                  <a:gd name="T7" fmla="*/ 0 h 2"/>
                  <a:gd name="T8" fmla="*/ 1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0" y="2"/>
                    </a:lnTo>
                    <a:lnTo>
                      <a:pt x="2" y="0"/>
                    </a:lnTo>
                    <a:lnTo>
                      <a:pt x="1" y="0"/>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251"/>
              <p:cNvSpPr>
                <a:spLocks/>
              </p:cNvSpPr>
              <p:nvPr userDrawn="1"/>
            </p:nvSpPr>
            <p:spPr bwMode="auto">
              <a:xfrm>
                <a:off x="2203" y="2770"/>
                <a:ext cx="4" cy="3"/>
              </a:xfrm>
              <a:custGeom>
                <a:avLst/>
                <a:gdLst>
                  <a:gd name="T0" fmla="*/ 0 w 6"/>
                  <a:gd name="T1" fmla="*/ 2 h 6"/>
                  <a:gd name="T2" fmla="*/ 1 w 6"/>
                  <a:gd name="T3" fmla="*/ 4 h 6"/>
                  <a:gd name="T4" fmla="*/ 1 w 6"/>
                  <a:gd name="T5" fmla="*/ 5 h 6"/>
                  <a:gd name="T6" fmla="*/ 1 w 6"/>
                  <a:gd name="T7" fmla="*/ 6 h 6"/>
                  <a:gd name="T8" fmla="*/ 3 w 6"/>
                  <a:gd name="T9" fmla="*/ 5 h 6"/>
                  <a:gd name="T10" fmla="*/ 5 w 6"/>
                  <a:gd name="T11" fmla="*/ 4 h 6"/>
                  <a:gd name="T12" fmla="*/ 6 w 6"/>
                  <a:gd name="T13" fmla="*/ 1 h 6"/>
                  <a:gd name="T14" fmla="*/ 5 w 6"/>
                  <a:gd name="T15" fmla="*/ 0 h 6"/>
                  <a:gd name="T16" fmla="*/ 3 w 6"/>
                  <a:gd name="T17" fmla="*/ 0 h 6"/>
                  <a:gd name="T18" fmla="*/ 2 w 6"/>
                  <a:gd name="T19" fmla="*/ 1 h 6"/>
                  <a:gd name="T20" fmla="*/ 0 w 6"/>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0" y="2"/>
                    </a:moveTo>
                    <a:lnTo>
                      <a:pt x="1" y="4"/>
                    </a:lnTo>
                    <a:lnTo>
                      <a:pt x="1" y="5"/>
                    </a:lnTo>
                    <a:lnTo>
                      <a:pt x="1" y="6"/>
                    </a:lnTo>
                    <a:lnTo>
                      <a:pt x="3" y="5"/>
                    </a:lnTo>
                    <a:lnTo>
                      <a:pt x="5" y="4"/>
                    </a:lnTo>
                    <a:lnTo>
                      <a:pt x="6" y="1"/>
                    </a:lnTo>
                    <a:lnTo>
                      <a:pt x="5" y="0"/>
                    </a:lnTo>
                    <a:lnTo>
                      <a:pt x="3" y="0"/>
                    </a:lnTo>
                    <a:lnTo>
                      <a:pt x="2"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252"/>
              <p:cNvSpPr>
                <a:spLocks/>
              </p:cNvSpPr>
              <p:nvPr userDrawn="1"/>
            </p:nvSpPr>
            <p:spPr bwMode="auto">
              <a:xfrm>
                <a:off x="2210" y="2765"/>
                <a:ext cx="2" cy="5"/>
              </a:xfrm>
              <a:custGeom>
                <a:avLst/>
                <a:gdLst>
                  <a:gd name="T0" fmla="*/ 0 w 6"/>
                  <a:gd name="T1" fmla="*/ 8 h 9"/>
                  <a:gd name="T2" fmla="*/ 1 w 6"/>
                  <a:gd name="T3" fmla="*/ 9 h 9"/>
                  <a:gd name="T4" fmla="*/ 2 w 6"/>
                  <a:gd name="T5" fmla="*/ 9 h 9"/>
                  <a:gd name="T6" fmla="*/ 3 w 6"/>
                  <a:gd name="T7" fmla="*/ 9 h 9"/>
                  <a:gd name="T8" fmla="*/ 5 w 6"/>
                  <a:gd name="T9" fmla="*/ 9 h 9"/>
                  <a:gd name="T10" fmla="*/ 6 w 6"/>
                  <a:gd name="T11" fmla="*/ 7 h 9"/>
                  <a:gd name="T12" fmla="*/ 6 w 6"/>
                  <a:gd name="T13" fmla="*/ 5 h 9"/>
                  <a:gd name="T14" fmla="*/ 6 w 6"/>
                  <a:gd name="T15" fmla="*/ 3 h 9"/>
                  <a:gd name="T16" fmla="*/ 6 w 6"/>
                  <a:gd name="T17" fmla="*/ 1 h 9"/>
                  <a:gd name="T18" fmla="*/ 3 w 6"/>
                  <a:gd name="T19" fmla="*/ 0 h 9"/>
                  <a:gd name="T20" fmla="*/ 2 w 6"/>
                  <a:gd name="T21" fmla="*/ 0 h 9"/>
                  <a:gd name="T22" fmla="*/ 1 w 6"/>
                  <a:gd name="T23" fmla="*/ 1 h 9"/>
                  <a:gd name="T24" fmla="*/ 1 w 6"/>
                  <a:gd name="T25" fmla="*/ 2 h 9"/>
                  <a:gd name="T26" fmla="*/ 0 w 6"/>
                  <a:gd name="T27" fmla="*/ 3 h 9"/>
                  <a:gd name="T28" fmla="*/ 0 w 6"/>
                  <a:gd name="T29" fmla="*/ 5 h 9"/>
                  <a:gd name="T30" fmla="*/ 0 w 6"/>
                  <a:gd name="T31" fmla="*/ 7 h 9"/>
                  <a:gd name="T32" fmla="*/ 0 w 6"/>
                  <a:gd name="T3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0" y="8"/>
                    </a:moveTo>
                    <a:lnTo>
                      <a:pt x="1" y="9"/>
                    </a:lnTo>
                    <a:lnTo>
                      <a:pt x="2" y="9"/>
                    </a:lnTo>
                    <a:lnTo>
                      <a:pt x="3" y="9"/>
                    </a:lnTo>
                    <a:lnTo>
                      <a:pt x="5" y="9"/>
                    </a:lnTo>
                    <a:lnTo>
                      <a:pt x="6" y="7"/>
                    </a:lnTo>
                    <a:lnTo>
                      <a:pt x="6" y="5"/>
                    </a:lnTo>
                    <a:lnTo>
                      <a:pt x="6" y="3"/>
                    </a:lnTo>
                    <a:lnTo>
                      <a:pt x="6" y="1"/>
                    </a:lnTo>
                    <a:lnTo>
                      <a:pt x="3" y="0"/>
                    </a:lnTo>
                    <a:lnTo>
                      <a:pt x="2" y="0"/>
                    </a:lnTo>
                    <a:lnTo>
                      <a:pt x="1" y="1"/>
                    </a:lnTo>
                    <a:lnTo>
                      <a:pt x="1" y="2"/>
                    </a:lnTo>
                    <a:lnTo>
                      <a:pt x="0" y="3"/>
                    </a:lnTo>
                    <a:lnTo>
                      <a:pt x="0" y="5"/>
                    </a:lnTo>
                    <a:lnTo>
                      <a:pt x="0" y="7"/>
                    </a:lnTo>
                    <a:lnTo>
                      <a:pt x="0"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53"/>
              <p:cNvSpPr>
                <a:spLocks/>
              </p:cNvSpPr>
              <p:nvPr userDrawn="1"/>
            </p:nvSpPr>
            <p:spPr bwMode="auto">
              <a:xfrm>
                <a:off x="2213" y="2763"/>
                <a:ext cx="2" cy="8"/>
              </a:xfrm>
              <a:custGeom>
                <a:avLst/>
                <a:gdLst>
                  <a:gd name="T0" fmla="*/ 3 w 5"/>
                  <a:gd name="T1" fmla="*/ 15 h 15"/>
                  <a:gd name="T2" fmla="*/ 4 w 5"/>
                  <a:gd name="T3" fmla="*/ 13 h 15"/>
                  <a:gd name="T4" fmla="*/ 5 w 5"/>
                  <a:gd name="T5" fmla="*/ 11 h 15"/>
                  <a:gd name="T6" fmla="*/ 5 w 5"/>
                  <a:gd name="T7" fmla="*/ 9 h 15"/>
                  <a:gd name="T8" fmla="*/ 5 w 5"/>
                  <a:gd name="T9" fmla="*/ 7 h 15"/>
                  <a:gd name="T10" fmla="*/ 5 w 5"/>
                  <a:gd name="T11" fmla="*/ 5 h 15"/>
                  <a:gd name="T12" fmla="*/ 5 w 5"/>
                  <a:gd name="T13" fmla="*/ 3 h 15"/>
                  <a:gd name="T14" fmla="*/ 5 w 5"/>
                  <a:gd name="T15" fmla="*/ 2 h 15"/>
                  <a:gd name="T16" fmla="*/ 4 w 5"/>
                  <a:gd name="T17" fmla="*/ 1 h 15"/>
                  <a:gd name="T18" fmla="*/ 4 w 5"/>
                  <a:gd name="T19" fmla="*/ 0 h 15"/>
                  <a:gd name="T20" fmla="*/ 4 w 5"/>
                  <a:gd name="T21" fmla="*/ 0 h 15"/>
                  <a:gd name="T22" fmla="*/ 3 w 5"/>
                  <a:gd name="T23" fmla="*/ 0 h 15"/>
                  <a:gd name="T24" fmla="*/ 2 w 5"/>
                  <a:gd name="T25" fmla="*/ 0 h 15"/>
                  <a:gd name="T26" fmla="*/ 2 w 5"/>
                  <a:gd name="T27" fmla="*/ 1 h 15"/>
                  <a:gd name="T28" fmla="*/ 2 w 5"/>
                  <a:gd name="T29" fmla="*/ 2 h 15"/>
                  <a:gd name="T30" fmla="*/ 2 w 5"/>
                  <a:gd name="T31" fmla="*/ 2 h 15"/>
                  <a:gd name="T32" fmla="*/ 1 w 5"/>
                  <a:gd name="T33" fmla="*/ 3 h 15"/>
                  <a:gd name="T34" fmla="*/ 1 w 5"/>
                  <a:gd name="T35" fmla="*/ 5 h 15"/>
                  <a:gd name="T36" fmla="*/ 1 w 5"/>
                  <a:gd name="T37" fmla="*/ 7 h 15"/>
                  <a:gd name="T38" fmla="*/ 2 w 5"/>
                  <a:gd name="T39" fmla="*/ 10 h 15"/>
                  <a:gd name="T40" fmla="*/ 1 w 5"/>
                  <a:gd name="T41" fmla="*/ 12 h 15"/>
                  <a:gd name="T42" fmla="*/ 0 w 5"/>
                  <a:gd name="T43" fmla="*/ 15 h 15"/>
                  <a:gd name="T44" fmla="*/ 3 w 5"/>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15">
                    <a:moveTo>
                      <a:pt x="3" y="15"/>
                    </a:moveTo>
                    <a:lnTo>
                      <a:pt x="4" y="13"/>
                    </a:lnTo>
                    <a:lnTo>
                      <a:pt x="5" y="11"/>
                    </a:lnTo>
                    <a:lnTo>
                      <a:pt x="5" y="9"/>
                    </a:lnTo>
                    <a:lnTo>
                      <a:pt x="5" y="7"/>
                    </a:lnTo>
                    <a:lnTo>
                      <a:pt x="5" y="5"/>
                    </a:lnTo>
                    <a:lnTo>
                      <a:pt x="5" y="3"/>
                    </a:lnTo>
                    <a:lnTo>
                      <a:pt x="5" y="2"/>
                    </a:lnTo>
                    <a:lnTo>
                      <a:pt x="4" y="1"/>
                    </a:lnTo>
                    <a:lnTo>
                      <a:pt x="4" y="0"/>
                    </a:lnTo>
                    <a:lnTo>
                      <a:pt x="4" y="0"/>
                    </a:lnTo>
                    <a:lnTo>
                      <a:pt x="3" y="0"/>
                    </a:lnTo>
                    <a:lnTo>
                      <a:pt x="2" y="0"/>
                    </a:lnTo>
                    <a:lnTo>
                      <a:pt x="2" y="1"/>
                    </a:lnTo>
                    <a:lnTo>
                      <a:pt x="2" y="2"/>
                    </a:lnTo>
                    <a:lnTo>
                      <a:pt x="2" y="2"/>
                    </a:lnTo>
                    <a:lnTo>
                      <a:pt x="1" y="3"/>
                    </a:lnTo>
                    <a:lnTo>
                      <a:pt x="1" y="5"/>
                    </a:lnTo>
                    <a:lnTo>
                      <a:pt x="1" y="7"/>
                    </a:lnTo>
                    <a:lnTo>
                      <a:pt x="2" y="10"/>
                    </a:lnTo>
                    <a:lnTo>
                      <a:pt x="1" y="12"/>
                    </a:lnTo>
                    <a:lnTo>
                      <a:pt x="0" y="15"/>
                    </a:lnTo>
                    <a:lnTo>
                      <a:pt x="3"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254"/>
              <p:cNvSpPr>
                <a:spLocks/>
              </p:cNvSpPr>
              <p:nvPr userDrawn="1"/>
            </p:nvSpPr>
            <p:spPr bwMode="auto">
              <a:xfrm>
                <a:off x="2216" y="2762"/>
                <a:ext cx="2" cy="3"/>
              </a:xfrm>
              <a:custGeom>
                <a:avLst/>
                <a:gdLst>
                  <a:gd name="T0" fmla="*/ 0 w 4"/>
                  <a:gd name="T1" fmla="*/ 0 h 6"/>
                  <a:gd name="T2" fmla="*/ 0 w 4"/>
                  <a:gd name="T3" fmla="*/ 2 h 6"/>
                  <a:gd name="T4" fmla="*/ 1 w 4"/>
                  <a:gd name="T5" fmla="*/ 3 h 6"/>
                  <a:gd name="T6" fmla="*/ 1 w 4"/>
                  <a:gd name="T7" fmla="*/ 5 h 6"/>
                  <a:gd name="T8" fmla="*/ 2 w 4"/>
                  <a:gd name="T9" fmla="*/ 6 h 6"/>
                  <a:gd name="T10" fmla="*/ 3 w 4"/>
                  <a:gd name="T11" fmla="*/ 6 h 6"/>
                  <a:gd name="T12" fmla="*/ 4 w 4"/>
                  <a:gd name="T13" fmla="*/ 5 h 6"/>
                  <a:gd name="T14" fmla="*/ 4 w 4"/>
                  <a:gd name="T15" fmla="*/ 4 h 6"/>
                  <a:gd name="T16" fmla="*/ 4 w 4"/>
                  <a:gd name="T17" fmla="*/ 2 h 6"/>
                  <a:gd name="T18" fmla="*/ 4 w 4"/>
                  <a:gd name="T19" fmla="*/ 1 h 6"/>
                  <a:gd name="T20" fmla="*/ 2 w 4"/>
                  <a:gd name="T21" fmla="*/ 0 h 6"/>
                  <a:gd name="T22" fmla="*/ 0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0" y="0"/>
                    </a:moveTo>
                    <a:lnTo>
                      <a:pt x="0" y="2"/>
                    </a:lnTo>
                    <a:lnTo>
                      <a:pt x="1" y="3"/>
                    </a:lnTo>
                    <a:lnTo>
                      <a:pt x="1" y="5"/>
                    </a:lnTo>
                    <a:lnTo>
                      <a:pt x="2" y="6"/>
                    </a:lnTo>
                    <a:lnTo>
                      <a:pt x="3" y="6"/>
                    </a:lnTo>
                    <a:lnTo>
                      <a:pt x="4" y="5"/>
                    </a:lnTo>
                    <a:lnTo>
                      <a:pt x="4" y="4"/>
                    </a:lnTo>
                    <a:lnTo>
                      <a:pt x="4" y="2"/>
                    </a:lnTo>
                    <a:lnTo>
                      <a:pt x="4" y="1"/>
                    </a:lnTo>
                    <a:lnTo>
                      <a:pt x="2"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255"/>
              <p:cNvSpPr>
                <a:spLocks/>
              </p:cNvSpPr>
              <p:nvPr userDrawn="1"/>
            </p:nvSpPr>
            <p:spPr bwMode="auto">
              <a:xfrm>
                <a:off x="2217" y="2767"/>
                <a:ext cx="2" cy="2"/>
              </a:xfrm>
              <a:custGeom>
                <a:avLst/>
                <a:gdLst>
                  <a:gd name="T0" fmla="*/ 2 w 4"/>
                  <a:gd name="T1" fmla="*/ 4 h 4"/>
                  <a:gd name="T2" fmla="*/ 3 w 4"/>
                  <a:gd name="T3" fmla="*/ 3 h 4"/>
                  <a:gd name="T4" fmla="*/ 4 w 4"/>
                  <a:gd name="T5" fmla="*/ 2 h 4"/>
                  <a:gd name="T6" fmla="*/ 4 w 4"/>
                  <a:gd name="T7" fmla="*/ 1 h 4"/>
                  <a:gd name="T8" fmla="*/ 3 w 4"/>
                  <a:gd name="T9" fmla="*/ 0 h 4"/>
                  <a:gd name="T10" fmla="*/ 2 w 4"/>
                  <a:gd name="T11" fmla="*/ 0 h 4"/>
                  <a:gd name="T12" fmla="*/ 1 w 4"/>
                  <a:gd name="T13" fmla="*/ 0 h 4"/>
                  <a:gd name="T14" fmla="*/ 0 w 4"/>
                  <a:gd name="T15" fmla="*/ 1 h 4"/>
                  <a:gd name="T16" fmla="*/ 0 w 4"/>
                  <a:gd name="T17" fmla="*/ 3 h 4"/>
                  <a:gd name="T18" fmla="*/ 0 w 4"/>
                  <a:gd name="T19" fmla="*/ 4 h 4"/>
                  <a:gd name="T20" fmla="*/ 2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2" y="4"/>
                    </a:moveTo>
                    <a:lnTo>
                      <a:pt x="3" y="3"/>
                    </a:lnTo>
                    <a:lnTo>
                      <a:pt x="4" y="2"/>
                    </a:lnTo>
                    <a:lnTo>
                      <a:pt x="4" y="1"/>
                    </a:lnTo>
                    <a:lnTo>
                      <a:pt x="3" y="0"/>
                    </a:lnTo>
                    <a:lnTo>
                      <a:pt x="2" y="0"/>
                    </a:lnTo>
                    <a:lnTo>
                      <a:pt x="1" y="0"/>
                    </a:lnTo>
                    <a:lnTo>
                      <a:pt x="0" y="1"/>
                    </a:lnTo>
                    <a:lnTo>
                      <a:pt x="0" y="3"/>
                    </a:lnTo>
                    <a:lnTo>
                      <a:pt x="0" y="4"/>
                    </a:lnTo>
                    <a:lnTo>
                      <a:pt x="2"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256"/>
              <p:cNvSpPr>
                <a:spLocks/>
              </p:cNvSpPr>
              <p:nvPr userDrawn="1"/>
            </p:nvSpPr>
            <p:spPr bwMode="auto">
              <a:xfrm>
                <a:off x="2218" y="2756"/>
                <a:ext cx="2" cy="5"/>
              </a:xfrm>
              <a:custGeom>
                <a:avLst/>
                <a:gdLst>
                  <a:gd name="T0" fmla="*/ 4 w 4"/>
                  <a:gd name="T1" fmla="*/ 3 h 11"/>
                  <a:gd name="T2" fmla="*/ 3 w 4"/>
                  <a:gd name="T3" fmla="*/ 3 h 11"/>
                  <a:gd name="T4" fmla="*/ 3 w 4"/>
                  <a:gd name="T5" fmla="*/ 2 h 11"/>
                  <a:gd name="T6" fmla="*/ 3 w 4"/>
                  <a:gd name="T7" fmla="*/ 1 h 11"/>
                  <a:gd name="T8" fmla="*/ 2 w 4"/>
                  <a:gd name="T9" fmla="*/ 0 h 11"/>
                  <a:gd name="T10" fmla="*/ 1 w 4"/>
                  <a:gd name="T11" fmla="*/ 0 h 11"/>
                  <a:gd name="T12" fmla="*/ 0 w 4"/>
                  <a:gd name="T13" fmla="*/ 2 h 11"/>
                  <a:gd name="T14" fmla="*/ 0 w 4"/>
                  <a:gd name="T15" fmla="*/ 5 h 11"/>
                  <a:gd name="T16" fmla="*/ 0 w 4"/>
                  <a:gd name="T17" fmla="*/ 8 h 11"/>
                  <a:gd name="T18" fmla="*/ 1 w 4"/>
                  <a:gd name="T19" fmla="*/ 11 h 11"/>
                  <a:gd name="T20" fmla="*/ 3 w 4"/>
                  <a:gd name="T21" fmla="*/ 11 h 11"/>
                  <a:gd name="T22" fmla="*/ 4 w 4"/>
                  <a:gd name="T2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1">
                    <a:moveTo>
                      <a:pt x="4" y="3"/>
                    </a:moveTo>
                    <a:lnTo>
                      <a:pt x="3" y="3"/>
                    </a:lnTo>
                    <a:lnTo>
                      <a:pt x="3" y="2"/>
                    </a:lnTo>
                    <a:lnTo>
                      <a:pt x="3" y="1"/>
                    </a:lnTo>
                    <a:lnTo>
                      <a:pt x="2" y="0"/>
                    </a:lnTo>
                    <a:lnTo>
                      <a:pt x="1" y="0"/>
                    </a:lnTo>
                    <a:lnTo>
                      <a:pt x="0" y="2"/>
                    </a:lnTo>
                    <a:lnTo>
                      <a:pt x="0" y="5"/>
                    </a:lnTo>
                    <a:lnTo>
                      <a:pt x="0" y="8"/>
                    </a:lnTo>
                    <a:lnTo>
                      <a:pt x="1" y="11"/>
                    </a:lnTo>
                    <a:lnTo>
                      <a:pt x="3" y="11"/>
                    </a:lnTo>
                    <a:lnTo>
                      <a:pt x="4"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257"/>
              <p:cNvSpPr>
                <a:spLocks/>
              </p:cNvSpPr>
              <p:nvPr userDrawn="1"/>
            </p:nvSpPr>
            <p:spPr bwMode="auto">
              <a:xfrm>
                <a:off x="2178" y="2802"/>
                <a:ext cx="1" cy="2"/>
              </a:xfrm>
              <a:custGeom>
                <a:avLst/>
                <a:gdLst>
                  <a:gd name="T0" fmla="*/ 3 w 3"/>
                  <a:gd name="T1" fmla="*/ 2 h 4"/>
                  <a:gd name="T2" fmla="*/ 2 w 3"/>
                  <a:gd name="T3" fmla="*/ 0 h 4"/>
                  <a:gd name="T4" fmla="*/ 0 w 3"/>
                  <a:gd name="T5" fmla="*/ 3 h 4"/>
                  <a:gd name="T6" fmla="*/ 2 w 3"/>
                  <a:gd name="T7" fmla="*/ 4 h 4"/>
                  <a:gd name="T8" fmla="*/ 3 w 3"/>
                  <a:gd name="T9" fmla="*/ 3 h 4"/>
                  <a:gd name="T10" fmla="*/ 3 w 3"/>
                  <a:gd name="T11" fmla="*/ 2 h 4"/>
                </a:gdLst>
                <a:ahLst/>
                <a:cxnLst>
                  <a:cxn ang="0">
                    <a:pos x="T0" y="T1"/>
                  </a:cxn>
                  <a:cxn ang="0">
                    <a:pos x="T2" y="T3"/>
                  </a:cxn>
                  <a:cxn ang="0">
                    <a:pos x="T4" y="T5"/>
                  </a:cxn>
                  <a:cxn ang="0">
                    <a:pos x="T6" y="T7"/>
                  </a:cxn>
                  <a:cxn ang="0">
                    <a:pos x="T8" y="T9"/>
                  </a:cxn>
                  <a:cxn ang="0">
                    <a:pos x="T10" y="T11"/>
                  </a:cxn>
                </a:cxnLst>
                <a:rect l="0" t="0" r="r" b="b"/>
                <a:pathLst>
                  <a:path w="3" h="4">
                    <a:moveTo>
                      <a:pt x="3" y="2"/>
                    </a:moveTo>
                    <a:lnTo>
                      <a:pt x="2" y="0"/>
                    </a:lnTo>
                    <a:lnTo>
                      <a:pt x="0" y="3"/>
                    </a:lnTo>
                    <a:lnTo>
                      <a:pt x="2" y="4"/>
                    </a:lnTo>
                    <a:lnTo>
                      <a:pt x="3" y="3"/>
                    </a:lnTo>
                    <a:lnTo>
                      <a:pt x="3"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258"/>
              <p:cNvSpPr>
                <a:spLocks/>
              </p:cNvSpPr>
              <p:nvPr userDrawn="1"/>
            </p:nvSpPr>
            <p:spPr bwMode="auto">
              <a:xfrm>
                <a:off x="2174" y="2805"/>
                <a:ext cx="3" cy="2"/>
              </a:xfrm>
              <a:custGeom>
                <a:avLst/>
                <a:gdLst>
                  <a:gd name="T0" fmla="*/ 5 w 5"/>
                  <a:gd name="T1" fmla="*/ 1 h 5"/>
                  <a:gd name="T2" fmla="*/ 4 w 5"/>
                  <a:gd name="T3" fmla="*/ 0 h 5"/>
                  <a:gd name="T4" fmla="*/ 2 w 5"/>
                  <a:gd name="T5" fmla="*/ 0 h 5"/>
                  <a:gd name="T6" fmla="*/ 2 w 5"/>
                  <a:gd name="T7" fmla="*/ 1 h 5"/>
                  <a:gd name="T8" fmla="*/ 1 w 5"/>
                  <a:gd name="T9" fmla="*/ 3 h 5"/>
                  <a:gd name="T10" fmla="*/ 1 w 5"/>
                  <a:gd name="T11" fmla="*/ 4 h 5"/>
                  <a:gd name="T12" fmla="*/ 0 w 5"/>
                  <a:gd name="T13" fmla="*/ 5 h 5"/>
                  <a:gd name="T14" fmla="*/ 2 w 5"/>
                  <a:gd name="T15" fmla="*/ 5 h 5"/>
                  <a:gd name="T16" fmla="*/ 3 w 5"/>
                  <a:gd name="T17" fmla="*/ 5 h 5"/>
                  <a:gd name="T18" fmla="*/ 4 w 5"/>
                  <a:gd name="T19" fmla="*/ 4 h 5"/>
                  <a:gd name="T20" fmla="*/ 5 w 5"/>
                  <a:gd name="T21" fmla="*/ 2 h 5"/>
                  <a:gd name="T22" fmla="*/ 5 w 5"/>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5" y="1"/>
                    </a:moveTo>
                    <a:lnTo>
                      <a:pt x="4" y="0"/>
                    </a:lnTo>
                    <a:lnTo>
                      <a:pt x="2" y="0"/>
                    </a:lnTo>
                    <a:lnTo>
                      <a:pt x="2" y="1"/>
                    </a:lnTo>
                    <a:lnTo>
                      <a:pt x="1" y="3"/>
                    </a:lnTo>
                    <a:lnTo>
                      <a:pt x="1" y="4"/>
                    </a:lnTo>
                    <a:lnTo>
                      <a:pt x="0" y="5"/>
                    </a:lnTo>
                    <a:lnTo>
                      <a:pt x="2" y="5"/>
                    </a:lnTo>
                    <a:lnTo>
                      <a:pt x="3" y="5"/>
                    </a:lnTo>
                    <a:lnTo>
                      <a:pt x="4" y="4"/>
                    </a:lnTo>
                    <a:lnTo>
                      <a:pt x="5" y="2"/>
                    </a:lnTo>
                    <a:lnTo>
                      <a:pt x="5"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259"/>
              <p:cNvSpPr>
                <a:spLocks/>
              </p:cNvSpPr>
              <p:nvPr userDrawn="1"/>
            </p:nvSpPr>
            <p:spPr bwMode="auto">
              <a:xfrm>
                <a:off x="2167" y="2822"/>
                <a:ext cx="2" cy="2"/>
              </a:xfrm>
              <a:custGeom>
                <a:avLst/>
                <a:gdLst>
                  <a:gd name="T0" fmla="*/ 4 w 5"/>
                  <a:gd name="T1" fmla="*/ 5 h 5"/>
                  <a:gd name="T2" fmla="*/ 5 w 5"/>
                  <a:gd name="T3" fmla="*/ 4 h 5"/>
                  <a:gd name="T4" fmla="*/ 5 w 5"/>
                  <a:gd name="T5" fmla="*/ 2 h 5"/>
                  <a:gd name="T6" fmla="*/ 5 w 5"/>
                  <a:gd name="T7" fmla="*/ 1 h 5"/>
                  <a:gd name="T8" fmla="*/ 4 w 5"/>
                  <a:gd name="T9" fmla="*/ 0 h 5"/>
                  <a:gd name="T10" fmla="*/ 3 w 5"/>
                  <a:gd name="T11" fmla="*/ 0 h 5"/>
                  <a:gd name="T12" fmla="*/ 2 w 5"/>
                  <a:gd name="T13" fmla="*/ 0 h 5"/>
                  <a:gd name="T14" fmla="*/ 1 w 5"/>
                  <a:gd name="T15" fmla="*/ 1 h 5"/>
                  <a:gd name="T16" fmla="*/ 0 w 5"/>
                  <a:gd name="T17" fmla="*/ 2 h 5"/>
                  <a:gd name="T18" fmla="*/ 0 w 5"/>
                  <a:gd name="T19" fmla="*/ 3 h 5"/>
                  <a:gd name="T20" fmla="*/ 0 w 5"/>
                  <a:gd name="T21" fmla="*/ 4 h 5"/>
                  <a:gd name="T22" fmla="*/ 1 w 5"/>
                  <a:gd name="T23" fmla="*/ 5 h 5"/>
                  <a:gd name="T24" fmla="*/ 2 w 5"/>
                  <a:gd name="T25" fmla="*/ 5 h 5"/>
                  <a:gd name="T26" fmla="*/ 3 w 5"/>
                  <a:gd name="T27" fmla="*/ 5 h 5"/>
                  <a:gd name="T28" fmla="*/ 4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4" y="5"/>
                    </a:moveTo>
                    <a:lnTo>
                      <a:pt x="5" y="4"/>
                    </a:lnTo>
                    <a:lnTo>
                      <a:pt x="5" y="2"/>
                    </a:lnTo>
                    <a:lnTo>
                      <a:pt x="5" y="1"/>
                    </a:lnTo>
                    <a:lnTo>
                      <a:pt x="4" y="0"/>
                    </a:lnTo>
                    <a:lnTo>
                      <a:pt x="3" y="0"/>
                    </a:lnTo>
                    <a:lnTo>
                      <a:pt x="2" y="0"/>
                    </a:lnTo>
                    <a:lnTo>
                      <a:pt x="1" y="1"/>
                    </a:lnTo>
                    <a:lnTo>
                      <a:pt x="0" y="2"/>
                    </a:lnTo>
                    <a:lnTo>
                      <a:pt x="0" y="3"/>
                    </a:lnTo>
                    <a:lnTo>
                      <a:pt x="0" y="4"/>
                    </a:lnTo>
                    <a:lnTo>
                      <a:pt x="1" y="5"/>
                    </a:lnTo>
                    <a:lnTo>
                      <a:pt x="2" y="5"/>
                    </a:lnTo>
                    <a:lnTo>
                      <a:pt x="3" y="5"/>
                    </a:lnTo>
                    <a:lnTo>
                      <a:pt x="4"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260"/>
              <p:cNvSpPr>
                <a:spLocks/>
              </p:cNvSpPr>
              <p:nvPr userDrawn="1"/>
            </p:nvSpPr>
            <p:spPr bwMode="auto">
              <a:xfrm>
                <a:off x="2169" y="2814"/>
                <a:ext cx="2" cy="1"/>
              </a:xfrm>
              <a:custGeom>
                <a:avLst/>
                <a:gdLst>
                  <a:gd name="T0" fmla="*/ 4 w 5"/>
                  <a:gd name="T1" fmla="*/ 3 h 3"/>
                  <a:gd name="T2" fmla="*/ 5 w 5"/>
                  <a:gd name="T3" fmla="*/ 2 h 3"/>
                  <a:gd name="T4" fmla="*/ 5 w 5"/>
                  <a:gd name="T5" fmla="*/ 1 h 3"/>
                  <a:gd name="T6" fmla="*/ 4 w 5"/>
                  <a:gd name="T7" fmla="*/ 0 h 3"/>
                  <a:gd name="T8" fmla="*/ 2 w 5"/>
                  <a:gd name="T9" fmla="*/ 0 h 3"/>
                  <a:gd name="T10" fmla="*/ 1 w 5"/>
                  <a:gd name="T11" fmla="*/ 0 h 3"/>
                  <a:gd name="T12" fmla="*/ 0 w 5"/>
                  <a:gd name="T13" fmla="*/ 1 h 3"/>
                  <a:gd name="T14" fmla="*/ 0 w 5"/>
                  <a:gd name="T15" fmla="*/ 2 h 3"/>
                  <a:gd name="T16" fmla="*/ 1 w 5"/>
                  <a:gd name="T17" fmla="*/ 2 h 3"/>
                  <a:gd name="T18" fmla="*/ 2 w 5"/>
                  <a:gd name="T19" fmla="*/ 3 h 3"/>
                  <a:gd name="T20" fmla="*/ 4 w 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4" y="3"/>
                    </a:moveTo>
                    <a:lnTo>
                      <a:pt x="5" y="2"/>
                    </a:lnTo>
                    <a:lnTo>
                      <a:pt x="5" y="1"/>
                    </a:lnTo>
                    <a:lnTo>
                      <a:pt x="4" y="0"/>
                    </a:lnTo>
                    <a:lnTo>
                      <a:pt x="2" y="0"/>
                    </a:lnTo>
                    <a:lnTo>
                      <a:pt x="1" y="0"/>
                    </a:lnTo>
                    <a:lnTo>
                      <a:pt x="0" y="1"/>
                    </a:lnTo>
                    <a:lnTo>
                      <a:pt x="0" y="2"/>
                    </a:lnTo>
                    <a:lnTo>
                      <a:pt x="1" y="2"/>
                    </a:lnTo>
                    <a:lnTo>
                      <a:pt x="2" y="3"/>
                    </a:lnTo>
                    <a:lnTo>
                      <a:pt x="4"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261"/>
              <p:cNvSpPr>
                <a:spLocks/>
              </p:cNvSpPr>
              <p:nvPr userDrawn="1"/>
            </p:nvSpPr>
            <p:spPr bwMode="auto">
              <a:xfrm>
                <a:off x="2169" y="2817"/>
                <a:ext cx="2" cy="3"/>
              </a:xfrm>
              <a:custGeom>
                <a:avLst/>
                <a:gdLst>
                  <a:gd name="T0" fmla="*/ 1 w 5"/>
                  <a:gd name="T1" fmla="*/ 1 h 6"/>
                  <a:gd name="T2" fmla="*/ 0 w 5"/>
                  <a:gd name="T3" fmla="*/ 2 h 6"/>
                  <a:gd name="T4" fmla="*/ 0 w 5"/>
                  <a:gd name="T5" fmla="*/ 3 h 6"/>
                  <a:gd name="T6" fmla="*/ 0 w 5"/>
                  <a:gd name="T7" fmla="*/ 5 h 6"/>
                  <a:gd name="T8" fmla="*/ 1 w 5"/>
                  <a:gd name="T9" fmla="*/ 6 h 6"/>
                  <a:gd name="T10" fmla="*/ 3 w 5"/>
                  <a:gd name="T11" fmla="*/ 6 h 6"/>
                  <a:gd name="T12" fmla="*/ 4 w 5"/>
                  <a:gd name="T13" fmla="*/ 5 h 6"/>
                  <a:gd name="T14" fmla="*/ 5 w 5"/>
                  <a:gd name="T15" fmla="*/ 4 h 6"/>
                  <a:gd name="T16" fmla="*/ 5 w 5"/>
                  <a:gd name="T17" fmla="*/ 3 h 6"/>
                  <a:gd name="T18" fmla="*/ 5 w 5"/>
                  <a:gd name="T19" fmla="*/ 2 h 6"/>
                  <a:gd name="T20" fmla="*/ 5 w 5"/>
                  <a:gd name="T21" fmla="*/ 1 h 6"/>
                  <a:gd name="T22" fmla="*/ 3 w 5"/>
                  <a:gd name="T23" fmla="*/ 0 h 6"/>
                  <a:gd name="T24" fmla="*/ 1 w 5"/>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6">
                    <a:moveTo>
                      <a:pt x="1" y="1"/>
                    </a:moveTo>
                    <a:lnTo>
                      <a:pt x="0" y="2"/>
                    </a:lnTo>
                    <a:lnTo>
                      <a:pt x="0" y="3"/>
                    </a:lnTo>
                    <a:lnTo>
                      <a:pt x="0" y="5"/>
                    </a:lnTo>
                    <a:lnTo>
                      <a:pt x="1" y="6"/>
                    </a:lnTo>
                    <a:lnTo>
                      <a:pt x="3" y="6"/>
                    </a:lnTo>
                    <a:lnTo>
                      <a:pt x="4" y="5"/>
                    </a:lnTo>
                    <a:lnTo>
                      <a:pt x="5" y="4"/>
                    </a:lnTo>
                    <a:lnTo>
                      <a:pt x="5" y="3"/>
                    </a:lnTo>
                    <a:lnTo>
                      <a:pt x="5" y="2"/>
                    </a:lnTo>
                    <a:lnTo>
                      <a:pt x="5" y="1"/>
                    </a:lnTo>
                    <a:lnTo>
                      <a:pt x="3" y="0"/>
                    </a:lnTo>
                    <a:lnTo>
                      <a:pt x="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262"/>
              <p:cNvSpPr>
                <a:spLocks/>
              </p:cNvSpPr>
              <p:nvPr userDrawn="1"/>
            </p:nvSpPr>
            <p:spPr bwMode="auto">
              <a:xfrm>
                <a:off x="2174" y="2814"/>
                <a:ext cx="2" cy="1"/>
              </a:xfrm>
              <a:custGeom>
                <a:avLst/>
                <a:gdLst>
                  <a:gd name="T0" fmla="*/ 3 w 3"/>
                  <a:gd name="T1" fmla="*/ 1 h 2"/>
                  <a:gd name="T2" fmla="*/ 3 w 3"/>
                  <a:gd name="T3" fmla="*/ 1 h 2"/>
                  <a:gd name="T4" fmla="*/ 2 w 3"/>
                  <a:gd name="T5" fmla="*/ 0 h 2"/>
                  <a:gd name="T6" fmla="*/ 2 w 3"/>
                  <a:gd name="T7" fmla="*/ 0 h 2"/>
                  <a:gd name="T8" fmla="*/ 1 w 3"/>
                  <a:gd name="T9" fmla="*/ 0 h 2"/>
                  <a:gd name="T10" fmla="*/ 0 w 3"/>
                  <a:gd name="T11" fmla="*/ 0 h 2"/>
                  <a:gd name="T12" fmla="*/ 0 w 3"/>
                  <a:gd name="T13" fmla="*/ 1 h 2"/>
                  <a:gd name="T14" fmla="*/ 0 w 3"/>
                  <a:gd name="T15" fmla="*/ 1 h 2"/>
                  <a:gd name="T16" fmla="*/ 0 w 3"/>
                  <a:gd name="T17" fmla="*/ 2 h 2"/>
                  <a:gd name="T18" fmla="*/ 1 w 3"/>
                  <a:gd name="T19" fmla="*/ 2 h 2"/>
                  <a:gd name="T20" fmla="*/ 2 w 3"/>
                  <a:gd name="T21" fmla="*/ 2 h 2"/>
                  <a:gd name="T22" fmla="*/ 3 w 3"/>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1"/>
                    </a:moveTo>
                    <a:lnTo>
                      <a:pt x="3" y="1"/>
                    </a:lnTo>
                    <a:lnTo>
                      <a:pt x="2" y="0"/>
                    </a:lnTo>
                    <a:lnTo>
                      <a:pt x="2" y="0"/>
                    </a:lnTo>
                    <a:lnTo>
                      <a:pt x="1" y="0"/>
                    </a:lnTo>
                    <a:lnTo>
                      <a:pt x="0" y="0"/>
                    </a:lnTo>
                    <a:lnTo>
                      <a:pt x="0" y="1"/>
                    </a:lnTo>
                    <a:lnTo>
                      <a:pt x="0" y="1"/>
                    </a:lnTo>
                    <a:lnTo>
                      <a:pt x="0" y="2"/>
                    </a:lnTo>
                    <a:lnTo>
                      <a:pt x="1" y="2"/>
                    </a:lnTo>
                    <a:lnTo>
                      <a:pt x="2" y="2"/>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263"/>
              <p:cNvSpPr>
                <a:spLocks/>
              </p:cNvSpPr>
              <p:nvPr userDrawn="1"/>
            </p:nvSpPr>
            <p:spPr bwMode="auto">
              <a:xfrm>
                <a:off x="2171" y="2809"/>
                <a:ext cx="9" cy="6"/>
              </a:xfrm>
              <a:custGeom>
                <a:avLst/>
                <a:gdLst>
                  <a:gd name="T0" fmla="*/ 4 w 18"/>
                  <a:gd name="T1" fmla="*/ 12 h 12"/>
                  <a:gd name="T2" fmla="*/ 4 w 18"/>
                  <a:gd name="T3" fmla="*/ 12 h 12"/>
                  <a:gd name="T4" fmla="*/ 5 w 18"/>
                  <a:gd name="T5" fmla="*/ 12 h 12"/>
                  <a:gd name="T6" fmla="*/ 5 w 18"/>
                  <a:gd name="T7" fmla="*/ 4 h 12"/>
                  <a:gd name="T8" fmla="*/ 6 w 18"/>
                  <a:gd name="T9" fmla="*/ 4 h 12"/>
                  <a:gd name="T10" fmla="*/ 6 w 18"/>
                  <a:gd name="T11" fmla="*/ 3 h 12"/>
                  <a:gd name="T12" fmla="*/ 6 w 18"/>
                  <a:gd name="T13" fmla="*/ 2 h 12"/>
                  <a:gd name="T14" fmla="*/ 6 w 18"/>
                  <a:gd name="T15" fmla="*/ 1 h 12"/>
                  <a:gd name="T16" fmla="*/ 7 w 18"/>
                  <a:gd name="T17" fmla="*/ 3 h 12"/>
                  <a:gd name="T18" fmla="*/ 7 w 18"/>
                  <a:gd name="T19" fmla="*/ 4 h 12"/>
                  <a:gd name="T20" fmla="*/ 7 w 18"/>
                  <a:gd name="T21" fmla="*/ 6 h 12"/>
                  <a:gd name="T22" fmla="*/ 8 w 18"/>
                  <a:gd name="T23" fmla="*/ 6 h 12"/>
                  <a:gd name="T24" fmla="*/ 9 w 18"/>
                  <a:gd name="T25" fmla="*/ 7 h 12"/>
                  <a:gd name="T26" fmla="*/ 10 w 18"/>
                  <a:gd name="T27" fmla="*/ 8 h 12"/>
                  <a:gd name="T28" fmla="*/ 11 w 18"/>
                  <a:gd name="T29" fmla="*/ 8 h 12"/>
                  <a:gd name="T30" fmla="*/ 12 w 18"/>
                  <a:gd name="T31" fmla="*/ 9 h 12"/>
                  <a:gd name="T32" fmla="*/ 13 w 18"/>
                  <a:gd name="T33" fmla="*/ 7 h 12"/>
                  <a:gd name="T34" fmla="*/ 13 w 18"/>
                  <a:gd name="T35" fmla="*/ 4 h 12"/>
                  <a:gd name="T36" fmla="*/ 14 w 18"/>
                  <a:gd name="T37" fmla="*/ 2 h 12"/>
                  <a:gd name="T38" fmla="*/ 15 w 18"/>
                  <a:gd name="T39" fmla="*/ 5 h 12"/>
                  <a:gd name="T40" fmla="*/ 16 w 18"/>
                  <a:gd name="T41" fmla="*/ 5 h 12"/>
                  <a:gd name="T42" fmla="*/ 17 w 18"/>
                  <a:gd name="T43" fmla="*/ 4 h 12"/>
                  <a:gd name="T44" fmla="*/ 18 w 18"/>
                  <a:gd name="T45" fmla="*/ 3 h 12"/>
                  <a:gd name="T46" fmla="*/ 18 w 18"/>
                  <a:gd name="T47" fmla="*/ 2 h 12"/>
                  <a:gd name="T48" fmla="*/ 18 w 18"/>
                  <a:gd name="T49" fmla="*/ 2 h 12"/>
                  <a:gd name="T50" fmla="*/ 17 w 18"/>
                  <a:gd name="T51" fmla="*/ 1 h 12"/>
                  <a:gd name="T52" fmla="*/ 16 w 18"/>
                  <a:gd name="T53" fmla="*/ 1 h 12"/>
                  <a:gd name="T54" fmla="*/ 15 w 18"/>
                  <a:gd name="T55" fmla="*/ 1 h 12"/>
                  <a:gd name="T56" fmla="*/ 14 w 18"/>
                  <a:gd name="T57" fmla="*/ 2 h 12"/>
                  <a:gd name="T58" fmla="*/ 13 w 18"/>
                  <a:gd name="T59" fmla="*/ 2 h 12"/>
                  <a:gd name="T60" fmla="*/ 13 w 18"/>
                  <a:gd name="T61" fmla="*/ 2 h 12"/>
                  <a:gd name="T62" fmla="*/ 12 w 18"/>
                  <a:gd name="T63" fmla="*/ 1 h 12"/>
                  <a:gd name="T64" fmla="*/ 12 w 18"/>
                  <a:gd name="T65" fmla="*/ 0 h 12"/>
                  <a:gd name="T66" fmla="*/ 11 w 18"/>
                  <a:gd name="T67" fmla="*/ 0 h 12"/>
                  <a:gd name="T68" fmla="*/ 9 w 18"/>
                  <a:gd name="T69" fmla="*/ 0 h 12"/>
                  <a:gd name="T70" fmla="*/ 8 w 18"/>
                  <a:gd name="T71" fmla="*/ 1 h 12"/>
                  <a:gd name="T72" fmla="*/ 7 w 18"/>
                  <a:gd name="T73" fmla="*/ 2 h 12"/>
                  <a:gd name="T74" fmla="*/ 6 w 18"/>
                  <a:gd name="T75" fmla="*/ 0 h 12"/>
                  <a:gd name="T76" fmla="*/ 5 w 18"/>
                  <a:gd name="T77" fmla="*/ 1 h 12"/>
                  <a:gd name="T78" fmla="*/ 3 w 18"/>
                  <a:gd name="T79" fmla="*/ 1 h 12"/>
                  <a:gd name="T80" fmla="*/ 2 w 18"/>
                  <a:gd name="T81" fmla="*/ 3 h 12"/>
                  <a:gd name="T82" fmla="*/ 1 w 18"/>
                  <a:gd name="T83" fmla="*/ 4 h 12"/>
                  <a:gd name="T84" fmla="*/ 1 w 18"/>
                  <a:gd name="T85" fmla="*/ 6 h 12"/>
                  <a:gd name="T86" fmla="*/ 0 w 18"/>
                  <a:gd name="T87" fmla="*/ 7 h 12"/>
                  <a:gd name="T88" fmla="*/ 1 w 18"/>
                  <a:gd name="T89" fmla="*/ 9 h 12"/>
                  <a:gd name="T90" fmla="*/ 2 w 18"/>
                  <a:gd name="T91" fmla="*/ 10 h 12"/>
                  <a:gd name="T92" fmla="*/ 3 w 18"/>
                  <a:gd name="T93" fmla="*/ 11 h 12"/>
                  <a:gd name="T94" fmla="*/ 4 w 18"/>
                  <a:gd name="T9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 h="12">
                    <a:moveTo>
                      <a:pt x="4" y="12"/>
                    </a:moveTo>
                    <a:lnTo>
                      <a:pt x="4" y="12"/>
                    </a:lnTo>
                    <a:lnTo>
                      <a:pt x="5" y="12"/>
                    </a:lnTo>
                    <a:lnTo>
                      <a:pt x="5" y="4"/>
                    </a:lnTo>
                    <a:lnTo>
                      <a:pt x="6" y="4"/>
                    </a:lnTo>
                    <a:lnTo>
                      <a:pt x="6" y="3"/>
                    </a:lnTo>
                    <a:lnTo>
                      <a:pt x="6" y="2"/>
                    </a:lnTo>
                    <a:lnTo>
                      <a:pt x="6" y="1"/>
                    </a:lnTo>
                    <a:lnTo>
                      <a:pt x="7" y="3"/>
                    </a:lnTo>
                    <a:lnTo>
                      <a:pt x="7" y="4"/>
                    </a:lnTo>
                    <a:lnTo>
                      <a:pt x="7" y="6"/>
                    </a:lnTo>
                    <a:lnTo>
                      <a:pt x="8" y="6"/>
                    </a:lnTo>
                    <a:lnTo>
                      <a:pt x="9" y="7"/>
                    </a:lnTo>
                    <a:lnTo>
                      <a:pt x="10" y="8"/>
                    </a:lnTo>
                    <a:lnTo>
                      <a:pt x="11" y="8"/>
                    </a:lnTo>
                    <a:lnTo>
                      <a:pt x="12" y="9"/>
                    </a:lnTo>
                    <a:lnTo>
                      <a:pt x="13" y="7"/>
                    </a:lnTo>
                    <a:lnTo>
                      <a:pt x="13" y="4"/>
                    </a:lnTo>
                    <a:lnTo>
                      <a:pt x="14" y="2"/>
                    </a:lnTo>
                    <a:lnTo>
                      <a:pt x="15" y="5"/>
                    </a:lnTo>
                    <a:lnTo>
                      <a:pt x="16" y="5"/>
                    </a:lnTo>
                    <a:lnTo>
                      <a:pt x="17" y="4"/>
                    </a:lnTo>
                    <a:lnTo>
                      <a:pt x="18" y="3"/>
                    </a:lnTo>
                    <a:lnTo>
                      <a:pt x="18" y="2"/>
                    </a:lnTo>
                    <a:lnTo>
                      <a:pt x="18" y="2"/>
                    </a:lnTo>
                    <a:lnTo>
                      <a:pt x="17" y="1"/>
                    </a:lnTo>
                    <a:lnTo>
                      <a:pt x="16" y="1"/>
                    </a:lnTo>
                    <a:lnTo>
                      <a:pt x="15" y="1"/>
                    </a:lnTo>
                    <a:lnTo>
                      <a:pt x="14" y="2"/>
                    </a:lnTo>
                    <a:lnTo>
                      <a:pt x="13" y="2"/>
                    </a:lnTo>
                    <a:lnTo>
                      <a:pt x="13" y="2"/>
                    </a:lnTo>
                    <a:lnTo>
                      <a:pt x="12" y="1"/>
                    </a:lnTo>
                    <a:lnTo>
                      <a:pt x="12" y="0"/>
                    </a:lnTo>
                    <a:lnTo>
                      <a:pt x="11" y="0"/>
                    </a:lnTo>
                    <a:lnTo>
                      <a:pt x="9" y="0"/>
                    </a:lnTo>
                    <a:lnTo>
                      <a:pt x="8" y="1"/>
                    </a:lnTo>
                    <a:lnTo>
                      <a:pt x="7" y="2"/>
                    </a:lnTo>
                    <a:lnTo>
                      <a:pt x="6" y="0"/>
                    </a:lnTo>
                    <a:lnTo>
                      <a:pt x="5" y="1"/>
                    </a:lnTo>
                    <a:lnTo>
                      <a:pt x="3" y="1"/>
                    </a:lnTo>
                    <a:lnTo>
                      <a:pt x="2" y="3"/>
                    </a:lnTo>
                    <a:lnTo>
                      <a:pt x="1" y="4"/>
                    </a:lnTo>
                    <a:lnTo>
                      <a:pt x="1" y="6"/>
                    </a:lnTo>
                    <a:lnTo>
                      <a:pt x="0" y="7"/>
                    </a:lnTo>
                    <a:lnTo>
                      <a:pt x="1" y="9"/>
                    </a:lnTo>
                    <a:lnTo>
                      <a:pt x="2" y="10"/>
                    </a:lnTo>
                    <a:lnTo>
                      <a:pt x="3" y="11"/>
                    </a:lnTo>
                    <a:lnTo>
                      <a:pt x="4"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264"/>
              <p:cNvSpPr>
                <a:spLocks/>
              </p:cNvSpPr>
              <p:nvPr userDrawn="1"/>
            </p:nvSpPr>
            <p:spPr bwMode="auto">
              <a:xfrm>
                <a:off x="2179" y="2800"/>
                <a:ext cx="4" cy="6"/>
              </a:xfrm>
              <a:custGeom>
                <a:avLst/>
                <a:gdLst>
                  <a:gd name="T0" fmla="*/ 1 w 9"/>
                  <a:gd name="T1" fmla="*/ 14 h 14"/>
                  <a:gd name="T2" fmla="*/ 5 w 9"/>
                  <a:gd name="T3" fmla="*/ 12 h 14"/>
                  <a:gd name="T4" fmla="*/ 7 w 9"/>
                  <a:gd name="T5" fmla="*/ 9 h 14"/>
                  <a:gd name="T6" fmla="*/ 8 w 9"/>
                  <a:gd name="T7" fmla="*/ 6 h 14"/>
                  <a:gd name="T8" fmla="*/ 9 w 9"/>
                  <a:gd name="T9" fmla="*/ 3 h 14"/>
                  <a:gd name="T10" fmla="*/ 9 w 9"/>
                  <a:gd name="T11" fmla="*/ 1 h 14"/>
                  <a:gd name="T12" fmla="*/ 7 w 9"/>
                  <a:gd name="T13" fmla="*/ 0 h 14"/>
                  <a:gd name="T14" fmla="*/ 6 w 9"/>
                  <a:gd name="T15" fmla="*/ 1 h 14"/>
                  <a:gd name="T16" fmla="*/ 5 w 9"/>
                  <a:gd name="T17" fmla="*/ 2 h 14"/>
                  <a:gd name="T18" fmla="*/ 4 w 9"/>
                  <a:gd name="T19" fmla="*/ 4 h 14"/>
                  <a:gd name="T20" fmla="*/ 4 w 9"/>
                  <a:gd name="T21" fmla="*/ 6 h 14"/>
                  <a:gd name="T22" fmla="*/ 2 w 9"/>
                  <a:gd name="T23" fmla="*/ 7 h 14"/>
                  <a:gd name="T24" fmla="*/ 2 w 9"/>
                  <a:gd name="T25" fmla="*/ 9 h 14"/>
                  <a:gd name="T26" fmla="*/ 1 w 9"/>
                  <a:gd name="T27" fmla="*/ 11 h 14"/>
                  <a:gd name="T28" fmla="*/ 1 w 9"/>
                  <a:gd name="T29" fmla="*/ 12 h 14"/>
                  <a:gd name="T30" fmla="*/ 0 w 9"/>
                  <a:gd name="T31" fmla="*/ 13 h 14"/>
                  <a:gd name="T32" fmla="*/ 1 w 9"/>
                  <a:gd name="T33" fmla="*/ 13 h 14"/>
                  <a:gd name="T34" fmla="*/ 1 w 9"/>
                  <a:gd name="T3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4">
                    <a:moveTo>
                      <a:pt x="1" y="14"/>
                    </a:moveTo>
                    <a:lnTo>
                      <a:pt x="5" y="12"/>
                    </a:lnTo>
                    <a:lnTo>
                      <a:pt x="7" y="9"/>
                    </a:lnTo>
                    <a:lnTo>
                      <a:pt x="8" y="6"/>
                    </a:lnTo>
                    <a:lnTo>
                      <a:pt x="9" y="3"/>
                    </a:lnTo>
                    <a:lnTo>
                      <a:pt x="9" y="1"/>
                    </a:lnTo>
                    <a:lnTo>
                      <a:pt x="7" y="0"/>
                    </a:lnTo>
                    <a:lnTo>
                      <a:pt x="6" y="1"/>
                    </a:lnTo>
                    <a:lnTo>
                      <a:pt x="5" y="2"/>
                    </a:lnTo>
                    <a:lnTo>
                      <a:pt x="4" y="4"/>
                    </a:lnTo>
                    <a:lnTo>
                      <a:pt x="4" y="6"/>
                    </a:lnTo>
                    <a:lnTo>
                      <a:pt x="2" y="7"/>
                    </a:lnTo>
                    <a:lnTo>
                      <a:pt x="2" y="9"/>
                    </a:lnTo>
                    <a:lnTo>
                      <a:pt x="1" y="11"/>
                    </a:lnTo>
                    <a:lnTo>
                      <a:pt x="1" y="12"/>
                    </a:lnTo>
                    <a:lnTo>
                      <a:pt x="0" y="13"/>
                    </a:lnTo>
                    <a:lnTo>
                      <a:pt x="1" y="13"/>
                    </a:lnTo>
                    <a:lnTo>
                      <a:pt x="1" y="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265"/>
              <p:cNvSpPr>
                <a:spLocks/>
              </p:cNvSpPr>
              <p:nvPr userDrawn="1"/>
            </p:nvSpPr>
            <p:spPr bwMode="auto">
              <a:xfrm>
                <a:off x="2184" y="2795"/>
                <a:ext cx="4" cy="3"/>
              </a:xfrm>
              <a:custGeom>
                <a:avLst/>
                <a:gdLst>
                  <a:gd name="T0" fmla="*/ 1 w 7"/>
                  <a:gd name="T1" fmla="*/ 6 h 6"/>
                  <a:gd name="T2" fmla="*/ 2 w 7"/>
                  <a:gd name="T3" fmla="*/ 5 h 6"/>
                  <a:gd name="T4" fmla="*/ 4 w 7"/>
                  <a:gd name="T5" fmla="*/ 4 h 6"/>
                  <a:gd name="T6" fmla="*/ 5 w 7"/>
                  <a:gd name="T7" fmla="*/ 2 h 6"/>
                  <a:gd name="T8" fmla="*/ 7 w 7"/>
                  <a:gd name="T9" fmla="*/ 0 h 6"/>
                  <a:gd name="T10" fmla="*/ 4 w 7"/>
                  <a:gd name="T11" fmla="*/ 1 h 6"/>
                  <a:gd name="T12" fmla="*/ 2 w 7"/>
                  <a:gd name="T13" fmla="*/ 2 h 6"/>
                  <a:gd name="T14" fmla="*/ 0 w 7"/>
                  <a:gd name="T15" fmla="*/ 3 h 6"/>
                  <a:gd name="T16" fmla="*/ 0 w 7"/>
                  <a:gd name="T17" fmla="*/ 4 h 6"/>
                  <a:gd name="T18" fmla="*/ 0 w 7"/>
                  <a:gd name="T19" fmla="*/ 5 h 6"/>
                  <a:gd name="T20" fmla="*/ 1 w 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1" y="6"/>
                    </a:moveTo>
                    <a:lnTo>
                      <a:pt x="2" y="5"/>
                    </a:lnTo>
                    <a:lnTo>
                      <a:pt x="4" y="4"/>
                    </a:lnTo>
                    <a:lnTo>
                      <a:pt x="5" y="2"/>
                    </a:lnTo>
                    <a:lnTo>
                      <a:pt x="7" y="0"/>
                    </a:lnTo>
                    <a:lnTo>
                      <a:pt x="4" y="1"/>
                    </a:lnTo>
                    <a:lnTo>
                      <a:pt x="2" y="2"/>
                    </a:lnTo>
                    <a:lnTo>
                      <a:pt x="0" y="3"/>
                    </a:lnTo>
                    <a:lnTo>
                      <a:pt x="0" y="4"/>
                    </a:lnTo>
                    <a:lnTo>
                      <a:pt x="0" y="5"/>
                    </a:lnTo>
                    <a:lnTo>
                      <a:pt x="1"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266"/>
              <p:cNvSpPr>
                <a:spLocks/>
              </p:cNvSpPr>
              <p:nvPr userDrawn="1"/>
            </p:nvSpPr>
            <p:spPr bwMode="auto">
              <a:xfrm>
                <a:off x="2192" y="2798"/>
                <a:ext cx="1" cy="2"/>
              </a:xfrm>
              <a:custGeom>
                <a:avLst/>
                <a:gdLst>
                  <a:gd name="T0" fmla="*/ 1 w 2"/>
                  <a:gd name="T1" fmla="*/ 3 h 3"/>
                  <a:gd name="T2" fmla="*/ 2 w 2"/>
                  <a:gd name="T3" fmla="*/ 2 h 3"/>
                  <a:gd name="T4" fmla="*/ 2 w 2"/>
                  <a:gd name="T5" fmla="*/ 1 h 3"/>
                  <a:gd name="T6" fmla="*/ 2 w 2"/>
                  <a:gd name="T7" fmla="*/ 0 h 3"/>
                  <a:gd name="T8" fmla="*/ 2 w 2"/>
                  <a:gd name="T9" fmla="*/ 0 h 3"/>
                  <a:gd name="T10" fmla="*/ 1 w 2"/>
                  <a:gd name="T11" fmla="*/ 0 h 3"/>
                  <a:gd name="T12" fmla="*/ 1 w 2"/>
                  <a:gd name="T13" fmla="*/ 0 h 3"/>
                  <a:gd name="T14" fmla="*/ 0 w 2"/>
                  <a:gd name="T15" fmla="*/ 1 h 3"/>
                  <a:gd name="T16" fmla="*/ 0 w 2"/>
                  <a:gd name="T17" fmla="*/ 2 h 3"/>
                  <a:gd name="T18" fmla="*/ 0 w 2"/>
                  <a:gd name="T19" fmla="*/ 2 h 3"/>
                  <a:gd name="T20" fmla="*/ 1 w 2"/>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1" y="3"/>
                    </a:moveTo>
                    <a:lnTo>
                      <a:pt x="2" y="2"/>
                    </a:lnTo>
                    <a:lnTo>
                      <a:pt x="2" y="1"/>
                    </a:lnTo>
                    <a:lnTo>
                      <a:pt x="2" y="0"/>
                    </a:lnTo>
                    <a:lnTo>
                      <a:pt x="2" y="0"/>
                    </a:lnTo>
                    <a:lnTo>
                      <a:pt x="1" y="0"/>
                    </a:lnTo>
                    <a:lnTo>
                      <a:pt x="1" y="0"/>
                    </a:lnTo>
                    <a:lnTo>
                      <a:pt x="0" y="1"/>
                    </a:lnTo>
                    <a:lnTo>
                      <a:pt x="0" y="2"/>
                    </a:lnTo>
                    <a:lnTo>
                      <a:pt x="0" y="2"/>
                    </a:lnTo>
                    <a:lnTo>
                      <a:pt x="1"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267"/>
              <p:cNvSpPr>
                <a:spLocks/>
              </p:cNvSpPr>
              <p:nvPr userDrawn="1"/>
            </p:nvSpPr>
            <p:spPr bwMode="auto">
              <a:xfrm>
                <a:off x="2189" y="2795"/>
                <a:ext cx="6" cy="2"/>
              </a:xfrm>
              <a:custGeom>
                <a:avLst/>
                <a:gdLst>
                  <a:gd name="T0" fmla="*/ 2 w 12"/>
                  <a:gd name="T1" fmla="*/ 2 h 5"/>
                  <a:gd name="T2" fmla="*/ 1 w 12"/>
                  <a:gd name="T3" fmla="*/ 2 h 5"/>
                  <a:gd name="T4" fmla="*/ 0 w 12"/>
                  <a:gd name="T5" fmla="*/ 3 h 5"/>
                  <a:gd name="T6" fmla="*/ 0 w 12"/>
                  <a:gd name="T7" fmla="*/ 4 h 5"/>
                  <a:gd name="T8" fmla="*/ 0 w 12"/>
                  <a:gd name="T9" fmla="*/ 5 h 5"/>
                  <a:gd name="T10" fmla="*/ 2 w 12"/>
                  <a:gd name="T11" fmla="*/ 5 h 5"/>
                  <a:gd name="T12" fmla="*/ 4 w 12"/>
                  <a:gd name="T13" fmla="*/ 4 h 5"/>
                  <a:gd name="T14" fmla="*/ 5 w 12"/>
                  <a:gd name="T15" fmla="*/ 3 h 5"/>
                  <a:gd name="T16" fmla="*/ 7 w 12"/>
                  <a:gd name="T17" fmla="*/ 2 h 5"/>
                  <a:gd name="T18" fmla="*/ 8 w 12"/>
                  <a:gd name="T19" fmla="*/ 1 h 5"/>
                  <a:gd name="T20" fmla="*/ 10 w 12"/>
                  <a:gd name="T21" fmla="*/ 1 h 5"/>
                  <a:gd name="T22" fmla="*/ 12 w 12"/>
                  <a:gd name="T23" fmla="*/ 1 h 5"/>
                  <a:gd name="T24" fmla="*/ 10 w 12"/>
                  <a:gd name="T25" fmla="*/ 0 h 5"/>
                  <a:gd name="T26" fmla="*/ 9 w 12"/>
                  <a:gd name="T27" fmla="*/ 0 h 5"/>
                  <a:gd name="T28" fmla="*/ 8 w 12"/>
                  <a:gd name="T29" fmla="*/ 1 h 5"/>
                  <a:gd name="T30" fmla="*/ 6 w 12"/>
                  <a:gd name="T31" fmla="*/ 2 h 5"/>
                  <a:gd name="T32" fmla="*/ 5 w 12"/>
                  <a:gd name="T33" fmla="*/ 2 h 5"/>
                  <a:gd name="T34" fmla="*/ 2 w 12"/>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5">
                    <a:moveTo>
                      <a:pt x="2" y="2"/>
                    </a:moveTo>
                    <a:lnTo>
                      <a:pt x="1" y="2"/>
                    </a:lnTo>
                    <a:lnTo>
                      <a:pt x="0" y="3"/>
                    </a:lnTo>
                    <a:lnTo>
                      <a:pt x="0" y="4"/>
                    </a:lnTo>
                    <a:lnTo>
                      <a:pt x="0" y="5"/>
                    </a:lnTo>
                    <a:lnTo>
                      <a:pt x="2" y="5"/>
                    </a:lnTo>
                    <a:lnTo>
                      <a:pt x="4" y="4"/>
                    </a:lnTo>
                    <a:lnTo>
                      <a:pt x="5" y="3"/>
                    </a:lnTo>
                    <a:lnTo>
                      <a:pt x="7" y="2"/>
                    </a:lnTo>
                    <a:lnTo>
                      <a:pt x="8" y="1"/>
                    </a:lnTo>
                    <a:lnTo>
                      <a:pt x="10" y="1"/>
                    </a:lnTo>
                    <a:lnTo>
                      <a:pt x="12" y="1"/>
                    </a:lnTo>
                    <a:lnTo>
                      <a:pt x="10" y="0"/>
                    </a:lnTo>
                    <a:lnTo>
                      <a:pt x="9" y="0"/>
                    </a:lnTo>
                    <a:lnTo>
                      <a:pt x="8" y="1"/>
                    </a:lnTo>
                    <a:lnTo>
                      <a:pt x="6" y="2"/>
                    </a:lnTo>
                    <a:lnTo>
                      <a:pt x="5" y="2"/>
                    </a:lnTo>
                    <a:lnTo>
                      <a:pt x="2"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268"/>
              <p:cNvSpPr>
                <a:spLocks/>
              </p:cNvSpPr>
              <p:nvPr userDrawn="1"/>
            </p:nvSpPr>
            <p:spPr bwMode="auto">
              <a:xfrm>
                <a:off x="2194" y="2801"/>
                <a:ext cx="3" cy="3"/>
              </a:xfrm>
              <a:custGeom>
                <a:avLst/>
                <a:gdLst>
                  <a:gd name="T0" fmla="*/ 0 w 5"/>
                  <a:gd name="T1" fmla="*/ 4 h 5"/>
                  <a:gd name="T2" fmla="*/ 2 w 5"/>
                  <a:gd name="T3" fmla="*/ 5 h 5"/>
                  <a:gd name="T4" fmla="*/ 3 w 5"/>
                  <a:gd name="T5" fmla="*/ 4 h 5"/>
                  <a:gd name="T6" fmla="*/ 4 w 5"/>
                  <a:gd name="T7" fmla="*/ 3 h 5"/>
                  <a:gd name="T8" fmla="*/ 5 w 5"/>
                  <a:gd name="T9" fmla="*/ 2 h 5"/>
                  <a:gd name="T10" fmla="*/ 4 w 5"/>
                  <a:gd name="T11" fmla="*/ 1 h 5"/>
                  <a:gd name="T12" fmla="*/ 3 w 5"/>
                  <a:gd name="T13" fmla="*/ 0 h 5"/>
                  <a:gd name="T14" fmla="*/ 2 w 5"/>
                  <a:gd name="T15" fmla="*/ 0 h 5"/>
                  <a:gd name="T16" fmla="*/ 1 w 5"/>
                  <a:gd name="T17" fmla="*/ 1 h 5"/>
                  <a:gd name="T18" fmla="*/ 0 w 5"/>
                  <a:gd name="T19" fmla="*/ 3 h 5"/>
                  <a:gd name="T20" fmla="*/ 0 w 5"/>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5">
                    <a:moveTo>
                      <a:pt x="0" y="4"/>
                    </a:moveTo>
                    <a:lnTo>
                      <a:pt x="2" y="5"/>
                    </a:lnTo>
                    <a:lnTo>
                      <a:pt x="3" y="4"/>
                    </a:lnTo>
                    <a:lnTo>
                      <a:pt x="4" y="3"/>
                    </a:lnTo>
                    <a:lnTo>
                      <a:pt x="5" y="2"/>
                    </a:lnTo>
                    <a:lnTo>
                      <a:pt x="4" y="1"/>
                    </a:lnTo>
                    <a:lnTo>
                      <a:pt x="3" y="0"/>
                    </a:lnTo>
                    <a:lnTo>
                      <a:pt x="2" y="0"/>
                    </a:lnTo>
                    <a:lnTo>
                      <a:pt x="1" y="1"/>
                    </a:lnTo>
                    <a:lnTo>
                      <a:pt x="0" y="3"/>
                    </a:lnTo>
                    <a:lnTo>
                      <a:pt x="0"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69"/>
              <p:cNvSpPr>
                <a:spLocks/>
              </p:cNvSpPr>
              <p:nvPr userDrawn="1"/>
            </p:nvSpPr>
            <p:spPr bwMode="auto">
              <a:xfrm>
                <a:off x="2195" y="2798"/>
                <a:ext cx="2" cy="2"/>
              </a:xfrm>
              <a:custGeom>
                <a:avLst/>
                <a:gdLst>
                  <a:gd name="T0" fmla="*/ 1 w 3"/>
                  <a:gd name="T1" fmla="*/ 0 h 3"/>
                  <a:gd name="T2" fmla="*/ 1 w 3"/>
                  <a:gd name="T3" fmla="*/ 1 h 3"/>
                  <a:gd name="T4" fmla="*/ 0 w 3"/>
                  <a:gd name="T5" fmla="*/ 1 h 3"/>
                  <a:gd name="T6" fmla="*/ 0 w 3"/>
                  <a:gd name="T7" fmla="*/ 2 h 3"/>
                  <a:gd name="T8" fmla="*/ 0 w 3"/>
                  <a:gd name="T9" fmla="*/ 3 h 3"/>
                  <a:gd name="T10" fmla="*/ 1 w 3"/>
                  <a:gd name="T11" fmla="*/ 3 h 3"/>
                  <a:gd name="T12" fmla="*/ 2 w 3"/>
                  <a:gd name="T13" fmla="*/ 3 h 3"/>
                  <a:gd name="T14" fmla="*/ 3 w 3"/>
                  <a:gd name="T15" fmla="*/ 1 h 3"/>
                  <a:gd name="T16" fmla="*/ 3 w 3"/>
                  <a:gd name="T17" fmla="*/ 1 h 3"/>
                  <a:gd name="T18" fmla="*/ 2 w 3"/>
                  <a:gd name="T19" fmla="*/ 0 h 3"/>
                  <a:gd name="T20" fmla="*/ 2 w 3"/>
                  <a:gd name="T21" fmla="*/ 0 h 3"/>
                  <a:gd name="T22" fmla="*/ 1 w 3"/>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0"/>
                    </a:moveTo>
                    <a:lnTo>
                      <a:pt x="1" y="1"/>
                    </a:lnTo>
                    <a:lnTo>
                      <a:pt x="0" y="1"/>
                    </a:lnTo>
                    <a:lnTo>
                      <a:pt x="0" y="2"/>
                    </a:lnTo>
                    <a:lnTo>
                      <a:pt x="0" y="3"/>
                    </a:lnTo>
                    <a:lnTo>
                      <a:pt x="1" y="3"/>
                    </a:lnTo>
                    <a:lnTo>
                      <a:pt x="2" y="3"/>
                    </a:lnTo>
                    <a:lnTo>
                      <a:pt x="3" y="1"/>
                    </a:lnTo>
                    <a:lnTo>
                      <a:pt x="3" y="1"/>
                    </a:lnTo>
                    <a:lnTo>
                      <a:pt x="2" y="0"/>
                    </a:lnTo>
                    <a:lnTo>
                      <a:pt x="2"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70"/>
              <p:cNvSpPr>
                <a:spLocks/>
              </p:cNvSpPr>
              <p:nvPr userDrawn="1"/>
            </p:nvSpPr>
            <p:spPr bwMode="auto">
              <a:xfrm>
                <a:off x="2197" y="2795"/>
                <a:ext cx="2" cy="1"/>
              </a:xfrm>
              <a:custGeom>
                <a:avLst/>
                <a:gdLst>
                  <a:gd name="T0" fmla="*/ 2 w 4"/>
                  <a:gd name="T1" fmla="*/ 0 h 3"/>
                  <a:gd name="T2" fmla="*/ 1 w 4"/>
                  <a:gd name="T3" fmla="*/ 1 h 3"/>
                  <a:gd name="T4" fmla="*/ 0 w 4"/>
                  <a:gd name="T5" fmla="*/ 2 h 3"/>
                  <a:gd name="T6" fmla="*/ 0 w 4"/>
                  <a:gd name="T7" fmla="*/ 3 h 3"/>
                  <a:gd name="T8" fmla="*/ 2 w 4"/>
                  <a:gd name="T9" fmla="*/ 3 h 3"/>
                  <a:gd name="T10" fmla="*/ 3 w 4"/>
                  <a:gd name="T11" fmla="*/ 2 h 3"/>
                  <a:gd name="T12" fmla="*/ 4 w 4"/>
                  <a:gd name="T13" fmla="*/ 1 h 3"/>
                  <a:gd name="T14" fmla="*/ 3 w 4"/>
                  <a:gd name="T15" fmla="*/ 0 h 3"/>
                  <a:gd name="T16" fmla="*/ 2 w 4"/>
                  <a:gd name="T17" fmla="*/ 0 h 3"/>
                  <a:gd name="T18" fmla="*/ 2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2" y="0"/>
                    </a:moveTo>
                    <a:lnTo>
                      <a:pt x="1" y="1"/>
                    </a:lnTo>
                    <a:lnTo>
                      <a:pt x="0" y="2"/>
                    </a:lnTo>
                    <a:lnTo>
                      <a:pt x="0" y="3"/>
                    </a:lnTo>
                    <a:lnTo>
                      <a:pt x="2" y="3"/>
                    </a:lnTo>
                    <a:lnTo>
                      <a:pt x="3" y="2"/>
                    </a:lnTo>
                    <a:lnTo>
                      <a:pt x="4" y="1"/>
                    </a:lnTo>
                    <a:lnTo>
                      <a:pt x="3" y="0"/>
                    </a:lnTo>
                    <a:lnTo>
                      <a:pt x="2"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271"/>
              <p:cNvSpPr>
                <a:spLocks/>
              </p:cNvSpPr>
              <p:nvPr userDrawn="1"/>
            </p:nvSpPr>
            <p:spPr bwMode="auto">
              <a:xfrm>
                <a:off x="2200" y="2796"/>
                <a:ext cx="5" cy="5"/>
              </a:xfrm>
              <a:custGeom>
                <a:avLst/>
                <a:gdLst>
                  <a:gd name="T0" fmla="*/ 1 w 11"/>
                  <a:gd name="T1" fmla="*/ 7 h 9"/>
                  <a:gd name="T2" fmla="*/ 4 w 11"/>
                  <a:gd name="T3" fmla="*/ 7 h 9"/>
                  <a:gd name="T4" fmla="*/ 4 w 11"/>
                  <a:gd name="T5" fmla="*/ 7 h 9"/>
                  <a:gd name="T6" fmla="*/ 5 w 11"/>
                  <a:gd name="T7" fmla="*/ 5 h 9"/>
                  <a:gd name="T8" fmla="*/ 6 w 11"/>
                  <a:gd name="T9" fmla="*/ 5 h 9"/>
                  <a:gd name="T10" fmla="*/ 6 w 11"/>
                  <a:gd name="T11" fmla="*/ 6 h 9"/>
                  <a:gd name="T12" fmla="*/ 6 w 11"/>
                  <a:gd name="T13" fmla="*/ 7 h 9"/>
                  <a:gd name="T14" fmla="*/ 6 w 11"/>
                  <a:gd name="T15" fmla="*/ 8 h 9"/>
                  <a:gd name="T16" fmla="*/ 6 w 11"/>
                  <a:gd name="T17" fmla="*/ 9 h 9"/>
                  <a:gd name="T18" fmla="*/ 7 w 11"/>
                  <a:gd name="T19" fmla="*/ 9 h 9"/>
                  <a:gd name="T20" fmla="*/ 8 w 11"/>
                  <a:gd name="T21" fmla="*/ 9 h 9"/>
                  <a:gd name="T22" fmla="*/ 9 w 11"/>
                  <a:gd name="T23" fmla="*/ 9 h 9"/>
                  <a:gd name="T24" fmla="*/ 10 w 11"/>
                  <a:gd name="T25" fmla="*/ 9 h 9"/>
                  <a:gd name="T26" fmla="*/ 11 w 11"/>
                  <a:gd name="T27" fmla="*/ 9 h 9"/>
                  <a:gd name="T28" fmla="*/ 10 w 11"/>
                  <a:gd name="T29" fmla="*/ 7 h 9"/>
                  <a:gd name="T30" fmla="*/ 10 w 11"/>
                  <a:gd name="T31" fmla="*/ 5 h 9"/>
                  <a:gd name="T32" fmla="*/ 9 w 11"/>
                  <a:gd name="T33" fmla="*/ 3 h 9"/>
                  <a:gd name="T34" fmla="*/ 9 w 11"/>
                  <a:gd name="T35" fmla="*/ 1 h 9"/>
                  <a:gd name="T36" fmla="*/ 8 w 11"/>
                  <a:gd name="T37" fmla="*/ 1 h 9"/>
                  <a:gd name="T38" fmla="*/ 7 w 11"/>
                  <a:gd name="T39" fmla="*/ 2 h 9"/>
                  <a:gd name="T40" fmla="*/ 7 w 11"/>
                  <a:gd name="T41" fmla="*/ 2 h 9"/>
                  <a:gd name="T42" fmla="*/ 6 w 11"/>
                  <a:gd name="T43" fmla="*/ 3 h 9"/>
                  <a:gd name="T44" fmla="*/ 6 w 11"/>
                  <a:gd name="T45" fmla="*/ 4 h 9"/>
                  <a:gd name="T46" fmla="*/ 5 w 11"/>
                  <a:gd name="T47" fmla="*/ 3 h 9"/>
                  <a:gd name="T48" fmla="*/ 5 w 11"/>
                  <a:gd name="T49" fmla="*/ 2 h 9"/>
                  <a:gd name="T50" fmla="*/ 6 w 11"/>
                  <a:gd name="T51" fmla="*/ 0 h 9"/>
                  <a:gd name="T52" fmla="*/ 5 w 11"/>
                  <a:gd name="T53" fmla="*/ 0 h 9"/>
                  <a:gd name="T54" fmla="*/ 4 w 11"/>
                  <a:gd name="T55" fmla="*/ 0 h 9"/>
                  <a:gd name="T56" fmla="*/ 1 w 11"/>
                  <a:gd name="T57" fmla="*/ 0 h 9"/>
                  <a:gd name="T58" fmla="*/ 1 w 11"/>
                  <a:gd name="T59" fmla="*/ 1 h 9"/>
                  <a:gd name="T60" fmla="*/ 0 w 11"/>
                  <a:gd name="T61" fmla="*/ 2 h 9"/>
                  <a:gd name="T62" fmla="*/ 0 w 11"/>
                  <a:gd name="T63" fmla="*/ 4 h 9"/>
                  <a:gd name="T64" fmla="*/ 0 w 11"/>
                  <a:gd name="T65" fmla="*/ 5 h 9"/>
                  <a:gd name="T66" fmla="*/ 1 w 11"/>
                  <a:gd name="T67" fmla="*/ 5 h 9"/>
                  <a:gd name="T68" fmla="*/ 1 w 11"/>
                  <a:gd name="T6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 h="9">
                    <a:moveTo>
                      <a:pt x="1" y="7"/>
                    </a:moveTo>
                    <a:lnTo>
                      <a:pt x="4" y="7"/>
                    </a:lnTo>
                    <a:lnTo>
                      <a:pt x="4" y="7"/>
                    </a:lnTo>
                    <a:lnTo>
                      <a:pt x="5" y="5"/>
                    </a:lnTo>
                    <a:lnTo>
                      <a:pt x="6" y="5"/>
                    </a:lnTo>
                    <a:lnTo>
                      <a:pt x="6" y="6"/>
                    </a:lnTo>
                    <a:lnTo>
                      <a:pt x="6" y="7"/>
                    </a:lnTo>
                    <a:lnTo>
                      <a:pt x="6" y="8"/>
                    </a:lnTo>
                    <a:lnTo>
                      <a:pt x="6" y="9"/>
                    </a:lnTo>
                    <a:lnTo>
                      <a:pt x="7" y="9"/>
                    </a:lnTo>
                    <a:lnTo>
                      <a:pt x="8" y="9"/>
                    </a:lnTo>
                    <a:lnTo>
                      <a:pt x="9" y="9"/>
                    </a:lnTo>
                    <a:lnTo>
                      <a:pt x="10" y="9"/>
                    </a:lnTo>
                    <a:lnTo>
                      <a:pt x="11" y="9"/>
                    </a:lnTo>
                    <a:lnTo>
                      <a:pt x="10" y="7"/>
                    </a:lnTo>
                    <a:lnTo>
                      <a:pt x="10" y="5"/>
                    </a:lnTo>
                    <a:lnTo>
                      <a:pt x="9" y="3"/>
                    </a:lnTo>
                    <a:lnTo>
                      <a:pt x="9" y="1"/>
                    </a:lnTo>
                    <a:lnTo>
                      <a:pt x="8" y="1"/>
                    </a:lnTo>
                    <a:lnTo>
                      <a:pt x="7" y="2"/>
                    </a:lnTo>
                    <a:lnTo>
                      <a:pt x="7" y="2"/>
                    </a:lnTo>
                    <a:lnTo>
                      <a:pt x="6" y="3"/>
                    </a:lnTo>
                    <a:lnTo>
                      <a:pt x="6" y="4"/>
                    </a:lnTo>
                    <a:lnTo>
                      <a:pt x="5" y="3"/>
                    </a:lnTo>
                    <a:lnTo>
                      <a:pt x="5" y="2"/>
                    </a:lnTo>
                    <a:lnTo>
                      <a:pt x="6" y="0"/>
                    </a:lnTo>
                    <a:lnTo>
                      <a:pt x="5" y="0"/>
                    </a:lnTo>
                    <a:lnTo>
                      <a:pt x="4" y="0"/>
                    </a:lnTo>
                    <a:lnTo>
                      <a:pt x="1" y="0"/>
                    </a:lnTo>
                    <a:lnTo>
                      <a:pt x="1" y="1"/>
                    </a:lnTo>
                    <a:lnTo>
                      <a:pt x="0" y="2"/>
                    </a:lnTo>
                    <a:lnTo>
                      <a:pt x="0" y="4"/>
                    </a:lnTo>
                    <a:lnTo>
                      <a:pt x="0" y="5"/>
                    </a:lnTo>
                    <a:lnTo>
                      <a:pt x="1" y="5"/>
                    </a:lnTo>
                    <a:lnTo>
                      <a:pt x="1"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272"/>
              <p:cNvSpPr>
                <a:spLocks/>
              </p:cNvSpPr>
              <p:nvPr userDrawn="1"/>
            </p:nvSpPr>
            <p:spPr bwMode="auto">
              <a:xfrm>
                <a:off x="2205" y="2789"/>
                <a:ext cx="3" cy="2"/>
              </a:xfrm>
              <a:custGeom>
                <a:avLst/>
                <a:gdLst>
                  <a:gd name="T0" fmla="*/ 2 w 5"/>
                  <a:gd name="T1" fmla="*/ 4 h 4"/>
                  <a:gd name="T2" fmla="*/ 4 w 5"/>
                  <a:gd name="T3" fmla="*/ 4 h 4"/>
                  <a:gd name="T4" fmla="*/ 5 w 5"/>
                  <a:gd name="T5" fmla="*/ 3 h 4"/>
                  <a:gd name="T6" fmla="*/ 5 w 5"/>
                  <a:gd name="T7" fmla="*/ 1 h 4"/>
                  <a:gd name="T8" fmla="*/ 5 w 5"/>
                  <a:gd name="T9" fmla="*/ 0 h 4"/>
                  <a:gd name="T10" fmla="*/ 4 w 5"/>
                  <a:gd name="T11" fmla="*/ 0 h 4"/>
                  <a:gd name="T12" fmla="*/ 3 w 5"/>
                  <a:gd name="T13" fmla="*/ 0 h 4"/>
                  <a:gd name="T14" fmla="*/ 2 w 5"/>
                  <a:gd name="T15" fmla="*/ 0 h 4"/>
                  <a:gd name="T16" fmla="*/ 1 w 5"/>
                  <a:gd name="T17" fmla="*/ 0 h 4"/>
                  <a:gd name="T18" fmla="*/ 1 w 5"/>
                  <a:gd name="T19" fmla="*/ 1 h 4"/>
                  <a:gd name="T20" fmla="*/ 0 w 5"/>
                  <a:gd name="T21" fmla="*/ 2 h 4"/>
                  <a:gd name="T22" fmla="*/ 0 w 5"/>
                  <a:gd name="T23" fmla="*/ 3 h 4"/>
                  <a:gd name="T24" fmla="*/ 1 w 5"/>
                  <a:gd name="T25" fmla="*/ 4 h 4"/>
                  <a:gd name="T26" fmla="*/ 2 w 5"/>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4">
                    <a:moveTo>
                      <a:pt x="2" y="4"/>
                    </a:moveTo>
                    <a:lnTo>
                      <a:pt x="4" y="4"/>
                    </a:lnTo>
                    <a:lnTo>
                      <a:pt x="5" y="3"/>
                    </a:lnTo>
                    <a:lnTo>
                      <a:pt x="5" y="1"/>
                    </a:lnTo>
                    <a:lnTo>
                      <a:pt x="5" y="0"/>
                    </a:lnTo>
                    <a:lnTo>
                      <a:pt x="4" y="0"/>
                    </a:lnTo>
                    <a:lnTo>
                      <a:pt x="3" y="0"/>
                    </a:lnTo>
                    <a:lnTo>
                      <a:pt x="2" y="0"/>
                    </a:lnTo>
                    <a:lnTo>
                      <a:pt x="1" y="0"/>
                    </a:lnTo>
                    <a:lnTo>
                      <a:pt x="1" y="1"/>
                    </a:lnTo>
                    <a:lnTo>
                      <a:pt x="0" y="2"/>
                    </a:lnTo>
                    <a:lnTo>
                      <a:pt x="0" y="3"/>
                    </a:lnTo>
                    <a:lnTo>
                      <a:pt x="1" y="4"/>
                    </a:lnTo>
                    <a:lnTo>
                      <a:pt x="2"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273"/>
              <p:cNvSpPr>
                <a:spLocks/>
              </p:cNvSpPr>
              <p:nvPr userDrawn="1"/>
            </p:nvSpPr>
            <p:spPr bwMode="auto">
              <a:xfrm>
                <a:off x="2206" y="2797"/>
                <a:ext cx="1" cy="3"/>
              </a:xfrm>
              <a:custGeom>
                <a:avLst/>
                <a:gdLst>
                  <a:gd name="T0" fmla="*/ 0 w 2"/>
                  <a:gd name="T1" fmla="*/ 0 h 5"/>
                  <a:gd name="T2" fmla="*/ 0 w 2"/>
                  <a:gd name="T3" fmla="*/ 5 h 5"/>
                  <a:gd name="T4" fmla="*/ 1 w 2"/>
                  <a:gd name="T5" fmla="*/ 5 h 5"/>
                  <a:gd name="T6" fmla="*/ 2 w 2"/>
                  <a:gd name="T7" fmla="*/ 4 h 5"/>
                  <a:gd name="T8" fmla="*/ 2 w 2"/>
                  <a:gd name="T9" fmla="*/ 2 h 5"/>
                  <a:gd name="T10" fmla="*/ 2 w 2"/>
                  <a:gd name="T11" fmla="*/ 1 h 5"/>
                  <a:gd name="T12" fmla="*/ 1 w 2"/>
                  <a:gd name="T13" fmla="*/ 0 h 5"/>
                  <a:gd name="T14" fmla="*/ 0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0"/>
                    </a:moveTo>
                    <a:lnTo>
                      <a:pt x="0" y="5"/>
                    </a:lnTo>
                    <a:lnTo>
                      <a:pt x="1" y="5"/>
                    </a:lnTo>
                    <a:lnTo>
                      <a:pt x="2" y="4"/>
                    </a:lnTo>
                    <a:lnTo>
                      <a:pt x="2" y="2"/>
                    </a:lnTo>
                    <a:lnTo>
                      <a:pt x="2" y="1"/>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274"/>
              <p:cNvSpPr>
                <a:spLocks/>
              </p:cNvSpPr>
              <p:nvPr userDrawn="1"/>
            </p:nvSpPr>
            <p:spPr bwMode="auto">
              <a:xfrm>
                <a:off x="2206" y="2792"/>
                <a:ext cx="3" cy="2"/>
              </a:xfrm>
              <a:custGeom>
                <a:avLst/>
                <a:gdLst>
                  <a:gd name="T0" fmla="*/ 4 w 5"/>
                  <a:gd name="T1" fmla="*/ 3 h 5"/>
                  <a:gd name="T2" fmla="*/ 5 w 5"/>
                  <a:gd name="T3" fmla="*/ 1 h 5"/>
                  <a:gd name="T4" fmla="*/ 4 w 5"/>
                  <a:gd name="T5" fmla="*/ 1 h 5"/>
                  <a:gd name="T6" fmla="*/ 3 w 5"/>
                  <a:gd name="T7" fmla="*/ 0 h 5"/>
                  <a:gd name="T8" fmla="*/ 2 w 5"/>
                  <a:gd name="T9" fmla="*/ 1 h 5"/>
                  <a:gd name="T10" fmla="*/ 1 w 5"/>
                  <a:gd name="T11" fmla="*/ 1 h 5"/>
                  <a:gd name="T12" fmla="*/ 0 w 5"/>
                  <a:gd name="T13" fmla="*/ 2 h 5"/>
                  <a:gd name="T14" fmla="*/ 0 w 5"/>
                  <a:gd name="T15" fmla="*/ 3 h 5"/>
                  <a:gd name="T16" fmla="*/ 0 w 5"/>
                  <a:gd name="T17" fmla="*/ 5 h 5"/>
                  <a:gd name="T18" fmla="*/ 1 w 5"/>
                  <a:gd name="T19" fmla="*/ 5 h 5"/>
                  <a:gd name="T20" fmla="*/ 2 w 5"/>
                  <a:gd name="T21" fmla="*/ 5 h 5"/>
                  <a:gd name="T22" fmla="*/ 3 w 5"/>
                  <a:gd name="T23" fmla="*/ 5 h 5"/>
                  <a:gd name="T24" fmla="*/ 4 w 5"/>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4" y="3"/>
                    </a:moveTo>
                    <a:lnTo>
                      <a:pt x="5" y="1"/>
                    </a:lnTo>
                    <a:lnTo>
                      <a:pt x="4" y="1"/>
                    </a:lnTo>
                    <a:lnTo>
                      <a:pt x="3" y="0"/>
                    </a:lnTo>
                    <a:lnTo>
                      <a:pt x="2" y="1"/>
                    </a:lnTo>
                    <a:lnTo>
                      <a:pt x="1" y="1"/>
                    </a:lnTo>
                    <a:lnTo>
                      <a:pt x="0" y="2"/>
                    </a:lnTo>
                    <a:lnTo>
                      <a:pt x="0" y="3"/>
                    </a:lnTo>
                    <a:lnTo>
                      <a:pt x="0" y="5"/>
                    </a:lnTo>
                    <a:lnTo>
                      <a:pt x="1" y="5"/>
                    </a:lnTo>
                    <a:lnTo>
                      <a:pt x="2" y="5"/>
                    </a:lnTo>
                    <a:lnTo>
                      <a:pt x="3" y="5"/>
                    </a:lnTo>
                    <a:lnTo>
                      <a:pt x="4"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275"/>
              <p:cNvSpPr>
                <a:spLocks/>
              </p:cNvSpPr>
              <p:nvPr userDrawn="1"/>
            </p:nvSpPr>
            <p:spPr bwMode="auto">
              <a:xfrm>
                <a:off x="2212" y="2783"/>
                <a:ext cx="3" cy="2"/>
              </a:xfrm>
              <a:custGeom>
                <a:avLst/>
                <a:gdLst>
                  <a:gd name="T0" fmla="*/ 0 w 5"/>
                  <a:gd name="T1" fmla="*/ 5 h 5"/>
                  <a:gd name="T2" fmla="*/ 2 w 5"/>
                  <a:gd name="T3" fmla="*/ 5 h 5"/>
                  <a:gd name="T4" fmla="*/ 3 w 5"/>
                  <a:gd name="T5" fmla="*/ 4 h 5"/>
                  <a:gd name="T6" fmla="*/ 4 w 5"/>
                  <a:gd name="T7" fmla="*/ 2 h 5"/>
                  <a:gd name="T8" fmla="*/ 5 w 5"/>
                  <a:gd name="T9" fmla="*/ 1 h 5"/>
                  <a:gd name="T10" fmla="*/ 4 w 5"/>
                  <a:gd name="T11" fmla="*/ 0 h 5"/>
                  <a:gd name="T12" fmla="*/ 3 w 5"/>
                  <a:gd name="T13" fmla="*/ 0 h 5"/>
                  <a:gd name="T14" fmla="*/ 1 w 5"/>
                  <a:gd name="T15" fmla="*/ 1 h 5"/>
                  <a:gd name="T16" fmla="*/ 0 w 5"/>
                  <a:gd name="T17" fmla="*/ 3 h 5"/>
                  <a:gd name="T18" fmla="*/ 0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0" y="5"/>
                    </a:moveTo>
                    <a:lnTo>
                      <a:pt x="2" y="5"/>
                    </a:lnTo>
                    <a:lnTo>
                      <a:pt x="3" y="4"/>
                    </a:lnTo>
                    <a:lnTo>
                      <a:pt x="4" y="2"/>
                    </a:lnTo>
                    <a:lnTo>
                      <a:pt x="5" y="1"/>
                    </a:lnTo>
                    <a:lnTo>
                      <a:pt x="4" y="0"/>
                    </a:lnTo>
                    <a:lnTo>
                      <a:pt x="3" y="0"/>
                    </a:lnTo>
                    <a:lnTo>
                      <a:pt x="1" y="1"/>
                    </a:lnTo>
                    <a:lnTo>
                      <a:pt x="0" y="3"/>
                    </a:lnTo>
                    <a:lnTo>
                      <a:pt x="0"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276"/>
              <p:cNvSpPr>
                <a:spLocks/>
              </p:cNvSpPr>
              <p:nvPr userDrawn="1"/>
            </p:nvSpPr>
            <p:spPr bwMode="auto">
              <a:xfrm>
                <a:off x="2214" y="2785"/>
                <a:ext cx="3" cy="8"/>
              </a:xfrm>
              <a:custGeom>
                <a:avLst/>
                <a:gdLst>
                  <a:gd name="T0" fmla="*/ 5 w 6"/>
                  <a:gd name="T1" fmla="*/ 10 h 14"/>
                  <a:gd name="T2" fmla="*/ 5 w 6"/>
                  <a:gd name="T3" fmla="*/ 8 h 14"/>
                  <a:gd name="T4" fmla="*/ 6 w 6"/>
                  <a:gd name="T5" fmla="*/ 6 h 14"/>
                  <a:gd name="T6" fmla="*/ 6 w 6"/>
                  <a:gd name="T7" fmla="*/ 4 h 14"/>
                  <a:gd name="T8" fmla="*/ 6 w 6"/>
                  <a:gd name="T9" fmla="*/ 2 h 14"/>
                  <a:gd name="T10" fmla="*/ 5 w 6"/>
                  <a:gd name="T11" fmla="*/ 1 h 14"/>
                  <a:gd name="T12" fmla="*/ 3 w 6"/>
                  <a:gd name="T13" fmla="*/ 0 h 14"/>
                  <a:gd name="T14" fmla="*/ 2 w 6"/>
                  <a:gd name="T15" fmla="*/ 1 h 14"/>
                  <a:gd name="T16" fmla="*/ 2 w 6"/>
                  <a:gd name="T17" fmla="*/ 2 h 14"/>
                  <a:gd name="T18" fmla="*/ 1 w 6"/>
                  <a:gd name="T19" fmla="*/ 3 h 14"/>
                  <a:gd name="T20" fmla="*/ 1 w 6"/>
                  <a:gd name="T21" fmla="*/ 4 h 14"/>
                  <a:gd name="T22" fmla="*/ 3 w 6"/>
                  <a:gd name="T23" fmla="*/ 5 h 14"/>
                  <a:gd name="T24" fmla="*/ 3 w 6"/>
                  <a:gd name="T25" fmla="*/ 7 h 14"/>
                  <a:gd name="T26" fmla="*/ 3 w 6"/>
                  <a:gd name="T27" fmla="*/ 8 h 14"/>
                  <a:gd name="T28" fmla="*/ 2 w 6"/>
                  <a:gd name="T29" fmla="*/ 10 h 14"/>
                  <a:gd name="T30" fmla="*/ 1 w 6"/>
                  <a:gd name="T31" fmla="*/ 11 h 14"/>
                  <a:gd name="T32" fmla="*/ 0 w 6"/>
                  <a:gd name="T33" fmla="*/ 13 h 14"/>
                  <a:gd name="T34" fmla="*/ 0 w 6"/>
                  <a:gd name="T35" fmla="*/ 14 h 14"/>
                  <a:gd name="T36" fmla="*/ 1 w 6"/>
                  <a:gd name="T37" fmla="*/ 14 h 14"/>
                  <a:gd name="T38" fmla="*/ 1 w 6"/>
                  <a:gd name="T39" fmla="*/ 13 h 14"/>
                  <a:gd name="T40" fmla="*/ 2 w 6"/>
                  <a:gd name="T41" fmla="*/ 12 h 14"/>
                  <a:gd name="T42" fmla="*/ 4 w 6"/>
                  <a:gd name="T43" fmla="*/ 11 h 14"/>
                  <a:gd name="T44" fmla="*/ 5 w 6"/>
                  <a:gd name="T4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14">
                    <a:moveTo>
                      <a:pt x="5" y="10"/>
                    </a:moveTo>
                    <a:lnTo>
                      <a:pt x="5" y="8"/>
                    </a:lnTo>
                    <a:lnTo>
                      <a:pt x="6" y="6"/>
                    </a:lnTo>
                    <a:lnTo>
                      <a:pt x="6" y="4"/>
                    </a:lnTo>
                    <a:lnTo>
                      <a:pt x="6" y="2"/>
                    </a:lnTo>
                    <a:lnTo>
                      <a:pt x="5" y="1"/>
                    </a:lnTo>
                    <a:lnTo>
                      <a:pt x="3" y="0"/>
                    </a:lnTo>
                    <a:lnTo>
                      <a:pt x="2" y="1"/>
                    </a:lnTo>
                    <a:lnTo>
                      <a:pt x="2" y="2"/>
                    </a:lnTo>
                    <a:lnTo>
                      <a:pt x="1" y="3"/>
                    </a:lnTo>
                    <a:lnTo>
                      <a:pt x="1" y="4"/>
                    </a:lnTo>
                    <a:lnTo>
                      <a:pt x="3" y="5"/>
                    </a:lnTo>
                    <a:lnTo>
                      <a:pt x="3" y="7"/>
                    </a:lnTo>
                    <a:lnTo>
                      <a:pt x="3" y="8"/>
                    </a:lnTo>
                    <a:lnTo>
                      <a:pt x="2" y="10"/>
                    </a:lnTo>
                    <a:lnTo>
                      <a:pt x="1" y="11"/>
                    </a:lnTo>
                    <a:lnTo>
                      <a:pt x="0" y="13"/>
                    </a:lnTo>
                    <a:lnTo>
                      <a:pt x="0" y="14"/>
                    </a:lnTo>
                    <a:lnTo>
                      <a:pt x="1" y="14"/>
                    </a:lnTo>
                    <a:lnTo>
                      <a:pt x="1" y="13"/>
                    </a:lnTo>
                    <a:lnTo>
                      <a:pt x="2" y="12"/>
                    </a:lnTo>
                    <a:lnTo>
                      <a:pt x="4" y="11"/>
                    </a:lnTo>
                    <a:lnTo>
                      <a:pt x="5"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277"/>
              <p:cNvSpPr>
                <a:spLocks/>
              </p:cNvSpPr>
              <p:nvPr userDrawn="1"/>
            </p:nvSpPr>
            <p:spPr bwMode="auto">
              <a:xfrm>
                <a:off x="2188" y="2844"/>
                <a:ext cx="3" cy="3"/>
              </a:xfrm>
              <a:custGeom>
                <a:avLst/>
                <a:gdLst>
                  <a:gd name="T0" fmla="*/ 2 w 7"/>
                  <a:gd name="T1" fmla="*/ 7 h 7"/>
                  <a:gd name="T2" fmla="*/ 4 w 7"/>
                  <a:gd name="T3" fmla="*/ 6 h 7"/>
                  <a:gd name="T4" fmla="*/ 5 w 7"/>
                  <a:gd name="T5" fmla="*/ 4 h 7"/>
                  <a:gd name="T6" fmla="*/ 7 w 7"/>
                  <a:gd name="T7" fmla="*/ 2 h 7"/>
                  <a:gd name="T8" fmla="*/ 5 w 7"/>
                  <a:gd name="T9" fmla="*/ 0 h 7"/>
                  <a:gd name="T10" fmla="*/ 3 w 7"/>
                  <a:gd name="T11" fmla="*/ 1 h 7"/>
                  <a:gd name="T12" fmla="*/ 2 w 7"/>
                  <a:gd name="T13" fmla="*/ 1 h 7"/>
                  <a:gd name="T14" fmla="*/ 1 w 7"/>
                  <a:gd name="T15" fmla="*/ 3 h 7"/>
                  <a:gd name="T16" fmla="*/ 0 w 7"/>
                  <a:gd name="T17" fmla="*/ 5 h 7"/>
                  <a:gd name="T18" fmla="*/ 0 w 7"/>
                  <a:gd name="T19" fmla="*/ 6 h 7"/>
                  <a:gd name="T20" fmla="*/ 1 w 7"/>
                  <a:gd name="T21" fmla="*/ 7 h 7"/>
                  <a:gd name="T22" fmla="*/ 2 w 7"/>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2" y="7"/>
                    </a:moveTo>
                    <a:lnTo>
                      <a:pt x="4" y="6"/>
                    </a:lnTo>
                    <a:lnTo>
                      <a:pt x="5" y="4"/>
                    </a:lnTo>
                    <a:lnTo>
                      <a:pt x="7" y="2"/>
                    </a:lnTo>
                    <a:lnTo>
                      <a:pt x="5" y="0"/>
                    </a:lnTo>
                    <a:lnTo>
                      <a:pt x="3" y="1"/>
                    </a:lnTo>
                    <a:lnTo>
                      <a:pt x="2" y="1"/>
                    </a:lnTo>
                    <a:lnTo>
                      <a:pt x="1" y="3"/>
                    </a:lnTo>
                    <a:lnTo>
                      <a:pt x="0" y="5"/>
                    </a:lnTo>
                    <a:lnTo>
                      <a:pt x="0" y="6"/>
                    </a:lnTo>
                    <a:lnTo>
                      <a:pt x="1" y="7"/>
                    </a:lnTo>
                    <a:lnTo>
                      <a:pt x="2"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78"/>
              <p:cNvSpPr>
                <a:spLocks/>
              </p:cNvSpPr>
              <p:nvPr userDrawn="1"/>
            </p:nvSpPr>
            <p:spPr bwMode="auto">
              <a:xfrm>
                <a:off x="2188" y="2838"/>
                <a:ext cx="3" cy="2"/>
              </a:xfrm>
              <a:custGeom>
                <a:avLst/>
                <a:gdLst>
                  <a:gd name="T0" fmla="*/ 0 w 7"/>
                  <a:gd name="T1" fmla="*/ 5 h 5"/>
                  <a:gd name="T2" fmla="*/ 3 w 7"/>
                  <a:gd name="T3" fmla="*/ 5 h 5"/>
                  <a:gd name="T4" fmla="*/ 4 w 7"/>
                  <a:gd name="T5" fmla="*/ 4 h 5"/>
                  <a:gd name="T6" fmla="*/ 7 w 7"/>
                  <a:gd name="T7" fmla="*/ 2 h 5"/>
                  <a:gd name="T8" fmla="*/ 7 w 7"/>
                  <a:gd name="T9" fmla="*/ 0 h 5"/>
                  <a:gd name="T10" fmla="*/ 6 w 7"/>
                  <a:gd name="T11" fmla="*/ 0 h 5"/>
                  <a:gd name="T12" fmla="*/ 4 w 7"/>
                  <a:gd name="T13" fmla="*/ 0 h 5"/>
                  <a:gd name="T14" fmla="*/ 2 w 7"/>
                  <a:gd name="T15" fmla="*/ 1 h 5"/>
                  <a:gd name="T16" fmla="*/ 1 w 7"/>
                  <a:gd name="T17" fmla="*/ 2 h 5"/>
                  <a:gd name="T18" fmla="*/ 0 w 7"/>
                  <a:gd name="T19" fmla="*/ 3 h 5"/>
                  <a:gd name="T20" fmla="*/ 0 w 7"/>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0" y="5"/>
                    </a:moveTo>
                    <a:lnTo>
                      <a:pt x="3" y="5"/>
                    </a:lnTo>
                    <a:lnTo>
                      <a:pt x="4" y="4"/>
                    </a:lnTo>
                    <a:lnTo>
                      <a:pt x="7" y="2"/>
                    </a:lnTo>
                    <a:lnTo>
                      <a:pt x="7" y="0"/>
                    </a:lnTo>
                    <a:lnTo>
                      <a:pt x="6" y="0"/>
                    </a:lnTo>
                    <a:lnTo>
                      <a:pt x="4" y="0"/>
                    </a:lnTo>
                    <a:lnTo>
                      <a:pt x="2" y="1"/>
                    </a:lnTo>
                    <a:lnTo>
                      <a:pt x="1" y="2"/>
                    </a:lnTo>
                    <a:lnTo>
                      <a:pt x="0" y="3"/>
                    </a:lnTo>
                    <a:lnTo>
                      <a:pt x="0"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279"/>
              <p:cNvSpPr>
                <a:spLocks/>
              </p:cNvSpPr>
              <p:nvPr userDrawn="1"/>
            </p:nvSpPr>
            <p:spPr bwMode="auto">
              <a:xfrm>
                <a:off x="2191" y="2845"/>
                <a:ext cx="2" cy="2"/>
              </a:xfrm>
              <a:custGeom>
                <a:avLst/>
                <a:gdLst>
                  <a:gd name="T0" fmla="*/ 0 w 3"/>
                  <a:gd name="T1" fmla="*/ 2 h 3"/>
                  <a:gd name="T2" fmla="*/ 1 w 3"/>
                  <a:gd name="T3" fmla="*/ 3 h 3"/>
                  <a:gd name="T4" fmla="*/ 1 w 3"/>
                  <a:gd name="T5" fmla="*/ 3 h 3"/>
                  <a:gd name="T6" fmla="*/ 2 w 3"/>
                  <a:gd name="T7" fmla="*/ 2 h 3"/>
                  <a:gd name="T8" fmla="*/ 3 w 3"/>
                  <a:gd name="T9" fmla="*/ 2 h 3"/>
                  <a:gd name="T10" fmla="*/ 3 w 3"/>
                  <a:gd name="T11" fmla="*/ 1 h 3"/>
                  <a:gd name="T12" fmla="*/ 2 w 3"/>
                  <a:gd name="T13" fmla="*/ 0 h 3"/>
                  <a:gd name="T14" fmla="*/ 1 w 3"/>
                  <a:gd name="T15" fmla="*/ 1 h 3"/>
                  <a:gd name="T16" fmla="*/ 1 w 3"/>
                  <a:gd name="T17" fmla="*/ 1 h 3"/>
                  <a:gd name="T18" fmla="*/ 1 w 3"/>
                  <a:gd name="T19" fmla="*/ 2 h 3"/>
                  <a:gd name="T20" fmla="*/ 0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0" y="2"/>
                    </a:moveTo>
                    <a:lnTo>
                      <a:pt x="1" y="3"/>
                    </a:lnTo>
                    <a:lnTo>
                      <a:pt x="1" y="3"/>
                    </a:lnTo>
                    <a:lnTo>
                      <a:pt x="2" y="2"/>
                    </a:lnTo>
                    <a:lnTo>
                      <a:pt x="3" y="2"/>
                    </a:lnTo>
                    <a:lnTo>
                      <a:pt x="3" y="1"/>
                    </a:lnTo>
                    <a:lnTo>
                      <a:pt x="2" y="0"/>
                    </a:lnTo>
                    <a:lnTo>
                      <a:pt x="1" y="1"/>
                    </a:lnTo>
                    <a:lnTo>
                      <a:pt x="1" y="1"/>
                    </a:lnTo>
                    <a:lnTo>
                      <a:pt x="1" y="2"/>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280"/>
              <p:cNvSpPr>
                <a:spLocks/>
              </p:cNvSpPr>
              <p:nvPr userDrawn="1"/>
            </p:nvSpPr>
            <p:spPr bwMode="auto">
              <a:xfrm>
                <a:off x="2192" y="2839"/>
                <a:ext cx="2" cy="2"/>
              </a:xfrm>
              <a:custGeom>
                <a:avLst/>
                <a:gdLst>
                  <a:gd name="T0" fmla="*/ 4 w 4"/>
                  <a:gd name="T1" fmla="*/ 1 h 4"/>
                  <a:gd name="T2" fmla="*/ 2 w 4"/>
                  <a:gd name="T3" fmla="*/ 0 h 4"/>
                  <a:gd name="T4" fmla="*/ 0 w 4"/>
                  <a:gd name="T5" fmla="*/ 1 h 4"/>
                  <a:gd name="T6" fmla="*/ 0 w 4"/>
                  <a:gd name="T7" fmla="*/ 2 h 4"/>
                  <a:gd name="T8" fmla="*/ 0 w 4"/>
                  <a:gd name="T9" fmla="*/ 3 h 4"/>
                  <a:gd name="T10" fmla="*/ 1 w 4"/>
                  <a:gd name="T11" fmla="*/ 3 h 4"/>
                  <a:gd name="T12" fmla="*/ 2 w 4"/>
                  <a:gd name="T13" fmla="*/ 4 h 4"/>
                  <a:gd name="T14" fmla="*/ 3 w 4"/>
                  <a:gd name="T15" fmla="*/ 4 h 4"/>
                  <a:gd name="T16" fmla="*/ 4 w 4"/>
                  <a:gd name="T17" fmla="*/ 3 h 4"/>
                  <a:gd name="T18" fmla="*/ 4 w 4"/>
                  <a:gd name="T19" fmla="*/ 2 h 4"/>
                  <a:gd name="T20" fmla="*/ 4 w 4"/>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4" y="1"/>
                    </a:moveTo>
                    <a:lnTo>
                      <a:pt x="2" y="0"/>
                    </a:lnTo>
                    <a:lnTo>
                      <a:pt x="0" y="1"/>
                    </a:lnTo>
                    <a:lnTo>
                      <a:pt x="0" y="2"/>
                    </a:lnTo>
                    <a:lnTo>
                      <a:pt x="0" y="3"/>
                    </a:lnTo>
                    <a:lnTo>
                      <a:pt x="1" y="3"/>
                    </a:lnTo>
                    <a:lnTo>
                      <a:pt x="2" y="4"/>
                    </a:lnTo>
                    <a:lnTo>
                      <a:pt x="3" y="4"/>
                    </a:lnTo>
                    <a:lnTo>
                      <a:pt x="4" y="3"/>
                    </a:lnTo>
                    <a:lnTo>
                      <a:pt x="4" y="2"/>
                    </a:lnTo>
                    <a:lnTo>
                      <a:pt x="4"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281"/>
              <p:cNvSpPr>
                <a:spLocks/>
              </p:cNvSpPr>
              <p:nvPr userDrawn="1"/>
            </p:nvSpPr>
            <p:spPr bwMode="auto">
              <a:xfrm>
                <a:off x="2195" y="2844"/>
                <a:ext cx="3" cy="2"/>
              </a:xfrm>
              <a:custGeom>
                <a:avLst/>
                <a:gdLst>
                  <a:gd name="T0" fmla="*/ 4 w 4"/>
                  <a:gd name="T1" fmla="*/ 2 h 3"/>
                  <a:gd name="T2" fmla="*/ 4 w 4"/>
                  <a:gd name="T3" fmla="*/ 1 h 3"/>
                  <a:gd name="T4" fmla="*/ 2 w 4"/>
                  <a:gd name="T5" fmla="*/ 0 h 3"/>
                  <a:gd name="T6" fmla="*/ 1 w 4"/>
                  <a:gd name="T7" fmla="*/ 1 h 3"/>
                  <a:gd name="T8" fmla="*/ 0 w 4"/>
                  <a:gd name="T9" fmla="*/ 2 h 3"/>
                  <a:gd name="T10" fmla="*/ 0 w 4"/>
                  <a:gd name="T11" fmla="*/ 3 h 3"/>
                  <a:gd name="T12" fmla="*/ 1 w 4"/>
                  <a:gd name="T13" fmla="*/ 3 h 3"/>
                  <a:gd name="T14" fmla="*/ 2 w 4"/>
                  <a:gd name="T15" fmla="*/ 3 h 3"/>
                  <a:gd name="T16" fmla="*/ 3 w 4"/>
                  <a:gd name="T17" fmla="*/ 3 h 3"/>
                  <a:gd name="T18" fmla="*/ 4 w 4"/>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4" y="2"/>
                    </a:moveTo>
                    <a:lnTo>
                      <a:pt x="4" y="1"/>
                    </a:lnTo>
                    <a:lnTo>
                      <a:pt x="2" y="0"/>
                    </a:lnTo>
                    <a:lnTo>
                      <a:pt x="1" y="1"/>
                    </a:lnTo>
                    <a:lnTo>
                      <a:pt x="0" y="2"/>
                    </a:lnTo>
                    <a:lnTo>
                      <a:pt x="0" y="3"/>
                    </a:lnTo>
                    <a:lnTo>
                      <a:pt x="1" y="3"/>
                    </a:lnTo>
                    <a:lnTo>
                      <a:pt x="2" y="3"/>
                    </a:lnTo>
                    <a:lnTo>
                      <a:pt x="3" y="3"/>
                    </a:lnTo>
                    <a:lnTo>
                      <a:pt x="4"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282"/>
              <p:cNvSpPr>
                <a:spLocks/>
              </p:cNvSpPr>
              <p:nvPr userDrawn="1"/>
            </p:nvSpPr>
            <p:spPr bwMode="auto">
              <a:xfrm>
                <a:off x="2195" y="2838"/>
                <a:ext cx="2" cy="2"/>
              </a:xfrm>
              <a:custGeom>
                <a:avLst/>
                <a:gdLst>
                  <a:gd name="T0" fmla="*/ 3 w 3"/>
                  <a:gd name="T1" fmla="*/ 2 h 4"/>
                  <a:gd name="T2" fmla="*/ 2 w 3"/>
                  <a:gd name="T3" fmla="*/ 1 h 4"/>
                  <a:gd name="T4" fmla="*/ 2 w 3"/>
                  <a:gd name="T5" fmla="*/ 0 h 4"/>
                  <a:gd name="T6" fmla="*/ 1 w 3"/>
                  <a:gd name="T7" fmla="*/ 0 h 4"/>
                  <a:gd name="T8" fmla="*/ 0 w 3"/>
                  <a:gd name="T9" fmla="*/ 0 h 4"/>
                  <a:gd name="T10" fmla="*/ 0 w 3"/>
                  <a:gd name="T11" fmla="*/ 4 h 4"/>
                  <a:gd name="T12" fmla="*/ 2 w 3"/>
                  <a:gd name="T13" fmla="*/ 4 h 4"/>
                  <a:gd name="T14" fmla="*/ 2 w 3"/>
                  <a:gd name="T15" fmla="*/ 4 h 4"/>
                  <a:gd name="T16" fmla="*/ 3 w 3"/>
                  <a:gd name="T17" fmla="*/ 3 h 4"/>
                  <a:gd name="T18" fmla="*/ 3 w 3"/>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2"/>
                    </a:moveTo>
                    <a:lnTo>
                      <a:pt x="2" y="1"/>
                    </a:lnTo>
                    <a:lnTo>
                      <a:pt x="2" y="0"/>
                    </a:lnTo>
                    <a:lnTo>
                      <a:pt x="1" y="0"/>
                    </a:lnTo>
                    <a:lnTo>
                      <a:pt x="0" y="0"/>
                    </a:lnTo>
                    <a:lnTo>
                      <a:pt x="0" y="4"/>
                    </a:lnTo>
                    <a:lnTo>
                      <a:pt x="2" y="4"/>
                    </a:lnTo>
                    <a:lnTo>
                      <a:pt x="2" y="4"/>
                    </a:lnTo>
                    <a:lnTo>
                      <a:pt x="3" y="3"/>
                    </a:lnTo>
                    <a:lnTo>
                      <a:pt x="3"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283"/>
              <p:cNvSpPr>
                <a:spLocks/>
              </p:cNvSpPr>
              <p:nvPr userDrawn="1"/>
            </p:nvSpPr>
            <p:spPr bwMode="auto">
              <a:xfrm>
                <a:off x="2195" y="2828"/>
                <a:ext cx="4" cy="6"/>
              </a:xfrm>
              <a:custGeom>
                <a:avLst/>
                <a:gdLst>
                  <a:gd name="T0" fmla="*/ 1 w 8"/>
                  <a:gd name="T1" fmla="*/ 11 h 11"/>
                  <a:gd name="T2" fmla="*/ 2 w 8"/>
                  <a:gd name="T3" fmla="*/ 10 h 11"/>
                  <a:gd name="T4" fmla="*/ 2 w 8"/>
                  <a:gd name="T5" fmla="*/ 10 h 11"/>
                  <a:gd name="T6" fmla="*/ 2 w 8"/>
                  <a:gd name="T7" fmla="*/ 8 h 11"/>
                  <a:gd name="T8" fmla="*/ 2 w 8"/>
                  <a:gd name="T9" fmla="*/ 6 h 11"/>
                  <a:gd name="T10" fmla="*/ 3 w 8"/>
                  <a:gd name="T11" fmla="*/ 5 h 11"/>
                  <a:gd name="T12" fmla="*/ 5 w 8"/>
                  <a:gd name="T13" fmla="*/ 4 h 11"/>
                  <a:gd name="T14" fmla="*/ 6 w 8"/>
                  <a:gd name="T15" fmla="*/ 3 h 11"/>
                  <a:gd name="T16" fmla="*/ 8 w 8"/>
                  <a:gd name="T17" fmla="*/ 2 h 11"/>
                  <a:gd name="T18" fmla="*/ 8 w 8"/>
                  <a:gd name="T19" fmla="*/ 0 h 11"/>
                  <a:gd name="T20" fmla="*/ 8 w 8"/>
                  <a:gd name="T21" fmla="*/ 0 h 11"/>
                  <a:gd name="T22" fmla="*/ 7 w 8"/>
                  <a:gd name="T23" fmla="*/ 0 h 11"/>
                  <a:gd name="T24" fmla="*/ 5 w 8"/>
                  <a:gd name="T25" fmla="*/ 1 h 11"/>
                  <a:gd name="T26" fmla="*/ 4 w 8"/>
                  <a:gd name="T27" fmla="*/ 3 h 11"/>
                  <a:gd name="T28" fmla="*/ 2 w 8"/>
                  <a:gd name="T29" fmla="*/ 5 h 11"/>
                  <a:gd name="T30" fmla="*/ 1 w 8"/>
                  <a:gd name="T31" fmla="*/ 6 h 11"/>
                  <a:gd name="T32" fmla="*/ 0 w 8"/>
                  <a:gd name="T33" fmla="*/ 8 h 11"/>
                  <a:gd name="T34" fmla="*/ 1 w 8"/>
                  <a:gd name="T3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1">
                    <a:moveTo>
                      <a:pt x="1" y="11"/>
                    </a:moveTo>
                    <a:lnTo>
                      <a:pt x="2" y="10"/>
                    </a:lnTo>
                    <a:lnTo>
                      <a:pt x="2" y="10"/>
                    </a:lnTo>
                    <a:lnTo>
                      <a:pt x="2" y="8"/>
                    </a:lnTo>
                    <a:lnTo>
                      <a:pt x="2" y="6"/>
                    </a:lnTo>
                    <a:lnTo>
                      <a:pt x="3" y="5"/>
                    </a:lnTo>
                    <a:lnTo>
                      <a:pt x="5" y="4"/>
                    </a:lnTo>
                    <a:lnTo>
                      <a:pt x="6" y="3"/>
                    </a:lnTo>
                    <a:lnTo>
                      <a:pt x="8" y="2"/>
                    </a:lnTo>
                    <a:lnTo>
                      <a:pt x="8" y="0"/>
                    </a:lnTo>
                    <a:lnTo>
                      <a:pt x="8" y="0"/>
                    </a:lnTo>
                    <a:lnTo>
                      <a:pt x="7" y="0"/>
                    </a:lnTo>
                    <a:lnTo>
                      <a:pt x="5" y="1"/>
                    </a:lnTo>
                    <a:lnTo>
                      <a:pt x="4" y="3"/>
                    </a:lnTo>
                    <a:lnTo>
                      <a:pt x="2" y="5"/>
                    </a:lnTo>
                    <a:lnTo>
                      <a:pt x="1" y="6"/>
                    </a:lnTo>
                    <a:lnTo>
                      <a:pt x="0" y="8"/>
                    </a:lnTo>
                    <a:lnTo>
                      <a:pt x="1"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284"/>
              <p:cNvSpPr>
                <a:spLocks/>
              </p:cNvSpPr>
              <p:nvPr userDrawn="1"/>
            </p:nvSpPr>
            <p:spPr bwMode="auto">
              <a:xfrm>
                <a:off x="2199" y="2829"/>
                <a:ext cx="3" cy="3"/>
              </a:xfrm>
              <a:custGeom>
                <a:avLst/>
                <a:gdLst>
                  <a:gd name="T0" fmla="*/ 3 w 6"/>
                  <a:gd name="T1" fmla="*/ 0 h 5"/>
                  <a:gd name="T2" fmla="*/ 2 w 6"/>
                  <a:gd name="T3" fmla="*/ 1 h 5"/>
                  <a:gd name="T4" fmla="*/ 1 w 6"/>
                  <a:gd name="T5" fmla="*/ 2 h 5"/>
                  <a:gd name="T6" fmla="*/ 0 w 6"/>
                  <a:gd name="T7" fmla="*/ 3 h 5"/>
                  <a:gd name="T8" fmla="*/ 0 w 6"/>
                  <a:gd name="T9" fmla="*/ 4 h 5"/>
                  <a:gd name="T10" fmla="*/ 0 w 6"/>
                  <a:gd name="T11" fmla="*/ 5 h 5"/>
                  <a:gd name="T12" fmla="*/ 1 w 6"/>
                  <a:gd name="T13" fmla="*/ 4 h 5"/>
                  <a:gd name="T14" fmla="*/ 2 w 6"/>
                  <a:gd name="T15" fmla="*/ 3 h 5"/>
                  <a:gd name="T16" fmla="*/ 3 w 6"/>
                  <a:gd name="T17" fmla="*/ 3 h 5"/>
                  <a:gd name="T18" fmla="*/ 5 w 6"/>
                  <a:gd name="T19" fmla="*/ 2 h 5"/>
                  <a:gd name="T20" fmla="*/ 6 w 6"/>
                  <a:gd name="T21" fmla="*/ 0 h 5"/>
                  <a:gd name="T22" fmla="*/ 5 w 6"/>
                  <a:gd name="T23" fmla="*/ 0 h 5"/>
                  <a:gd name="T24" fmla="*/ 5 w 6"/>
                  <a:gd name="T25" fmla="*/ 0 h 5"/>
                  <a:gd name="T26" fmla="*/ 3 w 6"/>
                  <a:gd name="T2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3" y="0"/>
                    </a:moveTo>
                    <a:lnTo>
                      <a:pt x="2" y="1"/>
                    </a:lnTo>
                    <a:lnTo>
                      <a:pt x="1" y="2"/>
                    </a:lnTo>
                    <a:lnTo>
                      <a:pt x="0" y="3"/>
                    </a:lnTo>
                    <a:lnTo>
                      <a:pt x="0" y="4"/>
                    </a:lnTo>
                    <a:lnTo>
                      <a:pt x="0" y="5"/>
                    </a:lnTo>
                    <a:lnTo>
                      <a:pt x="1" y="4"/>
                    </a:lnTo>
                    <a:lnTo>
                      <a:pt x="2" y="3"/>
                    </a:lnTo>
                    <a:lnTo>
                      <a:pt x="3" y="3"/>
                    </a:lnTo>
                    <a:lnTo>
                      <a:pt x="5" y="2"/>
                    </a:lnTo>
                    <a:lnTo>
                      <a:pt x="6" y="0"/>
                    </a:lnTo>
                    <a:lnTo>
                      <a:pt x="5" y="0"/>
                    </a:lnTo>
                    <a:lnTo>
                      <a:pt x="5"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285"/>
              <p:cNvSpPr>
                <a:spLocks/>
              </p:cNvSpPr>
              <p:nvPr userDrawn="1"/>
            </p:nvSpPr>
            <p:spPr bwMode="auto">
              <a:xfrm>
                <a:off x="2201" y="2824"/>
                <a:ext cx="2" cy="4"/>
              </a:xfrm>
              <a:custGeom>
                <a:avLst/>
                <a:gdLst>
                  <a:gd name="T0" fmla="*/ 4 w 5"/>
                  <a:gd name="T1" fmla="*/ 8 h 8"/>
                  <a:gd name="T2" fmla="*/ 5 w 5"/>
                  <a:gd name="T3" fmla="*/ 0 h 8"/>
                  <a:gd name="T4" fmla="*/ 2 w 5"/>
                  <a:gd name="T5" fmla="*/ 0 h 8"/>
                  <a:gd name="T6" fmla="*/ 0 w 5"/>
                  <a:gd name="T7" fmla="*/ 6 h 8"/>
                  <a:gd name="T8" fmla="*/ 2 w 5"/>
                  <a:gd name="T9" fmla="*/ 7 h 8"/>
                  <a:gd name="T10" fmla="*/ 2 w 5"/>
                  <a:gd name="T11" fmla="*/ 8 h 8"/>
                  <a:gd name="T12" fmla="*/ 3 w 5"/>
                  <a:gd name="T13" fmla="*/ 8 h 8"/>
                  <a:gd name="T14" fmla="*/ 4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4" y="8"/>
                    </a:moveTo>
                    <a:lnTo>
                      <a:pt x="5" y="0"/>
                    </a:lnTo>
                    <a:lnTo>
                      <a:pt x="2" y="0"/>
                    </a:lnTo>
                    <a:lnTo>
                      <a:pt x="0" y="6"/>
                    </a:lnTo>
                    <a:lnTo>
                      <a:pt x="2" y="7"/>
                    </a:lnTo>
                    <a:lnTo>
                      <a:pt x="2" y="8"/>
                    </a:lnTo>
                    <a:lnTo>
                      <a:pt x="3" y="8"/>
                    </a:lnTo>
                    <a:lnTo>
                      <a:pt x="4"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286"/>
              <p:cNvSpPr>
                <a:spLocks/>
              </p:cNvSpPr>
              <p:nvPr userDrawn="1"/>
            </p:nvSpPr>
            <p:spPr bwMode="auto">
              <a:xfrm>
                <a:off x="2202" y="2818"/>
                <a:ext cx="2" cy="2"/>
              </a:xfrm>
              <a:custGeom>
                <a:avLst/>
                <a:gdLst>
                  <a:gd name="T0" fmla="*/ 3 w 4"/>
                  <a:gd name="T1" fmla="*/ 0 h 4"/>
                  <a:gd name="T2" fmla="*/ 2 w 4"/>
                  <a:gd name="T3" fmla="*/ 0 h 4"/>
                  <a:gd name="T4" fmla="*/ 1 w 4"/>
                  <a:gd name="T5" fmla="*/ 0 h 4"/>
                  <a:gd name="T6" fmla="*/ 0 w 4"/>
                  <a:gd name="T7" fmla="*/ 1 h 4"/>
                  <a:gd name="T8" fmla="*/ 0 w 4"/>
                  <a:gd name="T9" fmla="*/ 3 h 4"/>
                  <a:gd name="T10" fmla="*/ 0 w 4"/>
                  <a:gd name="T11" fmla="*/ 4 h 4"/>
                  <a:gd name="T12" fmla="*/ 1 w 4"/>
                  <a:gd name="T13" fmla="*/ 4 h 4"/>
                  <a:gd name="T14" fmla="*/ 2 w 4"/>
                  <a:gd name="T15" fmla="*/ 3 h 4"/>
                  <a:gd name="T16" fmla="*/ 3 w 4"/>
                  <a:gd name="T17" fmla="*/ 2 h 4"/>
                  <a:gd name="T18" fmla="*/ 4 w 4"/>
                  <a:gd name="T19" fmla="*/ 1 h 4"/>
                  <a:gd name="T20" fmla="*/ 3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3" y="0"/>
                    </a:moveTo>
                    <a:lnTo>
                      <a:pt x="2" y="0"/>
                    </a:lnTo>
                    <a:lnTo>
                      <a:pt x="1" y="0"/>
                    </a:lnTo>
                    <a:lnTo>
                      <a:pt x="0" y="1"/>
                    </a:lnTo>
                    <a:lnTo>
                      <a:pt x="0" y="3"/>
                    </a:lnTo>
                    <a:lnTo>
                      <a:pt x="0" y="4"/>
                    </a:lnTo>
                    <a:lnTo>
                      <a:pt x="1" y="4"/>
                    </a:lnTo>
                    <a:lnTo>
                      <a:pt x="2" y="3"/>
                    </a:lnTo>
                    <a:lnTo>
                      <a:pt x="3" y="2"/>
                    </a:lnTo>
                    <a:lnTo>
                      <a:pt x="4"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287"/>
              <p:cNvSpPr>
                <a:spLocks/>
              </p:cNvSpPr>
              <p:nvPr userDrawn="1"/>
            </p:nvSpPr>
            <p:spPr bwMode="auto">
              <a:xfrm>
                <a:off x="2203" y="2815"/>
                <a:ext cx="4" cy="15"/>
              </a:xfrm>
              <a:custGeom>
                <a:avLst/>
                <a:gdLst>
                  <a:gd name="T0" fmla="*/ 6 w 6"/>
                  <a:gd name="T1" fmla="*/ 9 h 31"/>
                  <a:gd name="T2" fmla="*/ 6 w 6"/>
                  <a:gd name="T3" fmla="*/ 6 h 31"/>
                  <a:gd name="T4" fmla="*/ 6 w 6"/>
                  <a:gd name="T5" fmla="*/ 4 h 31"/>
                  <a:gd name="T6" fmla="*/ 6 w 6"/>
                  <a:gd name="T7" fmla="*/ 0 h 31"/>
                  <a:gd name="T8" fmla="*/ 3 w 6"/>
                  <a:gd name="T9" fmla="*/ 4 h 31"/>
                  <a:gd name="T10" fmla="*/ 3 w 6"/>
                  <a:gd name="T11" fmla="*/ 9 h 31"/>
                  <a:gd name="T12" fmla="*/ 1 w 6"/>
                  <a:gd name="T13" fmla="*/ 13 h 31"/>
                  <a:gd name="T14" fmla="*/ 0 w 6"/>
                  <a:gd name="T15" fmla="*/ 17 h 31"/>
                  <a:gd name="T16" fmla="*/ 0 w 6"/>
                  <a:gd name="T17" fmla="*/ 22 h 31"/>
                  <a:gd name="T18" fmla="*/ 2 w 6"/>
                  <a:gd name="T19" fmla="*/ 25 h 31"/>
                  <a:gd name="T20" fmla="*/ 2 w 6"/>
                  <a:gd name="T21" fmla="*/ 26 h 31"/>
                  <a:gd name="T22" fmla="*/ 2 w 6"/>
                  <a:gd name="T23" fmla="*/ 28 h 31"/>
                  <a:gd name="T24" fmla="*/ 2 w 6"/>
                  <a:gd name="T25" fmla="*/ 30 h 31"/>
                  <a:gd name="T26" fmla="*/ 2 w 6"/>
                  <a:gd name="T27" fmla="*/ 31 h 31"/>
                  <a:gd name="T28" fmla="*/ 3 w 6"/>
                  <a:gd name="T29" fmla="*/ 31 h 31"/>
                  <a:gd name="T30" fmla="*/ 3 w 6"/>
                  <a:gd name="T31" fmla="*/ 30 h 31"/>
                  <a:gd name="T32" fmla="*/ 3 w 6"/>
                  <a:gd name="T33" fmla="*/ 28 h 31"/>
                  <a:gd name="T34" fmla="*/ 4 w 6"/>
                  <a:gd name="T35" fmla="*/ 27 h 31"/>
                  <a:gd name="T36" fmla="*/ 4 w 6"/>
                  <a:gd name="T37" fmla="*/ 26 h 31"/>
                  <a:gd name="T38" fmla="*/ 3 w 6"/>
                  <a:gd name="T39" fmla="*/ 24 h 31"/>
                  <a:gd name="T40" fmla="*/ 4 w 6"/>
                  <a:gd name="T41" fmla="*/ 21 h 31"/>
                  <a:gd name="T42" fmla="*/ 4 w 6"/>
                  <a:gd name="T43" fmla="*/ 18 h 31"/>
                  <a:gd name="T44" fmla="*/ 4 w 6"/>
                  <a:gd name="T45" fmla="*/ 16 h 31"/>
                  <a:gd name="T46" fmla="*/ 4 w 6"/>
                  <a:gd name="T47" fmla="*/ 13 h 31"/>
                  <a:gd name="T48" fmla="*/ 5 w 6"/>
                  <a:gd name="T49" fmla="*/ 11 h 31"/>
                  <a:gd name="T50" fmla="*/ 5 w 6"/>
                  <a:gd name="T51" fmla="*/ 10 h 31"/>
                  <a:gd name="T52" fmla="*/ 5 w 6"/>
                  <a:gd name="T53" fmla="*/ 9 h 31"/>
                  <a:gd name="T54" fmla="*/ 6 w 6"/>
                  <a:gd name="T5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31">
                    <a:moveTo>
                      <a:pt x="6" y="9"/>
                    </a:moveTo>
                    <a:lnTo>
                      <a:pt x="6" y="6"/>
                    </a:lnTo>
                    <a:lnTo>
                      <a:pt x="6" y="4"/>
                    </a:lnTo>
                    <a:lnTo>
                      <a:pt x="6" y="0"/>
                    </a:lnTo>
                    <a:lnTo>
                      <a:pt x="3" y="4"/>
                    </a:lnTo>
                    <a:lnTo>
                      <a:pt x="3" y="9"/>
                    </a:lnTo>
                    <a:lnTo>
                      <a:pt x="1" y="13"/>
                    </a:lnTo>
                    <a:lnTo>
                      <a:pt x="0" y="17"/>
                    </a:lnTo>
                    <a:lnTo>
                      <a:pt x="0" y="22"/>
                    </a:lnTo>
                    <a:lnTo>
                      <a:pt x="2" y="25"/>
                    </a:lnTo>
                    <a:lnTo>
                      <a:pt x="2" y="26"/>
                    </a:lnTo>
                    <a:lnTo>
                      <a:pt x="2" y="28"/>
                    </a:lnTo>
                    <a:lnTo>
                      <a:pt x="2" y="30"/>
                    </a:lnTo>
                    <a:lnTo>
                      <a:pt x="2" y="31"/>
                    </a:lnTo>
                    <a:lnTo>
                      <a:pt x="3" y="31"/>
                    </a:lnTo>
                    <a:lnTo>
                      <a:pt x="3" y="30"/>
                    </a:lnTo>
                    <a:lnTo>
                      <a:pt x="3" y="28"/>
                    </a:lnTo>
                    <a:lnTo>
                      <a:pt x="4" y="27"/>
                    </a:lnTo>
                    <a:lnTo>
                      <a:pt x="4" y="26"/>
                    </a:lnTo>
                    <a:lnTo>
                      <a:pt x="3" y="24"/>
                    </a:lnTo>
                    <a:lnTo>
                      <a:pt x="4" y="21"/>
                    </a:lnTo>
                    <a:lnTo>
                      <a:pt x="4" y="18"/>
                    </a:lnTo>
                    <a:lnTo>
                      <a:pt x="4" y="16"/>
                    </a:lnTo>
                    <a:lnTo>
                      <a:pt x="4" y="13"/>
                    </a:lnTo>
                    <a:lnTo>
                      <a:pt x="5" y="11"/>
                    </a:lnTo>
                    <a:lnTo>
                      <a:pt x="5" y="10"/>
                    </a:lnTo>
                    <a:lnTo>
                      <a:pt x="5" y="9"/>
                    </a:lnTo>
                    <a:lnTo>
                      <a:pt x="6"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288"/>
              <p:cNvSpPr>
                <a:spLocks/>
              </p:cNvSpPr>
              <p:nvPr userDrawn="1"/>
            </p:nvSpPr>
            <p:spPr bwMode="auto">
              <a:xfrm>
                <a:off x="2206" y="2820"/>
                <a:ext cx="2" cy="5"/>
              </a:xfrm>
              <a:custGeom>
                <a:avLst/>
                <a:gdLst>
                  <a:gd name="T0" fmla="*/ 2 w 3"/>
                  <a:gd name="T1" fmla="*/ 0 h 10"/>
                  <a:gd name="T2" fmla="*/ 1 w 3"/>
                  <a:gd name="T3" fmla="*/ 0 h 10"/>
                  <a:gd name="T4" fmla="*/ 1 w 3"/>
                  <a:gd name="T5" fmla="*/ 3 h 10"/>
                  <a:gd name="T6" fmla="*/ 1 w 3"/>
                  <a:gd name="T7" fmla="*/ 7 h 10"/>
                  <a:gd name="T8" fmla="*/ 0 w 3"/>
                  <a:gd name="T9" fmla="*/ 10 h 10"/>
                  <a:gd name="T10" fmla="*/ 1 w 3"/>
                  <a:gd name="T11" fmla="*/ 10 h 10"/>
                  <a:gd name="T12" fmla="*/ 1 w 3"/>
                  <a:gd name="T13" fmla="*/ 10 h 10"/>
                  <a:gd name="T14" fmla="*/ 3 w 3"/>
                  <a:gd name="T15" fmla="*/ 9 h 10"/>
                  <a:gd name="T16" fmla="*/ 3 w 3"/>
                  <a:gd name="T17" fmla="*/ 6 h 10"/>
                  <a:gd name="T18" fmla="*/ 3 w 3"/>
                  <a:gd name="T19" fmla="*/ 4 h 10"/>
                  <a:gd name="T20" fmla="*/ 3 w 3"/>
                  <a:gd name="T21" fmla="*/ 2 h 10"/>
                  <a:gd name="T22" fmla="*/ 2 w 3"/>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0">
                    <a:moveTo>
                      <a:pt x="2" y="0"/>
                    </a:moveTo>
                    <a:lnTo>
                      <a:pt x="1" y="0"/>
                    </a:lnTo>
                    <a:lnTo>
                      <a:pt x="1" y="3"/>
                    </a:lnTo>
                    <a:lnTo>
                      <a:pt x="1" y="7"/>
                    </a:lnTo>
                    <a:lnTo>
                      <a:pt x="0" y="10"/>
                    </a:lnTo>
                    <a:lnTo>
                      <a:pt x="1" y="10"/>
                    </a:lnTo>
                    <a:lnTo>
                      <a:pt x="1" y="10"/>
                    </a:lnTo>
                    <a:lnTo>
                      <a:pt x="3" y="9"/>
                    </a:lnTo>
                    <a:lnTo>
                      <a:pt x="3" y="6"/>
                    </a:lnTo>
                    <a:lnTo>
                      <a:pt x="3" y="4"/>
                    </a:lnTo>
                    <a:lnTo>
                      <a:pt x="3" y="2"/>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289"/>
              <p:cNvSpPr>
                <a:spLocks/>
              </p:cNvSpPr>
              <p:nvPr userDrawn="1"/>
            </p:nvSpPr>
            <p:spPr bwMode="auto">
              <a:xfrm>
                <a:off x="2207" y="2826"/>
                <a:ext cx="2" cy="4"/>
              </a:xfrm>
              <a:custGeom>
                <a:avLst/>
                <a:gdLst>
                  <a:gd name="T0" fmla="*/ 3 w 5"/>
                  <a:gd name="T1" fmla="*/ 0 h 8"/>
                  <a:gd name="T2" fmla="*/ 1 w 5"/>
                  <a:gd name="T3" fmla="*/ 2 h 8"/>
                  <a:gd name="T4" fmla="*/ 0 w 5"/>
                  <a:gd name="T5" fmla="*/ 3 h 8"/>
                  <a:gd name="T6" fmla="*/ 0 w 5"/>
                  <a:gd name="T7" fmla="*/ 4 h 8"/>
                  <a:gd name="T8" fmla="*/ 0 w 5"/>
                  <a:gd name="T9" fmla="*/ 6 h 8"/>
                  <a:gd name="T10" fmla="*/ 0 w 5"/>
                  <a:gd name="T11" fmla="*/ 7 h 8"/>
                  <a:gd name="T12" fmla="*/ 0 w 5"/>
                  <a:gd name="T13" fmla="*/ 8 h 8"/>
                  <a:gd name="T14" fmla="*/ 1 w 5"/>
                  <a:gd name="T15" fmla="*/ 8 h 8"/>
                  <a:gd name="T16" fmla="*/ 2 w 5"/>
                  <a:gd name="T17" fmla="*/ 8 h 8"/>
                  <a:gd name="T18" fmla="*/ 3 w 5"/>
                  <a:gd name="T19" fmla="*/ 7 h 8"/>
                  <a:gd name="T20" fmla="*/ 3 w 5"/>
                  <a:gd name="T21" fmla="*/ 6 h 8"/>
                  <a:gd name="T22" fmla="*/ 3 w 5"/>
                  <a:gd name="T23" fmla="*/ 5 h 8"/>
                  <a:gd name="T24" fmla="*/ 4 w 5"/>
                  <a:gd name="T25" fmla="*/ 3 h 8"/>
                  <a:gd name="T26" fmla="*/ 5 w 5"/>
                  <a:gd name="T27" fmla="*/ 2 h 8"/>
                  <a:gd name="T28" fmla="*/ 4 w 5"/>
                  <a:gd name="T29" fmla="*/ 0 h 8"/>
                  <a:gd name="T30" fmla="*/ 3 w 5"/>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8">
                    <a:moveTo>
                      <a:pt x="3" y="0"/>
                    </a:moveTo>
                    <a:lnTo>
                      <a:pt x="1" y="2"/>
                    </a:lnTo>
                    <a:lnTo>
                      <a:pt x="0" y="3"/>
                    </a:lnTo>
                    <a:lnTo>
                      <a:pt x="0" y="4"/>
                    </a:lnTo>
                    <a:lnTo>
                      <a:pt x="0" y="6"/>
                    </a:lnTo>
                    <a:lnTo>
                      <a:pt x="0" y="7"/>
                    </a:lnTo>
                    <a:lnTo>
                      <a:pt x="0" y="8"/>
                    </a:lnTo>
                    <a:lnTo>
                      <a:pt x="1" y="8"/>
                    </a:lnTo>
                    <a:lnTo>
                      <a:pt x="2" y="8"/>
                    </a:lnTo>
                    <a:lnTo>
                      <a:pt x="3" y="7"/>
                    </a:lnTo>
                    <a:lnTo>
                      <a:pt x="3" y="6"/>
                    </a:lnTo>
                    <a:lnTo>
                      <a:pt x="3" y="5"/>
                    </a:lnTo>
                    <a:lnTo>
                      <a:pt x="4" y="3"/>
                    </a:lnTo>
                    <a:lnTo>
                      <a:pt x="5" y="2"/>
                    </a:lnTo>
                    <a:lnTo>
                      <a:pt x="4"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290"/>
              <p:cNvSpPr>
                <a:spLocks/>
              </p:cNvSpPr>
              <p:nvPr userDrawn="1"/>
            </p:nvSpPr>
            <p:spPr bwMode="auto">
              <a:xfrm>
                <a:off x="2209" y="2820"/>
                <a:ext cx="0" cy="2"/>
              </a:xfrm>
              <a:custGeom>
                <a:avLst/>
                <a:gdLst>
                  <a:gd name="T0" fmla="*/ 1 w 1"/>
                  <a:gd name="T1" fmla="*/ 2 h 2"/>
                  <a:gd name="T2" fmla="*/ 1 w 1"/>
                  <a:gd name="T3" fmla="*/ 0 h 2"/>
                  <a:gd name="T4" fmla="*/ 0 w 1"/>
                  <a:gd name="T5" fmla="*/ 0 h 2"/>
                  <a:gd name="T6" fmla="*/ 0 w 1"/>
                  <a:gd name="T7" fmla="*/ 1 h 2"/>
                  <a:gd name="T8" fmla="*/ 0 w 1"/>
                  <a:gd name="T9" fmla="*/ 1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lnTo>
                      <a:pt x="1" y="0"/>
                    </a:lnTo>
                    <a:lnTo>
                      <a:pt x="0" y="0"/>
                    </a:lnTo>
                    <a:lnTo>
                      <a:pt x="0" y="1"/>
                    </a:lnTo>
                    <a:lnTo>
                      <a:pt x="0" y="1"/>
                    </a:lnTo>
                    <a:lnTo>
                      <a:pt x="1" y="2"/>
                    </a:lnTo>
                    <a:lnTo>
                      <a:pt x="1"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291"/>
              <p:cNvSpPr>
                <a:spLocks/>
              </p:cNvSpPr>
              <p:nvPr userDrawn="1"/>
            </p:nvSpPr>
            <p:spPr bwMode="auto">
              <a:xfrm>
                <a:off x="2210" y="2810"/>
                <a:ext cx="4" cy="8"/>
              </a:xfrm>
              <a:custGeom>
                <a:avLst/>
                <a:gdLst>
                  <a:gd name="T0" fmla="*/ 3 w 10"/>
                  <a:gd name="T1" fmla="*/ 16 h 17"/>
                  <a:gd name="T2" fmla="*/ 3 w 10"/>
                  <a:gd name="T3" fmla="*/ 14 h 17"/>
                  <a:gd name="T4" fmla="*/ 5 w 10"/>
                  <a:gd name="T5" fmla="*/ 13 h 17"/>
                  <a:gd name="T6" fmla="*/ 6 w 10"/>
                  <a:gd name="T7" fmla="*/ 13 h 17"/>
                  <a:gd name="T8" fmla="*/ 7 w 10"/>
                  <a:gd name="T9" fmla="*/ 13 h 17"/>
                  <a:gd name="T10" fmla="*/ 9 w 10"/>
                  <a:gd name="T11" fmla="*/ 12 h 17"/>
                  <a:gd name="T12" fmla="*/ 10 w 10"/>
                  <a:gd name="T13" fmla="*/ 12 h 17"/>
                  <a:gd name="T14" fmla="*/ 10 w 10"/>
                  <a:gd name="T15" fmla="*/ 9 h 17"/>
                  <a:gd name="T16" fmla="*/ 10 w 10"/>
                  <a:gd name="T17" fmla="*/ 8 h 17"/>
                  <a:gd name="T18" fmla="*/ 10 w 10"/>
                  <a:gd name="T19" fmla="*/ 6 h 17"/>
                  <a:gd name="T20" fmla="*/ 10 w 10"/>
                  <a:gd name="T21" fmla="*/ 5 h 17"/>
                  <a:gd name="T22" fmla="*/ 9 w 10"/>
                  <a:gd name="T23" fmla="*/ 5 h 17"/>
                  <a:gd name="T24" fmla="*/ 8 w 10"/>
                  <a:gd name="T25" fmla="*/ 6 h 17"/>
                  <a:gd name="T26" fmla="*/ 7 w 10"/>
                  <a:gd name="T27" fmla="*/ 6 h 17"/>
                  <a:gd name="T28" fmla="*/ 7 w 10"/>
                  <a:gd name="T29" fmla="*/ 5 h 17"/>
                  <a:gd name="T30" fmla="*/ 7 w 10"/>
                  <a:gd name="T31" fmla="*/ 4 h 17"/>
                  <a:gd name="T32" fmla="*/ 7 w 10"/>
                  <a:gd name="T33" fmla="*/ 3 h 17"/>
                  <a:gd name="T34" fmla="*/ 8 w 10"/>
                  <a:gd name="T35" fmla="*/ 2 h 17"/>
                  <a:gd name="T36" fmla="*/ 9 w 10"/>
                  <a:gd name="T37" fmla="*/ 1 h 17"/>
                  <a:gd name="T38" fmla="*/ 9 w 10"/>
                  <a:gd name="T39" fmla="*/ 0 h 17"/>
                  <a:gd name="T40" fmla="*/ 7 w 10"/>
                  <a:gd name="T41" fmla="*/ 0 h 17"/>
                  <a:gd name="T42" fmla="*/ 5 w 10"/>
                  <a:gd name="T43" fmla="*/ 2 h 17"/>
                  <a:gd name="T44" fmla="*/ 3 w 10"/>
                  <a:gd name="T45" fmla="*/ 3 h 17"/>
                  <a:gd name="T46" fmla="*/ 3 w 10"/>
                  <a:gd name="T47" fmla="*/ 5 h 17"/>
                  <a:gd name="T48" fmla="*/ 2 w 10"/>
                  <a:gd name="T49" fmla="*/ 8 h 17"/>
                  <a:gd name="T50" fmla="*/ 1 w 10"/>
                  <a:gd name="T51" fmla="*/ 12 h 17"/>
                  <a:gd name="T52" fmla="*/ 0 w 10"/>
                  <a:gd name="T53" fmla="*/ 15 h 17"/>
                  <a:gd name="T54" fmla="*/ 0 w 10"/>
                  <a:gd name="T55" fmla="*/ 17 h 17"/>
                  <a:gd name="T56" fmla="*/ 3 w 10"/>
                  <a:gd name="T5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7">
                    <a:moveTo>
                      <a:pt x="3" y="16"/>
                    </a:moveTo>
                    <a:lnTo>
                      <a:pt x="3" y="14"/>
                    </a:lnTo>
                    <a:lnTo>
                      <a:pt x="5" y="13"/>
                    </a:lnTo>
                    <a:lnTo>
                      <a:pt x="6" y="13"/>
                    </a:lnTo>
                    <a:lnTo>
                      <a:pt x="7" y="13"/>
                    </a:lnTo>
                    <a:lnTo>
                      <a:pt x="9" y="12"/>
                    </a:lnTo>
                    <a:lnTo>
                      <a:pt x="10" y="12"/>
                    </a:lnTo>
                    <a:lnTo>
                      <a:pt x="10" y="9"/>
                    </a:lnTo>
                    <a:lnTo>
                      <a:pt x="10" y="8"/>
                    </a:lnTo>
                    <a:lnTo>
                      <a:pt x="10" y="6"/>
                    </a:lnTo>
                    <a:lnTo>
                      <a:pt x="10" y="5"/>
                    </a:lnTo>
                    <a:lnTo>
                      <a:pt x="9" y="5"/>
                    </a:lnTo>
                    <a:lnTo>
                      <a:pt x="8" y="6"/>
                    </a:lnTo>
                    <a:lnTo>
                      <a:pt x="7" y="6"/>
                    </a:lnTo>
                    <a:lnTo>
                      <a:pt x="7" y="5"/>
                    </a:lnTo>
                    <a:lnTo>
                      <a:pt x="7" y="4"/>
                    </a:lnTo>
                    <a:lnTo>
                      <a:pt x="7" y="3"/>
                    </a:lnTo>
                    <a:lnTo>
                      <a:pt x="8" y="2"/>
                    </a:lnTo>
                    <a:lnTo>
                      <a:pt x="9" y="1"/>
                    </a:lnTo>
                    <a:lnTo>
                      <a:pt x="9" y="0"/>
                    </a:lnTo>
                    <a:lnTo>
                      <a:pt x="7" y="0"/>
                    </a:lnTo>
                    <a:lnTo>
                      <a:pt x="5" y="2"/>
                    </a:lnTo>
                    <a:lnTo>
                      <a:pt x="3" y="3"/>
                    </a:lnTo>
                    <a:lnTo>
                      <a:pt x="3" y="5"/>
                    </a:lnTo>
                    <a:lnTo>
                      <a:pt x="2" y="8"/>
                    </a:lnTo>
                    <a:lnTo>
                      <a:pt x="1" y="12"/>
                    </a:lnTo>
                    <a:lnTo>
                      <a:pt x="0" y="15"/>
                    </a:lnTo>
                    <a:lnTo>
                      <a:pt x="0" y="17"/>
                    </a:lnTo>
                    <a:lnTo>
                      <a:pt x="3"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292"/>
              <p:cNvSpPr>
                <a:spLocks/>
              </p:cNvSpPr>
              <p:nvPr userDrawn="1"/>
            </p:nvSpPr>
            <p:spPr bwMode="auto">
              <a:xfrm>
                <a:off x="2215" y="2820"/>
                <a:ext cx="3" cy="3"/>
              </a:xfrm>
              <a:custGeom>
                <a:avLst/>
                <a:gdLst>
                  <a:gd name="T0" fmla="*/ 4 w 5"/>
                  <a:gd name="T1" fmla="*/ 4 h 4"/>
                  <a:gd name="T2" fmla="*/ 4 w 5"/>
                  <a:gd name="T3" fmla="*/ 3 h 4"/>
                  <a:gd name="T4" fmla="*/ 5 w 5"/>
                  <a:gd name="T5" fmla="*/ 3 h 4"/>
                  <a:gd name="T6" fmla="*/ 5 w 5"/>
                  <a:gd name="T7" fmla="*/ 2 h 4"/>
                  <a:gd name="T8" fmla="*/ 4 w 5"/>
                  <a:gd name="T9" fmla="*/ 1 h 4"/>
                  <a:gd name="T10" fmla="*/ 3 w 5"/>
                  <a:gd name="T11" fmla="*/ 0 h 4"/>
                  <a:gd name="T12" fmla="*/ 2 w 5"/>
                  <a:gd name="T13" fmla="*/ 0 h 4"/>
                  <a:gd name="T14" fmla="*/ 1 w 5"/>
                  <a:gd name="T15" fmla="*/ 1 h 4"/>
                  <a:gd name="T16" fmla="*/ 0 w 5"/>
                  <a:gd name="T17" fmla="*/ 2 h 4"/>
                  <a:gd name="T18" fmla="*/ 1 w 5"/>
                  <a:gd name="T19" fmla="*/ 3 h 4"/>
                  <a:gd name="T20" fmla="*/ 2 w 5"/>
                  <a:gd name="T21" fmla="*/ 3 h 4"/>
                  <a:gd name="T22" fmla="*/ 2 w 5"/>
                  <a:gd name="T23" fmla="*/ 4 h 4"/>
                  <a:gd name="T24" fmla="*/ 4 w 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4" y="4"/>
                    </a:moveTo>
                    <a:lnTo>
                      <a:pt x="4" y="3"/>
                    </a:lnTo>
                    <a:lnTo>
                      <a:pt x="5" y="3"/>
                    </a:lnTo>
                    <a:lnTo>
                      <a:pt x="5" y="2"/>
                    </a:lnTo>
                    <a:lnTo>
                      <a:pt x="4" y="1"/>
                    </a:lnTo>
                    <a:lnTo>
                      <a:pt x="3" y="0"/>
                    </a:lnTo>
                    <a:lnTo>
                      <a:pt x="2" y="0"/>
                    </a:lnTo>
                    <a:lnTo>
                      <a:pt x="1" y="1"/>
                    </a:lnTo>
                    <a:lnTo>
                      <a:pt x="0" y="2"/>
                    </a:lnTo>
                    <a:lnTo>
                      <a:pt x="1" y="3"/>
                    </a:lnTo>
                    <a:lnTo>
                      <a:pt x="2" y="3"/>
                    </a:lnTo>
                    <a:lnTo>
                      <a:pt x="2" y="4"/>
                    </a:lnTo>
                    <a:lnTo>
                      <a:pt x="4"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293"/>
              <p:cNvSpPr>
                <a:spLocks/>
              </p:cNvSpPr>
              <p:nvPr userDrawn="1"/>
            </p:nvSpPr>
            <p:spPr bwMode="auto">
              <a:xfrm>
                <a:off x="2272" y="2914"/>
                <a:ext cx="3" cy="3"/>
              </a:xfrm>
              <a:custGeom>
                <a:avLst/>
                <a:gdLst>
                  <a:gd name="T0" fmla="*/ 0 w 6"/>
                  <a:gd name="T1" fmla="*/ 8 h 8"/>
                  <a:gd name="T2" fmla="*/ 1 w 6"/>
                  <a:gd name="T3" fmla="*/ 8 h 8"/>
                  <a:gd name="T4" fmla="*/ 4 w 6"/>
                  <a:gd name="T5" fmla="*/ 6 h 8"/>
                  <a:gd name="T6" fmla="*/ 6 w 6"/>
                  <a:gd name="T7" fmla="*/ 4 h 8"/>
                  <a:gd name="T8" fmla="*/ 5 w 6"/>
                  <a:gd name="T9" fmla="*/ 2 h 8"/>
                  <a:gd name="T10" fmla="*/ 4 w 6"/>
                  <a:gd name="T11" fmla="*/ 0 h 8"/>
                  <a:gd name="T12" fmla="*/ 1 w 6"/>
                  <a:gd name="T13" fmla="*/ 0 h 8"/>
                  <a:gd name="T14" fmla="*/ 1 w 6"/>
                  <a:gd name="T15" fmla="*/ 4 h 8"/>
                  <a:gd name="T16" fmla="*/ 0 w 6"/>
                  <a:gd name="T17" fmla="*/ 6 h 8"/>
                  <a:gd name="T18" fmla="*/ 0 w 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8"/>
                    </a:moveTo>
                    <a:lnTo>
                      <a:pt x="1" y="8"/>
                    </a:lnTo>
                    <a:lnTo>
                      <a:pt x="4" y="6"/>
                    </a:lnTo>
                    <a:lnTo>
                      <a:pt x="6" y="4"/>
                    </a:lnTo>
                    <a:lnTo>
                      <a:pt x="5" y="2"/>
                    </a:lnTo>
                    <a:lnTo>
                      <a:pt x="4" y="0"/>
                    </a:lnTo>
                    <a:lnTo>
                      <a:pt x="1" y="0"/>
                    </a:lnTo>
                    <a:lnTo>
                      <a:pt x="1" y="4"/>
                    </a:lnTo>
                    <a:lnTo>
                      <a:pt x="0" y="6"/>
                    </a:lnTo>
                    <a:lnTo>
                      <a:pt x="0"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294"/>
              <p:cNvSpPr>
                <a:spLocks/>
              </p:cNvSpPr>
              <p:nvPr userDrawn="1"/>
            </p:nvSpPr>
            <p:spPr bwMode="auto">
              <a:xfrm>
                <a:off x="2266" y="2913"/>
                <a:ext cx="5" cy="7"/>
              </a:xfrm>
              <a:custGeom>
                <a:avLst/>
                <a:gdLst>
                  <a:gd name="T0" fmla="*/ 10 w 10"/>
                  <a:gd name="T1" fmla="*/ 4 h 14"/>
                  <a:gd name="T2" fmla="*/ 8 w 10"/>
                  <a:gd name="T3" fmla="*/ 1 h 14"/>
                  <a:gd name="T4" fmla="*/ 6 w 10"/>
                  <a:gd name="T5" fmla="*/ 0 h 14"/>
                  <a:gd name="T6" fmla="*/ 4 w 10"/>
                  <a:gd name="T7" fmla="*/ 0 h 14"/>
                  <a:gd name="T8" fmla="*/ 4 w 10"/>
                  <a:gd name="T9" fmla="*/ 6 h 14"/>
                  <a:gd name="T10" fmla="*/ 4 w 10"/>
                  <a:gd name="T11" fmla="*/ 8 h 14"/>
                  <a:gd name="T12" fmla="*/ 3 w 10"/>
                  <a:gd name="T13" fmla="*/ 10 h 14"/>
                  <a:gd name="T14" fmla="*/ 2 w 10"/>
                  <a:gd name="T15" fmla="*/ 12 h 14"/>
                  <a:gd name="T16" fmla="*/ 0 w 10"/>
                  <a:gd name="T17" fmla="*/ 13 h 14"/>
                  <a:gd name="T18" fmla="*/ 0 w 10"/>
                  <a:gd name="T19" fmla="*/ 13 h 14"/>
                  <a:gd name="T20" fmla="*/ 1 w 10"/>
                  <a:gd name="T21" fmla="*/ 14 h 14"/>
                  <a:gd name="T22" fmla="*/ 3 w 10"/>
                  <a:gd name="T23" fmla="*/ 14 h 14"/>
                  <a:gd name="T24" fmla="*/ 5 w 10"/>
                  <a:gd name="T25" fmla="*/ 14 h 14"/>
                  <a:gd name="T26" fmla="*/ 7 w 10"/>
                  <a:gd name="T27" fmla="*/ 13 h 14"/>
                  <a:gd name="T28" fmla="*/ 9 w 10"/>
                  <a:gd name="T29" fmla="*/ 11 h 14"/>
                  <a:gd name="T30" fmla="*/ 8 w 10"/>
                  <a:gd name="T31" fmla="*/ 10 h 14"/>
                  <a:gd name="T32" fmla="*/ 8 w 10"/>
                  <a:gd name="T33" fmla="*/ 9 h 14"/>
                  <a:gd name="T34" fmla="*/ 9 w 10"/>
                  <a:gd name="T35" fmla="*/ 7 h 14"/>
                  <a:gd name="T36" fmla="*/ 10 w 10"/>
                  <a:gd name="T37" fmla="*/ 6 h 14"/>
                  <a:gd name="T38" fmla="*/ 10 w 10"/>
                  <a:gd name="T39" fmla="*/ 5 h 14"/>
                  <a:gd name="T40" fmla="*/ 10 w 10"/>
                  <a:gd name="T41"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4">
                    <a:moveTo>
                      <a:pt x="10" y="4"/>
                    </a:moveTo>
                    <a:lnTo>
                      <a:pt x="8" y="1"/>
                    </a:lnTo>
                    <a:lnTo>
                      <a:pt x="6" y="0"/>
                    </a:lnTo>
                    <a:lnTo>
                      <a:pt x="4" y="0"/>
                    </a:lnTo>
                    <a:lnTo>
                      <a:pt x="4" y="6"/>
                    </a:lnTo>
                    <a:lnTo>
                      <a:pt x="4" y="8"/>
                    </a:lnTo>
                    <a:lnTo>
                      <a:pt x="3" y="10"/>
                    </a:lnTo>
                    <a:lnTo>
                      <a:pt x="2" y="12"/>
                    </a:lnTo>
                    <a:lnTo>
                      <a:pt x="0" y="13"/>
                    </a:lnTo>
                    <a:lnTo>
                      <a:pt x="0" y="13"/>
                    </a:lnTo>
                    <a:lnTo>
                      <a:pt x="1" y="14"/>
                    </a:lnTo>
                    <a:lnTo>
                      <a:pt x="3" y="14"/>
                    </a:lnTo>
                    <a:lnTo>
                      <a:pt x="5" y="14"/>
                    </a:lnTo>
                    <a:lnTo>
                      <a:pt x="7" y="13"/>
                    </a:lnTo>
                    <a:lnTo>
                      <a:pt x="9" y="11"/>
                    </a:lnTo>
                    <a:lnTo>
                      <a:pt x="8" y="10"/>
                    </a:lnTo>
                    <a:lnTo>
                      <a:pt x="8" y="9"/>
                    </a:lnTo>
                    <a:lnTo>
                      <a:pt x="9" y="7"/>
                    </a:lnTo>
                    <a:lnTo>
                      <a:pt x="10" y="6"/>
                    </a:lnTo>
                    <a:lnTo>
                      <a:pt x="10" y="5"/>
                    </a:lnTo>
                    <a:lnTo>
                      <a:pt x="10"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295"/>
              <p:cNvSpPr>
                <a:spLocks/>
              </p:cNvSpPr>
              <p:nvPr userDrawn="1"/>
            </p:nvSpPr>
            <p:spPr bwMode="auto">
              <a:xfrm>
                <a:off x="2262" y="2913"/>
                <a:ext cx="4" cy="4"/>
              </a:xfrm>
              <a:custGeom>
                <a:avLst/>
                <a:gdLst>
                  <a:gd name="T0" fmla="*/ 7 w 10"/>
                  <a:gd name="T1" fmla="*/ 9 h 9"/>
                  <a:gd name="T2" fmla="*/ 9 w 10"/>
                  <a:gd name="T3" fmla="*/ 8 h 9"/>
                  <a:gd name="T4" fmla="*/ 9 w 10"/>
                  <a:gd name="T5" fmla="*/ 7 h 9"/>
                  <a:gd name="T6" fmla="*/ 10 w 10"/>
                  <a:gd name="T7" fmla="*/ 6 h 9"/>
                  <a:gd name="T8" fmla="*/ 10 w 10"/>
                  <a:gd name="T9" fmla="*/ 4 h 9"/>
                  <a:gd name="T10" fmla="*/ 10 w 10"/>
                  <a:gd name="T11" fmla="*/ 1 h 9"/>
                  <a:gd name="T12" fmla="*/ 9 w 10"/>
                  <a:gd name="T13" fmla="*/ 0 h 9"/>
                  <a:gd name="T14" fmla="*/ 7 w 10"/>
                  <a:gd name="T15" fmla="*/ 0 h 9"/>
                  <a:gd name="T16" fmla="*/ 6 w 10"/>
                  <a:gd name="T17" fmla="*/ 0 h 9"/>
                  <a:gd name="T18" fmla="*/ 4 w 10"/>
                  <a:gd name="T19" fmla="*/ 0 h 9"/>
                  <a:gd name="T20" fmla="*/ 5 w 10"/>
                  <a:gd name="T21" fmla="*/ 1 h 9"/>
                  <a:gd name="T22" fmla="*/ 6 w 10"/>
                  <a:gd name="T23" fmla="*/ 4 h 9"/>
                  <a:gd name="T24" fmla="*/ 7 w 10"/>
                  <a:gd name="T25" fmla="*/ 5 h 9"/>
                  <a:gd name="T26" fmla="*/ 6 w 10"/>
                  <a:gd name="T27" fmla="*/ 5 h 9"/>
                  <a:gd name="T28" fmla="*/ 5 w 10"/>
                  <a:gd name="T29" fmla="*/ 4 h 9"/>
                  <a:gd name="T30" fmla="*/ 4 w 10"/>
                  <a:gd name="T31" fmla="*/ 4 h 9"/>
                  <a:gd name="T32" fmla="*/ 2 w 10"/>
                  <a:gd name="T33" fmla="*/ 2 h 9"/>
                  <a:gd name="T34" fmla="*/ 1 w 10"/>
                  <a:gd name="T35" fmla="*/ 2 h 9"/>
                  <a:gd name="T36" fmla="*/ 0 w 10"/>
                  <a:gd name="T37" fmla="*/ 2 h 9"/>
                  <a:gd name="T38" fmla="*/ 1 w 10"/>
                  <a:gd name="T39" fmla="*/ 4 h 9"/>
                  <a:gd name="T40" fmla="*/ 2 w 10"/>
                  <a:gd name="T41" fmla="*/ 5 h 9"/>
                  <a:gd name="T42" fmla="*/ 2 w 10"/>
                  <a:gd name="T43" fmla="*/ 7 h 9"/>
                  <a:gd name="T44" fmla="*/ 4 w 10"/>
                  <a:gd name="T45" fmla="*/ 8 h 9"/>
                  <a:gd name="T46" fmla="*/ 6 w 10"/>
                  <a:gd name="T47" fmla="*/ 9 h 9"/>
                  <a:gd name="T48" fmla="*/ 7 w 10"/>
                  <a:gd name="T4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9">
                    <a:moveTo>
                      <a:pt x="7" y="9"/>
                    </a:moveTo>
                    <a:lnTo>
                      <a:pt x="9" y="8"/>
                    </a:lnTo>
                    <a:lnTo>
                      <a:pt x="9" y="7"/>
                    </a:lnTo>
                    <a:lnTo>
                      <a:pt x="10" y="6"/>
                    </a:lnTo>
                    <a:lnTo>
                      <a:pt x="10" y="4"/>
                    </a:lnTo>
                    <a:lnTo>
                      <a:pt x="10" y="1"/>
                    </a:lnTo>
                    <a:lnTo>
                      <a:pt x="9" y="0"/>
                    </a:lnTo>
                    <a:lnTo>
                      <a:pt x="7" y="0"/>
                    </a:lnTo>
                    <a:lnTo>
                      <a:pt x="6" y="0"/>
                    </a:lnTo>
                    <a:lnTo>
                      <a:pt x="4" y="0"/>
                    </a:lnTo>
                    <a:lnTo>
                      <a:pt x="5" y="1"/>
                    </a:lnTo>
                    <a:lnTo>
                      <a:pt x="6" y="4"/>
                    </a:lnTo>
                    <a:lnTo>
                      <a:pt x="7" y="5"/>
                    </a:lnTo>
                    <a:lnTo>
                      <a:pt x="6" y="5"/>
                    </a:lnTo>
                    <a:lnTo>
                      <a:pt x="5" y="4"/>
                    </a:lnTo>
                    <a:lnTo>
                      <a:pt x="4" y="4"/>
                    </a:lnTo>
                    <a:lnTo>
                      <a:pt x="2" y="2"/>
                    </a:lnTo>
                    <a:lnTo>
                      <a:pt x="1" y="2"/>
                    </a:lnTo>
                    <a:lnTo>
                      <a:pt x="0" y="2"/>
                    </a:lnTo>
                    <a:lnTo>
                      <a:pt x="1" y="4"/>
                    </a:lnTo>
                    <a:lnTo>
                      <a:pt x="2" y="5"/>
                    </a:lnTo>
                    <a:lnTo>
                      <a:pt x="2" y="7"/>
                    </a:lnTo>
                    <a:lnTo>
                      <a:pt x="4" y="8"/>
                    </a:lnTo>
                    <a:lnTo>
                      <a:pt x="6" y="9"/>
                    </a:lnTo>
                    <a:lnTo>
                      <a:pt x="7"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296"/>
              <p:cNvSpPr>
                <a:spLocks/>
              </p:cNvSpPr>
              <p:nvPr userDrawn="1"/>
            </p:nvSpPr>
            <p:spPr bwMode="auto">
              <a:xfrm>
                <a:off x="2259" y="2910"/>
                <a:ext cx="2" cy="3"/>
              </a:xfrm>
              <a:custGeom>
                <a:avLst/>
                <a:gdLst>
                  <a:gd name="T0" fmla="*/ 5 w 5"/>
                  <a:gd name="T1" fmla="*/ 5 h 5"/>
                  <a:gd name="T2" fmla="*/ 4 w 5"/>
                  <a:gd name="T3" fmla="*/ 4 h 5"/>
                  <a:gd name="T4" fmla="*/ 3 w 5"/>
                  <a:gd name="T5" fmla="*/ 2 h 5"/>
                  <a:gd name="T6" fmla="*/ 2 w 5"/>
                  <a:gd name="T7" fmla="*/ 1 h 5"/>
                  <a:gd name="T8" fmla="*/ 1 w 5"/>
                  <a:gd name="T9" fmla="*/ 0 h 5"/>
                  <a:gd name="T10" fmla="*/ 0 w 5"/>
                  <a:gd name="T11" fmla="*/ 1 h 5"/>
                  <a:gd name="T12" fmla="*/ 0 w 5"/>
                  <a:gd name="T13" fmla="*/ 3 h 5"/>
                  <a:gd name="T14" fmla="*/ 2 w 5"/>
                  <a:gd name="T15" fmla="*/ 4 h 5"/>
                  <a:gd name="T16" fmla="*/ 3 w 5"/>
                  <a:gd name="T17" fmla="*/ 5 h 5"/>
                  <a:gd name="T18" fmla="*/ 5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5"/>
                    </a:moveTo>
                    <a:lnTo>
                      <a:pt x="4" y="4"/>
                    </a:lnTo>
                    <a:lnTo>
                      <a:pt x="3" y="2"/>
                    </a:lnTo>
                    <a:lnTo>
                      <a:pt x="2" y="1"/>
                    </a:lnTo>
                    <a:lnTo>
                      <a:pt x="1" y="0"/>
                    </a:lnTo>
                    <a:lnTo>
                      <a:pt x="0" y="1"/>
                    </a:lnTo>
                    <a:lnTo>
                      <a:pt x="0" y="3"/>
                    </a:lnTo>
                    <a:lnTo>
                      <a:pt x="2" y="4"/>
                    </a:lnTo>
                    <a:lnTo>
                      <a:pt x="3" y="5"/>
                    </a:lnTo>
                    <a:lnTo>
                      <a:pt x="5"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297"/>
              <p:cNvSpPr>
                <a:spLocks/>
              </p:cNvSpPr>
              <p:nvPr userDrawn="1"/>
            </p:nvSpPr>
            <p:spPr bwMode="auto">
              <a:xfrm>
                <a:off x="2255" y="2912"/>
                <a:ext cx="8" cy="9"/>
              </a:xfrm>
              <a:custGeom>
                <a:avLst/>
                <a:gdLst>
                  <a:gd name="T0" fmla="*/ 17 w 17"/>
                  <a:gd name="T1" fmla="*/ 17 h 18"/>
                  <a:gd name="T2" fmla="*/ 17 w 17"/>
                  <a:gd name="T3" fmla="*/ 15 h 18"/>
                  <a:gd name="T4" fmla="*/ 15 w 17"/>
                  <a:gd name="T5" fmla="*/ 13 h 18"/>
                  <a:gd name="T6" fmla="*/ 13 w 17"/>
                  <a:gd name="T7" fmla="*/ 11 h 18"/>
                  <a:gd name="T8" fmla="*/ 12 w 17"/>
                  <a:gd name="T9" fmla="*/ 9 h 18"/>
                  <a:gd name="T10" fmla="*/ 10 w 17"/>
                  <a:gd name="T11" fmla="*/ 8 h 18"/>
                  <a:gd name="T12" fmla="*/ 8 w 17"/>
                  <a:gd name="T13" fmla="*/ 6 h 18"/>
                  <a:gd name="T14" fmla="*/ 7 w 17"/>
                  <a:gd name="T15" fmla="*/ 3 h 18"/>
                  <a:gd name="T16" fmla="*/ 5 w 17"/>
                  <a:gd name="T17" fmla="*/ 2 h 18"/>
                  <a:gd name="T18" fmla="*/ 4 w 17"/>
                  <a:gd name="T19" fmla="*/ 0 h 18"/>
                  <a:gd name="T20" fmla="*/ 1 w 17"/>
                  <a:gd name="T21" fmla="*/ 0 h 18"/>
                  <a:gd name="T22" fmla="*/ 1 w 17"/>
                  <a:gd name="T23" fmla="*/ 0 h 18"/>
                  <a:gd name="T24" fmla="*/ 0 w 17"/>
                  <a:gd name="T25" fmla="*/ 1 h 18"/>
                  <a:gd name="T26" fmla="*/ 0 w 17"/>
                  <a:gd name="T27" fmla="*/ 2 h 18"/>
                  <a:gd name="T28" fmla="*/ 4 w 17"/>
                  <a:gd name="T29" fmla="*/ 6 h 18"/>
                  <a:gd name="T30" fmla="*/ 8 w 17"/>
                  <a:gd name="T31" fmla="*/ 10 h 18"/>
                  <a:gd name="T32" fmla="*/ 11 w 17"/>
                  <a:gd name="T33" fmla="*/ 14 h 18"/>
                  <a:gd name="T34" fmla="*/ 14 w 17"/>
                  <a:gd name="T35" fmla="*/ 18 h 18"/>
                  <a:gd name="T36" fmla="*/ 15 w 17"/>
                  <a:gd name="T37" fmla="*/ 18 h 18"/>
                  <a:gd name="T38" fmla="*/ 17 w 17"/>
                  <a:gd name="T39" fmla="*/ 18 h 18"/>
                  <a:gd name="T40" fmla="*/ 17 w 17"/>
                  <a:gd name="T4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8">
                    <a:moveTo>
                      <a:pt x="17" y="17"/>
                    </a:moveTo>
                    <a:lnTo>
                      <a:pt x="17" y="15"/>
                    </a:lnTo>
                    <a:lnTo>
                      <a:pt x="15" y="13"/>
                    </a:lnTo>
                    <a:lnTo>
                      <a:pt x="13" y="11"/>
                    </a:lnTo>
                    <a:lnTo>
                      <a:pt x="12" y="9"/>
                    </a:lnTo>
                    <a:lnTo>
                      <a:pt x="10" y="8"/>
                    </a:lnTo>
                    <a:lnTo>
                      <a:pt x="8" y="6"/>
                    </a:lnTo>
                    <a:lnTo>
                      <a:pt x="7" y="3"/>
                    </a:lnTo>
                    <a:lnTo>
                      <a:pt x="5" y="2"/>
                    </a:lnTo>
                    <a:lnTo>
                      <a:pt x="4" y="0"/>
                    </a:lnTo>
                    <a:lnTo>
                      <a:pt x="1" y="0"/>
                    </a:lnTo>
                    <a:lnTo>
                      <a:pt x="1" y="0"/>
                    </a:lnTo>
                    <a:lnTo>
                      <a:pt x="0" y="1"/>
                    </a:lnTo>
                    <a:lnTo>
                      <a:pt x="0" y="2"/>
                    </a:lnTo>
                    <a:lnTo>
                      <a:pt x="4" y="6"/>
                    </a:lnTo>
                    <a:lnTo>
                      <a:pt x="8" y="10"/>
                    </a:lnTo>
                    <a:lnTo>
                      <a:pt x="11" y="14"/>
                    </a:lnTo>
                    <a:lnTo>
                      <a:pt x="14" y="18"/>
                    </a:lnTo>
                    <a:lnTo>
                      <a:pt x="15" y="18"/>
                    </a:lnTo>
                    <a:lnTo>
                      <a:pt x="17" y="18"/>
                    </a:lnTo>
                    <a:lnTo>
                      <a:pt x="17"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298"/>
              <p:cNvSpPr>
                <a:spLocks/>
              </p:cNvSpPr>
              <p:nvPr userDrawn="1"/>
            </p:nvSpPr>
            <p:spPr bwMode="auto">
              <a:xfrm>
                <a:off x="2199" y="2906"/>
                <a:ext cx="23" cy="13"/>
              </a:xfrm>
              <a:custGeom>
                <a:avLst/>
                <a:gdLst>
                  <a:gd name="T0" fmla="*/ 1 w 47"/>
                  <a:gd name="T1" fmla="*/ 24 h 25"/>
                  <a:gd name="T2" fmla="*/ 3 w 47"/>
                  <a:gd name="T3" fmla="*/ 25 h 25"/>
                  <a:gd name="T4" fmla="*/ 6 w 47"/>
                  <a:gd name="T5" fmla="*/ 25 h 25"/>
                  <a:gd name="T6" fmla="*/ 9 w 47"/>
                  <a:gd name="T7" fmla="*/ 25 h 25"/>
                  <a:gd name="T8" fmla="*/ 11 w 47"/>
                  <a:gd name="T9" fmla="*/ 24 h 25"/>
                  <a:gd name="T10" fmla="*/ 12 w 47"/>
                  <a:gd name="T11" fmla="*/ 21 h 25"/>
                  <a:gd name="T12" fmla="*/ 14 w 47"/>
                  <a:gd name="T13" fmla="*/ 19 h 25"/>
                  <a:gd name="T14" fmla="*/ 17 w 47"/>
                  <a:gd name="T15" fmla="*/ 18 h 25"/>
                  <a:gd name="T16" fmla="*/ 20 w 47"/>
                  <a:gd name="T17" fmla="*/ 16 h 25"/>
                  <a:gd name="T18" fmla="*/ 22 w 47"/>
                  <a:gd name="T19" fmla="*/ 14 h 25"/>
                  <a:gd name="T20" fmla="*/ 26 w 47"/>
                  <a:gd name="T21" fmla="*/ 13 h 25"/>
                  <a:gd name="T22" fmla="*/ 33 w 47"/>
                  <a:gd name="T23" fmla="*/ 9 h 25"/>
                  <a:gd name="T24" fmla="*/ 40 w 47"/>
                  <a:gd name="T25" fmla="*/ 8 h 25"/>
                  <a:gd name="T26" fmla="*/ 47 w 47"/>
                  <a:gd name="T27" fmla="*/ 6 h 25"/>
                  <a:gd name="T28" fmla="*/ 47 w 47"/>
                  <a:gd name="T29" fmla="*/ 4 h 25"/>
                  <a:gd name="T30" fmla="*/ 47 w 47"/>
                  <a:gd name="T31" fmla="*/ 2 h 25"/>
                  <a:gd name="T32" fmla="*/ 44 w 47"/>
                  <a:gd name="T33" fmla="*/ 0 h 25"/>
                  <a:gd name="T34" fmla="*/ 43 w 47"/>
                  <a:gd name="T35" fmla="*/ 0 h 25"/>
                  <a:gd name="T36" fmla="*/ 43 w 47"/>
                  <a:gd name="T37" fmla="*/ 1 h 25"/>
                  <a:gd name="T38" fmla="*/ 43 w 47"/>
                  <a:gd name="T39" fmla="*/ 2 h 25"/>
                  <a:gd name="T40" fmla="*/ 43 w 47"/>
                  <a:gd name="T41" fmla="*/ 3 h 25"/>
                  <a:gd name="T42" fmla="*/ 43 w 47"/>
                  <a:gd name="T43" fmla="*/ 4 h 25"/>
                  <a:gd name="T44" fmla="*/ 42 w 47"/>
                  <a:gd name="T45" fmla="*/ 4 h 25"/>
                  <a:gd name="T46" fmla="*/ 41 w 47"/>
                  <a:gd name="T47" fmla="*/ 3 h 25"/>
                  <a:gd name="T48" fmla="*/ 40 w 47"/>
                  <a:gd name="T49" fmla="*/ 3 h 25"/>
                  <a:gd name="T50" fmla="*/ 39 w 47"/>
                  <a:gd name="T51" fmla="*/ 2 h 25"/>
                  <a:gd name="T52" fmla="*/ 39 w 47"/>
                  <a:gd name="T53" fmla="*/ 0 h 25"/>
                  <a:gd name="T54" fmla="*/ 37 w 47"/>
                  <a:gd name="T55" fmla="*/ 2 h 25"/>
                  <a:gd name="T56" fmla="*/ 37 w 47"/>
                  <a:gd name="T57" fmla="*/ 4 h 25"/>
                  <a:gd name="T58" fmla="*/ 36 w 47"/>
                  <a:gd name="T59" fmla="*/ 6 h 25"/>
                  <a:gd name="T60" fmla="*/ 35 w 47"/>
                  <a:gd name="T61" fmla="*/ 6 h 25"/>
                  <a:gd name="T62" fmla="*/ 33 w 47"/>
                  <a:gd name="T63" fmla="*/ 7 h 25"/>
                  <a:gd name="T64" fmla="*/ 32 w 47"/>
                  <a:gd name="T65" fmla="*/ 7 h 25"/>
                  <a:gd name="T66" fmla="*/ 30 w 47"/>
                  <a:gd name="T67" fmla="*/ 8 h 25"/>
                  <a:gd name="T68" fmla="*/ 30 w 47"/>
                  <a:gd name="T69" fmla="*/ 9 h 25"/>
                  <a:gd name="T70" fmla="*/ 22 w 47"/>
                  <a:gd name="T71" fmla="*/ 13 h 25"/>
                  <a:gd name="T72" fmla="*/ 15 w 47"/>
                  <a:gd name="T73" fmla="*/ 16 h 25"/>
                  <a:gd name="T74" fmla="*/ 8 w 47"/>
                  <a:gd name="T75" fmla="*/ 18 h 25"/>
                  <a:gd name="T76" fmla="*/ 0 w 47"/>
                  <a:gd name="T77" fmla="*/ 22 h 25"/>
                  <a:gd name="T78" fmla="*/ 0 w 47"/>
                  <a:gd name="T79" fmla="*/ 23 h 25"/>
                  <a:gd name="T80" fmla="*/ 0 w 47"/>
                  <a:gd name="T81" fmla="*/ 24 h 25"/>
                  <a:gd name="T82" fmla="*/ 1 w 47"/>
                  <a:gd name="T8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25">
                    <a:moveTo>
                      <a:pt x="1" y="24"/>
                    </a:moveTo>
                    <a:lnTo>
                      <a:pt x="3" y="25"/>
                    </a:lnTo>
                    <a:lnTo>
                      <a:pt x="6" y="25"/>
                    </a:lnTo>
                    <a:lnTo>
                      <a:pt x="9" y="25"/>
                    </a:lnTo>
                    <a:lnTo>
                      <a:pt x="11" y="24"/>
                    </a:lnTo>
                    <a:lnTo>
                      <a:pt x="12" y="21"/>
                    </a:lnTo>
                    <a:lnTo>
                      <a:pt x="14" y="19"/>
                    </a:lnTo>
                    <a:lnTo>
                      <a:pt x="17" y="18"/>
                    </a:lnTo>
                    <a:lnTo>
                      <a:pt x="20" y="16"/>
                    </a:lnTo>
                    <a:lnTo>
                      <a:pt x="22" y="14"/>
                    </a:lnTo>
                    <a:lnTo>
                      <a:pt x="26" y="13"/>
                    </a:lnTo>
                    <a:lnTo>
                      <a:pt x="33" y="9"/>
                    </a:lnTo>
                    <a:lnTo>
                      <a:pt x="40" y="8"/>
                    </a:lnTo>
                    <a:lnTo>
                      <a:pt x="47" y="6"/>
                    </a:lnTo>
                    <a:lnTo>
                      <a:pt x="47" y="4"/>
                    </a:lnTo>
                    <a:lnTo>
                      <a:pt x="47" y="2"/>
                    </a:lnTo>
                    <a:lnTo>
                      <a:pt x="44" y="0"/>
                    </a:lnTo>
                    <a:lnTo>
                      <a:pt x="43" y="0"/>
                    </a:lnTo>
                    <a:lnTo>
                      <a:pt x="43" y="1"/>
                    </a:lnTo>
                    <a:lnTo>
                      <a:pt x="43" y="2"/>
                    </a:lnTo>
                    <a:lnTo>
                      <a:pt x="43" y="3"/>
                    </a:lnTo>
                    <a:lnTo>
                      <a:pt x="43" y="4"/>
                    </a:lnTo>
                    <a:lnTo>
                      <a:pt x="42" y="4"/>
                    </a:lnTo>
                    <a:lnTo>
                      <a:pt x="41" y="3"/>
                    </a:lnTo>
                    <a:lnTo>
                      <a:pt x="40" y="3"/>
                    </a:lnTo>
                    <a:lnTo>
                      <a:pt x="39" y="2"/>
                    </a:lnTo>
                    <a:lnTo>
                      <a:pt x="39" y="0"/>
                    </a:lnTo>
                    <a:lnTo>
                      <a:pt x="37" y="2"/>
                    </a:lnTo>
                    <a:lnTo>
                      <a:pt x="37" y="4"/>
                    </a:lnTo>
                    <a:lnTo>
                      <a:pt x="36" y="6"/>
                    </a:lnTo>
                    <a:lnTo>
                      <a:pt x="35" y="6"/>
                    </a:lnTo>
                    <a:lnTo>
                      <a:pt x="33" y="7"/>
                    </a:lnTo>
                    <a:lnTo>
                      <a:pt x="32" y="7"/>
                    </a:lnTo>
                    <a:lnTo>
                      <a:pt x="30" y="8"/>
                    </a:lnTo>
                    <a:lnTo>
                      <a:pt x="30" y="9"/>
                    </a:lnTo>
                    <a:lnTo>
                      <a:pt x="22" y="13"/>
                    </a:lnTo>
                    <a:lnTo>
                      <a:pt x="15" y="16"/>
                    </a:lnTo>
                    <a:lnTo>
                      <a:pt x="8" y="18"/>
                    </a:lnTo>
                    <a:lnTo>
                      <a:pt x="0" y="22"/>
                    </a:lnTo>
                    <a:lnTo>
                      <a:pt x="0" y="23"/>
                    </a:lnTo>
                    <a:lnTo>
                      <a:pt x="0" y="24"/>
                    </a:lnTo>
                    <a:lnTo>
                      <a:pt x="1" y="2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99"/>
              <p:cNvSpPr>
                <a:spLocks/>
              </p:cNvSpPr>
              <p:nvPr userDrawn="1"/>
            </p:nvSpPr>
            <p:spPr bwMode="auto">
              <a:xfrm>
                <a:off x="2195" y="2912"/>
                <a:ext cx="13" cy="5"/>
              </a:xfrm>
              <a:custGeom>
                <a:avLst/>
                <a:gdLst>
                  <a:gd name="T0" fmla="*/ 26 w 26"/>
                  <a:gd name="T1" fmla="*/ 0 h 11"/>
                  <a:gd name="T2" fmla="*/ 23 w 26"/>
                  <a:gd name="T3" fmla="*/ 0 h 11"/>
                  <a:gd name="T4" fmla="*/ 20 w 26"/>
                  <a:gd name="T5" fmla="*/ 0 h 11"/>
                  <a:gd name="T6" fmla="*/ 17 w 26"/>
                  <a:gd name="T7" fmla="*/ 1 h 11"/>
                  <a:gd name="T8" fmla="*/ 14 w 26"/>
                  <a:gd name="T9" fmla="*/ 2 h 11"/>
                  <a:gd name="T10" fmla="*/ 11 w 26"/>
                  <a:gd name="T11" fmla="*/ 2 h 11"/>
                  <a:gd name="T12" fmla="*/ 9 w 26"/>
                  <a:gd name="T13" fmla="*/ 5 h 11"/>
                  <a:gd name="T14" fmla="*/ 7 w 26"/>
                  <a:gd name="T15" fmla="*/ 6 h 11"/>
                  <a:gd name="T16" fmla="*/ 5 w 26"/>
                  <a:gd name="T17" fmla="*/ 7 h 11"/>
                  <a:gd name="T18" fmla="*/ 3 w 26"/>
                  <a:gd name="T19" fmla="*/ 8 h 11"/>
                  <a:gd name="T20" fmla="*/ 1 w 26"/>
                  <a:gd name="T21" fmla="*/ 9 h 11"/>
                  <a:gd name="T22" fmla="*/ 0 w 26"/>
                  <a:gd name="T23" fmla="*/ 11 h 11"/>
                  <a:gd name="T24" fmla="*/ 5 w 26"/>
                  <a:gd name="T25" fmla="*/ 11 h 11"/>
                  <a:gd name="T26" fmla="*/ 15 w 26"/>
                  <a:gd name="T27" fmla="*/ 5 h 11"/>
                  <a:gd name="T28" fmla="*/ 26 w 26"/>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1">
                    <a:moveTo>
                      <a:pt x="26" y="0"/>
                    </a:moveTo>
                    <a:lnTo>
                      <a:pt x="23" y="0"/>
                    </a:lnTo>
                    <a:lnTo>
                      <a:pt x="20" y="0"/>
                    </a:lnTo>
                    <a:lnTo>
                      <a:pt x="17" y="1"/>
                    </a:lnTo>
                    <a:lnTo>
                      <a:pt x="14" y="2"/>
                    </a:lnTo>
                    <a:lnTo>
                      <a:pt x="11" y="2"/>
                    </a:lnTo>
                    <a:lnTo>
                      <a:pt x="9" y="5"/>
                    </a:lnTo>
                    <a:lnTo>
                      <a:pt x="7" y="6"/>
                    </a:lnTo>
                    <a:lnTo>
                      <a:pt x="5" y="7"/>
                    </a:lnTo>
                    <a:lnTo>
                      <a:pt x="3" y="8"/>
                    </a:lnTo>
                    <a:lnTo>
                      <a:pt x="1" y="9"/>
                    </a:lnTo>
                    <a:lnTo>
                      <a:pt x="0" y="11"/>
                    </a:lnTo>
                    <a:lnTo>
                      <a:pt x="5" y="11"/>
                    </a:lnTo>
                    <a:lnTo>
                      <a:pt x="15" y="5"/>
                    </a:lnTo>
                    <a:lnTo>
                      <a:pt x="2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300"/>
              <p:cNvSpPr>
                <a:spLocks/>
              </p:cNvSpPr>
              <p:nvPr userDrawn="1"/>
            </p:nvSpPr>
            <p:spPr bwMode="auto">
              <a:xfrm>
                <a:off x="2214" y="2901"/>
                <a:ext cx="5" cy="7"/>
              </a:xfrm>
              <a:custGeom>
                <a:avLst/>
                <a:gdLst>
                  <a:gd name="T0" fmla="*/ 9 w 9"/>
                  <a:gd name="T1" fmla="*/ 0 h 14"/>
                  <a:gd name="T2" fmla="*/ 5 w 9"/>
                  <a:gd name="T3" fmla="*/ 0 h 14"/>
                  <a:gd name="T4" fmla="*/ 4 w 9"/>
                  <a:gd name="T5" fmla="*/ 2 h 14"/>
                  <a:gd name="T6" fmla="*/ 3 w 9"/>
                  <a:gd name="T7" fmla="*/ 5 h 14"/>
                  <a:gd name="T8" fmla="*/ 3 w 9"/>
                  <a:gd name="T9" fmla="*/ 8 h 14"/>
                  <a:gd name="T10" fmla="*/ 2 w 9"/>
                  <a:gd name="T11" fmla="*/ 10 h 14"/>
                  <a:gd name="T12" fmla="*/ 1 w 9"/>
                  <a:gd name="T13" fmla="*/ 13 h 14"/>
                  <a:gd name="T14" fmla="*/ 0 w 9"/>
                  <a:gd name="T15" fmla="*/ 14 h 14"/>
                  <a:gd name="T16" fmla="*/ 3 w 9"/>
                  <a:gd name="T17" fmla="*/ 14 h 14"/>
                  <a:gd name="T18" fmla="*/ 4 w 9"/>
                  <a:gd name="T19" fmla="*/ 13 h 14"/>
                  <a:gd name="T20" fmla="*/ 5 w 9"/>
                  <a:gd name="T21" fmla="*/ 12 h 14"/>
                  <a:gd name="T22" fmla="*/ 5 w 9"/>
                  <a:gd name="T23" fmla="*/ 11 h 14"/>
                  <a:gd name="T24" fmla="*/ 5 w 9"/>
                  <a:gd name="T25" fmla="*/ 10 h 14"/>
                  <a:gd name="T26" fmla="*/ 5 w 9"/>
                  <a:gd name="T27" fmla="*/ 9 h 14"/>
                  <a:gd name="T28" fmla="*/ 6 w 9"/>
                  <a:gd name="T29" fmla="*/ 7 h 14"/>
                  <a:gd name="T30" fmla="*/ 5 w 9"/>
                  <a:gd name="T31" fmla="*/ 6 h 14"/>
                  <a:gd name="T32" fmla="*/ 6 w 9"/>
                  <a:gd name="T33" fmla="*/ 5 h 14"/>
                  <a:gd name="T34" fmla="*/ 6 w 9"/>
                  <a:gd name="T35" fmla="*/ 3 h 14"/>
                  <a:gd name="T36" fmla="*/ 7 w 9"/>
                  <a:gd name="T37" fmla="*/ 3 h 14"/>
                  <a:gd name="T38" fmla="*/ 8 w 9"/>
                  <a:gd name="T39" fmla="*/ 2 h 14"/>
                  <a:gd name="T40" fmla="*/ 9 w 9"/>
                  <a:gd name="T41" fmla="*/ 1 h 14"/>
                  <a:gd name="T42" fmla="*/ 9 w 9"/>
                  <a:gd name="T4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4">
                    <a:moveTo>
                      <a:pt x="9" y="0"/>
                    </a:moveTo>
                    <a:lnTo>
                      <a:pt x="5" y="0"/>
                    </a:lnTo>
                    <a:lnTo>
                      <a:pt x="4" y="2"/>
                    </a:lnTo>
                    <a:lnTo>
                      <a:pt x="3" y="5"/>
                    </a:lnTo>
                    <a:lnTo>
                      <a:pt x="3" y="8"/>
                    </a:lnTo>
                    <a:lnTo>
                      <a:pt x="2" y="10"/>
                    </a:lnTo>
                    <a:lnTo>
                      <a:pt x="1" y="13"/>
                    </a:lnTo>
                    <a:lnTo>
                      <a:pt x="0" y="14"/>
                    </a:lnTo>
                    <a:lnTo>
                      <a:pt x="3" y="14"/>
                    </a:lnTo>
                    <a:lnTo>
                      <a:pt x="4" y="13"/>
                    </a:lnTo>
                    <a:lnTo>
                      <a:pt x="5" y="12"/>
                    </a:lnTo>
                    <a:lnTo>
                      <a:pt x="5" y="11"/>
                    </a:lnTo>
                    <a:lnTo>
                      <a:pt x="5" y="10"/>
                    </a:lnTo>
                    <a:lnTo>
                      <a:pt x="5" y="9"/>
                    </a:lnTo>
                    <a:lnTo>
                      <a:pt x="6" y="7"/>
                    </a:lnTo>
                    <a:lnTo>
                      <a:pt x="5" y="6"/>
                    </a:lnTo>
                    <a:lnTo>
                      <a:pt x="6" y="5"/>
                    </a:lnTo>
                    <a:lnTo>
                      <a:pt x="6" y="3"/>
                    </a:lnTo>
                    <a:lnTo>
                      <a:pt x="7" y="3"/>
                    </a:lnTo>
                    <a:lnTo>
                      <a:pt x="8" y="2"/>
                    </a:lnTo>
                    <a:lnTo>
                      <a:pt x="9" y="1"/>
                    </a:lnTo>
                    <a:lnTo>
                      <a:pt x="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301"/>
              <p:cNvSpPr>
                <a:spLocks/>
              </p:cNvSpPr>
              <p:nvPr userDrawn="1"/>
            </p:nvSpPr>
            <p:spPr bwMode="auto">
              <a:xfrm>
                <a:off x="2210" y="2901"/>
                <a:ext cx="5" cy="10"/>
              </a:xfrm>
              <a:custGeom>
                <a:avLst/>
                <a:gdLst>
                  <a:gd name="T0" fmla="*/ 9 w 12"/>
                  <a:gd name="T1" fmla="*/ 9 h 20"/>
                  <a:gd name="T2" fmla="*/ 10 w 12"/>
                  <a:gd name="T3" fmla="*/ 7 h 20"/>
                  <a:gd name="T4" fmla="*/ 11 w 12"/>
                  <a:gd name="T5" fmla="*/ 5 h 20"/>
                  <a:gd name="T6" fmla="*/ 11 w 12"/>
                  <a:gd name="T7" fmla="*/ 2 h 20"/>
                  <a:gd name="T8" fmla="*/ 12 w 12"/>
                  <a:gd name="T9" fmla="*/ 0 h 20"/>
                  <a:gd name="T10" fmla="*/ 8 w 12"/>
                  <a:gd name="T11" fmla="*/ 3 h 20"/>
                  <a:gd name="T12" fmla="*/ 6 w 12"/>
                  <a:gd name="T13" fmla="*/ 9 h 20"/>
                  <a:gd name="T14" fmla="*/ 3 w 12"/>
                  <a:gd name="T15" fmla="*/ 15 h 20"/>
                  <a:gd name="T16" fmla="*/ 0 w 12"/>
                  <a:gd name="T17" fmla="*/ 19 h 20"/>
                  <a:gd name="T18" fmla="*/ 1 w 12"/>
                  <a:gd name="T19" fmla="*/ 20 h 20"/>
                  <a:gd name="T20" fmla="*/ 2 w 12"/>
                  <a:gd name="T21" fmla="*/ 20 h 20"/>
                  <a:gd name="T22" fmla="*/ 5 w 12"/>
                  <a:gd name="T23" fmla="*/ 20 h 20"/>
                  <a:gd name="T24" fmla="*/ 6 w 12"/>
                  <a:gd name="T25" fmla="*/ 19 h 20"/>
                  <a:gd name="T26" fmla="*/ 6 w 12"/>
                  <a:gd name="T27" fmla="*/ 18 h 20"/>
                  <a:gd name="T28" fmla="*/ 6 w 12"/>
                  <a:gd name="T29" fmla="*/ 16 h 20"/>
                  <a:gd name="T30" fmla="*/ 6 w 12"/>
                  <a:gd name="T31" fmla="*/ 15 h 20"/>
                  <a:gd name="T32" fmla="*/ 6 w 12"/>
                  <a:gd name="T33" fmla="*/ 14 h 20"/>
                  <a:gd name="T34" fmla="*/ 7 w 12"/>
                  <a:gd name="T35" fmla="*/ 13 h 20"/>
                  <a:gd name="T36" fmla="*/ 8 w 12"/>
                  <a:gd name="T37" fmla="*/ 12 h 20"/>
                  <a:gd name="T38" fmla="*/ 8 w 12"/>
                  <a:gd name="T39" fmla="*/ 11 h 20"/>
                  <a:gd name="T40" fmla="*/ 9 w 12"/>
                  <a:gd name="T41" fmla="*/ 10 h 20"/>
                  <a:gd name="T42" fmla="*/ 9 w 12"/>
                  <a:gd name="T43" fmla="*/ 9 h 20"/>
                  <a:gd name="T44" fmla="*/ 9 w 12"/>
                  <a:gd name="T45"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20">
                    <a:moveTo>
                      <a:pt x="9" y="9"/>
                    </a:moveTo>
                    <a:lnTo>
                      <a:pt x="10" y="7"/>
                    </a:lnTo>
                    <a:lnTo>
                      <a:pt x="11" y="5"/>
                    </a:lnTo>
                    <a:lnTo>
                      <a:pt x="11" y="2"/>
                    </a:lnTo>
                    <a:lnTo>
                      <a:pt x="12" y="0"/>
                    </a:lnTo>
                    <a:lnTo>
                      <a:pt x="8" y="3"/>
                    </a:lnTo>
                    <a:lnTo>
                      <a:pt x="6" y="9"/>
                    </a:lnTo>
                    <a:lnTo>
                      <a:pt x="3" y="15"/>
                    </a:lnTo>
                    <a:lnTo>
                      <a:pt x="0" y="19"/>
                    </a:lnTo>
                    <a:lnTo>
                      <a:pt x="1" y="20"/>
                    </a:lnTo>
                    <a:lnTo>
                      <a:pt x="2" y="20"/>
                    </a:lnTo>
                    <a:lnTo>
                      <a:pt x="5" y="20"/>
                    </a:lnTo>
                    <a:lnTo>
                      <a:pt x="6" y="19"/>
                    </a:lnTo>
                    <a:lnTo>
                      <a:pt x="6" y="18"/>
                    </a:lnTo>
                    <a:lnTo>
                      <a:pt x="6" y="16"/>
                    </a:lnTo>
                    <a:lnTo>
                      <a:pt x="6" y="15"/>
                    </a:lnTo>
                    <a:lnTo>
                      <a:pt x="6" y="14"/>
                    </a:lnTo>
                    <a:lnTo>
                      <a:pt x="7" y="13"/>
                    </a:lnTo>
                    <a:lnTo>
                      <a:pt x="8" y="12"/>
                    </a:lnTo>
                    <a:lnTo>
                      <a:pt x="8" y="11"/>
                    </a:lnTo>
                    <a:lnTo>
                      <a:pt x="9" y="10"/>
                    </a:lnTo>
                    <a:lnTo>
                      <a:pt x="9" y="9"/>
                    </a:lnTo>
                    <a:lnTo>
                      <a:pt x="9"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302"/>
              <p:cNvSpPr>
                <a:spLocks/>
              </p:cNvSpPr>
              <p:nvPr userDrawn="1"/>
            </p:nvSpPr>
            <p:spPr bwMode="auto">
              <a:xfrm>
                <a:off x="2231" y="2814"/>
                <a:ext cx="1" cy="6"/>
              </a:xfrm>
              <a:custGeom>
                <a:avLst/>
                <a:gdLst>
                  <a:gd name="T0" fmla="*/ 2 w 4"/>
                  <a:gd name="T1" fmla="*/ 13 h 13"/>
                  <a:gd name="T2" fmla="*/ 4 w 4"/>
                  <a:gd name="T3" fmla="*/ 13 h 13"/>
                  <a:gd name="T4" fmla="*/ 4 w 4"/>
                  <a:gd name="T5" fmla="*/ 8 h 13"/>
                  <a:gd name="T6" fmla="*/ 4 w 4"/>
                  <a:gd name="T7" fmla="*/ 5 h 13"/>
                  <a:gd name="T8" fmla="*/ 4 w 4"/>
                  <a:gd name="T9" fmla="*/ 0 h 13"/>
                  <a:gd name="T10" fmla="*/ 1 w 4"/>
                  <a:gd name="T11" fmla="*/ 0 h 13"/>
                  <a:gd name="T12" fmla="*/ 1 w 4"/>
                  <a:gd name="T13" fmla="*/ 1 h 13"/>
                  <a:gd name="T14" fmla="*/ 0 w 4"/>
                  <a:gd name="T15" fmla="*/ 2 h 13"/>
                  <a:gd name="T16" fmla="*/ 0 w 4"/>
                  <a:gd name="T17" fmla="*/ 5 h 13"/>
                  <a:gd name="T18" fmla="*/ 0 w 4"/>
                  <a:gd name="T19" fmla="*/ 6 h 13"/>
                  <a:gd name="T20" fmla="*/ 0 w 4"/>
                  <a:gd name="T21" fmla="*/ 7 h 13"/>
                  <a:gd name="T22" fmla="*/ 1 w 4"/>
                  <a:gd name="T23" fmla="*/ 9 h 13"/>
                  <a:gd name="T24" fmla="*/ 1 w 4"/>
                  <a:gd name="T25" fmla="*/ 11 h 13"/>
                  <a:gd name="T26" fmla="*/ 2 w 4"/>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3">
                    <a:moveTo>
                      <a:pt x="2" y="13"/>
                    </a:moveTo>
                    <a:lnTo>
                      <a:pt x="4" y="13"/>
                    </a:lnTo>
                    <a:lnTo>
                      <a:pt x="4" y="8"/>
                    </a:lnTo>
                    <a:lnTo>
                      <a:pt x="4" y="5"/>
                    </a:lnTo>
                    <a:lnTo>
                      <a:pt x="4" y="0"/>
                    </a:lnTo>
                    <a:lnTo>
                      <a:pt x="1" y="0"/>
                    </a:lnTo>
                    <a:lnTo>
                      <a:pt x="1" y="1"/>
                    </a:lnTo>
                    <a:lnTo>
                      <a:pt x="0" y="2"/>
                    </a:lnTo>
                    <a:lnTo>
                      <a:pt x="0" y="5"/>
                    </a:lnTo>
                    <a:lnTo>
                      <a:pt x="0" y="6"/>
                    </a:lnTo>
                    <a:lnTo>
                      <a:pt x="0" y="7"/>
                    </a:lnTo>
                    <a:lnTo>
                      <a:pt x="1" y="9"/>
                    </a:lnTo>
                    <a:lnTo>
                      <a:pt x="1" y="11"/>
                    </a:lnTo>
                    <a:lnTo>
                      <a:pt x="2"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303"/>
              <p:cNvSpPr>
                <a:spLocks/>
              </p:cNvSpPr>
              <p:nvPr userDrawn="1"/>
            </p:nvSpPr>
            <p:spPr bwMode="auto">
              <a:xfrm>
                <a:off x="2223" y="2815"/>
                <a:ext cx="12" cy="69"/>
              </a:xfrm>
              <a:custGeom>
                <a:avLst/>
                <a:gdLst>
                  <a:gd name="T0" fmla="*/ 21 w 25"/>
                  <a:gd name="T1" fmla="*/ 100 h 139"/>
                  <a:gd name="T2" fmla="*/ 17 w 25"/>
                  <a:gd name="T3" fmla="*/ 105 h 139"/>
                  <a:gd name="T4" fmla="*/ 16 w 25"/>
                  <a:gd name="T5" fmla="*/ 96 h 139"/>
                  <a:gd name="T6" fmla="*/ 15 w 25"/>
                  <a:gd name="T7" fmla="*/ 91 h 139"/>
                  <a:gd name="T8" fmla="*/ 14 w 25"/>
                  <a:gd name="T9" fmla="*/ 99 h 139"/>
                  <a:gd name="T10" fmla="*/ 12 w 25"/>
                  <a:gd name="T11" fmla="*/ 109 h 139"/>
                  <a:gd name="T12" fmla="*/ 13 w 25"/>
                  <a:gd name="T13" fmla="*/ 93 h 139"/>
                  <a:gd name="T14" fmla="*/ 17 w 25"/>
                  <a:gd name="T15" fmla="*/ 76 h 139"/>
                  <a:gd name="T16" fmla="*/ 19 w 25"/>
                  <a:gd name="T17" fmla="*/ 70 h 139"/>
                  <a:gd name="T18" fmla="*/ 19 w 25"/>
                  <a:gd name="T19" fmla="*/ 63 h 139"/>
                  <a:gd name="T20" fmla="*/ 15 w 25"/>
                  <a:gd name="T21" fmla="*/ 65 h 139"/>
                  <a:gd name="T22" fmla="*/ 13 w 25"/>
                  <a:gd name="T23" fmla="*/ 70 h 139"/>
                  <a:gd name="T24" fmla="*/ 13 w 25"/>
                  <a:gd name="T25" fmla="*/ 57 h 139"/>
                  <a:gd name="T26" fmla="*/ 16 w 25"/>
                  <a:gd name="T27" fmla="*/ 50 h 139"/>
                  <a:gd name="T28" fmla="*/ 17 w 25"/>
                  <a:gd name="T29" fmla="*/ 55 h 139"/>
                  <a:gd name="T30" fmla="*/ 19 w 25"/>
                  <a:gd name="T31" fmla="*/ 58 h 139"/>
                  <a:gd name="T32" fmla="*/ 23 w 25"/>
                  <a:gd name="T33" fmla="*/ 53 h 139"/>
                  <a:gd name="T34" fmla="*/ 21 w 25"/>
                  <a:gd name="T35" fmla="*/ 52 h 139"/>
                  <a:gd name="T36" fmla="*/ 25 w 25"/>
                  <a:gd name="T37" fmla="*/ 35 h 139"/>
                  <a:gd name="T38" fmla="*/ 21 w 25"/>
                  <a:gd name="T39" fmla="*/ 35 h 139"/>
                  <a:gd name="T40" fmla="*/ 21 w 25"/>
                  <a:gd name="T41" fmla="*/ 26 h 139"/>
                  <a:gd name="T42" fmla="*/ 19 w 25"/>
                  <a:gd name="T43" fmla="*/ 21 h 139"/>
                  <a:gd name="T44" fmla="*/ 14 w 25"/>
                  <a:gd name="T45" fmla="*/ 38 h 139"/>
                  <a:gd name="T46" fmla="*/ 10 w 25"/>
                  <a:gd name="T47" fmla="*/ 43 h 139"/>
                  <a:gd name="T48" fmla="*/ 9 w 25"/>
                  <a:gd name="T49" fmla="*/ 43 h 139"/>
                  <a:gd name="T50" fmla="*/ 12 w 25"/>
                  <a:gd name="T51" fmla="*/ 14 h 139"/>
                  <a:gd name="T52" fmla="*/ 16 w 25"/>
                  <a:gd name="T53" fmla="*/ 14 h 139"/>
                  <a:gd name="T54" fmla="*/ 13 w 25"/>
                  <a:gd name="T55" fmla="*/ 0 h 139"/>
                  <a:gd name="T56" fmla="*/ 11 w 25"/>
                  <a:gd name="T57" fmla="*/ 9 h 139"/>
                  <a:gd name="T58" fmla="*/ 12 w 25"/>
                  <a:gd name="T59" fmla="*/ 13 h 139"/>
                  <a:gd name="T60" fmla="*/ 9 w 25"/>
                  <a:gd name="T61" fmla="*/ 14 h 139"/>
                  <a:gd name="T62" fmla="*/ 7 w 25"/>
                  <a:gd name="T63" fmla="*/ 19 h 139"/>
                  <a:gd name="T64" fmla="*/ 4 w 25"/>
                  <a:gd name="T65" fmla="*/ 25 h 139"/>
                  <a:gd name="T66" fmla="*/ 3 w 25"/>
                  <a:gd name="T67" fmla="*/ 33 h 139"/>
                  <a:gd name="T68" fmla="*/ 4 w 25"/>
                  <a:gd name="T69" fmla="*/ 35 h 139"/>
                  <a:gd name="T70" fmla="*/ 8 w 25"/>
                  <a:gd name="T71" fmla="*/ 20 h 139"/>
                  <a:gd name="T72" fmla="*/ 10 w 25"/>
                  <a:gd name="T73" fmla="*/ 31 h 139"/>
                  <a:gd name="T74" fmla="*/ 6 w 25"/>
                  <a:gd name="T75" fmla="*/ 55 h 139"/>
                  <a:gd name="T76" fmla="*/ 4 w 25"/>
                  <a:gd name="T77" fmla="*/ 63 h 139"/>
                  <a:gd name="T78" fmla="*/ 6 w 25"/>
                  <a:gd name="T79" fmla="*/ 69 h 139"/>
                  <a:gd name="T80" fmla="*/ 2 w 25"/>
                  <a:gd name="T81" fmla="*/ 74 h 139"/>
                  <a:gd name="T82" fmla="*/ 4 w 25"/>
                  <a:gd name="T83" fmla="*/ 75 h 139"/>
                  <a:gd name="T84" fmla="*/ 5 w 25"/>
                  <a:gd name="T85" fmla="*/ 81 h 139"/>
                  <a:gd name="T86" fmla="*/ 3 w 25"/>
                  <a:gd name="T87" fmla="*/ 89 h 139"/>
                  <a:gd name="T88" fmla="*/ 5 w 25"/>
                  <a:gd name="T89" fmla="*/ 89 h 139"/>
                  <a:gd name="T90" fmla="*/ 4 w 25"/>
                  <a:gd name="T91" fmla="*/ 99 h 139"/>
                  <a:gd name="T92" fmla="*/ 0 w 25"/>
                  <a:gd name="T93" fmla="*/ 114 h 139"/>
                  <a:gd name="T94" fmla="*/ 1 w 25"/>
                  <a:gd name="T95" fmla="*/ 117 h 139"/>
                  <a:gd name="T96" fmla="*/ 6 w 25"/>
                  <a:gd name="T97" fmla="*/ 106 h 139"/>
                  <a:gd name="T98" fmla="*/ 9 w 25"/>
                  <a:gd name="T99" fmla="*/ 101 h 139"/>
                  <a:gd name="T100" fmla="*/ 9 w 25"/>
                  <a:gd name="T101" fmla="*/ 120 h 139"/>
                  <a:gd name="T102" fmla="*/ 10 w 25"/>
                  <a:gd name="T103" fmla="*/ 116 h 139"/>
                  <a:gd name="T104" fmla="*/ 12 w 25"/>
                  <a:gd name="T105" fmla="*/ 114 h 139"/>
                  <a:gd name="T106" fmla="*/ 11 w 25"/>
                  <a:gd name="T107" fmla="*/ 124 h 139"/>
                  <a:gd name="T108" fmla="*/ 15 w 25"/>
                  <a:gd name="T109" fmla="*/ 136 h 139"/>
                  <a:gd name="T110" fmla="*/ 15 w 25"/>
                  <a:gd name="T111" fmla="*/ 125 h 139"/>
                  <a:gd name="T112" fmla="*/ 19 w 25"/>
                  <a:gd name="T113" fmla="*/ 134 h 139"/>
                  <a:gd name="T114" fmla="*/ 21 w 25"/>
                  <a:gd name="T115" fmla="*/ 1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 h="139">
                    <a:moveTo>
                      <a:pt x="21" y="137"/>
                    </a:moveTo>
                    <a:lnTo>
                      <a:pt x="23" y="125"/>
                    </a:lnTo>
                    <a:lnTo>
                      <a:pt x="23" y="113"/>
                    </a:lnTo>
                    <a:lnTo>
                      <a:pt x="21" y="100"/>
                    </a:lnTo>
                    <a:lnTo>
                      <a:pt x="20" y="101"/>
                    </a:lnTo>
                    <a:lnTo>
                      <a:pt x="20" y="102"/>
                    </a:lnTo>
                    <a:lnTo>
                      <a:pt x="19" y="104"/>
                    </a:lnTo>
                    <a:lnTo>
                      <a:pt x="17" y="105"/>
                    </a:lnTo>
                    <a:lnTo>
                      <a:pt x="17" y="104"/>
                    </a:lnTo>
                    <a:lnTo>
                      <a:pt x="17" y="102"/>
                    </a:lnTo>
                    <a:lnTo>
                      <a:pt x="17" y="99"/>
                    </a:lnTo>
                    <a:lnTo>
                      <a:pt x="16" y="96"/>
                    </a:lnTo>
                    <a:lnTo>
                      <a:pt x="16" y="94"/>
                    </a:lnTo>
                    <a:lnTo>
                      <a:pt x="17" y="91"/>
                    </a:lnTo>
                    <a:lnTo>
                      <a:pt x="16" y="90"/>
                    </a:lnTo>
                    <a:lnTo>
                      <a:pt x="15" y="91"/>
                    </a:lnTo>
                    <a:lnTo>
                      <a:pt x="15" y="93"/>
                    </a:lnTo>
                    <a:lnTo>
                      <a:pt x="16" y="94"/>
                    </a:lnTo>
                    <a:lnTo>
                      <a:pt x="14" y="97"/>
                    </a:lnTo>
                    <a:lnTo>
                      <a:pt x="14" y="99"/>
                    </a:lnTo>
                    <a:lnTo>
                      <a:pt x="14" y="102"/>
                    </a:lnTo>
                    <a:lnTo>
                      <a:pt x="14" y="104"/>
                    </a:lnTo>
                    <a:lnTo>
                      <a:pt x="14" y="107"/>
                    </a:lnTo>
                    <a:lnTo>
                      <a:pt x="12" y="109"/>
                    </a:lnTo>
                    <a:lnTo>
                      <a:pt x="12" y="106"/>
                    </a:lnTo>
                    <a:lnTo>
                      <a:pt x="12" y="102"/>
                    </a:lnTo>
                    <a:lnTo>
                      <a:pt x="12" y="99"/>
                    </a:lnTo>
                    <a:lnTo>
                      <a:pt x="13" y="93"/>
                    </a:lnTo>
                    <a:lnTo>
                      <a:pt x="15" y="86"/>
                    </a:lnTo>
                    <a:lnTo>
                      <a:pt x="17" y="80"/>
                    </a:lnTo>
                    <a:lnTo>
                      <a:pt x="17" y="78"/>
                    </a:lnTo>
                    <a:lnTo>
                      <a:pt x="17" y="76"/>
                    </a:lnTo>
                    <a:lnTo>
                      <a:pt x="17" y="74"/>
                    </a:lnTo>
                    <a:lnTo>
                      <a:pt x="17" y="72"/>
                    </a:lnTo>
                    <a:lnTo>
                      <a:pt x="19" y="71"/>
                    </a:lnTo>
                    <a:lnTo>
                      <a:pt x="19" y="70"/>
                    </a:lnTo>
                    <a:lnTo>
                      <a:pt x="19" y="69"/>
                    </a:lnTo>
                    <a:lnTo>
                      <a:pt x="19" y="66"/>
                    </a:lnTo>
                    <a:lnTo>
                      <a:pt x="19" y="65"/>
                    </a:lnTo>
                    <a:lnTo>
                      <a:pt x="19" y="63"/>
                    </a:lnTo>
                    <a:lnTo>
                      <a:pt x="17" y="63"/>
                    </a:lnTo>
                    <a:lnTo>
                      <a:pt x="16" y="62"/>
                    </a:lnTo>
                    <a:lnTo>
                      <a:pt x="15" y="64"/>
                    </a:lnTo>
                    <a:lnTo>
                      <a:pt x="15" y="65"/>
                    </a:lnTo>
                    <a:lnTo>
                      <a:pt x="16" y="68"/>
                    </a:lnTo>
                    <a:lnTo>
                      <a:pt x="15" y="69"/>
                    </a:lnTo>
                    <a:lnTo>
                      <a:pt x="15" y="70"/>
                    </a:lnTo>
                    <a:lnTo>
                      <a:pt x="13" y="70"/>
                    </a:lnTo>
                    <a:lnTo>
                      <a:pt x="13" y="70"/>
                    </a:lnTo>
                    <a:lnTo>
                      <a:pt x="13" y="70"/>
                    </a:lnTo>
                    <a:lnTo>
                      <a:pt x="13" y="63"/>
                    </a:lnTo>
                    <a:lnTo>
                      <a:pt x="13" y="57"/>
                    </a:lnTo>
                    <a:lnTo>
                      <a:pt x="13" y="52"/>
                    </a:lnTo>
                    <a:lnTo>
                      <a:pt x="16" y="47"/>
                    </a:lnTo>
                    <a:lnTo>
                      <a:pt x="16" y="49"/>
                    </a:lnTo>
                    <a:lnTo>
                      <a:pt x="16" y="50"/>
                    </a:lnTo>
                    <a:lnTo>
                      <a:pt x="15" y="52"/>
                    </a:lnTo>
                    <a:lnTo>
                      <a:pt x="15" y="54"/>
                    </a:lnTo>
                    <a:lnTo>
                      <a:pt x="16" y="56"/>
                    </a:lnTo>
                    <a:lnTo>
                      <a:pt x="17" y="55"/>
                    </a:lnTo>
                    <a:lnTo>
                      <a:pt x="20" y="53"/>
                    </a:lnTo>
                    <a:lnTo>
                      <a:pt x="20" y="55"/>
                    </a:lnTo>
                    <a:lnTo>
                      <a:pt x="19" y="56"/>
                    </a:lnTo>
                    <a:lnTo>
                      <a:pt x="19" y="58"/>
                    </a:lnTo>
                    <a:lnTo>
                      <a:pt x="20" y="60"/>
                    </a:lnTo>
                    <a:lnTo>
                      <a:pt x="20" y="60"/>
                    </a:lnTo>
                    <a:lnTo>
                      <a:pt x="22" y="57"/>
                    </a:lnTo>
                    <a:lnTo>
                      <a:pt x="23" y="53"/>
                    </a:lnTo>
                    <a:lnTo>
                      <a:pt x="24" y="49"/>
                    </a:lnTo>
                    <a:lnTo>
                      <a:pt x="22" y="49"/>
                    </a:lnTo>
                    <a:lnTo>
                      <a:pt x="21" y="50"/>
                    </a:lnTo>
                    <a:lnTo>
                      <a:pt x="21" y="52"/>
                    </a:lnTo>
                    <a:lnTo>
                      <a:pt x="20" y="52"/>
                    </a:lnTo>
                    <a:lnTo>
                      <a:pt x="19" y="52"/>
                    </a:lnTo>
                    <a:lnTo>
                      <a:pt x="23" y="43"/>
                    </a:lnTo>
                    <a:lnTo>
                      <a:pt x="25" y="35"/>
                    </a:lnTo>
                    <a:lnTo>
                      <a:pt x="24" y="25"/>
                    </a:lnTo>
                    <a:lnTo>
                      <a:pt x="22" y="25"/>
                    </a:lnTo>
                    <a:lnTo>
                      <a:pt x="22" y="31"/>
                    </a:lnTo>
                    <a:lnTo>
                      <a:pt x="21" y="35"/>
                    </a:lnTo>
                    <a:lnTo>
                      <a:pt x="19" y="33"/>
                    </a:lnTo>
                    <a:lnTo>
                      <a:pt x="19" y="31"/>
                    </a:lnTo>
                    <a:lnTo>
                      <a:pt x="20" y="28"/>
                    </a:lnTo>
                    <a:lnTo>
                      <a:pt x="21" y="26"/>
                    </a:lnTo>
                    <a:lnTo>
                      <a:pt x="21" y="24"/>
                    </a:lnTo>
                    <a:lnTo>
                      <a:pt x="21" y="21"/>
                    </a:lnTo>
                    <a:lnTo>
                      <a:pt x="19" y="21"/>
                    </a:lnTo>
                    <a:lnTo>
                      <a:pt x="19" y="21"/>
                    </a:lnTo>
                    <a:lnTo>
                      <a:pt x="17" y="22"/>
                    </a:lnTo>
                    <a:lnTo>
                      <a:pt x="17" y="24"/>
                    </a:lnTo>
                    <a:lnTo>
                      <a:pt x="16" y="31"/>
                    </a:lnTo>
                    <a:lnTo>
                      <a:pt x="14" y="38"/>
                    </a:lnTo>
                    <a:lnTo>
                      <a:pt x="14" y="40"/>
                    </a:lnTo>
                    <a:lnTo>
                      <a:pt x="12" y="41"/>
                    </a:lnTo>
                    <a:lnTo>
                      <a:pt x="11" y="42"/>
                    </a:lnTo>
                    <a:lnTo>
                      <a:pt x="10" y="43"/>
                    </a:lnTo>
                    <a:lnTo>
                      <a:pt x="10" y="60"/>
                    </a:lnTo>
                    <a:lnTo>
                      <a:pt x="9" y="58"/>
                    </a:lnTo>
                    <a:lnTo>
                      <a:pt x="9" y="51"/>
                    </a:lnTo>
                    <a:lnTo>
                      <a:pt x="9" y="43"/>
                    </a:lnTo>
                    <a:lnTo>
                      <a:pt x="10" y="36"/>
                    </a:lnTo>
                    <a:lnTo>
                      <a:pt x="13" y="29"/>
                    </a:lnTo>
                    <a:lnTo>
                      <a:pt x="12" y="21"/>
                    </a:lnTo>
                    <a:lnTo>
                      <a:pt x="12" y="14"/>
                    </a:lnTo>
                    <a:lnTo>
                      <a:pt x="13" y="18"/>
                    </a:lnTo>
                    <a:lnTo>
                      <a:pt x="15" y="22"/>
                    </a:lnTo>
                    <a:lnTo>
                      <a:pt x="17" y="17"/>
                    </a:lnTo>
                    <a:lnTo>
                      <a:pt x="16" y="14"/>
                    </a:lnTo>
                    <a:lnTo>
                      <a:pt x="14" y="9"/>
                    </a:lnTo>
                    <a:lnTo>
                      <a:pt x="15" y="5"/>
                    </a:lnTo>
                    <a:lnTo>
                      <a:pt x="14" y="3"/>
                    </a:lnTo>
                    <a:lnTo>
                      <a:pt x="13" y="0"/>
                    </a:lnTo>
                    <a:lnTo>
                      <a:pt x="12" y="3"/>
                    </a:lnTo>
                    <a:lnTo>
                      <a:pt x="12" y="4"/>
                    </a:lnTo>
                    <a:lnTo>
                      <a:pt x="12" y="7"/>
                    </a:lnTo>
                    <a:lnTo>
                      <a:pt x="11" y="9"/>
                    </a:lnTo>
                    <a:lnTo>
                      <a:pt x="12" y="10"/>
                    </a:lnTo>
                    <a:lnTo>
                      <a:pt x="12" y="11"/>
                    </a:lnTo>
                    <a:lnTo>
                      <a:pt x="13" y="12"/>
                    </a:lnTo>
                    <a:lnTo>
                      <a:pt x="12" y="13"/>
                    </a:lnTo>
                    <a:lnTo>
                      <a:pt x="11" y="13"/>
                    </a:lnTo>
                    <a:lnTo>
                      <a:pt x="10" y="12"/>
                    </a:lnTo>
                    <a:lnTo>
                      <a:pt x="9" y="13"/>
                    </a:lnTo>
                    <a:lnTo>
                      <a:pt x="9" y="14"/>
                    </a:lnTo>
                    <a:lnTo>
                      <a:pt x="9" y="15"/>
                    </a:lnTo>
                    <a:lnTo>
                      <a:pt x="9" y="17"/>
                    </a:lnTo>
                    <a:lnTo>
                      <a:pt x="8" y="18"/>
                    </a:lnTo>
                    <a:lnTo>
                      <a:pt x="7" y="19"/>
                    </a:lnTo>
                    <a:lnTo>
                      <a:pt x="7" y="18"/>
                    </a:lnTo>
                    <a:lnTo>
                      <a:pt x="5" y="20"/>
                    </a:lnTo>
                    <a:lnTo>
                      <a:pt x="4" y="22"/>
                    </a:lnTo>
                    <a:lnTo>
                      <a:pt x="4" y="25"/>
                    </a:lnTo>
                    <a:lnTo>
                      <a:pt x="3" y="27"/>
                    </a:lnTo>
                    <a:lnTo>
                      <a:pt x="3" y="29"/>
                    </a:lnTo>
                    <a:lnTo>
                      <a:pt x="3" y="31"/>
                    </a:lnTo>
                    <a:lnTo>
                      <a:pt x="3" y="33"/>
                    </a:lnTo>
                    <a:lnTo>
                      <a:pt x="3" y="34"/>
                    </a:lnTo>
                    <a:lnTo>
                      <a:pt x="3" y="34"/>
                    </a:lnTo>
                    <a:lnTo>
                      <a:pt x="4" y="35"/>
                    </a:lnTo>
                    <a:lnTo>
                      <a:pt x="4" y="35"/>
                    </a:lnTo>
                    <a:lnTo>
                      <a:pt x="5" y="35"/>
                    </a:lnTo>
                    <a:lnTo>
                      <a:pt x="6" y="31"/>
                    </a:lnTo>
                    <a:lnTo>
                      <a:pt x="7" y="26"/>
                    </a:lnTo>
                    <a:lnTo>
                      <a:pt x="8" y="20"/>
                    </a:lnTo>
                    <a:lnTo>
                      <a:pt x="9" y="22"/>
                    </a:lnTo>
                    <a:lnTo>
                      <a:pt x="9" y="26"/>
                    </a:lnTo>
                    <a:lnTo>
                      <a:pt x="10" y="28"/>
                    </a:lnTo>
                    <a:lnTo>
                      <a:pt x="10" y="31"/>
                    </a:lnTo>
                    <a:lnTo>
                      <a:pt x="6" y="36"/>
                    </a:lnTo>
                    <a:lnTo>
                      <a:pt x="6" y="42"/>
                    </a:lnTo>
                    <a:lnTo>
                      <a:pt x="6" y="49"/>
                    </a:lnTo>
                    <a:lnTo>
                      <a:pt x="6" y="55"/>
                    </a:lnTo>
                    <a:lnTo>
                      <a:pt x="5" y="57"/>
                    </a:lnTo>
                    <a:lnTo>
                      <a:pt x="5" y="59"/>
                    </a:lnTo>
                    <a:lnTo>
                      <a:pt x="5" y="62"/>
                    </a:lnTo>
                    <a:lnTo>
                      <a:pt x="4" y="63"/>
                    </a:lnTo>
                    <a:lnTo>
                      <a:pt x="4" y="64"/>
                    </a:lnTo>
                    <a:lnTo>
                      <a:pt x="4" y="66"/>
                    </a:lnTo>
                    <a:lnTo>
                      <a:pt x="5" y="68"/>
                    </a:lnTo>
                    <a:lnTo>
                      <a:pt x="6" y="69"/>
                    </a:lnTo>
                    <a:lnTo>
                      <a:pt x="6" y="71"/>
                    </a:lnTo>
                    <a:lnTo>
                      <a:pt x="6" y="72"/>
                    </a:lnTo>
                    <a:lnTo>
                      <a:pt x="5" y="73"/>
                    </a:lnTo>
                    <a:lnTo>
                      <a:pt x="2" y="74"/>
                    </a:lnTo>
                    <a:lnTo>
                      <a:pt x="2" y="74"/>
                    </a:lnTo>
                    <a:lnTo>
                      <a:pt x="2" y="75"/>
                    </a:lnTo>
                    <a:lnTo>
                      <a:pt x="3" y="75"/>
                    </a:lnTo>
                    <a:lnTo>
                      <a:pt x="4" y="75"/>
                    </a:lnTo>
                    <a:lnTo>
                      <a:pt x="5" y="74"/>
                    </a:lnTo>
                    <a:lnTo>
                      <a:pt x="6" y="76"/>
                    </a:lnTo>
                    <a:lnTo>
                      <a:pt x="6" y="79"/>
                    </a:lnTo>
                    <a:lnTo>
                      <a:pt x="5" y="81"/>
                    </a:lnTo>
                    <a:lnTo>
                      <a:pt x="4" y="83"/>
                    </a:lnTo>
                    <a:lnTo>
                      <a:pt x="4" y="85"/>
                    </a:lnTo>
                    <a:lnTo>
                      <a:pt x="3" y="87"/>
                    </a:lnTo>
                    <a:lnTo>
                      <a:pt x="3" y="89"/>
                    </a:lnTo>
                    <a:lnTo>
                      <a:pt x="2" y="91"/>
                    </a:lnTo>
                    <a:lnTo>
                      <a:pt x="3" y="91"/>
                    </a:lnTo>
                    <a:lnTo>
                      <a:pt x="4" y="90"/>
                    </a:lnTo>
                    <a:lnTo>
                      <a:pt x="5" y="89"/>
                    </a:lnTo>
                    <a:lnTo>
                      <a:pt x="5" y="87"/>
                    </a:lnTo>
                    <a:lnTo>
                      <a:pt x="5" y="91"/>
                    </a:lnTo>
                    <a:lnTo>
                      <a:pt x="4" y="95"/>
                    </a:lnTo>
                    <a:lnTo>
                      <a:pt x="4" y="99"/>
                    </a:lnTo>
                    <a:lnTo>
                      <a:pt x="4" y="103"/>
                    </a:lnTo>
                    <a:lnTo>
                      <a:pt x="2" y="107"/>
                    </a:lnTo>
                    <a:lnTo>
                      <a:pt x="0" y="113"/>
                    </a:lnTo>
                    <a:lnTo>
                      <a:pt x="0" y="114"/>
                    </a:lnTo>
                    <a:lnTo>
                      <a:pt x="0" y="115"/>
                    </a:lnTo>
                    <a:lnTo>
                      <a:pt x="0" y="116"/>
                    </a:lnTo>
                    <a:lnTo>
                      <a:pt x="0" y="117"/>
                    </a:lnTo>
                    <a:lnTo>
                      <a:pt x="1" y="117"/>
                    </a:lnTo>
                    <a:lnTo>
                      <a:pt x="3" y="115"/>
                    </a:lnTo>
                    <a:lnTo>
                      <a:pt x="4" y="113"/>
                    </a:lnTo>
                    <a:lnTo>
                      <a:pt x="5" y="109"/>
                    </a:lnTo>
                    <a:lnTo>
                      <a:pt x="6" y="106"/>
                    </a:lnTo>
                    <a:lnTo>
                      <a:pt x="7" y="104"/>
                    </a:lnTo>
                    <a:lnTo>
                      <a:pt x="7" y="102"/>
                    </a:lnTo>
                    <a:lnTo>
                      <a:pt x="8" y="100"/>
                    </a:lnTo>
                    <a:lnTo>
                      <a:pt x="9" y="101"/>
                    </a:lnTo>
                    <a:lnTo>
                      <a:pt x="8" y="107"/>
                    </a:lnTo>
                    <a:lnTo>
                      <a:pt x="7" y="114"/>
                    </a:lnTo>
                    <a:lnTo>
                      <a:pt x="7" y="120"/>
                    </a:lnTo>
                    <a:lnTo>
                      <a:pt x="9" y="120"/>
                    </a:lnTo>
                    <a:lnTo>
                      <a:pt x="10" y="119"/>
                    </a:lnTo>
                    <a:lnTo>
                      <a:pt x="10" y="118"/>
                    </a:lnTo>
                    <a:lnTo>
                      <a:pt x="10" y="117"/>
                    </a:lnTo>
                    <a:lnTo>
                      <a:pt x="10" y="116"/>
                    </a:lnTo>
                    <a:lnTo>
                      <a:pt x="10" y="115"/>
                    </a:lnTo>
                    <a:lnTo>
                      <a:pt x="10" y="113"/>
                    </a:lnTo>
                    <a:lnTo>
                      <a:pt x="11" y="113"/>
                    </a:lnTo>
                    <a:lnTo>
                      <a:pt x="12" y="114"/>
                    </a:lnTo>
                    <a:lnTo>
                      <a:pt x="12" y="115"/>
                    </a:lnTo>
                    <a:lnTo>
                      <a:pt x="12" y="116"/>
                    </a:lnTo>
                    <a:lnTo>
                      <a:pt x="11" y="118"/>
                    </a:lnTo>
                    <a:lnTo>
                      <a:pt x="11" y="124"/>
                    </a:lnTo>
                    <a:lnTo>
                      <a:pt x="12" y="131"/>
                    </a:lnTo>
                    <a:lnTo>
                      <a:pt x="13" y="139"/>
                    </a:lnTo>
                    <a:lnTo>
                      <a:pt x="14" y="138"/>
                    </a:lnTo>
                    <a:lnTo>
                      <a:pt x="15" y="136"/>
                    </a:lnTo>
                    <a:lnTo>
                      <a:pt x="16" y="134"/>
                    </a:lnTo>
                    <a:lnTo>
                      <a:pt x="15" y="130"/>
                    </a:lnTo>
                    <a:lnTo>
                      <a:pt x="15" y="128"/>
                    </a:lnTo>
                    <a:lnTo>
                      <a:pt x="15" y="125"/>
                    </a:lnTo>
                    <a:lnTo>
                      <a:pt x="16" y="123"/>
                    </a:lnTo>
                    <a:lnTo>
                      <a:pt x="17" y="126"/>
                    </a:lnTo>
                    <a:lnTo>
                      <a:pt x="17" y="129"/>
                    </a:lnTo>
                    <a:lnTo>
                      <a:pt x="19" y="134"/>
                    </a:lnTo>
                    <a:lnTo>
                      <a:pt x="19" y="138"/>
                    </a:lnTo>
                    <a:lnTo>
                      <a:pt x="20" y="138"/>
                    </a:lnTo>
                    <a:lnTo>
                      <a:pt x="21" y="138"/>
                    </a:lnTo>
                    <a:lnTo>
                      <a:pt x="21" y="13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304"/>
              <p:cNvSpPr>
                <a:spLocks/>
              </p:cNvSpPr>
              <p:nvPr userDrawn="1"/>
            </p:nvSpPr>
            <p:spPr bwMode="auto">
              <a:xfrm>
                <a:off x="2222" y="2864"/>
                <a:ext cx="1" cy="2"/>
              </a:xfrm>
              <a:custGeom>
                <a:avLst/>
                <a:gdLst>
                  <a:gd name="T0" fmla="*/ 3 w 3"/>
                  <a:gd name="T1" fmla="*/ 1 h 3"/>
                  <a:gd name="T2" fmla="*/ 2 w 3"/>
                  <a:gd name="T3" fmla="*/ 0 h 3"/>
                  <a:gd name="T4" fmla="*/ 1 w 3"/>
                  <a:gd name="T5" fmla="*/ 0 h 3"/>
                  <a:gd name="T6" fmla="*/ 0 w 3"/>
                  <a:gd name="T7" fmla="*/ 0 h 3"/>
                  <a:gd name="T8" fmla="*/ 0 w 3"/>
                  <a:gd name="T9" fmla="*/ 3 h 3"/>
                  <a:gd name="T10" fmla="*/ 1 w 3"/>
                  <a:gd name="T11" fmla="*/ 3 h 3"/>
                  <a:gd name="T12" fmla="*/ 2 w 3"/>
                  <a:gd name="T13" fmla="*/ 2 h 3"/>
                  <a:gd name="T14" fmla="*/ 3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1"/>
                    </a:moveTo>
                    <a:lnTo>
                      <a:pt x="2" y="0"/>
                    </a:lnTo>
                    <a:lnTo>
                      <a:pt x="1" y="0"/>
                    </a:lnTo>
                    <a:lnTo>
                      <a:pt x="0" y="0"/>
                    </a:lnTo>
                    <a:lnTo>
                      <a:pt x="0" y="3"/>
                    </a:lnTo>
                    <a:lnTo>
                      <a:pt x="1" y="3"/>
                    </a:lnTo>
                    <a:lnTo>
                      <a:pt x="2" y="2"/>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305"/>
              <p:cNvSpPr>
                <a:spLocks/>
              </p:cNvSpPr>
              <p:nvPr userDrawn="1"/>
            </p:nvSpPr>
            <p:spPr bwMode="auto">
              <a:xfrm>
                <a:off x="2224" y="2799"/>
                <a:ext cx="1" cy="2"/>
              </a:xfrm>
              <a:custGeom>
                <a:avLst/>
                <a:gdLst>
                  <a:gd name="T0" fmla="*/ 3 w 3"/>
                  <a:gd name="T1" fmla="*/ 1 h 3"/>
                  <a:gd name="T2" fmla="*/ 2 w 3"/>
                  <a:gd name="T3" fmla="*/ 0 h 3"/>
                  <a:gd name="T4" fmla="*/ 1 w 3"/>
                  <a:gd name="T5" fmla="*/ 1 h 3"/>
                  <a:gd name="T6" fmla="*/ 0 w 3"/>
                  <a:gd name="T7" fmla="*/ 1 h 3"/>
                  <a:gd name="T8" fmla="*/ 0 w 3"/>
                  <a:gd name="T9" fmla="*/ 3 h 3"/>
                  <a:gd name="T10" fmla="*/ 1 w 3"/>
                  <a:gd name="T11" fmla="*/ 3 h 3"/>
                  <a:gd name="T12" fmla="*/ 2 w 3"/>
                  <a:gd name="T13" fmla="*/ 3 h 3"/>
                  <a:gd name="T14" fmla="*/ 3 w 3"/>
                  <a:gd name="T15" fmla="*/ 3 h 3"/>
                  <a:gd name="T16" fmla="*/ 3 w 3"/>
                  <a:gd name="T17" fmla="*/ 2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2" y="0"/>
                    </a:lnTo>
                    <a:lnTo>
                      <a:pt x="1" y="1"/>
                    </a:lnTo>
                    <a:lnTo>
                      <a:pt x="0" y="1"/>
                    </a:lnTo>
                    <a:lnTo>
                      <a:pt x="0" y="3"/>
                    </a:lnTo>
                    <a:lnTo>
                      <a:pt x="1" y="3"/>
                    </a:lnTo>
                    <a:lnTo>
                      <a:pt x="2" y="3"/>
                    </a:lnTo>
                    <a:lnTo>
                      <a:pt x="3" y="3"/>
                    </a:lnTo>
                    <a:lnTo>
                      <a:pt x="3" y="2"/>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306"/>
              <p:cNvSpPr>
                <a:spLocks noChangeArrowheads="1"/>
              </p:cNvSpPr>
              <p:nvPr userDrawn="1"/>
            </p:nvSpPr>
            <p:spPr bwMode="auto">
              <a:xfrm>
                <a:off x="2223" y="2809"/>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307"/>
              <p:cNvSpPr>
                <a:spLocks/>
              </p:cNvSpPr>
              <p:nvPr userDrawn="1"/>
            </p:nvSpPr>
            <p:spPr bwMode="auto">
              <a:xfrm>
                <a:off x="2225" y="2811"/>
                <a:ext cx="2" cy="3"/>
              </a:xfrm>
              <a:custGeom>
                <a:avLst/>
                <a:gdLst>
                  <a:gd name="T0" fmla="*/ 3 w 4"/>
                  <a:gd name="T1" fmla="*/ 4 h 5"/>
                  <a:gd name="T2" fmla="*/ 4 w 4"/>
                  <a:gd name="T3" fmla="*/ 2 h 5"/>
                  <a:gd name="T4" fmla="*/ 3 w 4"/>
                  <a:gd name="T5" fmla="*/ 1 h 5"/>
                  <a:gd name="T6" fmla="*/ 3 w 4"/>
                  <a:gd name="T7" fmla="*/ 0 h 5"/>
                  <a:gd name="T8" fmla="*/ 0 w 4"/>
                  <a:gd name="T9" fmla="*/ 1 h 5"/>
                  <a:gd name="T10" fmla="*/ 0 w 4"/>
                  <a:gd name="T11" fmla="*/ 2 h 5"/>
                  <a:gd name="T12" fmla="*/ 0 w 4"/>
                  <a:gd name="T13" fmla="*/ 4 h 5"/>
                  <a:gd name="T14" fmla="*/ 1 w 4"/>
                  <a:gd name="T15" fmla="*/ 5 h 5"/>
                  <a:gd name="T16" fmla="*/ 2 w 4"/>
                  <a:gd name="T17" fmla="*/ 5 h 5"/>
                  <a:gd name="T18" fmla="*/ 3 w 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4"/>
                    </a:moveTo>
                    <a:lnTo>
                      <a:pt x="4" y="2"/>
                    </a:lnTo>
                    <a:lnTo>
                      <a:pt x="3" y="1"/>
                    </a:lnTo>
                    <a:lnTo>
                      <a:pt x="3" y="0"/>
                    </a:lnTo>
                    <a:lnTo>
                      <a:pt x="0" y="1"/>
                    </a:lnTo>
                    <a:lnTo>
                      <a:pt x="0" y="2"/>
                    </a:lnTo>
                    <a:lnTo>
                      <a:pt x="0" y="4"/>
                    </a:lnTo>
                    <a:lnTo>
                      <a:pt x="1" y="5"/>
                    </a:lnTo>
                    <a:lnTo>
                      <a:pt x="2" y="5"/>
                    </a:lnTo>
                    <a:lnTo>
                      <a:pt x="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308"/>
              <p:cNvSpPr>
                <a:spLocks/>
              </p:cNvSpPr>
              <p:nvPr userDrawn="1"/>
            </p:nvSpPr>
            <p:spPr bwMode="auto">
              <a:xfrm>
                <a:off x="2226" y="2792"/>
                <a:ext cx="2" cy="5"/>
              </a:xfrm>
              <a:custGeom>
                <a:avLst/>
                <a:gdLst>
                  <a:gd name="T0" fmla="*/ 0 w 4"/>
                  <a:gd name="T1" fmla="*/ 11 h 11"/>
                  <a:gd name="T2" fmla="*/ 1 w 4"/>
                  <a:gd name="T3" fmla="*/ 10 h 11"/>
                  <a:gd name="T4" fmla="*/ 2 w 4"/>
                  <a:gd name="T5" fmla="*/ 8 h 11"/>
                  <a:gd name="T6" fmla="*/ 3 w 4"/>
                  <a:gd name="T7" fmla="*/ 6 h 11"/>
                  <a:gd name="T8" fmla="*/ 3 w 4"/>
                  <a:gd name="T9" fmla="*/ 2 h 11"/>
                  <a:gd name="T10" fmla="*/ 4 w 4"/>
                  <a:gd name="T11" fmla="*/ 0 h 11"/>
                  <a:gd name="T12" fmla="*/ 3 w 4"/>
                  <a:gd name="T13" fmla="*/ 0 h 11"/>
                  <a:gd name="T14" fmla="*/ 2 w 4"/>
                  <a:gd name="T15" fmla="*/ 1 h 11"/>
                  <a:gd name="T16" fmla="*/ 1 w 4"/>
                  <a:gd name="T17" fmla="*/ 1 h 11"/>
                  <a:gd name="T18" fmla="*/ 1 w 4"/>
                  <a:gd name="T19" fmla="*/ 4 h 11"/>
                  <a:gd name="T20" fmla="*/ 1 w 4"/>
                  <a:gd name="T21" fmla="*/ 6 h 11"/>
                  <a:gd name="T22" fmla="*/ 0 w 4"/>
                  <a:gd name="T23" fmla="*/ 7 h 11"/>
                  <a:gd name="T24" fmla="*/ 0 w 4"/>
                  <a:gd name="T25" fmla="*/ 9 h 11"/>
                  <a:gd name="T26" fmla="*/ 0 w 4"/>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1">
                    <a:moveTo>
                      <a:pt x="0" y="11"/>
                    </a:moveTo>
                    <a:lnTo>
                      <a:pt x="1" y="10"/>
                    </a:lnTo>
                    <a:lnTo>
                      <a:pt x="2" y="8"/>
                    </a:lnTo>
                    <a:lnTo>
                      <a:pt x="3" y="6"/>
                    </a:lnTo>
                    <a:lnTo>
                      <a:pt x="3" y="2"/>
                    </a:lnTo>
                    <a:lnTo>
                      <a:pt x="4" y="0"/>
                    </a:lnTo>
                    <a:lnTo>
                      <a:pt x="3" y="0"/>
                    </a:lnTo>
                    <a:lnTo>
                      <a:pt x="2" y="1"/>
                    </a:lnTo>
                    <a:lnTo>
                      <a:pt x="1" y="1"/>
                    </a:lnTo>
                    <a:lnTo>
                      <a:pt x="1" y="4"/>
                    </a:lnTo>
                    <a:lnTo>
                      <a:pt x="1" y="6"/>
                    </a:lnTo>
                    <a:lnTo>
                      <a:pt x="0" y="7"/>
                    </a:lnTo>
                    <a:lnTo>
                      <a:pt x="0" y="9"/>
                    </a:lnTo>
                    <a:lnTo>
                      <a:pt x="0"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309"/>
              <p:cNvSpPr>
                <a:spLocks/>
              </p:cNvSpPr>
              <p:nvPr userDrawn="1"/>
            </p:nvSpPr>
            <p:spPr bwMode="auto">
              <a:xfrm>
                <a:off x="2224" y="2766"/>
                <a:ext cx="1" cy="1"/>
              </a:xfrm>
              <a:custGeom>
                <a:avLst/>
                <a:gdLst>
                  <a:gd name="T0" fmla="*/ 1 w 1"/>
                  <a:gd name="T1" fmla="*/ 0 h 1"/>
                  <a:gd name="T2" fmla="*/ 0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0" y="0"/>
                    </a:lnTo>
                    <a:lnTo>
                      <a:pt x="0" y="1"/>
                    </a:lnTo>
                    <a:lnTo>
                      <a:pt x="0"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310"/>
              <p:cNvSpPr>
                <a:spLocks/>
              </p:cNvSpPr>
              <p:nvPr userDrawn="1"/>
            </p:nvSpPr>
            <p:spPr bwMode="auto">
              <a:xfrm>
                <a:off x="2224" y="2760"/>
                <a:ext cx="1" cy="1"/>
              </a:xfrm>
              <a:custGeom>
                <a:avLst/>
                <a:gdLst>
                  <a:gd name="T0" fmla="*/ 1 w 2"/>
                  <a:gd name="T1" fmla="*/ 0 h 3"/>
                  <a:gd name="T2" fmla="*/ 0 w 2"/>
                  <a:gd name="T3" fmla="*/ 0 h 3"/>
                  <a:gd name="T4" fmla="*/ 0 w 2"/>
                  <a:gd name="T5" fmla="*/ 2 h 3"/>
                  <a:gd name="T6" fmla="*/ 0 w 2"/>
                  <a:gd name="T7" fmla="*/ 3 h 3"/>
                  <a:gd name="T8" fmla="*/ 2 w 2"/>
                  <a:gd name="T9" fmla="*/ 3 h 3"/>
                  <a:gd name="T10" fmla="*/ 2 w 2"/>
                  <a:gd name="T11" fmla="*/ 2 h 3"/>
                  <a:gd name="T12" fmla="*/ 2 w 2"/>
                  <a:gd name="T13" fmla="*/ 0 h 3"/>
                  <a:gd name="T14" fmla="*/ 1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0"/>
                    </a:moveTo>
                    <a:lnTo>
                      <a:pt x="0" y="0"/>
                    </a:lnTo>
                    <a:lnTo>
                      <a:pt x="0" y="2"/>
                    </a:lnTo>
                    <a:lnTo>
                      <a:pt x="0" y="3"/>
                    </a:lnTo>
                    <a:lnTo>
                      <a:pt x="2" y="3"/>
                    </a:lnTo>
                    <a:lnTo>
                      <a:pt x="2" y="2"/>
                    </a:lnTo>
                    <a:lnTo>
                      <a:pt x="2"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311"/>
              <p:cNvSpPr>
                <a:spLocks/>
              </p:cNvSpPr>
              <p:nvPr userDrawn="1"/>
            </p:nvSpPr>
            <p:spPr bwMode="auto">
              <a:xfrm>
                <a:off x="2223" y="2769"/>
                <a:ext cx="2" cy="7"/>
              </a:xfrm>
              <a:custGeom>
                <a:avLst/>
                <a:gdLst>
                  <a:gd name="T0" fmla="*/ 1 w 4"/>
                  <a:gd name="T1" fmla="*/ 15 h 15"/>
                  <a:gd name="T2" fmla="*/ 3 w 4"/>
                  <a:gd name="T3" fmla="*/ 15 h 15"/>
                  <a:gd name="T4" fmla="*/ 3 w 4"/>
                  <a:gd name="T5" fmla="*/ 12 h 15"/>
                  <a:gd name="T6" fmla="*/ 4 w 4"/>
                  <a:gd name="T7" fmla="*/ 8 h 15"/>
                  <a:gd name="T8" fmla="*/ 3 w 4"/>
                  <a:gd name="T9" fmla="*/ 3 h 15"/>
                  <a:gd name="T10" fmla="*/ 3 w 4"/>
                  <a:gd name="T11" fmla="*/ 0 h 15"/>
                  <a:gd name="T12" fmla="*/ 2 w 4"/>
                  <a:gd name="T13" fmla="*/ 0 h 15"/>
                  <a:gd name="T14" fmla="*/ 1 w 4"/>
                  <a:gd name="T15" fmla="*/ 3 h 15"/>
                  <a:gd name="T16" fmla="*/ 0 w 4"/>
                  <a:gd name="T17" fmla="*/ 6 h 15"/>
                  <a:gd name="T18" fmla="*/ 1 w 4"/>
                  <a:gd name="T19" fmla="*/ 9 h 15"/>
                  <a:gd name="T20" fmla="*/ 1 w 4"/>
                  <a:gd name="T21" fmla="*/ 12 h 15"/>
                  <a:gd name="T22" fmla="*/ 1 w 4"/>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5">
                    <a:moveTo>
                      <a:pt x="1" y="15"/>
                    </a:moveTo>
                    <a:lnTo>
                      <a:pt x="3" y="15"/>
                    </a:lnTo>
                    <a:lnTo>
                      <a:pt x="3" y="12"/>
                    </a:lnTo>
                    <a:lnTo>
                      <a:pt x="4" y="8"/>
                    </a:lnTo>
                    <a:lnTo>
                      <a:pt x="3" y="3"/>
                    </a:lnTo>
                    <a:lnTo>
                      <a:pt x="3" y="0"/>
                    </a:lnTo>
                    <a:lnTo>
                      <a:pt x="2" y="0"/>
                    </a:lnTo>
                    <a:lnTo>
                      <a:pt x="1" y="3"/>
                    </a:lnTo>
                    <a:lnTo>
                      <a:pt x="0" y="6"/>
                    </a:lnTo>
                    <a:lnTo>
                      <a:pt x="1" y="9"/>
                    </a:lnTo>
                    <a:lnTo>
                      <a:pt x="1" y="12"/>
                    </a:lnTo>
                    <a:lnTo>
                      <a:pt x="1"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312"/>
              <p:cNvSpPr>
                <a:spLocks/>
              </p:cNvSpPr>
              <p:nvPr userDrawn="1"/>
            </p:nvSpPr>
            <p:spPr bwMode="auto">
              <a:xfrm>
                <a:off x="2225" y="2764"/>
                <a:ext cx="0"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313"/>
              <p:cNvSpPr>
                <a:spLocks/>
              </p:cNvSpPr>
              <p:nvPr userDrawn="1"/>
            </p:nvSpPr>
            <p:spPr bwMode="auto">
              <a:xfrm>
                <a:off x="2225" y="2768"/>
                <a:ext cx="3" cy="10"/>
              </a:xfrm>
              <a:custGeom>
                <a:avLst/>
                <a:gdLst>
                  <a:gd name="T0" fmla="*/ 1 w 5"/>
                  <a:gd name="T1" fmla="*/ 20 h 20"/>
                  <a:gd name="T2" fmla="*/ 3 w 5"/>
                  <a:gd name="T3" fmla="*/ 20 h 20"/>
                  <a:gd name="T4" fmla="*/ 3 w 5"/>
                  <a:gd name="T5" fmla="*/ 18 h 20"/>
                  <a:gd name="T6" fmla="*/ 5 w 5"/>
                  <a:gd name="T7" fmla="*/ 13 h 20"/>
                  <a:gd name="T8" fmla="*/ 5 w 5"/>
                  <a:gd name="T9" fmla="*/ 6 h 20"/>
                  <a:gd name="T10" fmla="*/ 5 w 5"/>
                  <a:gd name="T11" fmla="*/ 0 h 20"/>
                  <a:gd name="T12" fmla="*/ 1 w 5"/>
                  <a:gd name="T13" fmla="*/ 3 h 20"/>
                  <a:gd name="T14" fmla="*/ 0 w 5"/>
                  <a:gd name="T15" fmla="*/ 9 h 20"/>
                  <a:gd name="T16" fmla="*/ 1 w 5"/>
                  <a:gd name="T17" fmla="*/ 15 h 20"/>
                  <a:gd name="T18" fmla="*/ 1 w 5"/>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0">
                    <a:moveTo>
                      <a:pt x="1" y="20"/>
                    </a:moveTo>
                    <a:lnTo>
                      <a:pt x="3" y="20"/>
                    </a:lnTo>
                    <a:lnTo>
                      <a:pt x="3" y="18"/>
                    </a:lnTo>
                    <a:lnTo>
                      <a:pt x="5" y="13"/>
                    </a:lnTo>
                    <a:lnTo>
                      <a:pt x="5" y="6"/>
                    </a:lnTo>
                    <a:lnTo>
                      <a:pt x="5" y="0"/>
                    </a:lnTo>
                    <a:lnTo>
                      <a:pt x="1" y="3"/>
                    </a:lnTo>
                    <a:lnTo>
                      <a:pt x="0" y="9"/>
                    </a:lnTo>
                    <a:lnTo>
                      <a:pt x="1" y="15"/>
                    </a:lnTo>
                    <a:lnTo>
                      <a:pt x="1"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314"/>
              <p:cNvSpPr>
                <a:spLocks/>
              </p:cNvSpPr>
              <p:nvPr userDrawn="1"/>
            </p:nvSpPr>
            <p:spPr bwMode="auto">
              <a:xfrm>
                <a:off x="2226" y="2781"/>
                <a:ext cx="3" cy="2"/>
              </a:xfrm>
              <a:custGeom>
                <a:avLst/>
                <a:gdLst>
                  <a:gd name="T0" fmla="*/ 2 w 4"/>
                  <a:gd name="T1" fmla="*/ 0 h 5"/>
                  <a:gd name="T2" fmla="*/ 0 w 4"/>
                  <a:gd name="T3" fmla="*/ 1 h 5"/>
                  <a:gd name="T4" fmla="*/ 0 w 4"/>
                  <a:gd name="T5" fmla="*/ 2 h 5"/>
                  <a:gd name="T6" fmla="*/ 0 w 4"/>
                  <a:gd name="T7" fmla="*/ 4 h 5"/>
                  <a:gd name="T8" fmla="*/ 1 w 4"/>
                  <a:gd name="T9" fmla="*/ 4 h 5"/>
                  <a:gd name="T10" fmla="*/ 2 w 4"/>
                  <a:gd name="T11" fmla="*/ 5 h 5"/>
                  <a:gd name="T12" fmla="*/ 3 w 4"/>
                  <a:gd name="T13" fmla="*/ 5 h 5"/>
                  <a:gd name="T14" fmla="*/ 3 w 4"/>
                  <a:gd name="T15" fmla="*/ 4 h 5"/>
                  <a:gd name="T16" fmla="*/ 3 w 4"/>
                  <a:gd name="T17" fmla="*/ 2 h 5"/>
                  <a:gd name="T18" fmla="*/ 4 w 4"/>
                  <a:gd name="T19" fmla="*/ 1 h 5"/>
                  <a:gd name="T20" fmla="*/ 3 w 4"/>
                  <a:gd name="T21" fmla="*/ 0 h 5"/>
                  <a:gd name="T22" fmla="*/ 2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0"/>
                    </a:moveTo>
                    <a:lnTo>
                      <a:pt x="0" y="1"/>
                    </a:lnTo>
                    <a:lnTo>
                      <a:pt x="0" y="2"/>
                    </a:lnTo>
                    <a:lnTo>
                      <a:pt x="0" y="4"/>
                    </a:lnTo>
                    <a:lnTo>
                      <a:pt x="1" y="4"/>
                    </a:lnTo>
                    <a:lnTo>
                      <a:pt x="2" y="5"/>
                    </a:lnTo>
                    <a:lnTo>
                      <a:pt x="3" y="5"/>
                    </a:lnTo>
                    <a:lnTo>
                      <a:pt x="3" y="4"/>
                    </a:lnTo>
                    <a:lnTo>
                      <a:pt x="3" y="2"/>
                    </a:lnTo>
                    <a:lnTo>
                      <a:pt x="4" y="1"/>
                    </a:lnTo>
                    <a:lnTo>
                      <a:pt x="3"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315"/>
              <p:cNvSpPr>
                <a:spLocks/>
              </p:cNvSpPr>
              <p:nvPr userDrawn="1"/>
            </p:nvSpPr>
            <p:spPr bwMode="auto">
              <a:xfrm>
                <a:off x="2231" y="2756"/>
                <a:ext cx="2" cy="7"/>
              </a:xfrm>
              <a:custGeom>
                <a:avLst/>
                <a:gdLst>
                  <a:gd name="T0" fmla="*/ 1 w 6"/>
                  <a:gd name="T1" fmla="*/ 5 h 15"/>
                  <a:gd name="T2" fmla="*/ 0 w 6"/>
                  <a:gd name="T3" fmla="*/ 8 h 15"/>
                  <a:gd name="T4" fmla="*/ 0 w 6"/>
                  <a:gd name="T5" fmla="*/ 11 h 15"/>
                  <a:gd name="T6" fmla="*/ 1 w 6"/>
                  <a:gd name="T7" fmla="*/ 13 h 15"/>
                  <a:gd name="T8" fmla="*/ 4 w 6"/>
                  <a:gd name="T9" fmla="*/ 15 h 15"/>
                  <a:gd name="T10" fmla="*/ 5 w 6"/>
                  <a:gd name="T11" fmla="*/ 15 h 15"/>
                  <a:gd name="T12" fmla="*/ 6 w 6"/>
                  <a:gd name="T13" fmla="*/ 14 h 15"/>
                  <a:gd name="T14" fmla="*/ 6 w 6"/>
                  <a:gd name="T15" fmla="*/ 12 h 15"/>
                  <a:gd name="T16" fmla="*/ 5 w 6"/>
                  <a:gd name="T17" fmla="*/ 9 h 15"/>
                  <a:gd name="T18" fmla="*/ 5 w 6"/>
                  <a:gd name="T19" fmla="*/ 7 h 15"/>
                  <a:gd name="T20" fmla="*/ 5 w 6"/>
                  <a:gd name="T21" fmla="*/ 5 h 15"/>
                  <a:gd name="T22" fmla="*/ 6 w 6"/>
                  <a:gd name="T23" fmla="*/ 3 h 15"/>
                  <a:gd name="T24" fmla="*/ 4 w 6"/>
                  <a:gd name="T25" fmla="*/ 0 h 15"/>
                  <a:gd name="T26" fmla="*/ 2 w 6"/>
                  <a:gd name="T27" fmla="*/ 0 h 15"/>
                  <a:gd name="T28" fmla="*/ 1 w 6"/>
                  <a:gd name="T29" fmla="*/ 1 h 15"/>
                  <a:gd name="T30" fmla="*/ 1 w 6"/>
                  <a:gd name="T31" fmla="*/ 2 h 15"/>
                  <a:gd name="T32" fmla="*/ 1 w 6"/>
                  <a:gd name="T33" fmla="*/ 3 h 15"/>
                  <a:gd name="T34" fmla="*/ 1 w 6"/>
                  <a:gd name="T35" fmla="*/ 4 h 15"/>
                  <a:gd name="T36" fmla="*/ 1 w 6"/>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5">
                    <a:moveTo>
                      <a:pt x="1" y="5"/>
                    </a:moveTo>
                    <a:lnTo>
                      <a:pt x="0" y="8"/>
                    </a:lnTo>
                    <a:lnTo>
                      <a:pt x="0" y="11"/>
                    </a:lnTo>
                    <a:lnTo>
                      <a:pt x="1" y="13"/>
                    </a:lnTo>
                    <a:lnTo>
                      <a:pt x="4" y="15"/>
                    </a:lnTo>
                    <a:lnTo>
                      <a:pt x="5" y="15"/>
                    </a:lnTo>
                    <a:lnTo>
                      <a:pt x="6" y="14"/>
                    </a:lnTo>
                    <a:lnTo>
                      <a:pt x="6" y="12"/>
                    </a:lnTo>
                    <a:lnTo>
                      <a:pt x="5" y="9"/>
                    </a:lnTo>
                    <a:lnTo>
                      <a:pt x="5" y="7"/>
                    </a:lnTo>
                    <a:lnTo>
                      <a:pt x="5" y="5"/>
                    </a:lnTo>
                    <a:lnTo>
                      <a:pt x="6" y="3"/>
                    </a:lnTo>
                    <a:lnTo>
                      <a:pt x="4" y="0"/>
                    </a:lnTo>
                    <a:lnTo>
                      <a:pt x="2" y="0"/>
                    </a:lnTo>
                    <a:lnTo>
                      <a:pt x="1" y="1"/>
                    </a:lnTo>
                    <a:lnTo>
                      <a:pt x="1" y="2"/>
                    </a:lnTo>
                    <a:lnTo>
                      <a:pt x="1" y="3"/>
                    </a:lnTo>
                    <a:lnTo>
                      <a:pt x="1" y="4"/>
                    </a:lnTo>
                    <a:lnTo>
                      <a:pt x="1"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316"/>
              <p:cNvSpPr>
                <a:spLocks/>
              </p:cNvSpPr>
              <p:nvPr userDrawn="1"/>
            </p:nvSpPr>
            <p:spPr bwMode="auto">
              <a:xfrm>
                <a:off x="2233" y="2820"/>
                <a:ext cx="2" cy="4"/>
              </a:xfrm>
              <a:custGeom>
                <a:avLst/>
                <a:gdLst>
                  <a:gd name="T0" fmla="*/ 1 w 5"/>
                  <a:gd name="T1" fmla="*/ 8 h 8"/>
                  <a:gd name="T2" fmla="*/ 2 w 5"/>
                  <a:gd name="T3" fmla="*/ 8 h 8"/>
                  <a:gd name="T4" fmla="*/ 3 w 5"/>
                  <a:gd name="T5" fmla="*/ 8 h 8"/>
                  <a:gd name="T6" fmla="*/ 4 w 5"/>
                  <a:gd name="T7" fmla="*/ 7 h 8"/>
                  <a:gd name="T8" fmla="*/ 5 w 5"/>
                  <a:gd name="T9" fmla="*/ 6 h 8"/>
                  <a:gd name="T10" fmla="*/ 5 w 5"/>
                  <a:gd name="T11" fmla="*/ 5 h 8"/>
                  <a:gd name="T12" fmla="*/ 5 w 5"/>
                  <a:gd name="T13" fmla="*/ 3 h 8"/>
                  <a:gd name="T14" fmla="*/ 4 w 5"/>
                  <a:gd name="T15" fmla="*/ 2 h 8"/>
                  <a:gd name="T16" fmla="*/ 4 w 5"/>
                  <a:gd name="T17" fmla="*/ 1 h 8"/>
                  <a:gd name="T18" fmla="*/ 3 w 5"/>
                  <a:gd name="T19" fmla="*/ 0 h 8"/>
                  <a:gd name="T20" fmla="*/ 2 w 5"/>
                  <a:gd name="T21" fmla="*/ 0 h 8"/>
                  <a:gd name="T22" fmla="*/ 0 w 5"/>
                  <a:gd name="T23" fmla="*/ 1 h 8"/>
                  <a:gd name="T24" fmla="*/ 0 w 5"/>
                  <a:gd name="T25" fmla="*/ 3 h 8"/>
                  <a:gd name="T26" fmla="*/ 0 w 5"/>
                  <a:gd name="T27" fmla="*/ 5 h 8"/>
                  <a:gd name="T28" fmla="*/ 0 w 5"/>
                  <a:gd name="T29" fmla="*/ 7 h 8"/>
                  <a:gd name="T30" fmla="*/ 1 w 5"/>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8">
                    <a:moveTo>
                      <a:pt x="1" y="8"/>
                    </a:moveTo>
                    <a:lnTo>
                      <a:pt x="2" y="8"/>
                    </a:lnTo>
                    <a:lnTo>
                      <a:pt x="3" y="8"/>
                    </a:lnTo>
                    <a:lnTo>
                      <a:pt x="4" y="7"/>
                    </a:lnTo>
                    <a:lnTo>
                      <a:pt x="5" y="6"/>
                    </a:lnTo>
                    <a:lnTo>
                      <a:pt x="5" y="5"/>
                    </a:lnTo>
                    <a:lnTo>
                      <a:pt x="5" y="3"/>
                    </a:lnTo>
                    <a:lnTo>
                      <a:pt x="4" y="2"/>
                    </a:lnTo>
                    <a:lnTo>
                      <a:pt x="4" y="1"/>
                    </a:lnTo>
                    <a:lnTo>
                      <a:pt x="3" y="0"/>
                    </a:lnTo>
                    <a:lnTo>
                      <a:pt x="2" y="0"/>
                    </a:lnTo>
                    <a:lnTo>
                      <a:pt x="0" y="1"/>
                    </a:lnTo>
                    <a:lnTo>
                      <a:pt x="0" y="3"/>
                    </a:lnTo>
                    <a:lnTo>
                      <a:pt x="0" y="5"/>
                    </a:lnTo>
                    <a:lnTo>
                      <a:pt x="0" y="7"/>
                    </a:lnTo>
                    <a:lnTo>
                      <a:pt x="1"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317"/>
              <p:cNvSpPr>
                <a:spLocks/>
              </p:cNvSpPr>
              <p:nvPr userDrawn="1"/>
            </p:nvSpPr>
            <p:spPr bwMode="auto">
              <a:xfrm>
                <a:off x="2234" y="2800"/>
                <a:ext cx="1" cy="1"/>
              </a:xfrm>
              <a:custGeom>
                <a:avLst/>
                <a:gdLst>
                  <a:gd name="T0" fmla="*/ 3 w 3"/>
                  <a:gd name="T1" fmla="*/ 1 h 2"/>
                  <a:gd name="T2" fmla="*/ 2 w 3"/>
                  <a:gd name="T3" fmla="*/ 1 h 2"/>
                  <a:gd name="T4" fmla="*/ 0 w 3"/>
                  <a:gd name="T5" fmla="*/ 0 h 2"/>
                  <a:gd name="T6" fmla="*/ 0 w 3"/>
                  <a:gd name="T7" fmla="*/ 2 h 2"/>
                  <a:gd name="T8" fmla="*/ 3 w 3"/>
                  <a:gd name="T9" fmla="*/ 2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lnTo>
                      <a:pt x="2" y="1"/>
                    </a:lnTo>
                    <a:lnTo>
                      <a:pt x="0" y="0"/>
                    </a:lnTo>
                    <a:lnTo>
                      <a:pt x="0" y="2"/>
                    </a:lnTo>
                    <a:lnTo>
                      <a:pt x="3" y="2"/>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318"/>
              <p:cNvSpPr>
                <a:spLocks/>
              </p:cNvSpPr>
              <p:nvPr userDrawn="1"/>
            </p:nvSpPr>
            <p:spPr bwMode="auto">
              <a:xfrm>
                <a:off x="2232" y="2805"/>
                <a:ext cx="2" cy="6"/>
              </a:xfrm>
              <a:custGeom>
                <a:avLst/>
                <a:gdLst>
                  <a:gd name="T0" fmla="*/ 4 w 5"/>
                  <a:gd name="T1" fmla="*/ 11 h 11"/>
                  <a:gd name="T2" fmla="*/ 5 w 5"/>
                  <a:gd name="T3" fmla="*/ 9 h 11"/>
                  <a:gd name="T4" fmla="*/ 5 w 5"/>
                  <a:gd name="T5" fmla="*/ 6 h 11"/>
                  <a:gd name="T6" fmla="*/ 5 w 5"/>
                  <a:gd name="T7" fmla="*/ 3 h 11"/>
                  <a:gd name="T8" fmla="*/ 4 w 5"/>
                  <a:gd name="T9" fmla="*/ 0 h 11"/>
                  <a:gd name="T10" fmla="*/ 3 w 5"/>
                  <a:gd name="T11" fmla="*/ 1 h 11"/>
                  <a:gd name="T12" fmla="*/ 2 w 5"/>
                  <a:gd name="T13" fmla="*/ 2 h 11"/>
                  <a:gd name="T14" fmla="*/ 0 w 5"/>
                  <a:gd name="T15" fmla="*/ 4 h 11"/>
                  <a:gd name="T16" fmla="*/ 0 w 5"/>
                  <a:gd name="T17" fmla="*/ 7 h 11"/>
                  <a:gd name="T18" fmla="*/ 0 w 5"/>
                  <a:gd name="T19" fmla="*/ 9 h 11"/>
                  <a:gd name="T20" fmla="*/ 0 w 5"/>
                  <a:gd name="T21" fmla="*/ 10 h 11"/>
                  <a:gd name="T22" fmla="*/ 2 w 5"/>
                  <a:gd name="T23" fmla="*/ 11 h 11"/>
                  <a:gd name="T24" fmla="*/ 2 w 5"/>
                  <a:gd name="T25" fmla="*/ 11 h 11"/>
                  <a:gd name="T26" fmla="*/ 4 w 5"/>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4" y="11"/>
                    </a:moveTo>
                    <a:lnTo>
                      <a:pt x="5" y="9"/>
                    </a:lnTo>
                    <a:lnTo>
                      <a:pt x="5" y="6"/>
                    </a:lnTo>
                    <a:lnTo>
                      <a:pt x="5" y="3"/>
                    </a:lnTo>
                    <a:lnTo>
                      <a:pt x="4" y="0"/>
                    </a:lnTo>
                    <a:lnTo>
                      <a:pt x="3" y="1"/>
                    </a:lnTo>
                    <a:lnTo>
                      <a:pt x="2" y="2"/>
                    </a:lnTo>
                    <a:lnTo>
                      <a:pt x="0" y="4"/>
                    </a:lnTo>
                    <a:lnTo>
                      <a:pt x="0" y="7"/>
                    </a:lnTo>
                    <a:lnTo>
                      <a:pt x="0" y="9"/>
                    </a:lnTo>
                    <a:lnTo>
                      <a:pt x="0" y="10"/>
                    </a:lnTo>
                    <a:lnTo>
                      <a:pt x="2" y="11"/>
                    </a:lnTo>
                    <a:lnTo>
                      <a:pt x="2" y="11"/>
                    </a:lnTo>
                    <a:lnTo>
                      <a:pt x="4"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319"/>
              <p:cNvSpPr>
                <a:spLocks/>
              </p:cNvSpPr>
              <p:nvPr userDrawn="1"/>
            </p:nvSpPr>
            <p:spPr bwMode="auto">
              <a:xfrm>
                <a:off x="2231" y="2803"/>
                <a:ext cx="1" cy="4"/>
              </a:xfrm>
              <a:custGeom>
                <a:avLst/>
                <a:gdLst>
                  <a:gd name="T0" fmla="*/ 0 w 2"/>
                  <a:gd name="T1" fmla="*/ 0 h 8"/>
                  <a:gd name="T2" fmla="*/ 0 w 2"/>
                  <a:gd name="T3" fmla="*/ 8 h 8"/>
                  <a:gd name="T4" fmla="*/ 1 w 2"/>
                  <a:gd name="T5" fmla="*/ 8 h 8"/>
                  <a:gd name="T6" fmla="*/ 1 w 2"/>
                  <a:gd name="T7" fmla="*/ 7 h 8"/>
                  <a:gd name="T8" fmla="*/ 1 w 2"/>
                  <a:gd name="T9" fmla="*/ 5 h 8"/>
                  <a:gd name="T10" fmla="*/ 1 w 2"/>
                  <a:gd name="T11" fmla="*/ 4 h 8"/>
                  <a:gd name="T12" fmla="*/ 1 w 2"/>
                  <a:gd name="T13" fmla="*/ 2 h 8"/>
                  <a:gd name="T14" fmla="*/ 2 w 2"/>
                  <a:gd name="T15" fmla="*/ 1 h 8"/>
                  <a:gd name="T16" fmla="*/ 1 w 2"/>
                  <a:gd name="T17" fmla="*/ 0 h 8"/>
                  <a:gd name="T18" fmla="*/ 0 w 2"/>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8">
                    <a:moveTo>
                      <a:pt x="0" y="0"/>
                    </a:moveTo>
                    <a:lnTo>
                      <a:pt x="0" y="8"/>
                    </a:lnTo>
                    <a:lnTo>
                      <a:pt x="1" y="8"/>
                    </a:lnTo>
                    <a:lnTo>
                      <a:pt x="1" y="7"/>
                    </a:lnTo>
                    <a:lnTo>
                      <a:pt x="1" y="5"/>
                    </a:lnTo>
                    <a:lnTo>
                      <a:pt x="1" y="4"/>
                    </a:lnTo>
                    <a:lnTo>
                      <a:pt x="1" y="2"/>
                    </a:lnTo>
                    <a:lnTo>
                      <a:pt x="2" y="1"/>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320"/>
              <p:cNvSpPr>
                <a:spLocks/>
              </p:cNvSpPr>
              <p:nvPr userDrawn="1"/>
            </p:nvSpPr>
            <p:spPr bwMode="auto">
              <a:xfrm>
                <a:off x="2229" y="2783"/>
                <a:ext cx="2" cy="9"/>
              </a:xfrm>
              <a:custGeom>
                <a:avLst/>
                <a:gdLst>
                  <a:gd name="T0" fmla="*/ 1 w 4"/>
                  <a:gd name="T1" fmla="*/ 17 h 17"/>
                  <a:gd name="T2" fmla="*/ 3 w 4"/>
                  <a:gd name="T3" fmla="*/ 17 h 17"/>
                  <a:gd name="T4" fmla="*/ 4 w 4"/>
                  <a:gd name="T5" fmla="*/ 16 h 17"/>
                  <a:gd name="T6" fmla="*/ 4 w 4"/>
                  <a:gd name="T7" fmla="*/ 7 h 17"/>
                  <a:gd name="T8" fmla="*/ 2 w 4"/>
                  <a:gd name="T9" fmla="*/ 0 h 17"/>
                  <a:gd name="T10" fmla="*/ 0 w 4"/>
                  <a:gd name="T11" fmla="*/ 8 h 17"/>
                  <a:gd name="T12" fmla="*/ 1 w 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 h="17">
                    <a:moveTo>
                      <a:pt x="1" y="17"/>
                    </a:moveTo>
                    <a:lnTo>
                      <a:pt x="3" y="17"/>
                    </a:lnTo>
                    <a:lnTo>
                      <a:pt x="4" y="16"/>
                    </a:lnTo>
                    <a:lnTo>
                      <a:pt x="4" y="7"/>
                    </a:lnTo>
                    <a:lnTo>
                      <a:pt x="2" y="0"/>
                    </a:lnTo>
                    <a:lnTo>
                      <a:pt x="0" y="8"/>
                    </a:lnTo>
                    <a:lnTo>
                      <a:pt x="1"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321"/>
              <p:cNvSpPr>
                <a:spLocks/>
              </p:cNvSpPr>
              <p:nvPr userDrawn="1"/>
            </p:nvSpPr>
            <p:spPr bwMode="auto">
              <a:xfrm>
                <a:off x="2229" y="2775"/>
                <a:ext cx="1" cy="3"/>
              </a:xfrm>
              <a:custGeom>
                <a:avLst/>
                <a:gdLst>
                  <a:gd name="T0" fmla="*/ 0 w 1"/>
                  <a:gd name="T1" fmla="*/ 0 h 5"/>
                  <a:gd name="T2" fmla="*/ 0 w 1"/>
                  <a:gd name="T3" fmla="*/ 5 h 5"/>
                  <a:gd name="T4" fmla="*/ 1 w 1"/>
                  <a:gd name="T5" fmla="*/ 3 h 5"/>
                  <a:gd name="T6" fmla="*/ 0 w 1"/>
                  <a:gd name="T7" fmla="*/ 1 h 5"/>
                  <a:gd name="T8" fmla="*/ 0 w 1"/>
                  <a:gd name="T9" fmla="*/ 0 h 5"/>
                </a:gdLst>
                <a:ahLst/>
                <a:cxnLst>
                  <a:cxn ang="0">
                    <a:pos x="T0" y="T1"/>
                  </a:cxn>
                  <a:cxn ang="0">
                    <a:pos x="T2" y="T3"/>
                  </a:cxn>
                  <a:cxn ang="0">
                    <a:pos x="T4" y="T5"/>
                  </a:cxn>
                  <a:cxn ang="0">
                    <a:pos x="T6" y="T7"/>
                  </a:cxn>
                  <a:cxn ang="0">
                    <a:pos x="T8" y="T9"/>
                  </a:cxn>
                </a:cxnLst>
                <a:rect l="0" t="0" r="r" b="b"/>
                <a:pathLst>
                  <a:path w="1" h="5">
                    <a:moveTo>
                      <a:pt x="0" y="0"/>
                    </a:moveTo>
                    <a:lnTo>
                      <a:pt x="0" y="5"/>
                    </a:lnTo>
                    <a:lnTo>
                      <a:pt x="1" y="3"/>
                    </a:lnTo>
                    <a:lnTo>
                      <a:pt x="0"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322"/>
              <p:cNvSpPr>
                <a:spLocks/>
              </p:cNvSpPr>
              <p:nvPr userDrawn="1"/>
            </p:nvSpPr>
            <p:spPr bwMode="auto">
              <a:xfrm>
                <a:off x="2230" y="2809"/>
                <a:ext cx="1" cy="2"/>
              </a:xfrm>
              <a:custGeom>
                <a:avLst/>
                <a:gdLst>
                  <a:gd name="T0" fmla="*/ 2 w 2"/>
                  <a:gd name="T1" fmla="*/ 3 h 3"/>
                  <a:gd name="T2" fmla="*/ 2 w 2"/>
                  <a:gd name="T3" fmla="*/ 0 h 3"/>
                  <a:gd name="T4" fmla="*/ 1 w 2"/>
                  <a:gd name="T5" fmla="*/ 0 h 3"/>
                  <a:gd name="T6" fmla="*/ 0 w 2"/>
                  <a:gd name="T7" fmla="*/ 1 h 3"/>
                  <a:gd name="T8" fmla="*/ 0 w 2"/>
                  <a:gd name="T9" fmla="*/ 2 h 3"/>
                  <a:gd name="T10" fmla="*/ 1 w 2"/>
                  <a:gd name="T11" fmla="*/ 3 h 3"/>
                  <a:gd name="T12" fmla="*/ 1 w 2"/>
                  <a:gd name="T13" fmla="*/ 3 h 3"/>
                  <a:gd name="T14" fmla="*/ 2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3"/>
                    </a:moveTo>
                    <a:lnTo>
                      <a:pt x="2" y="0"/>
                    </a:lnTo>
                    <a:lnTo>
                      <a:pt x="1" y="0"/>
                    </a:lnTo>
                    <a:lnTo>
                      <a:pt x="0" y="1"/>
                    </a:lnTo>
                    <a:lnTo>
                      <a:pt x="0" y="2"/>
                    </a:lnTo>
                    <a:lnTo>
                      <a:pt x="1" y="3"/>
                    </a:lnTo>
                    <a:lnTo>
                      <a:pt x="1" y="3"/>
                    </a:lnTo>
                    <a:lnTo>
                      <a:pt x="2"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23"/>
              <p:cNvSpPr>
                <a:spLocks/>
              </p:cNvSpPr>
              <p:nvPr userDrawn="1"/>
            </p:nvSpPr>
            <p:spPr bwMode="auto">
              <a:xfrm>
                <a:off x="2232" y="2797"/>
                <a:ext cx="1" cy="4"/>
              </a:xfrm>
              <a:custGeom>
                <a:avLst/>
                <a:gdLst>
                  <a:gd name="T0" fmla="*/ 3 w 3"/>
                  <a:gd name="T1" fmla="*/ 6 h 6"/>
                  <a:gd name="T2" fmla="*/ 3 w 3"/>
                  <a:gd name="T3" fmla="*/ 5 h 6"/>
                  <a:gd name="T4" fmla="*/ 3 w 3"/>
                  <a:gd name="T5" fmla="*/ 4 h 6"/>
                  <a:gd name="T6" fmla="*/ 3 w 3"/>
                  <a:gd name="T7" fmla="*/ 3 h 6"/>
                  <a:gd name="T8" fmla="*/ 2 w 3"/>
                  <a:gd name="T9" fmla="*/ 0 h 6"/>
                  <a:gd name="T10" fmla="*/ 0 w 3"/>
                  <a:gd name="T11" fmla="*/ 0 h 6"/>
                  <a:gd name="T12" fmla="*/ 0 w 3"/>
                  <a:gd name="T13" fmla="*/ 0 h 6"/>
                  <a:gd name="T14" fmla="*/ 0 w 3"/>
                  <a:gd name="T15" fmla="*/ 1 h 6"/>
                  <a:gd name="T16" fmla="*/ 0 w 3"/>
                  <a:gd name="T17" fmla="*/ 2 h 6"/>
                  <a:gd name="T18" fmla="*/ 0 w 3"/>
                  <a:gd name="T19" fmla="*/ 2 h 6"/>
                  <a:gd name="T20" fmla="*/ 0 w 3"/>
                  <a:gd name="T21" fmla="*/ 3 h 6"/>
                  <a:gd name="T22" fmla="*/ 0 w 3"/>
                  <a:gd name="T23" fmla="*/ 4 h 6"/>
                  <a:gd name="T24" fmla="*/ 0 w 3"/>
                  <a:gd name="T25" fmla="*/ 5 h 6"/>
                  <a:gd name="T26" fmla="*/ 2 w 3"/>
                  <a:gd name="T27" fmla="*/ 6 h 6"/>
                  <a:gd name="T28" fmla="*/ 3 w 3"/>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6">
                    <a:moveTo>
                      <a:pt x="3" y="6"/>
                    </a:moveTo>
                    <a:lnTo>
                      <a:pt x="3" y="5"/>
                    </a:lnTo>
                    <a:lnTo>
                      <a:pt x="3" y="4"/>
                    </a:lnTo>
                    <a:lnTo>
                      <a:pt x="3" y="3"/>
                    </a:lnTo>
                    <a:lnTo>
                      <a:pt x="2" y="0"/>
                    </a:lnTo>
                    <a:lnTo>
                      <a:pt x="0" y="0"/>
                    </a:lnTo>
                    <a:lnTo>
                      <a:pt x="0" y="0"/>
                    </a:lnTo>
                    <a:lnTo>
                      <a:pt x="0" y="1"/>
                    </a:lnTo>
                    <a:lnTo>
                      <a:pt x="0" y="2"/>
                    </a:lnTo>
                    <a:lnTo>
                      <a:pt x="0" y="2"/>
                    </a:lnTo>
                    <a:lnTo>
                      <a:pt x="0" y="3"/>
                    </a:lnTo>
                    <a:lnTo>
                      <a:pt x="0" y="4"/>
                    </a:lnTo>
                    <a:lnTo>
                      <a:pt x="0" y="5"/>
                    </a:lnTo>
                    <a:lnTo>
                      <a:pt x="2" y="6"/>
                    </a:lnTo>
                    <a:lnTo>
                      <a:pt x="3"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24"/>
              <p:cNvSpPr>
                <a:spLocks/>
              </p:cNvSpPr>
              <p:nvPr userDrawn="1"/>
            </p:nvSpPr>
            <p:spPr bwMode="auto">
              <a:xfrm>
                <a:off x="2231" y="2778"/>
                <a:ext cx="3" cy="17"/>
              </a:xfrm>
              <a:custGeom>
                <a:avLst/>
                <a:gdLst>
                  <a:gd name="T0" fmla="*/ 6 w 7"/>
                  <a:gd name="T1" fmla="*/ 2 h 35"/>
                  <a:gd name="T2" fmla="*/ 5 w 7"/>
                  <a:gd name="T3" fmla="*/ 0 h 35"/>
                  <a:gd name="T4" fmla="*/ 4 w 7"/>
                  <a:gd name="T5" fmla="*/ 0 h 35"/>
                  <a:gd name="T6" fmla="*/ 2 w 7"/>
                  <a:gd name="T7" fmla="*/ 0 h 35"/>
                  <a:gd name="T8" fmla="*/ 1 w 7"/>
                  <a:gd name="T9" fmla="*/ 1 h 35"/>
                  <a:gd name="T10" fmla="*/ 0 w 7"/>
                  <a:gd name="T11" fmla="*/ 3 h 35"/>
                  <a:gd name="T12" fmla="*/ 0 w 7"/>
                  <a:gd name="T13" fmla="*/ 4 h 35"/>
                  <a:gd name="T14" fmla="*/ 1 w 7"/>
                  <a:gd name="T15" fmla="*/ 11 h 35"/>
                  <a:gd name="T16" fmla="*/ 1 w 7"/>
                  <a:gd name="T17" fmla="*/ 18 h 35"/>
                  <a:gd name="T18" fmla="*/ 2 w 7"/>
                  <a:gd name="T19" fmla="*/ 25 h 35"/>
                  <a:gd name="T20" fmla="*/ 1 w 7"/>
                  <a:gd name="T21" fmla="*/ 27 h 35"/>
                  <a:gd name="T22" fmla="*/ 1 w 7"/>
                  <a:gd name="T23" fmla="*/ 29 h 35"/>
                  <a:gd name="T24" fmla="*/ 0 w 7"/>
                  <a:gd name="T25" fmla="*/ 31 h 35"/>
                  <a:gd name="T26" fmla="*/ 1 w 7"/>
                  <a:gd name="T27" fmla="*/ 35 h 35"/>
                  <a:gd name="T28" fmla="*/ 4 w 7"/>
                  <a:gd name="T29" fmla="*/ 35 h 35"/>
                  <a:gd name="T30" fmla="*/ 4 w 7"/>
                  <a:gd name="T31" fmla="*/ 31 h 35"/>
                  <a:gd name="T32" fmla="*/ 4 w 7"/>
                  <a:gd name="T33" fmla="*/ 29 h 35"/>
                  <a:gd name="T34" fmla="*/ 5 w 7"/>
                  <a:gd name="T35" fmla="*/ 27 h 35"/>
                  <a:gd name="T36" fmla="*/ 6 w 7"/>
                  <a:gd name="T37" fmla="*/ 25 h 35"/>
                  <a:gd name="T38" fmla="*/ 6 w 7"/>
                  <a:gd name="T39" fmla="*/ 23 h 35"/>
                  <a:gd name="T40" fmla="*/ 6 w 7"/>
                  <a:gd name="T41" fmla="*/ 21 h 35"/>
                  <a:gd name="T42" fmla="*/ 7 w 7"/>
                  <a:gd name="T43" fmla="*/ 16 h 35"/>
                  <a:gd name="T44" fmla="*/ 6 w 7"/>
                  <a:gd name="T45" fmla="*/ 8 h 35"/>
                  <a:gd name="T46" fmla="*/ 6 w 7"/>
                  <a:gd name="T4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35">
                    <a:moveTo>
                      <a:pt x="6" y="2"/>
                    </a:moveTo>
                    <a:lnTo>
                      <a:pt x="5" y="0"/>
                    </a:lnTo>
                    <a:lnTo>
                      <a:pt x="4" y="0"/>
                    </a:lnTo>
                    <a:lnTo>
                      <a:pt x="2" y="0"/>
                    </a:lnTo>
                    <a:lnTo>
                      <a:pt x="1" y="1"/>
                    </a:lnTo>
                    <a:lnTo>
                      <a:pt x="0" y="3"/>
                    </a:lnTo>
                    <a:lnTo>
                      <a:pt x="0" y="4"/>
                    </a:lnTo>
                    <a:lnTo>
                      <a:pt x="1" y="11"/>
                    </a:lnTo>
                    <a:lnTo>
                      <a:pt x="1" y="18"/>
                    </a:lnTo>
                    <a:lnTo>
                      <a:pt x="2" y="25"/>
                    </a:lnTo>
                    <a:lnTo>
                      <a:pt x="1" y="27"/>
                    </a:lnTo>
                    <a:lnTo>
                      <a:pt x="1" y="29"/>
                    </a:lnTo>
                    <a:lnTo>
                      <a:pt x="0" y="31"/>
                    </a:lnTo>
                    <a:lnTo>
                      <a:pt x="1" y="35"/>
                    </a:lnTo>
                    <a:lnTo>
                      <a:pt x="4" y="35"/>
                    </a:lnTo>
                    <a:lnTo>
                      <a:pt x="4" y="31"/>
                    </a:lnTo>
                    <a:lnTo>
                      <a:pt x="4" y="29"/>
                    </a:lnTo>
                    <a:lnTo>
                      <a:pt x="5" y="27"/>
                    </a:lnTo>
                    <a:lnTo>
                      <a:pt x="6" y="25"/>
                    </a:lnTo>
                    <a:lnTo>
                      <a:pt x="6" y="23"/>
                    </a:lnTo>
                    <a:lnTo>
                      <a:pt x="6" y="21"/>
                    </a:lnTo>
                    <a:lnTo>
                      <a:pt x="7" y="16"/>
                    </a:lnTo>
                    <a:lnTo>
                      <a:pt x="6" y="8"/>
                    </a:lnTo>
                    <a:lnTo>
                      <a:pt x="6"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5"/>
              <p:cNvSpPr>
                <a:spLocks/>
              </p:cNvSpPr>
              <p:nvPr userDrawn="1"/>
            </p:nvSpPr>
            <p:spPr bwMode="auto">
              <a:xfrm>
                <a:off x="2231" y="2772"/>
                <a:ext cx="2" cy="2"/>
              </a:xfrm>
              <a:custGeom>
                <a:avLst/>
                <a:gdLst>
                  <a:gd name="T0" fmla="*/ 5 w 5"/>
                  <a:gd name="T1" fmla="*/ 1 h 4"/>
                  <a:gd name="T2" fmla="*/ 4 w 5"/>
                  <a:gd name="T3" fmla="*/ 0 h 4"/>
                  <a:gd name="T4" fmla="*/ 1 w 5"/>
                  <a:gd name="T5" fmla="*/ 0 h 4"/>
                  <a:gd name="T6" fmla="*/ 1 w 5"/>
                  <a:gd name="T7" fmla="*/ 0 h 4"/>
                  <a:gd name="T8" fmla="*/ 0 w 5"/>
                  <a:gd name="T9" fmla="*/ 1 h 4"/>
                  <a:gd name="T10" fmla="*/ 0 w 5"/>
                  <a:gd name="T11" fmla="*/ 2 h 4"/>
                  <a:gd name="T12" fmla="*/ 1 w 5"/>
                  <a:gd name="T13" fmla="*/ 3 h 4"/>
                  <a:gd name="T14" fmla="*/ 3 w 5"/>
                  <a:gd name="T15" fmla="*/ 4 h 4"/>
                  <a:gd name="T16" fmla="*/ 4 w 5"/>
                  <a:gd name="T17" fmla="*/ 3 h 4"/>
                  <a:gd name="T18" fmla="*/ 4 w 5"/>
                  <a:gd name="T19" fmla="*/ 2 h 4"/>
                  <a:gd name="T20" fmla="*/ 5 w 5"/>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5" y="1"/>
                    </a:moveTo>
                    <a:lnTo>
                      <a:pt x="4" y="0"/>
                    </a:lnTo>
                    <a:lnTo>
                      <a:pt x="1" y="0"/>
                    </a:lnTo>
                    <a:lnTo>
                      <a:pt x="1" y="0"/>
                    </a:lnTo>
                    <a:lnTo>
                      <a:pt x="0" y="1"/>
                    </a:lnTo>
                    <a:lnTo>
                      <a:pt x="0" y="2"/>
                    </a:lnTo>
                    <a:lnTo>
                      <a:pt x="1" y="3"/>
                    </a:lnTo>
                    <a:lnTo>
                      <a:pt x="3" y="4"/>
                    </a:lnTo>
                    <a:lnTo>
                      <a:pt x="4" y="3"/>
                    </a:lnTo>
                    <a:lnTo>
                      <a:pt x="4" y="2"/>
                    </a:lnTo>
                    <a:lnTo>
                      <a:pt x="5"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26"/>
              <p:cNvSpPr>
                <a:spLocks/>
              </p:cNvSpPr>
              <p:nvPr userDrawn="1"/>
            </p:nvSpPr>
            <p:spPr bwMode="auto">
              <a:xfrm>
                <a:off x="2229" y="2765"/>
                <a:ext cx="4" cy="9"/>
              </a:xfrm>
              <a:custGeom>
                <a:avLst/>
                <a:gdLst>
                  <a:gd name="T0" fmla="*/ 3 w 10"/>
                  <a:gd name="T1" fmla="*/ 4 h 19"/>
                  <a:gd name="T2" fmla="*/ 1 w 10"/>
                  <a:gd name="T3" fmla="*/ 5 h 19"/>
                  <a:gd name="T4" fmla="*/ 0 w 10"/>
                  <a:gd name="T5" fmla="*/ 6 h 19"/>
                  <a:gd name="T6" fmla="*/ 0 w 10"/>
                  <a:gd name="T7" fmla="*/ 8 h 19"/>
                  <a:gd name="T8" fmla="*/ 1 w 10"/>
                  <a:gd name="T9" fmla="*/ 9 h 19"/>
                  <a:gd name="T10" fmla="*/ 1 w 10"/>
                  <a:gd name="T11" fmla="*/ 11 h 19"/>
                  <a:gd name="T12" fmla="*/ 2 w 10"/>
                  <a:gd name="T13" fmla="*/ 15 h 19"/>
                  <a:gd name="T14" fmla="*/ 2 w 10"/>
                  <a:gd name="T15" fmla="*/ 17 h 19"/>
                  <a:gd name="T16" fmla="*/ 2 w 10"/>
                  <a:gd name="T17" fmla="*/ 19 h 19"/>
                  <a:gd name="T18" fmla="*/ 3 w 10"/>
                  <a:gd name="T19" fmla="*/ 18 h 19"/>
                  <a:gd name="T20" fmla="*/ 4 w 10"/>
                  <a:gd name="T21" fmla="*/ 17 h 19"/>
                  <a:gd name="T22" fmla="*/ 4 w 10"/>
                  <a:gd name="T23" fmla="*/ 15 h 19"/>
                  <a:gd name="T24" fmla="*/ 4 w 10"/>
                  <a:gd name="T25" fmla="*/ 12 h 19"/>
                  <a:gd name="T26" fmla="*/ 4 w 10"/>
                  <a:gd name="T27" fmla="*/ 10 h 19"/>
                  <a:gd name="T28" fmla="*/ 4 w 10"/>
                  <a:gd name="T29" fmla="*/ 8 h 19"/>
                  <a:gd name="T30" fmla="*/ 5 w 10"/>
                  <a:gd name="T31" fmla="*/ 8 h 19"/>
                  <a:gd name="T32" fmla="*/ 5 w 10"/>
                  <a:gd name="T33" fmla="*/ 9 h 19"/>
                  <a:gd name="T34" fmla="*/ 5 w 10"/>
                  <a:gd name="T35" fmla="*/ 10 h 19"/>
                  <a:gd name="T36" fmla="*/ 5 w 10"/>
                  <a:gd name="T37" fmla="*/ 10 h 19"/>
                  <a:gd name="T38" fmla="*/ 6 w 10"/>
                  <a:gd name="T39" fmla="*/ 11 h 19"/>
                  <a:gd name="T40" fmla="*/ 8 w 10"/>
                  <a:gd name="T41" fmla="*/ 11 h 19"/>
                  <a:gd name="T42" fmla="*/ 9 w 10"/>
                  <a:gd name="T43" fmla="*/ 10 h 19"/>
                  <a:gd name="T44" fmla="*/ 10 w 10"/>
                  <a:gd name="T45" fmla="*/ 9 h 19"/>
                  <a:gd name="T46" fmla="*/ 10 w 10"/>
                  <a:gd name="T47" fmla="*/ 7 h 19"/>
                  <a:gd name="T48" fmla="*/ 10 w 10"/>
                  <a:gd name="T49" fmla="*/ 5 h 19"/>
                  <a:gd name="T50" fmla="*/ 9 w 10"/>
                  <a:gd name="T51" fmla="*/ 4 h 19"/>
                  <a:gd name="T52" fmla="*/ 10 w 10"/>
                  <a:gd name="T53" fmla="*/ 2 h 19"/>
                  <a:gd name="T54" fmla="*/ 9 w 10"/>
                  <a:gd name="T55" fmla="*/ 1 h 19"/>
                  <a:gd name="T56" fmla="*/ 6 w 10"/>
                  <a:gd name="T57" fmla="*/ 0 h 19"/>
                  <a:gd name="T58" fmla="*/ 5 w 10"/>
                  <a:gd name="T59" fmla="*/ 0 h 19"/>
                  <a:gd name="T60" fmla="*/ 4 w 10"/>
                  <a:gd name="T61" fmla="*/ 1 h 19"/>
                  <a:gd name="T62" fmla="*/ 4 w 10"/>
                  <a:gd name="T63" fmla="*/ 1 h 19"/>
                  <a:gd name="T64" fmla="*/ 4 w 10"/>
                  <a:gd name="T65" fmla="*/ 2 h 19"/>
                  <a:gd name="T66" fmla="*/ 4 w 10"/>
                  <a:gd name="T67" fmla="*/ 3 h 19"/>
                  <a:gd name="T68" fmla="*/ 3 w 10"/>
                  <a:gd name="T6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9">
                    <a:moveTo>
                      <a:pt x="3" y="4"/>
                    </a:moveTo>
                    <a:lnTo>
                      <a:pt x="1" y="5"/>
                    </a:lnTo>
                    <a:lnTo>
                      <a:pt x="0" y="6"/>
                    </a:lnTo>
                    <a:lnTo>
                      <a:pt x="0" y="8"/>
                    </a:lnTo>
                    <a:lnTo>
                      <a:pt x="1" y="9"/>
                    </a:lnTo>
                    <a:lnTo>
                      <a:pt x="1" y="11"/>
                    </a:lnTo>
                    <a:lnTo>
                      <a:pt x="2" y="15"/>
                    </a:lnTo>
                    <a:lnTo>
                      <a:pt x="2" y="17"/>
                    </a:lnTo>
                    <a:lnTo>
                      <a:pt x="2" y="19"/>
                    </a:lnTo>
                    <a:lnTo>
                      <a:pt x="3" y="18"/>
                    </a:lnTo>
                    <a:lnTo>
                      <a:pt x="4" y="17"/>
                    </a:lnTo>
                    <a:lnTo>
                      <a:pt x="4" y="15"/>
                    </a:lnTo>
                    <a:lnTo>
                      <a:pt x="4" y="12"/>
                    </a:lnTo>
                    <a:lnTo>
                      <a:pt x="4" y="10"/>
                    </a:lnTo>
                    <a:lnTo>
                      <a:pt x="4" y="8"/>
                    </a:lnTo>
                    <a:lnTo>
                      <a:pt x="5" y="8"/>
                    </a:lnTo>
                    <a:lnTo>
                      <a:pt x="5" y="9"/>
                    </a:lnTo>
                    <a:lnTo>
                      <a:pt x="5" y="10"/>
                    </a:lnTo>
                    <a:lnTo>
                      <a:pt x="5" y="10"/>
                    </a:lnTo>
                    <a:lnTo>
                      <a:pt x="6" y="11"/>
                    </a:lnTo>
                    <a:lnTo>
                      <a:pt x="8" y="11"/>
                    </a:lnTo>
                    <a:lnTo>
                      <a:pt x="9" y="10"/>
                    </a:lnTo>
                    <a:lnTo>
                      <a:pt x="10" y="9"/>
                    </a:lnTo>
                    <a:lnTo>
                      <a:pt x="10" y="7"/>
                    </a:lnTo>
                    <a:lnTo>
                      <a:pt x="10" y="5"/>
                    </a:lnTo>
                    <a:lnTo>
                      <a:pt x="9" y="4"/>
                    </a:lnTo>
                    <a:lnTo>
                      <a:pt x="10" y="2"/>
                    </a:lnTo>
                    <a:lnTo>
                      <a:pt x="9" y="1"/>
                    </a:lnTo>
                    <a:lnTo>
                      <a:pt x="6" y="0"/>
                    </a:lnTo>
                    <a:lnTo>
                      <a:pt x="5" y="0"/>
                    </a:lnTo>
                    <a:lnTo>
                      <a:pt x="4" y="1"/>
                    </a:lnTo>
                    <a:lnTo>
                      <a:pt x="4" y="1"/>
                    </a:lnTo>
                    <a:lnTo>
                      <a:pt x="4" y="2"/>
                    </a:lnTo>
                    <a:lnTo>
                      <a:pt x="4" y="3"/>
                    </a:lnTo>
                    <a:lnTo>
                      <a:pt x="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27"/>
              <p:cNvSpPr>
                <a:spLocks/>
              </p:cNvSpPr>
              <p:nvPr userDrawn="1"/>
            </p:nvSpPr>
            <p:spPr bwMode="auto">
              <a:xfrm>
                <a:off x="2228" y="2796"/>
                <a:ext cx="2" cy="2"/>
              </a:xfrm>
              <a:custGeom>
                <a:avLst/>
                <a:gdLst>
                  <a:gd name="T0" fmla="*/ 3 w 3"/>
                  <a:gd name="T1" fmla="*/ 5 h 5"/>
                  <a:gd name="T2" fmla="*/ 3 w 3"/>
                  <a:gd name="T3" fmla="*/ 3 h 5"/>
                  <a:gd name="T4" fmla="*/ 3 w 3"/>
                  <a:gd name="T5" fmla="*/ 2 h 5"/>
                  <a:gd name="T6" fmla="*/ 2 w 3"/>
                  <a:gd name="T7" fmla="*/ 0 h 5"/>
                  <a:gd name="T8" fmla="*/ 0 w 3"/>
                  <a:gd name="T9" fmla="*/ 4 h 5"/>
                  <a:gd name="T10" fmla="*/ 1 w 3"/>
                  <a:gd name="T11" fmla="*/ 4 h 5"/>
                  <a:gd name="T12" fmla="*/ 2 w 3"/>
                  <a:gd name="T13" fmla="*/ 5 h 5"/>
                  <a:gd name="T14" fmla="*/ 3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3" y="5"/>
                    </a:moveTo>
                    <a:lnTo>
                      <a:pt x="3" y="3"/>
                    </a:lnTo>
                    <a:lnTo>
                      <a:pt x="3" y="2"/>
                    </a:lnTo>
                    <a:lnTo>
                      <a:pt x="2" y="0"/>
                    </a:lnTo>
                    <a:lnTo>
                      <a:pt x="0" y="4"/>
                    </a:lnTo>
                    <a:lnTo>
                      <a:pt x="1" y="4"/>
                    </a:lnTo>
                    <a:lnTo>
                      <a:pt x="2" y="5"/>
                    </a:lnTo>
                    <a:lnTo>
                      <a:pt x="3"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28"/>
              <p:cNvSpPr>
                <a:spLocks/>
              </p:cNvSpPr>
              <p:nvPr userDrawn="1"/>
            </p:nvSpPr>
            <p:spPr bwMode="auto">
              <a:xfrm>
                <a:off x="2226" y="2800"/>
                <a:ext cx="3" cy="5"/>
              </a:xfrm>
              <a:custGeom>
                <a:avLst/>
                <a:gdLst>
                  <a:gd name="T0" fmla="*/ 2 w 4"/>
                  <a:gd name="T1" fmla="*/ 0 h 11"/>
                  <a:gd name="T2" fmla="*/ 1 w 4"/>
                  <a:gd name="T3" fmla="*/ 1 h 11"/>
                  <a:gd name="T4" fmla="*/ 0 w 4"/>
                  <a:gd name="T5" fmla="*/ 3 h 11"/>
                  <a:gd name="T6" fmla="*/ 0 w 4"/>
                  <a:gd name="T7" fmla="*/ 5 h 11"/>
                  <a:gd name="T8" fmla="*/ 0 w 4"/>
                  <a:gd name="T9" fmla="*/ 7 h 11"/>
                  <a:gd name="T10" fmla="*/ 0 w 4"/>
                  <a:gd name="T11" fmla="*/ 10 h 11"/>
                  <a:gd name="T12" fmla="*/ 0 w 4"/>
                  <a:gd name="T13" fmla="*/ 10 h 11"/>
                  <a:gd name="T14" fmla="*/ 1 w 4"/>
                  <a:gd name="T15" fmla="*/ 11 h 11"/>
                  <a:gd name="T16" fmla="*/ 1 w 4"/>
                  <a:gd name="T17" fmla="*/ 11 h 11"/>
                  <a:gd name="T18" fmla="*/ 2 w 4"/>
                  <a:gd name="T19" fmla="*/ 11 h 11"/>
                  <a:gd name="T20" fmla="*/ 2 w 4"/>
                  <a:gd name="T21" fmla="*/ 10 h 11"/>
                  <a:gd name="T22" fmla="*/ 3 w 4"/>
                  <a:gd name="T23" fmla="*/ 7 h 11"/>
                  <a:gd name="T24" fmla="*/ 4 w 4"/>
                  <a:gd name="T25" fmla="*/ 5 h 11"/>
                  <a:gd name="T26" fmla="*/ 4 w 4"/>
                  <a:gd name="T27" fmla="*/ 3 h 11"/>
                  <a:gd name="T28" fmla="*/ 3 w 4"/>
                  <a:gd name="T29" fmla="*/ 1 h 11"/>
                  <a:gd name="T30" fmla="*/ 2 w 4"/>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1">
                    <a:moveTo>
                      <a:pt x="2" y="0"/>
                    </a:moveTo>
                    <a:lnTo>
                      <a:pt x="1" y="1"/>
                    </a:lnTo>
                    <a:lnTo>
                      <a:pt x="0" y="3"/>
                    </a:lnTo>
                    <a:lnTo>
                      <a:pt x="0" y="5"/>
                    </a:lnTo>
                    <a:lnTo>
                      <a:pt x="0" y="7"/>
                    </a:lnTo>
                    <a:lnTo>
                      <a:pt x="0" y="10"/>
                    </a:lnTo>
                    <a:lnTo>
                      <a:pt x="0" y="10"/>
                    </a:lnTo>
                    <a:lnTo>
                      <a:pt x="1" y="11"/>
                    </a:lnTo>
                    <a:lnTo>
                      <a:pt x="1" y="11"/>
                    </a:lnTo>
                    <a:lnTo>
                      <a:pt x="2" y="11"/>
                    </a:lnTo>
                    <a:lnTo>
                      <a:pt x="2" y="10"/>
                    </a:lnTo>
                    <a:lnTo>
                      <a:pt x="3" y="7"/>
                    </a:lnTo>
                    <a:lnTo>
                      <a:pt x="4" y="5"/>
                    </a:lnTo>
                    <a:lnTo>
                      <a:pt x="4" y="3"/>
                    </a:lnTo>
                    <a:lnTo>
                      <a:pt x="3" y="1"/>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29"/>
              <p:cNvSpPr>
                <a:spLocks/>
              </p:cNvSpPr>
              <p:nvPr userDrawn="1"/>
            </p:nvSpPr>
            <p:spPr bwMode="auto">
              <a:xfrm>
                <a:off x="2227" y="2817"/>
                <a:ext cx="1" cy="1"/>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1"/>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30"/>
              <p:cNvSpPr>
                <a:spLocks/>
              </p:cNvSpPr>
              <p:nvPr userDrawn="1"/>
            </p:nvSpPr>
            <p:spPr bwMode="auto">
              <a:xfrm>
                <a:off x="2225" y="2820"/>
                <a:ext cx="1" cy="1"/>
              </a:xfrm>
              <a:custGeom>
                <a:avLst/>
                <a:gdLst>
                  <a:gd name="T0" fmla="*/ 1 w 1"/>
                  <a:gd name="T1" fmla="*/ 0 h 2"/>
                  <a:gd name="T2" fmla="*/ 0 w 1"/>
                  <a:gd name="T3" fmla="*/ 1 h 2"/>
                  <a:gd name="T4" fmla="*/ 0 w 1"/>
                  <a:gd name="T5" fmla="*/ 2 h 2"/>
                  <a:gd name="T6" fmla="*/ 1 w 1"/>
                  <a:gd name="T7" fmla="*/ 2 h 2"/>
                  <a:gd name="T8" fmla="*/ 1 w 1"/>
                  <a:gd name="T9" fmla="*/ 2 h 2"/>
                  <a:gd name="T10" fmla="*/ 1 w 1"/>
                  <a:gd name="T11" fmla="*/ 1 h 2"/>
                  <a:gd name="T12" fmla="*/ 1 w 1"/>
                  <a:gd name="T13" fmla="*/ 0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0"/>
                    </a:moveTo>
                    <a:lnTo>
                      <a:pt x="0" y="1"/>
                    </a:lnTo>
                    <a:lnTo>
                      <a:pt x="0" y="2"/>
                    </a:lnTo>
                    <a:lnTo>
                      <a:pt x="1" y="2"/>
                    </a:lnTo>
                    <a:lnTo>
                      <a:pt x="1" y="2"/>
                    </a:lnTo>
                    <a:lnTo>
                      <a:pt x="1" y="1"/>
                    </a:lnTo>
                    <a:lnTo>
                      <a:pt x="1"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31"/>
              <p:cNvSpPr>
                <a:spLocks/>
              </p:cNvSpPr>
              <p:nvPr userDrawn="1"/>
            </p:nvSpPr>
            <p:spPr bwMode="auto">
              <a:xfrm>
                <a:off x="2232" y="2858"/>
                <a:ext cx="2" cy="5"/>
              </a:xfrm>
              <a:custGeom>
                <a:avLst/>
                <a:gdLst>
                  <a:gd name="T0" fmla="*/ 3 w 4"/>
                  <a:gd name="T1" fmla="*/ 0 h 11"/>
                  <a:gd name="T2" fmla="*/ 2 w 4"/>
                  <a:gd name="T3" fmla="*/ 0 h 11"/>
                  <a:gd name="T4" fmla="*/ 2 w 4"/>
                  <a:gd name="T5" fmla="*/ 0 h 11"/>
                  <a:gd name="T6" fmla="*/ 1 w 4"/>
                  <a:gd name="T7" fmla="*/ 1 h 11"/>
                  <a:gd name="T8" fmla="*/ 1 w 4"/>
                  <a:gd name="T9" fmla="*/ 3 h 11"/>
                  <a:gd name="T10" fmla="*/ 1 w 4"/>
                  <a:gd name="T11" fmla="*/ 4 h 11"/>
                  <a:gd name="T12" fmla="*/ 0 w 4"/>
                  <a:gd name="T13" fmla="*/ 5 h 11"/>
                  <a:gd name="T14" fmla="*/ 0 w 4"/>
                  <a:gd name="T15" fmla="*/ 11 h 11"/>
                  <a:gd name="T16" fmla="*/ 1 w 4"/>
                  <a:gd name="T17" fmla="*/ 11 h 11"/>
                  <a:gd name="T18" fmla="*/ 2 w 4"/>
                  <a:gd name="T19" fmla="*/ 10 h 11"/>
                  <a:gd name="T20" fmla="*/ 2 w 4"/>
                  <a:gd name="T21" fmla="*/ 9 h 11"/>
                  <a:gd name="T22" fmla="*/ 3 w 4"/>
                  <a:gd name="T23" fmla="*/ 7 h 11"/>
                  <a:gd name="T24" fmla="*/ 3 w 4"/>
                  <a:gd name="T25" fmla="*/ 6 h 11"/>
                  <a:gd name="T26" fmla="*/ 4 w 4"/>
                  <a:gd name="T27" fmla="*/ 4 h 11"/>
                  <a:gd name="T28" fmla="*/ 4 w 4"/>
                  <a:gd name="T29" fmla="*/ 3 h 11"/>
                  <a:gd name="T30" fmla="*/ 3 w 4"/>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1">
                    <a:moveTo>
                      <a:pt x="3" y="0"/>
                    </a:moveTo>
                    <a:lnTo>
                      <a:pt x="2" y="0"/>
                    </a:lnTo>
                    <a:lnTo>
                      <a:pt x="2" y="0"/>
                    </a:lnTo>
                    <a:lnTo>
                      <a:pt x="1" y="1"/>
                    </a:lnTo>
                    <a:lnTo>
                      <a:pt x="1" y="3"/>
                    </a:lnTo>
                    <a:lnTo>
                      <a:pt x="1" y="4"/>
                    </a:lnTo>
                    <a:lnTo>
                      <a:pt x="0" y="5"/>
                    </a:lnTo>
                    <a:lnTo>
                      <a:pt x="0" y="11"/>
                    </a:lnTo>
                    <a:lnTo>
                      <a:pt x="1" y="11"/>
                    </a:lnTo>
                    <a:lnTo>
                      <a:pt x="2" y="10"/>
                    </a:lnTo>
                    <a:lnTo>
                      <a:pt x="2" y="9"/>
                    </a:lnTo>
                    <a:lnTo>
                      <a:pt x="3" y="7"/>
                    </a:lnTo>
                    <a:lnTo>
                      <a:pt x="3" y="6"/>
                    </a:lnTo>
                    <a:lnTo>
                      <a:pt x="4" y="4"/>
                    </a:lnTo>
                    <a:lnTo>
                      <a:pt x="4" y="3"/>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Rectangle 332"/>
              <p:cNvSpPr>
                <a:spLocks noChangeArrowheads="1"/>
              </p:cNvSpPr>
              <p:nvPr userDrawn="1"/>
            </p:nvSpPr>
            <p:spPr bwMode="auto">
              <a:xfrm>
                <a:off x="2232" y="2857"/>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333"/>
              <p:cNvSpPr>
                <a:spLocks/>
              </p:cNvSpPr>
              <p:nvPr userDrawn="1"/>
            </p:nvSpPr>
            <p:spPr bwMode="auto">
              <a:xfrm>
                <a:off x="2233" y="2856"/>
                <a:ext cx="1" cy="1"/>
              </a:xfrm>
              <a:custGeom>
                <a:avLst/>
                <a:gdLst>
                  <a:gd name="T0" fmla="*/ 0 w 3"/>
                  <a:gd name="T1" fmla="*/ 2 h 2"/>
                  <a:gd name="T2" fmla="*/ 1 w 3"/>
                  <a:gd name="T3" fmla="*/ 1 h 2"/>
                  <a:gd name="T4" fmla="*/ 3 w 3"/>
                  <a:gd name="T5" fmla="*/ 0 h 2"/>
                  <a:gd name="T6" fmla="*/ 1 w 3"/>
                  <a:gd name="T7" fmla="*/ 0 h 2"/>
                  <a:gd name="T8" fmla="*/ 0 w 3"/>
                  <a:gd name="T9" fmla="*/ 0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1" y="1"/>
                    </a:lnTo>
                    <a:lnTo>
                      <a:pt x="3" y="0"/>
                    </a:lnTo>
                    <a:lnTo>
                      <a:pt x="1" y="0"/>
                    </a:lnTo>
                    <a:lnTo>
                      <a:pt x="0" y="0"/>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334"/>
              <p:cNvSpPr>
                <a:spLocks/>
              </p:cNvSpPr>
              <p:nvPr userDrawn="1"/>
            </p:nvSpPr>
            <p:spPr bwMode="auto">
              <a:xfrm>
                <a:off x="2234" y="2887"/>
                <a:ext cx="1" cy="1"/>
              </a:xfrm>
              <a:custGeom>
                <a:avLst/>
                <a:gdLst>
                  <a:gd name="T0" fmla="*/ 2 w 2"/>
                  <a:gd name="T1" fmla="*/ 1 h 2"/>
                  <a:gd name="T2" fmla="*/ 1 w 2"/>
                  <a:gd name="T3" fmla="*/ 0 h 2"/>
                  <a:gd name="T4" fmla="*/ 0 w 2"/>
                  <a:gd name="T5" fmla="*/ 0 h 2"/>
                  <a:gd name="T6" fmla="*/ 1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lnTo>
                      <a:pt x="1" y="0"/>
                    </a:lnTo>
                    <a:lnTo>
                      <a:pt x="0" y="0"/>
                    </a:lnTo>
                    <a:lnTo>
                      <a:pt x="1" y="2"/>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335"/>
              <p:cNvSpPr>
                <a:spLocks/>
              </p:cNvSpPr>
              <p:nvPr userDrawn="1"/>
            </p:nvSpPr>
            <p:spPr bwMode="auto">
              <a:xfrm>
                <a:off x="2230" y="2886"/>
                <a:ext cx="2" cy="7"/>
              </a:xfrm>
              <a:custGeom>
                <a:avLst/>
                <a:gdLst>
                  <a:gd name="T0" fmla="*/ 5 w 5"/>
                  <a:gd name="T1" fmla="*/ 0 h 14"/>
                  <a:gd name="T2" fmla="*/ 2 w 5"/>
                  <a:gd name="T3" fmla="*/ 0 h 14"/>
                  <a:gd name="T4" fmla="*/ 1 w 5"/>
                  <a:gd name="T5" fmla="*/ 3 h 14"/>
                  <a:gd name="T6" fmla="*/ 0 w 5"/>
                  <a:gd name="T7" fmla="*/ 5 h 14"/>
                  <a:gd name="T8" fmla="*/ 0 w 5"/>
                  <a:gd name="T9" fmla="*/ 8 h 14"/>
                  <a:gd name="T10" fmla="*/ 0 w 5"/>
                  <a:gd name="T11" fmla="*/ 10 h 14"/>
                  <a:gd name="T12" fmla="*/ 0 w 5"/>
                  <a:gd name="T13" fmla="*/ 14 h 14"/>
                  <a:gd name="T14" fmla="*/ 2 w 5"/>
                  <a:gd name="T15" fmla="*/ 14 h 14"/>
                  <a:gd name="T16" fmla="*/ 3 w 5"/>
                  <a:gd name="T17" fmla="*/ 13 h 14"/>
                  <a:gd name="T18" fmla="*/ 3 w 5"/>
                  <a:gd name="T19" fmla="*/ 13 h 14"/>
                  <a:gd name="T20" fmla="*/ 5 w 5"/>
                  <a:gd name="T21" fmla="*/ 11 h 14"/>
                  <a:gd name="T22" fmla="*/ 5 w 5"/>
                  <a:gd name="T23" fmla="*/ 9 h 14"/>
                  <a:gd name="T24" fmla="*/ 3 w 5"/>
                  <a:gd name="T25" fmla="*/ 8 h 14"/>
                  <a:gd name="T26" fmla="*/ 5 w 5"/>
                  <a:gd name="T27" fmla="*/ 6 h 14"/>
                  <a:gd name="T28" fmla="*/ 5 w 5"/>
                  <a:gd name="T29" fmla="*/ 4 h 14"/>
                  <a:gd name="T30" fmla="*/ 5 w 5"/>
                  <a:gd name="T31" fmla="*/ 2 h 14"/>
                  <a:gd name="T32" fmla="*/ 5 w 5"/>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14">
                    <a:moveTo>
                      <a:pt x="5" y="0"/>
                    </a:moveTo>
                    <a:lnTo>
                      <a:pt x="2" y="0"/>
                    </a:lnTo>
                    <a:lnTo>
                      <a:pt x="1" y="3"/>
                    </a:lnTo>
                    <a:lnTo>
                      <a:pt x="0" y="5"/>
                    </a:lnTo>
                    <a:lnTo>
                      <a:pt x="0" y="8"/>
                    </a:lnTo>
                    <a:lnTo>
                      <a:pt x="0" y="10"/>
                    </a:lnTo>
                    <a:lnTo>
                      <a:pt x="0" y="14"/>
                    </a:lnTo>
                    <a:lnTo>
                      <a:pt x="2" y="14"/>
                    </a:lnTo>
                    <a:lnTo>
                      <a:pt x="3" y="13"/>
                    </a:lnTo>
                    <a:lnTo>
                      <a:pt x="3" y="13"/>
                    </a:lnTo>
                    <a:lnTo>
                      <a:pt x="5" y="11"/>
                    </a:lnTo>
                    <a:lnTo>
                      <a:pt x="5" y="9"/>
                    </a:lnTo>
                    <a:lnTo>
                      <a:pt x="3" y="8"/>
                    </a:lnTo>
                    <a:lnTo>
                      <a:pt x="5" y="6"/>
                    </a:lnTo>
                    <a:lnTo>
                      <a:pt x="5" y="4"/>
                    </a:lnTo>
                    <a:lnTo>
                      <a:pt x="5" y="2"/>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336"/>
              <p:cNvSpPr>
                <a:spLocks/>
              </p:cNvSpPr>
              <p:nvPr userDrawn="1"/>
            </p:nvSpPr>
            <p:spPr bwMode="auto">
              <a:xfrm>
                <a:off x="2229" y="2903"/>
                <a:ext cx="4" cy="6"/>
              </a:xfrm>
              <a:custGeom>
                <a:avLst/>
                <a:gdLst>
                  <a:gd name="T0" fmla="*/ 0 w 8"/>
                  <a:gd name="T1" fmla="*/ 5 h 13"/>
                  <a:gd name="T2" fmla="*/ 1 w 8"/>
                  <a:gd name="T3" fmla="*/ 7 h 13"/>
                  <a:gd name="T4" fmla="*/ 2 w 8"/>
                  <a:gd name="T5" fmla="*/ 9 h 13"/>
                  <a:gd name="T6" fmla="*/ 3 w 8"/>
                  <a:gd name="T7" fmla="*/ 11 h 13"/>
                  <a:gd name="T8" fmla="*/ 4 w 8"/>
                  <a:gd name="T9" fmla="*/ 12 h 13"/>
                  <a:gd name="T10" fmla="*/ 5 w 8"/>
                  <a:gd name="T11" fmla="*/ 13 h 13"/>
                  <a:gd name="T12" fmla="*/ 8 w 8"/>
                  <a:gd name="T13" fmla="*/ 13 h 13"/>
                  <a:gd name="T14" fmla="*/ 2 w 8"/>
                  <a:gd name="T15" fmla="*/ 8 h 13"/>
                  <a:gd name="T16" fmla="*/ 2 w 8"/>
                  <a:gd name="T17" fmla="*/ 5 h 13"/>
                  <a:gd name="T18" fmla="*/ 3 w 8"/>
                  <a:gd name="T19" fmla="*/ 4 h 13"/>
                  <a:gd name="T20" fmla="*/ 5 w 8"/>
                  <a:gd name="T21" fmla="*/ 2 h 13"/>
                  <a:gd name="T22" fmla="*/ 7 w 8"/>
                  <a:gd name="T23" fmla="*/ 0 h 13"/>
                  <a:gd name="T24" fmla="*/ 4 w 8"/>
                  <a:gd name="T25" fmla="*/ 0 h 13"/>
                  <a:gd name="T26" fmla="*/ 2 w 8"/>
                  <a:gd name="T27" fmla="*/ 2 h 13"/>
                  <a:gd name="T28" fmla="*/ 1 w 8"/>
                  <a:gd name="T29" fmla="*/ 3 h 13"/>
                  <a:gd name="T30" fmla="*/ 0 w 8"/>
                  <a:gd name="T31"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3">
                    <a:moveTo>
                      <a:pt x="0" y="5"/>
                    </a:moveTo>
                    <a:lnTo>
                      <a:pt x="1" y="7"/>
                    </a:lnTo>
                    <a:lnTo>
                      <a:pt x="2" y="9"/>
                    </a:lnTo>
                    <a:lnTo>
                      <a:pt x="3" y="11"/>
                    </a:lnTo>
                    <a:lnTo>
                      <a:pt x="4" y="12"/>
                    </a:lnTo>
                    <a:lnTo>
                      <a:pt x="5" y="13"/>
                    </a:lnTo>
                    <a:lnTo>
                      <a:pt x="8" y="13"/>
                    </a:lnTo>
                    <a:lnTo>
                      <a:pt x="2" y="8"/>
                    </a:lnTo>
                    <a:lnTo>
                      <a:pt x="2" y="5"/>
                    </a:lnTo>
                    <a:lnTo>
                      <a:pt x="3" y="4"/>
                    </a:lnTo>
                    <a:lnTo>
                      <a:pt x="5" y="2"/>
                    </a:lnTo>
                    <a:lnTo>
                      <a:pt x="7" y="0"/>
                    </a:lnTo>
                    <a:lnTo>
                      <a:pt x="4" y="0"/>
                    </a:lnTo>
                    <a:lnTo>
                      <a:pt x="2" y="2"/>
                    </a:lnTo>
                    <a:lnTo>
                      <a:pt x="1" y="3"/>
                    </a:lnTo>
                    <a:lnTo>
                      <a:pt x="0"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337"/>
              <p:cNvSpPr>
                <a:spLocks/>
              </p:cNvSpPr>
              <p:nvPr userDrawn="1"/>
            </p:nvSpPr>
            <p:spPr bwMode="auto">
              <a:xfrm>
                <a:off x="2234" y="2910"/>
                <a:ext cx="1" cy="3"/>
              </a:xfrm>
              <a:custGeom>
                <a:avLst/>
                <a:gdLst>
                  <a:gd name="T0" fmla="*/ 0 w 2"/>
                  <a:gd name="T1" fmla="*/ 6 h 6"/>
                  <a:gd name="T2" fmla="*/ 1 w 2"/>
                  <a:gd name="T3" fmla="*/ 5 h 6"/>
                  <a:gd name="T4" fmla="*/ 2 w 2"/>
                  <a:gd name="T5" fmla="*/ 3 h 6"/>
                  <a:gd name="T6" fmla="*/ 2 w 2"/>
                  <a:gd name="T7" fmla="*/ 2 h 6"/>
                  <a:gd name="T8" fmla="*/ 2 w 2"/>
                  <a:gd name="T9" fmla="*/ 0 h 6"/>
                  <a:gd name="T10" fmla="*/ 1 w 2"/>
                  <a:gd name="T11" fmla="*/ 0 h 6"/>
                  <a:gd name="T12" fmla="*/ 1 w 2"/>
                  <a:gd name="T13" fmla="*/ 2 h 6"/>
                  <a:gd name="T14" fmla="*/ 1 w 2"/>
                  <a:gd name="T15" fmla="*/ 3 h 6"/>
                  <a:gd name="T16" fmla="*/ 0 w 2"/>
                  <a:gd name="T17" fmla="*/ 4 h 6"/>
                  <a:gd name="T18" fmla="*/ 0 w 2"/>
                  <a:gd name="T19" fmla="*/ 5 h 6"/>
                  <a:gd name="T20" fmla="*/ 0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0" y="6"/>
                    </a:moveTo>
                    <a:lnTo>
                      <a:pt x="1" y="5"/>
                    </a:lnTo>
                    <a:lnTo>
                      <a:pt x="2" y="3"/>
                    </a:lnTo>
                    <a:lnTo>
                      <a:pt x="2" y="2"/>
                    </a:lnTo>
                    <a:lnTo>
                      <a:pt x="2" y="0"/>
                    </a:lnTo>
                    <a:lnTo>
                      <a:pt x="1" y="0"/>
                    </a:lnTo>
                    <a:lnTo>
                      <a:pt x="1" y="2"/>
                    </a:lnTo>
                    <a:lnTo>
                      <a:pt x="1" y="3"/>
                    </a:lnTo>
                    <a:lnTo>
                      <a:pt x="0" y="4"/>
                    </a:lnTo>
                    <a:lnTo>
                      <a:pt x="0" y="5"/>
                    </a:lnTo>
                    <a:lnTo>
                      <a:pt x="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338"/>
              <p:cNvSpPr>
                <a:spLocks/>
              </p:cNvSpPr>
              <p:nvPr userDrawn="1"/>
            </p:nvSpPr>
            <p:spPr bwMode="auto">
              <a:xfrm>
                <a:off x="2233" y="2904"/>
                <a:ext cx="2" cy="3"/>
              </a:xfrm>
              <a:custGeom>
                <a:avLst/>
                <a:gdLst>
                  <a:gd name="T0" fmla="*/ 3 w 4"/>
                  <a:gd name="T1" fmla="*/ 0 h 6"/>
                  <a:gd name="T2" fmla="*/ 2 w 4"/>
                  <a:gd name="T3" fmla="*/ 1 h 6"/>
                  <a:gd name="T4" fmla="*/ 1 w 4"/>
                  <a:gd name="T5" fmla="*/ 3 h 6"/>
                  <a:gd name="T6" fmla="*/ 0 w 4"/>
                  <a:gd name="T7" fmla="*/ 4 h 6"/>
                  <a:gd name="T8" fmla="*/ 0 w 4"/>
                  <a:gd name="T9" fmla="*/ 6 h 6"/>
                  <a:gd name="T10" fmla="*/ 1 w 4"/>
                  <a:gd name="T11" fmla="*/ 6 h 6"/>
                  <a:gd name="T12" fmla="*/ 2 w 4"/>
                  <a:gd name="T13" fmla="*/ 6 h 6"/>
                  <a:gd name="T14" fmla="*/ 3 w 4"/>
                  <a:gd name="T15" fmla="*/ 5 h 6"/>
                  <a:gd name="T16" fmla="*/ 3 w 4"/>
                  <a:gd name="T17" fmla="*/ 4 h 6"/>
                  <a:gd name="T18" fmla="*/ 3 w 4"/>
                  <a:gd name="T19" fmla="*/ 3 h 6"/>
                  <a:gd name="T20" fmla="*/ 3 w 4"/>
                  <a:gd name="T21" fmla="*/ 2 h 6"/>
                  <a:gd name="T22" fmla="*/ 4 w 4"/>
                  <a:gd name="T23" fmla="*/ 1 h 6"/>
                  <a:gd name="T24" fmla="*/ 3 w 4"/>
                  <a:gd name="T25" fmla="*/ 0 h 6"/>
                  <a:gd name="T26" fmla="*/ 3 w 4"/>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3" y="0"/>
                    </a:moveTo>
                    <a:lnTo>
                      <a:pt x="2" y="1"/>
                    </a:lnTo>
                    <a:lnTo>
                      <a:pt x="1" y="3"/>
                    </a:lnTo>
                    <a:lnTo>
                      <a:pt x="0" y="4"/>
                    </a:lnTo>
                    <a:lnTo>
                      <a:pt x="0" y="6"/>
                    </a:lnTo>
                    <a:lnTo>
                      <a:pt x="1" y="6"/>
                    </a:lnTo>
                    <a:lnTo>
                      <a:pt x="2" y="6"/>
                    </a:lnTo>
                    <a:lnTo>
                      <a:pt x="3" y="5"/>
                    </a:lnTo>
                    <a:lnTo>
                      <a:pt x="3" y="4"/>
                    </a:lnTo>
                    <a:lnTo>
                      <a:pt x="3" y="3"/>
                    </a:lnTo>
                    <a:lnTo>
                      <a:pt x="3" y="2"/>
                    </a:lnTo>
                    <a:lnTo>
                      <a:pt x="4" y="1"/>
                    </a:lnTo>
                    <a:lnTo>
                      <a:pt x="3"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339"/>
              <p:cNvSpPr>
                <a:spLocks/>
              </p:cNvSpPr>
              <p:nvPr userDrawn="1"/>
            </p:nvSpPr>
            <p:spPr bwMode="auto">
              <a:xfrm>
                <a:off x="2226" y="2911"/>
                <a:ext cx="7" cy="9"/>
              </a:xfrm>
              <a:custGeom>
                <a:avLst/>
                <a:gdLst>
                  <a:gd name="T0" fmla="*/ 7 w 13"/>
                  <a:gd name="T1" fmla="*/ 3 h 18"/>
                  <a:gd name="T2" fmla="*/ 5 w 13"/>
                  <a:gd name="T3" fmla="*/ 3 h 18"/>
                  <a:gd name="T4" fmla="*/ 3 w 13"/>
                  <a:gd name="T5" fmla="*/ 2 h 18"/>
                  <a:gd name="T6" fmla="*/ 1 w 13"/>
                  <a:gd name="T7" fmla="*/ 1 h 18"/>
                  <a:gd name="T8" fmla="*/ 0 w 13"/>
                  <a:gd name="T9" fmla="*/ 0 h 18"/>
                  <a:gd name="T10" fmla="*/ 1 w 13"/>
                  <a:gd name="T11" fmla="*/ 2 h 18"/>
                  <a:gd name="T12" fmla="*/ 2 w 13"/>
                  <a:gd name="T13" fmla="*/ 3 h 18"/>
                  <a:gd name="T14" fmla="*/ 4 w 13"/>
                  <a:gd name="T15" fmla="*/ 4 h 18"/>
                  <a:gd name="T16" fmla="*/ 5 w 13"/>
                  <a:gd name="T17" fmla="*/ 7 h 18"/>
                  <a:gd name="T18" fmla="*/ 6 w 13"/>
                  <a:gd name="T19" fmla="*/ 9 h 18"/>
                  <a:gd name="T20" fmla="*/ 6 w 13"/>
                  <a:gd name="T21" fmla="*/ 12 h 18"/>
                  <a:gd name="T22" fmla="*/ 6 w 13"/>
                  <a:gd name="T23" fmla="*/ 14 h 18"/>
                  <a:gd name="T24" fmla="*/ 5 w 13"/>
                  <a:gd name="T25" fmla="*/ 16 h 18"/>
                  <a:gd name="T26" fmla="*/ 4 w 13"/>
                  <a:gd name="T27" fmla="*/ 18 h 18"/>
                  <a:gd name="T28" fmla="*/ 6 w 13"/>
                  <a:gd name="T29" fmla="*/ 18 h 18"/>
                  <a:gd name="T30" fmla="*/ 7 w 13"/>
                  <a:gd name="T31" fmla="*/ 18 h 18"/>
                  <a:gd name="T32" fmla="*/ 8 w 13"/>
                  <a:gd name="T33" fmla="*/ 17 h 18"/>
                  <a:gd name="T34" fmla="*/ 8 w 13"/>
                  <a:gd name="T35" fmla="*/ 15 h 18"/>
                  <a:gd name="T36" fmla="*/ 9 w 13"/>
                  <a:gd name="T37" fmla="*/ 14 h 18"/>
                  <a:gd name="T38" fmla="*/ 10 w 13"/>
                  <a:gd name="T39" fmla="*/ 12 h 18"/>
                  <a:gd name="T40" fmla="*/ 9 w 13"/>
                  <a:gd name="T41" fmla="*/ 10 h 18"/>
                  <a:gd name="T42" fmla="*/ 8 w 13"/>
                  <a:gd name="T43" fmla="*/ 9 h 18"/>
                  <a:gd name="T44" fmla="*/ 9 w 13"/>
                  <a:gd name="T45" fmla="*/ 8 h 18"/>
                  <a:gd name="T46" fmla="*/ 10 w 13"/>
                  <a:gd name="T47" fmla="*/ 8 h 18"/>
                  <a:gd name="T48" fmla="*/ 12 w 13"/>
                  <a:gd name="T49" fmla="*/ 9 h 18"/>
                  <a:gd name="T50" fmla="*/ 12 w 13"/>
                  <a:gd name="T51" fmla="*/ 9 h 18"/>
                  <a:gd name="T52" fmla="*/ 13 w 13"/>
                  <a:gd name="T53" fmla="*/ 9 h 18"/>
                  <a:gd name="T54" fmla="*/ 13 w 13"/>
                  <a:gd name="T55" fmla="*/ 8 h 18"/>
                  <a:gd name="T56" fmla="*/ 12 w 13"/>
                  <a:gd name="T57" fmla="*/ 7 h 18"/>
                  <a:gd name="T58" fmla="*/ 10 w 13"/>
                  <a:gd name="T59" fmla="*/ 7 h 18"/>
                  <a:gd name="T60" fmla="*/ 9 w 13"/>
                  <a:gd name="T61" fmla="*/ 5 h 18"/>
                  <a:gd name="T62" fmla="*/ 8 w 13"/>
                  <a:gd name="T63" fmla="*/ 4 h 18"/>
                  <a:gd name="T64" fmla="*/ 7 w 13"/>
                  <a:gd name="T6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7" y="3"/>
                    </a:moveTo>
                    <a:lnTo>
                      <a:pt x="5" y="3"/>
                    </a:lnTo>
                    <a:lnTo>
                      <a:pt x="3" y="2"/>
                    </a:lnTo>
                    <a:lnTo>
                      <a:pt x="1" y="1"/>
                    </a:lnTo>
                    <a:lnTo>
                      <a:pt x="0" y="0"/>
                    </a:lnTo>
                    <a:lnTo>
                      <a:pt x="1" y="2"/>
                    </a:lnTo>
                    <a:lnTo>
                      <a:pt x="2" y="3"/>
                    </a:lnTo>
                    <a:lnTo>
                      <a:pt x="4" y="4"/>
                    </a:lnTo>
                    <a:lnTo>
                      <a:pt x="5" y="7"/>
                    </a:lnTo>
                    <a:lnTo>
                      <a:pt x="6" y="9"/>
                    </a:lnTo>
                    <a:lnTo>
                      <a:pt x="6" y="12"/>
                    </a:lnTo>
                    <a:lnTo>
                      <a:pt x="6" y="14"/>
                    </a:lnTo>
                    <a:lnTo>
                      <a:pt x="5" y="16"/>
                    </a:lnTo>
                    <a:lnTo>
                      <a:pt x="4" y="18"/>
                    </a:lnTo>
                    <a:lnTo>
                      <a:pt x="6" y="18"/>
                    </a:lnTo>
                    <a:lnTo>
                      <a:pt x="7" y="18"/>
                    </a:lnTo>
                    <a:lnTo>
                      <a:pt x="8" y="17"/>
                    </a:lnTo>
                    <a:lnTo>
                      <a:pt x="8" y="15"/>
                    </a:lnTo>
                    <a:lnTo>
                      <a:pt x="9" y="14"/>
                    </a:lnTo>
                    <a:lnTo>
                      <a:pt x="10" y="12"/>
                    </a:lnTo>
                    <a:lnTo>
                      <a:pt x="9" y="10"/>
                    </a:lnTo>
                    <a:lnTo>
                      <a:pt x="8" y="9"/>
                    </a:lnTo>
                    <a:lnTo>
                      <a:pt x="9" y="8"/>
                    </a:lnTo>
                    <a:lnTo>
                      <a:pt x="10" y="8"/>
                    </a:lnTo>
                    <a:lnTo>
                      <a:pt x="12" y="9"/>
                    </a:lnTo>
                    <a:lnTo>
                      <a:pt x="12" y="9"/>
                    </a:lnTo>
                    <a:lnTo>
                      <a:pt x="13" y="9"/>
                    </a:lnTo>
                    <a:lnTo>
                      <a:pt x="13" y="8"/>
                    </a:lnTo>
                    <a:lnTo>
                      <a:pt x="12" y="7"/>
                    </a:lnTo>
                    <a:lnTo>
                      <a:pt x="10" y="7"/>
                    </a:lnTo>
                    <a:lnTo>
                      <a:pt x="9" y="5"/>
                    </a:lnTo>
                    <a:lnTo>
                      <a:pt x="8" y="4"/>
                    </a:lnTo>
                    <a:lnTo>
                      <a:pt x="7"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340"/>
              <p:cNvSpPr>
                <a:spLocks/>
              </p:cNvSpPr>
              <p:nvPr userDrawn="1"/>
            </p:nvSpPr>
            <p:spPr bwMode="auto">
              <a:xfrm>
                <a:off x="2226" y="2917"/>
                <a:ext cx="3" cy="1"/>
              </a:xfrm>
              <a:custGeom>
                <a:avLst/>
                <a:gdLst>
                  <a:gd name="T0" fmla="*/ 2 w 4"/>
                  <a:gd name="T1" fmla="*/ 3 h 3"/>
                  <a:gd name="T2" fmla="*/ 2 w 4"/>
                  <a:gd name="T3" fmla="*/ 2 h 3"/>
                  <a:gd name="T4" fmla="*/ 3 w 4"/>
                  <a:gd name="T5" fmla="*/ 2 h 3"/>
                  <a:gd name="T6" fmla="*/ 3 w 4"/>
                  <a:gd name="T7" fmla="*/ 1 h 3"/>
                  <a:gd name="T8" fmla="*/ 4 w 4"/>
                  <a:gd name="T9" fmla="*/ 0 h 3"/>
                  <a:gd name="T10" fmla="*/ 2 w 4"/>
                  <a:gd name="T11" fmla="*/ 1 h 3"/>
                  <a:gd name="T12" fmla="*/ 1 w 4"/>
                  <a:gd name="T13" fmla="*/ 1 h 3"/>
                  <a:gd name="T14" fmla="*/ 0 w 4"/>
                  <a:gd name="T15" fmla="*/ 2 h 3"/>
                  <a:gd name="T16" fmla="*/ 2 w 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3"/>
                    </a:moveTo>
                    <a:lnTo>
                      <a:pt x="2" y="2"/>
                    </a:lnTo>
                    <a:lnTo>
                      <a:pt x="3" y="2"/>
                    </a:lnTo>
                    <a:lnTo>
                      <a:pt x="3" y="1"/>
                    </a:lnTo>
                    <a:lnTo>
                      <a:pt x="4" y="0"/>
                    </a:lnTo>
                    <a:lnTo>
                      <a:pt x="2" y="1"/>
                    </a:lnTo>
                    <a:lnTo>
                      <a:pt x="1" y="1"/>
                    </a:lnTo>
                    <a:lnTo>
                      <a:pt x="0" y="2"/>
                    </a:lnTo>
                    <a:lnTo>
                      <a:pt x="2"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341"/>
              <p:cNvSpPr>
                <a:spLocks/>
              </p:cNvSpPr>
              <p:nvPr userDrawn="1"/>
            </p:nvSpPr>
            <p:spPr bwMode="auto">
              <a:xfrm>
                <a:off x="2223" y="2903"/>
                <a:ext cx="2" cy="4"/>
              </a:xfrm>
              <a:custGeom>
                <a:avLst/>
                <a:gdLst>
                  <a:gd name="T0" fmla="*/ 3 w 3"/>
                  <a:gd name="T1" fmla="*/ 8 h 9"/>
                  <a:gd name="T2" fmla="*/ 3 w 3"/>
                  <a:gd name="T3" fmla="*/ 5 h 9"/>
                  <a:gd name="T4" fmla="*/ 3 w 3"/>
                  <a:gd name="T5" fmla="*/ 3 h 9"/>
                  <a:gd name="T6" fmla="*/ 1 w 3"/>
                  <a:gd name="T7" fmla="*/ 0 h 9"/>
                  <a:gd name="T8" fmla="*/ 0 w 3"/>
                  <a:gd name="T9" fmla="*/ 2 h 9"/>
                  <a:gd name="T10" fmla="*/ 0 w 3"/>
                  <a:gd name="T11" fmla="*/ 4 h 9"/>
                  <a:gd name="T12" fmla="*/ 1 w 3"/>
                  <a:gd name="T13" fmla="*/ 5 h 9"/>
                  <a:gd name="T14" fmla="*/ 1 w 3"/>
                  <a:gd name="T15" fmla="*/ 7 h 9"/>
                  <a:gd name="T16" fmla="*/ 1 w 3"/>
                  <a:gd name="T17" fmla="*/ 9 h 9"/>
                  <a:gd name="T18" fmla="*/ 2 w 3"/>
                  <a:gd name="T19" fmla="*/ 9 h 9"/>
                  <a:gd name="T20" fmla="*/ 3 w 3"/>
                  <a:gd name="T21" fmla="*/ 8 h 9"/>
                  <a:gd name="T22" fmla="*/ 3 w 3"/>
                  <a:gd name="T2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9">
                    <a:moveTo>
                      <a:pt x="3" y="8"/>
                    </a:moveTo>
                    <a:lnTo>
                      <a:pt x="3" y="5"/>
                    </a:lnTo>
                    <a:lnTo>
                      <a:pt x="3" y="3"/>
                    </a:lnTo>
                    <a:lnTo>
                      <a:pt x="1" y="0"/>
                    </a:lnTo>
                    <a:lnTo>
                      <a:pt x="0" y="2"/>
                    </a:lnTo>
                    <a:lnTo>
                      <a:pt x="0" y="4"/>
                    </a:lnTo>
                    <a:lnTo>
                      <a:pt x="1" y="5"/>
                    </a:lnTo>
                    <a:lnTo>
                      <a:pt x="1" y="7"/>
                    </a:lnTo>
                    <a:lnTo>
                      <a:pt x="1" y="9"/>
                    </a:lnTo>
                    <a:lnTo>
                      <a:pt x="2" y="9"/>
                    </a:lnTo>
                    <a:lnTo>
                      <a:pt x="3" y="8"/>
                    </a:lnTo>
                    <a:lnTo>
                      <a:pt x="3"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342"/>
              <p:cNvSpPr>
                <a:spLocks/>
              </p:cNvSpPr>
              <p:nvPr userDrawn="1"/>
            </p:nvSpPr>
            <p:spPr bwMode="auto">
              <a:xfrm>
                <a:off x="2224" y="2893"/>
                <a:ext cx="5" cy="9"/>
              </a:xfrm>
              <a:custGeom>
                <a:avLst/>
                <a:gdLst>
                  <a:gd name="T0" fmla="*/ 6 w 8"/>
                  <a:gd name="T1" fmla="*/ 1 h 16"/>
                  <a:gd name="T2" fmla="*/ 6 w 8"/>
                  <a:gd name="T3" fmla="*/ 4 h 16"/>
                  <a:gd name="T4" fmla="*/ 5 w 8"/>
                  <a:gd name="T5" fmla="*/ 7 h 16"/>
                  <a:gd name="T6" fmla="*/ 3 w 8"/>
                  <a:gd name="T7" fmla="*/ 10 h 16"/>
                  <a:gd name="T8" fmla="*/ 1 w 8"/>
                  <a:gd name="T9" fmla="*/ 13 h 16"/>
                  <a:gd name="T10" fmla="*/ 0 w 8"/>
                  <a:gd name="T11" fmla="*/ 16 h 16"/>
                  <a:gd name="T12" fmla="*/ 1 w 8"/>
                  <a:gd name="T13" fmla="*/ 16 h 16"/>
                  <a:gd name="T14" fmla="*/ 4 w 8"/>
                  <a:gd name="T15" fmla="*/ 11 h 16"/>
                  <a:gd name="T16" fmla="*/ 7 w 8"/>
                  <a:gd name="T17" fmla="*/ 6 h 16"/>
                  <a:gd name="T18" fmla="*/ 8 w 8"/>
                  <a:gd name="T19" fmla="*/ 0 h 16"/>
                  <a:gd name="T20" fmla="*/ 7 w 8"/>
                  <a:gd name="T21" fmla="*/ 0 h 16"/>
                  <a:gd name="T22" fmla="*/ 7 w 8"/>
                  <a:gd name="T23" fmla="*/ 1 h 16"/>
                  <a:gd name="T24" fmla="*/ 6 w 8"/>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6">
                    <a:moveTo>
                      <a:pt x="6" y="1"/>
                    </a:moveTo>
                    <a:lnTo>
                      <a:pt x="6" y="4"/>
                    </a:lnTo>
                    <a:lnTo>
                      <a:pt x="5" y="7"/>
                    </a:lnTo>
                    <a:lnTo>
                      <a:pt x="3" y="10"/>
                    </a:lnTo>
                    <a:lnTo>
                      <a:pt x="1" y="13"/>
                    </a:lnTo>
                    <a:lnTo>
                      <a:pt x="0" y="16"/>
                    </a:lnTo>
                    <a:lnTo>
                      <a:pt x="1" y="16"/>
                    </a:lnTo>
                    <a:lnTo>
                      <a:pt x="4" y="11"/>
                    </a:lnTo>
                    <a:lnTo>
                      <a:pt x="7" y="6"/>
                    </a:lnTo>
                    <a:lnTo>
                      <a:pt x="8" y="0"/>
                    </a:lnTo>
                    <a:lnTo>
                      <a:pt x="7" y="0"/>
                    </a:lnTo>
                    <a:lnTo>
                      <a:pt x="7" y="1"/>
                    </a:lnTo>
                    <a:lnTo>
                      <a:pt x="6"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343"/>
              <p:cNvSpPr>
                <a:spLocks/>
              </p:cNvSpPr>
              <p:nvPr userDrawn="1"/>
            </p:nvSpPr>
            <p:spPr bwMode="auto">
              <a:xfrm>
                <a:off x="2223" y="2877"/>
                <a:ext cx="3" cy="8"/>
              </a:xfrm>
              <a:custGeom>
                <a:avLst/>
                <a:gdLst>
                  <a:gd name="T0" fmla="*/ 4 w 6"/>
                  <a:gd name="T1" fmla="*/ 0 h 16"/>
                  <a:gd name="T2" fmla="*/ 3 w 6"/>
                  <a:gd name="T3" fmla="*/ 2 h 16"/>
                  <a:gd name="T4" fmla="*/ 2 w 6"/>
                  <a:gd name="T5" fmla="*/ 4 h 16"/>
                  <a:gd name="T6" fmla="*/ 2 w 6"/>
                  <a:gd name="T7" fmla="*/ 6 h 16"/>
                  <a:gd name="T8" fmla="*/ 0 w 6"/>
                  <a:gd name="T9" fmla="*/ 7 h 16"/>
                  <a:gd name="T10" fmla="*/ 2 w 6"/>
                  <a:gd name="T11" fmla="*/ 10 h 16"/>
                  <a:gd name="T12" fmla="*/ 2 w 6"/>
                  <a:gd name="T13" fmla="*/ 11 h 16"/>
                  <a:gd name="T14" fmla="*/ 1 w 6"/>
                  <a:gd name="T15" fmla="*/ 13 h 16"/>
                  <a:gd name="T16" fmla="*/ 1 w 6"/>
                  <a:gd name="T17" fmla="*/ 14 h 16"/>
                  <a:gd name="T18" fmla="*/ 1 w 6"/>
                  <a:gd name="T19" fmla="*/ 16 h 16"/>
                  <a:gd name="T20" fmla="*/ 3 w 6"/>
                  <a:gd name="T21" fmla="*/ 16 h 16"/>
                  <a:gd name="T22" fmla="*/ 4 w 6"/>
                  <a:gd name="T23" fmla="*/ 14 h 16"/>
                  <a:gd name="T24" fmla="*/ 4 w 6"/>
                  <a:gd name="T25" fmla="*/ 12 h 16"/>
                  <a:gd name="T26" fmla="*/ 5 w 6"/>
                  <a:gd name="T27" fmla="*/ 10 h 16"/>
                  <a:gd name="T28" fmla="*/ 5 w 6"/>
                  <a:gd name="T29" fmla="*/ 7 h 16"/>
                  <a:gd name="T30" fmla="*/ 5 w 6"/>
                  <a:gd name="T31" fmla="*/ 6 h 16"/>
                  <a:gd name="T32" fmla="*/ 5 w 6"/>
                  <a:gd name="T33" fmla="*/ 4 h 16"/>
                  <a:gd name="T34" fmla="*/ 6 w 6"/>
                  <a:gd name="T35" fmla="*/ 3 h 16"/>
                  <a:gd name="T36" fmla="*/ 5 w 6"/>
                  <a:gd name="T37" fmla="*/ 2 h 16"/>
                  <a:gd name="T38" fmla="*/ 5 w 6"/>
                  <a:gd name="T39" fmla="*/ 1 h 16"/>
                  <a:gd name="T40" fmla="*/ 4 w 6"/>
                  <a:gd name="T4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6">
                    <a:moveTo>
                      <a:pt x="4" y="0"/>
                    </a:moveTo>
                    <a:lnTo>
                      <a:pt x="3" y="2"/>
                    </a:lnTo>
                    <a:lnTo>
                      <a:pt x="2" y="4"/>
                    </a:lnTo>
                    <a:lnTo>
                      <a:pt x="2" y="6"/>
                    </a:lnTo>
                    <a:lnTo>
                      <a:pt x="0" y="7"/>
                    </a:lnTo>
                    <a:lnTo>
                      <a:pt x="2" y="10"/>
                    </a:lnTo>
                    <a:lnTo>
                      <a:pt x="2" y="11"/>
                    </a:lnTo>
                    <a:lnTo>
                      <a:pt x="1" y="13"/>
                    </a:lnTo>
                    <a:lnTo>
                      <a:pt x="1" y="14"/>
                    </a:lnTo>
                    <a:lnTo>
                      <a:pt x="1" y="16"/>
                    </a:lnTo>
                    <a:lnTo>
                      <a:pt x="3" y="16"/>
                    </a:lnTo>
                    <a:lnTo>
                      <a:pt x="4" y="14"/>
                    </a:lnTo>
                    <a:lnTo>
                      <a:pt x="4" y="12"/>
                    </a:lnTo>
                    <a:lnTo>
                      <a:pt x="5" y="10"/>
                    </a:lnTo>
                    <a:lnTo>
                      <a:pt x="5" y="7"/>
                    </a:lnTo>
                    <a:lnTo>
                      <a:pt x="5" y="6"/>
                    </a:lnTo>
                    <a:lnTo>
                      <a:pt x="5" y="4"/>
                    </a:lnTo>
                    <a:lnTo>
                      <a:pt x="6" y="3"/>
                    </a:lnTo>
                    <a:lnTo>
                      <a:pt x="5" y="2"/>
                    </a:lnTo>
                    <a:lnTo>
                      <a:pt x="5"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344"/>
              <p:cNvSpPr>
                <a:spLocks/>
              </p:cNvSpPr>
              <p:nvPr userDrawn="1"/>
            </p:nvSpPr>
            <p:spPr bwMode="auto">
              <a:xfrm>
                <a:off x="2222" y="2890"/>
                <a:ext cx="3" cy="5"/>
              </a:xfrm>
              <a:custGeom>
                <a:avLst/>
                <a:gdLst>
                  <a:gd name="T0" fmla="*/ 2 w 6"/>
                  <a:gd name="T1" fmla="*/ 11 h 11"/>
                  <a:gd name="T2" fmla="*/ 4 w 6"/>
                  <a:gd name="T3" fmla="*/ 8 h 11"/>
                  <a:gd name="T4" fmla="*/ 5 w 6"/>
                  <a:gd name="T5" fmla="*/ 6 h 11"/>
                  <a:gd name="T6" fmla="*/ 6 w 6"/>
                  <a:gd name="T7" fmla="*/ 2 h 11"/>
                  <a:gd name="T8" fmla="*/ 5 w 6"/>
                  <a:gd name="T9" fmla="*/ 0 h 11"/>
                  <a:gd name="T10" fmla="*/ 4 w 6"/>
                  <a:gd name="T11" fmla="*/ 0 h 11"/>
                  <a:gd name="T12" fmla="*/ 3 w 6"/>
                  <a:gd name="T13" fmla="*/ 2 h 11"/>
                  <a:gd name="T14" fmla="*/ 2 w 6"/>
                  <a:gd name="T15" fmla="*/ 5 h 11"/>
                  <a:gd name="T16" fmla="*/ 2 w 6"/>
                  <a:gd name="T17" fmla="*/ 7 h 11"/>
                  <a:gd name="T18" fmla="*/ 1 w 6"/>
                  <a:gd name="T19" fmla="*/ 9 h 11"/>
                  <a:gd name="T20" fmla="*/ 0 w 6"/>
                  <a:gd name="T21" fmla="*/ 11 h 11"/>
                  <a:gd name="T22" fmla="*/ 2 w 6"/>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1">
                    <a:moveTo>
                      <a:pt x="2" y="11"/>
                    </a:moveTo>
                    <a:lnTo>
                      <a:pt x="4" y="8"/>
                    </a:lnTo>
                    <a:lnTo>
                      <a:pt x="5" y="6"/>
                    </a:lnTo>
                    <a:lnTo>
                      <a:pt x="6" y="2"/>
                    </a:lnTo>
                    <a:lnTo>
                      <a:pt x="5" y="0"/>
                    </a:lnTo>
                    <a:lnTo>
                      <a:pt x="4" y="0"/>
                    </a:lnTo>
                    <a:lnTo>
                      <a:pt x="3" y="2"/>
                    </a:lnTo>
                    <a:lnTo>
                      <a:pt x="2" y="5"/>
                    </a:lnTo>
                    <a:lnTo>
                      <a:pt x="2" y="7"/>
                    </a:lnTo>
                    <a:lnTo>
                      <a:pt x="1" y="9"/>
                    </a:lnTo>
                    <a:lnTo>
                      <a:pt x="0" y="11"/>
                    </a:lnTo>
                    <a:lnTo>
                      <a:pt x="2"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345"/>
              <p:cNvSpPr>
                <a:spLocks/>
              </p:cNvSpPr>
              <p:nvPr userDrawn="1"/>
            </p:nvSpPr>
            <p:spPr bwMode="auto">
              <a:xfrm>
                <a:off x="2225" y="2884"/>
                <a:ext cx="4" cy="7"/>
              </a:xfrm>
              <a:custGeom>
                <a:avLst/>
                <a:gdLst>
                  <a:gd name="T0" fmla="*/ 0 w 8"/>
                  <a:gd name="T1" fmla="*/ 5 h 12"/>
                  <a:gd name="T2" fmla="*/ 1 w 8"/>
                  <a:gd name="T3" fmla="*/ 5 h 12"/>
                  <a:gd name="T4" fmla="*/ 2 w 8"/>
                  <a:gd name="T5" fmla="*/ 5 h 12"/>
                  <a:gd name="T6" fmla="*/ 3 w 8"/>
                  <a:gd name="T7" fmla="*/ 5 h 12"/>
                  <a:gd name="T8" fmla="*/ 3 w 8"/>
                  <a:gd name="T9" fmla="*/ 12 h 12"/>
                  <a:gd name="T10" fmla="*/ 5 w 8"/>
                  <a:gd name="T11" fmla="*/ 12 h 12"/>
                  <a:gd name="T12" fmla="*/ 6 w 8"/>
                  <a:gd name="T13" fmla="*/ 12 h 12"/>
                  <a:gd name="T14" fmla="*/ 6 w 8"/>
                  <a:gd name="T15" fmla="*/ 11 h 12"/>
                  <a:gd name="T16" fmla="*/ 7 w 8"/>
                  <a:gd name="T17" fmla="*/ 10 h 12"/>
                  <a:gd name="T18" fmla="*/ 8 w 8"/>
                  <a:gd name="T19" fmla="*/ 9 h 12"/>
                  <a:gd name="T20" fmla="*/ 8 w 8"/>
                  <a:gd name="T21" fmla="*/ 7 h 12"/>
                  <a:gd name="T22" fmla="*/ 7 w 8"/>
                  <a:gd name="T23" fmla="*/ 4 h 12"/>
                  <a:gd name="T24" fmla="*/ 6 w 8"/>
                  <a:gd name="T25" fmla="*/ 2 h 12"/>
                  <a:gd name="T26" fmla="*/ 4 w 8"/>
                  <a:gd name="T27" fmla="*/ 0 h 12"/>
                  <a:gd name="T28" fmla="*/ 2 w 8"/>
                  <a:gd name="T29" fmla="*/ 1 h 12"/>
                  <a:gd name="T30" fmla="*/ 1 w 8"/>
                  <a:gd name="T31" fmla="*/ 2 h 12"/>
                  <a:gd name="T32" fmla="*/ 1 w 8"/>
                  <a:gd name="T33" fmla="*/ 3 h 12"/>
                  <a:gd name="T34" fmla="*/ 0 w 8"/>
                  <a:gd name="T3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2">
                    <a:moveTo>
                      <a:pt x="0" y="5"/>
                    </a:moveTo>
                    <a:lnTo>
                      <a:pt x="1" y="5"/>
                    </a:lnTo>
                    <a:lnTo>
                      <a:pt x="2" y="5"/>
                    </a:lnTo>
                    <a:lnTo>
                      <a:pt x="3" y="5"/>
                    </a:lnTo>
                    <a:lnTo>
                      <a:pt x="3" y="12"/>
                    </a:lnTo>
                    <a:lnTo>
                      <a:pt x="5" y="12"/>
                    </a:lnTo>
                    <a:lnTo>
                      <a:pt x="6" y="12"/>
                    </a:lnTo>
                    <a:lnTo>
                      <a:pt x="6" y="11"/>
                    </a:lnTo>
                    <a:lnTo>
                      <a:pt x="7" y="10"/>
                    </a:lnTo>
                    <a:lnTo>
                      <a:pt x="8" y="9"/>
                    </a:lnTo>
                    <a:lnTo>
                      <a:pt x="8" y="7"/>
                    </a:lnTo>
                    <a:lnTo>
                      <a:pt x="7" y="4"/>
                    </a:lnTo>
                    <a:lnTo>
                      <a:pt x="6" y="2"/>
                    </a:lnTo>
                    <a:lnTo>
                      <a:pt x="4" y="0"/>
                    </a:lnTo>
                    <a:lnTo>
                      <a:pt x="2" y="1"/>
                    </a:lnTo>
                    <a:lnTo>
                      <a:pt x="1" y="2"/>
                    </a:lnTo>
                    <a:lnTo>
                      <a:pt x="1" y="3"/>
                    </a:lnTo>
                    <a:lnTo>
                      <a:pt x="0"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346"/>
              <p:cNvSpPr>
                <a:spLocks/>
              </p:cNvSpPr>
              <p:nvPr userDrawn="1"/>
            </p:nvSpPr>
            <p:spPr bwMode="auto">
              <a:xfrm>
                <a:off x="2226" y="2878"/>
                <a:ext cx="2" cy="5"/>
              </a:xfrm>
              <a:custGeom>
                <a:avLst/>
                <a:gdLst>
                  <a:gd name="T0" fmla="*/ 1 w 3"/>
                  <a:gd name="T1" fmla="*/ 0 h 10"/>
                  <a:gd name="T2" fmla="*/ 0 w 3"/>
                  <a:gd name="T3" fmla="*/ 3 h 10"/>
                  <a:gd name="T4" fmla="*/ 0 w 3"/>
                  <a:gd name="T5" fmla="*/ 7 h 10"/>
                  <a:gd name="T6" fmla="*/ 0 w 3"/>
                  <a:gd name="T7" fmla="*/ 10 h 10"/>
                  <a:gd name="T8" fmla="*/ 1 w 3"/>
                  <a:gd name="T9" fmla="*/ 10 h 10"/>
                  <a:gd name="T10" fmla="*/ 2 w 3"/>
                  <a:gd name="T11" fmla="*/ 10 h 10"/>
                  <a:gd name="T12" fmla="*/ 3 w 3"/>
                  <a:gd name="T13" fmla="*/ 9 h 10"/>
                  <a:gd name="T14" fmla="*/ 3 w 3"/>
                  <a:gd name="T15" fmla="*/ 8 h 10"/>
                  <a:gd name="T16" fmla="*/ 3 w 3"/>
                  <a:gd name="T17" fmla="*/ 5 h 10"/>
                  <a:gd name="T18" fmla="*/ 3 w 3"/>
                  <a:gd name="T19" fmla="*/ 4 h 10"/>
                  <a:gd name="T20" fmla="*/ 3 w 3"/>
                  <a:gd name="T21" fmla="*/ 2 h 10"/>
                  <a:gd name="T22" fmla="*/ 2 w 3"/>
                  <a:gd name="T23" fmla="*/ 1 h 10"/>
                  <a:gd name="T24" fmla="*/ 1 w 3"/>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0">
                    <a:moveTo>
                      <a:pt x="1" y="0"/>
                    </a:moveTo>
                    <a:lnTo>
                      <a:pt x="0" y="3"/>
                    </a:lnTo>
                    <a:lnTo>
                      <a:pt x="0" y="7"/>
                    </a:lnTo>
                    <a:lnTo>
                      <a:pt x="0" y="10"/>
                    </a:lnTo>
                    <a:lnTo>
                      <a:pt x="1" y="10"/>
                    </a:lnTo>
                    <a:lnTo>
                      <a:pt x="2" y="10"/>
                    </a:lnTo>
                    <a:lnTo>
                      <a:pt x="3" y="9"/>
                    </a:lnTo>
                    <a:lnTo>
                      <a:pt x="3" y="8"/>
                    </a:lnTo>
                    <a:lnTo>
                      <a:pt x="3" y="5"/>
                    </a:lnTo>
                    <a:lnTo>
                      <a:pt x="3" y="4"/>
                    </a:lnTo>
                    <a:lnTo>
                      <a:pt x="3" y="2"/>
                    </a:lnTo>
                    <a:lnTo>
                      <a:pt x="2"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347"/>
              <p:cNvSpPr>
                <a:spLocks/>
              </p:cNvSpPr>
              <p:nvPr userDrawn="1"/>
            </p:nvSpPr>
            <p:spPr bwMode="auto">
              <a:xfrm>
                <a:off x="2226" y="2900"/>
                <a:ext cx="3" cy="5"/>
              </a:xfrm>
              <a:custGeom>
                <a:avLst/>
                <a:gdLst>
                  <a:gd name="T0" fmla="*/ 6 w 6"/>
                  <a:gd name="T1" fmla="*/ 0 h 11"/>
                  <a:gd name="T2" fmla="*/ 5 w 6"/>
                  <a:gd name="T3" fmla="*/ 1 h 11"/>
                  <a:gd name="T4" fmla="*/ 4 w 6"/>
                  <a:gd name="T5" fmla="*/ 2 h 11"/>
                  <a:gd name="T6" fmla="*/ 2 w 6"/>
                  <a:gd name="T7" fmla="*/ 4 h 11"/>
                  <a:gd name="T8" fmla="*/ 1 w 6"/>
                  <a:gd name="T9" fmla="*/ 7 h 11"/>
                  <a:gd name="T10" fmla="*/ 0 w 6"/>
                  <a:gd name="T11" fmla="*/ 9 h 11"/>
                  <a:gd name="T12" fmla="*/ 0 w 6"/>
                  <a:gd name="T13" fmla="*/ 11 h 11"/>
                  <a:gd name="T14" fmla="*/ 1 w 6"/>
                  <a:gd name="T15" fmla="*/ 11 h 11"/>
                  <a:gd name="T16" fmla="*/ 2 w 6"/>
                  <a:gd name="T17" fmla="*/ 11 h 11"/>
                  <a:gd name="T18" fmla="*/ 3 w 6"/>
                  <a:gd name="T19" fmla="*/ 11 h 11"/>
                  <a:gd name="T20" fmla="*/ 4 w 6"/>
                  <a:gd name="T21" fmla="*/ 8 h 11"/>
                  <a:gd name="T22" fmla="*/ 5 w 6"/>
                  <a:gd name="T23" fmla="*/ 5 h 11"/>
                  <a:gd name="T24" fmla="*/ 6 w 6"/>
                  <a:gd name="T25" fmla="*/ 3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5" y="1"/>
                    </a:lnTo>
                    <a:lnTo>
                      <a:pt x="4" y="2"/>
                    </a:lnTo>
                    <a:lnTo>
                      <a:pt x="2" y="4"/>
                    </a:lnTo>
                    <a:lnTo>
                      <a:pt x="1" y="7"/>
                    </a:lnTo>
                    <a:lnTo>
                      <a:pt x="0" y="9"/>
                    </a:lnTo>
                    <a:lnTo>
                      <a:pt x="0" y="11"/>
                    </a:lnTo>
                    <a:lnTo>
                      <a:pt x="1" y="11"/>
                    </a:lnTo>
                    <a:lnTo>
                      <a:pt x="2" y="11"/>
                    </a:lnTo>
                    <a:lnTo>
                      <a:pt x="3" y="11"/>
                    </a:lnTo>
                    <a:lnTo>
                      <a:pt x="4" y="8"/>
                    </a:lnTo>
                    <a:lnTo>
                      <a:pt x="5" y="5"/>
                    </a:lnTo>
                    <a:lnTo>
                      <a:pt x="6" y="3"/>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348"/>
              <p:cNvSpPr>
                <a:spLocks/>
              </p:cNvSpPr>
              <p:nvPr userDrawn="1"/>
            </p:nvSpPr>
            <p:spPr bwMode="auto">
              <a:xfrm>
                <a:off x="2228" y="2907"/>
                <a:ext cx="4" cy="5"/>
              </a:xfrm>
              <a:custGeom>
                <a:avLst/>
                <a:gdLst>
                  <a:gd name="T0" fmla="*/ 10 w 10"/>
                  <a:gd name="T1" fmla="*/ 10 h 10"/>
                  <a:gd name="T2" fmla="*/ 10 w 10"/>
                  <a:gd name="T3" fmla="*/ 9 h 10"/>
                  <a:gd name="T4" fmla="*/ 8 w 10"/>
                  <a:gd name="T5" fmla="*/ 8 h 10"/>
                  <a:gd name="T6" fmla="*/ 7 w 10"/>
                  <a:gd name="T7" fmla="*/ 6 h 10"/>
                  <a:gd name="T8" fmla="*/ 5 w 10"/>
                  <a:gd name="T9" fmla="*/ 5 h 10"/>
                  <a:gd name="T10" fmla="*/ 4 w 10"/>
                  <a:gd name="T11" fmla="*/ 4 h 10"/>
                  <a:gd name="T12" fmla="*/ 4 w 10"/>
                  <a:gd name="T13" fmla="*/ 2 h 10"/>
                  <a:gd name="T14" fmla="*/ 3 w 10"/>
                  <a:gd name="T15" fmla="*/ 1 h 10"/>
                  <a:gd name="T16" fmla="*/ 1 w 10"/>
                  <a:gd name="T17" fmla="*/ 0 h 10"/>
                  <a:gd name="T18" fmla="*/ 0 w 10"/>
                  <a:gd name="T19" fmla="*/ 0 h 10"/>
                  <a:gd name="T20" fmla="*/ 1 w 10"/>
                  <a:gd name="T21" fmla="*/ 2 h 10"/>
                  <a:gd name="T22" fmla="*/ 2 w 10"/>
                  <a:gd name="T23" fmla="*/ 5 h 10"/>
                  <a:gd name="T24" fmla="*/ 4 w 10"/>
                  <a:gd name="T25" fmla="*/ 7 h 10"/>
                  <a:gd name="T26" fmla="*/ 6 w 10"/>
                  <a:gd name="T27" fmla="*/ 9 h 10"/>
                  <a:gd name="T28" fmla="*/ 10 w 10"/>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0">
                    <a:moveTo>
                      <a:pt x="10" y="10"/>
                    </a:moveTo>
                    <a:lnTo>
                      <a:pt x="10" y="9"/>
                    </a:lnTo>
                    <a:lnTo>
                      <a:pt x="8" y="8"/>
                    </a:lnTo>
                    <a:lnTo>
                      <a:pt x="7" y="6"/>
                    </a:lnTo>
                    <a:lnTo>
                      <a:pt x="5" y="5"/>
                    </a:lnTo>
                    <a:lnTo>
                      <a:pt x="4" y="4"/>
                    </a:lnTo>
                    <a:lnTo>
                      <a:pt x="4" y="2"/>
                    </a:lnTo>
                    <a:lnTo>
                      <a:pt x="3" y="1"/>
                    </a:lnTo>
                    <a:lnTo>
                      <a:pt x="1" y="0"/>
                    </a:lnTo>
                    <a:lnTo>
                      <a:pt x="0" y="0"/>
                    </a:lnTo>
                    <a:lnTo>
                      <a:pt x="1" y="2"/>
                    </a:lnTo>
                    <a:lnTo>
                      <a:pt x="2" y="5"/>
                    </a:lnTo>
                    <a:lnTo>
                      <a:pt x="4" y="7"/>
                    </a:lnTo>
                    <a:lnTo>
                      <a:pt x="6" y="9"/>
                    </a:lnTo>
                    <a:lnTo>
                      <a:pt x="10"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349"/>
              <p:cNvSpPr>
                <a:spLocks/>
              </p:cNvSpPr>
              <p:nvPr userDrawn="1"/>
            </p:nvSpPr>
            <p:spPr bwMode="auto">
              <a:xfrm>
                <a:off x="2225" y="2908"/>
                <a:ext cx="1" cy="1"/>
              </a:xfrm>
              <a:custGeom>
                <a:avLst/>
                <a:gdLst>
                  <a:gd name="T0" fmla="*/ 2 w 2"/>
                  <a:gd name="T1" fmla="*/ 1 h 2"/>
                  <a:gd name="T2" fmla="*/ 1 w 2"/>
                  <a:gd name="T3" fmla="*/ 0 h 2"/>
                  <a:gd name="T4" fmla="*/ 0 w 2"/>
                  <a:gd name="T5" fmla="*/ 0 h 2"/>
                  <a:gd name="T6" fmla="*/ 0 w 2"/>
                  <a:gd name="T7" fmla="*/ 2 h 2"/>
                  <a:gd name="T8" fmla="*/ 1 w 2"/>
                  <a:gd name="T9" fmla="*/ 2 h 2"/>
                  <a:gd name="T10" fmla="*/ 2 w 2"/>
                  <a:gd name="T11" fmla="*/ 2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lnTo>
                      <a:pt x="1" y="0"/>
                    </a:lnTo>
                    <a:lnTo>
                      <a:pt x="0" y="0"/>
                    </a:lnTo>
                    <a:lnTo>
                      <a:pt x="0" y="2"/>
                    </a:lnTo>
                    <a:lnTo>
                      <a:pt x="1" y="2"/>
                    </a:lnTo>
                    <a:lnTo>
                      <a:pt x="2" y="2"/>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350"/>
              <p:cNvSpPr>
                <a:spLocks/>
              </p:cNvSpPr>
              <p:nvPr userDrawn="1"/>
            </p:nvSpPr>
            <p:spPr bwMode="auto">
              <a:xfrm>
                <a:off x="2220" y="2890"/>
                <a:ext cx="3" cy="4"/>
              </a:xfrm>
              <a:custGeom>
                <a:avLst/>
                <a:gdLst>
                  <a:gd name="T0" fmla="*/ 6 w 6"/>
                  <a:gd name="T1" fmla="*/ 0 h 9"/>
                  <a:gd name="T2" fmla="*/ 4 w 6"/>
                  <a:gd name="T3" fmla="*/ 0 h 9"/>
                  <a:gd name="T4" fmla="*/ 2 w 6"/>
                  <a:gd name="T5" fmla="*/ 1 h 9"/>
                  <a:gd name="T6" fmla="*/ 1 w 6"/>
                  <a:gd name="T7" fmla="*/ 3 h 9"/>
                  <a:gd name="T8" fmla="*/ 0 w 6"/>
                  <a:gd name="T9" fmla="*/ 6 h 9"/>
                  <a:gd name="T10" fmla="*/ 0 w 6"/>
                  <a:gd name="T11" fmla="*/ 8 h 9"/>
                  <a:gd name="T12" fmla="*/ 1 w 6"/>
                  <a:gd name="T13" fmla="*/ 9 h 9"/>
                  <a:gd name="T14" fmla="*/ 2 w 6"/>
                  <a:gd name="T15" fmla="*/ 9 h 9"/>
                  <a:gd name="T16" fmla="*/ 4 w 6"/>
                  <a:gd name="T17" fmla="*/ 8 h 9"/>
                  <a:gd name="T18" fmla="*/ 5 w 6"/>
                  <a:gd name="T19" fmla="*/ 7 h 9"/>
                  <a:gd name="T20" fmla="*/ 5 w 6"/>
                  <a:gd name="T21" fmla="*/ 5 h 9"/>
                  <a:gd name="T22" fmla="*/ 6 w 6"/>
                  <a:gd name="T23" fmla="*/ 3 h 9"/>
                  <a:gd name="T24" fmla="*/ 6 w 6"/>
                  <a:gd name="T25" fmla="*/ 1 h 9"/>
                  <a:gd name="T26" fmla="*/ 6 w 6"/>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9">
                    <a:moveTo>
                      <a:pt x="6" y="0"/>
                    </a:moveTo>
                    <a:lnTo>
                      <a:pt x="4" y="0"/>
                    </a:lnTo>
                    <a:lnTo>
                      <a:pt x="2" y="1"/>
                    </a:lnTo>
                    <a:lnTo>
                      <a:pt x="1" y="3"/>
                    </a:lnTo>
                    <a:lnTo>
                      <a:pt x="0" y="6"/>
                    </a:lnTo>
                    <a:lnTo>
                      <a:pt x="0" y="8"/>
                    </a:lnTo>
                    <a:lnTo>
                      <a:pt x="1" y="9"/>
                    </a:lnTo>
                    <a:lnTo>
                      <a:pt x="2" y="9"/>
                    </a:lnTo>
                    <a:lnTo>
                      <a:pt x="4" y="8"/>
                    </a:lnTo>
                    <a:lnTo>
                      <a:pt x="5" y="7"/>
                    </a:lnTo>
                    <a:lnTo>
                      <a:pt x="5" y="5"/>
                    </a:lnTo>
                    <a:lnTo>
                      <a:pt x="6" y="3"/>
                    </a:lnTo>
                    <a:lnTo>
                      <a:pt x="6" y="1"/>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351"/>
              <p:cNvSpPr>
                <a:spLocks/>
              </p:cNvSpPr>
              <p:nvPr userDrawn="1"/>
            </p:nvSpPr>
            <p:spPr bwMode="auto">
              <a:xfrm>
                <a:off x="2220" y="2895"/>
                <a:ext cx="6" cy="9"/>
              </a:xfrm>
              <a:custGeom>
                <a:avLst/>
                <a:gdLst>
                  <a:gd name="T0" fmla="*/ 1 w 12"/>
                  <a:gd name="T1" fmla="*/ 17 h 17"/>
                  <a:gd name="T2" fmla="*/ 4 w 12"/>
                  <a:gd name="T3" fmla="*/ 16 h 17"/>
                  <a:gd name="T4" fmla="*/ 6 w 12"/>
                  <a:gd name="T5" fmla="*/ 12 h 17"/>
                  <a:gd name="T6" fmla="*/ 7 w 12"/>
                  <a:gd name="T7" fmla="*/ 10 h 17"/>
                  <a:gd name="T8" fmla="*/ 8 w 12"/>
                  <a:gd name="T9" fmla="*/ 7 h 17"/>
                  <a:gd name="T10" fmla="*/ 10 w 12"/>
                  <a:gd name="T11" fmla="*/ 5 h 17"/>
                  <a:gd name="T12" fmla="*/ 11 w 12"/>
                  <a:gd name="T13" fmla="*/ 3 h 17"/>
                  <a:gd name="T14" fmla="*/ 12 w 12"/>
                  <a:gd name="T15" fmla="*/ 2 h 17"/>
                  <a:gd name="T16" fmla="*/ 12 w 12"/>
                  <a:gd name="T17" fmla="*/ 1 h 17"/>
                  <a:gd name="T18" fmla="*/ 11 w 12"/>
                  <a:gd name="T19" fmla="*/ 0 h 17"/>
                  <a:gd name="T20" fmla="*/ 10 w 12"/>
                  <a:gd name="T21" fmla="*/ 0 h 17"/>
                  <a:gd name="T22" fmla="*/ 9 w 12"/>
                  <a:gd name="T23" fmla="*/ 1 h 17"/>
                  <a:gd name="T24" fmla="*/ 8 w 12"/>
                  <a:gd name="T25" fmla="*/ 1 h 17"/>
                  <a:gd name="T26" fmla="*/ 6 w 12"/>
                  <a:gd name="T27" fmla="*/ 3 h 17"/>
                  <a:gd name="T28" fmla="*/ 5 w 12"/>
                  <a:gd name="T29" fmla="*/ 5 h 17"/>
                  <a:gd name="T30" fmla="*/ 5 w 12"/>
                  <a:gd name="T31" fmla="*/ 7 h 17"/>
                  <a:gd name="T32" fmla="*/ 4 w 12"/>
                  <a:gd name="T33" fmla="*/ 9 h 17"/>
                  <a:gd name="T34" fmla="*/ 2 w 12"/>
                  <a:gd name="T35" fmla="*/ 11 h 17"/>
                  <a:gd name="T36" fmla="*/ 1 w 12"/>
                  <a:gd name="T37" fmla="*/ 14 h 17"/>
                  <a:gd name="T38" fmla="*/ 0 w 12"/>
                  <a:gd name="T39" fmla="*/ 17 h 17"/>
                  <a:gd name="T40" fmla="*/ 0 w 12"/>
                  <a:gd name="T41" fmla="*/ 17 h 17"/>
                  <a:gd name="T42" fmla="*/ 1 w 12"/>
                  <a:gd name="T4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7">
                    <a:moveTo>
                      <a:pt x="1" y="17"/>
                    </a:moveTo>
                    <a:lnTo>
                      <a:pt x="4" y="16"/>
                    </a:lnTo>
                    <a:lnTo>
                      <a:pt x="6" y="12"/>
                    </a:lnTo>
                    <a:lnTo>
                      <a:pt x="7" y="10"/>
                    </a:lnTo>
                    <a:lnTo>
                      <a:pt x="8" y="7"/>
                    </a:lnTo>
                    <a:lnTo>
                      <a:pt x="10" y="5"/>
                    </a:lnTo>
                    <a:lnTo>
                      <a:pt x="11" y="3"/>
                    </a:lnTo>
                    <a:lnTo>
                      <a:pt x="12" y="2"/>
                    </a:lnTo>
                    <a:lnTo>
                      <a:pt x="12" y="1"/>
                    </a:lnTo>
                    <a:lnTo>
                      <a:pt x="11" y="0"/>
                    </a:lnTo>
                    <a:lnTo>
                      <a:pt x="10" y="0"/>
                    </a:lnTo>
                    <a:lnTo>
                      <a:pt x="9" y="1"/>
                    </a:lnTo>
                    <a:lnTo>
                      <a:pt x="8" y="1"/>
                    </a:lnTo>
                    <a:lnTo>
                      <a:pt x="6" y="3"/>
                    </a:lnTo>
                    <a:lnTo>
                      <a:pt x="5" y="5"/>
                    </a:lnTo>
                    <a:lnTo>
                      <a:pt x="5" y="7"/>
                    </a:lnTo>
                    <a:lnTo>
                      <a:pt x="4" y="9"/>
                    </a:lnTo>
                    <a:lnTo>
                      <a:pt x="2" y="11"/>
                    </a:lnTo>
                    <a:lnTo>
                      <a:pt x="1" y="14"/>
                    </a:lnTo>
                    <a:lnTo>
                      <a:pt x="0" y="17"/>
                    </a:lnTo>
                    <a:lnTo>
                      <a:pt x="0" y="17"/>
                    </a:lnTo>
                    <a:lnTo>
                      <a:pt x="1"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352"/>
              <p:cNvSpPr>
                <a:spLocks/>
              </p:cNvSpPr>
              <p:nvPr userDrawn="1"/>
            </p:nvSpPr>
            <p:spPr bwMode="auto">
              <a:xfrm>
                <a:off x="2205" y="2912"/>
                <a:ext cx="19" cy="8"/>
              </a:xfrm>
              <a:custGeom>
                <a:avLst/>
                <a:gdLst>
                  <a:gd name="T0" fmla="*/ 2 w 38"/>
                  <a:gd name="T1" fmla="*/ 17 h 17"/>
                  <a:gd name="T2" fmla="*/ 6 w 38"/>
                  <a:gd name="T3" fmla="*/ 13 h 17"/>
                  <a:gd name="T4" fmla="*/ 13 w 38"/>
                  <a:gd name="T5" fmla="*/ 10 h 17"/>
                  <a:gd name="T6" fmla="*/ 19 w 38"/>
                  <a:gd name="T7" fmla="*/ 9 h 17"/>
                  <a:gd name="T8" fmla="*/ 25 w 38"/>
                  <a:gd name="T9" fmla="*/ 8 h 17"/>
                  <a:gd name="T10" fmla="*/ 30 w 38"/>
                  <a:gd name="T11" fmla="*/ 3 h 17"/>
                  <a:gd name="T12" fmla="*/ 33 w 38"/>
                  <a:gd name="T13" fmla="*/ 3 h 17"/>
                  <a:gd name="T14" fmla="*/ 35 w 38"/>
                  <a:gd name="T15" fmla="*/ 3 h 17"/>
                  <a:gd name="T16" fmla="*/ 37 w 38"/>
                  <a:gd name="T17" fmla="*/ 2 h 17"/>
                  <a:gd name="T18" fmla="*/ 38 w 38"/>
                  <a:gd name="T19" fmla="*/ 1 h 17"/>
                  <a:gd name="T20" fmla="*/ 31 w 38"/>
                  <a:gd name="T21" fmla="*/ 0 h 17"/>
                  <a:gd name="T22" fmla="*/ 25 w 38"/>
                  <a:gd name="T23" fmla="*/ 1 h 17"/>
                  <a:gd name="T24" fmla="*/ 19 w 38"/>
                  <a:gd name="T25" fmla="*/ 2 h 17"/>
                  <a:gd name="T26" fmla="*/ 14 w 38"/>
                  <a:gd name="T27" fmla="*/ 7 h 17"/>
                  <a:gd name="T28" fmla="*/ 8 w 38"/>
                  <a:gd name="T29" fmla="*/ 9 h 17"/>
                  <a:gd name="T30" fmla="*/ 3 w 38"/>
                  <a:gd name="T31" fmla="*/ 11 h 17"/>
                  <a:gd name="T32" fmla="*/ 0 w 38"/>
                  <a:gd name="T33" fmla="*/ 15 h 17"/>
                  <a:gd name="T34" fmla="*/ 0 w 38"/>
                  <a:gd name="T35" fmla="*/ 16 h 17"/>
                  <a:gd name="T36" fmla="*/ 0 w 38"/>
                  <a:gd name="T37" fmla="*/ 17 h 17"/>
                  <a:gd name="T38" fmla="*/ 2 w 38"/>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17">
                    <a:moveTo>
                      <a:pt x="2" y="17"/>
                    </a:moveTo>
                    <a:lnTo>
                      <a:pt x="6" y="13"/>
                    </a:lnTo>
                    <a:lnTo>
                      <a:pt x="13" y="10"/>
                    </a:lnTo>
                    <a:lnTo>
                      <a:pt x="19" y="9"/>
                    </a:lnTo>
                    <a:lnTo>
                      <a:pt x="25" y="8"/>
                    </a:lnTo>
                    <a:lnTo>
                      <a:pt x="30" y="3"/>
                    </a:lnTo>
                    <a:lnTo>
                      <a:pt x="33" y="3"/>
                    </a:lnTo>
                    <a:lnTo>
                      <a:pt x="35" y="3"/>
                    </a:lnTo>
                    <a:lnTo>
                      <a:pt x="37" y="2"/>
                    </a:lnTo>
                    <a:lnTo>
                      <a:pt x="38" y="1"/>
                    </a:lnTo>
                    <a:lnTo>
                      <a:pt x="31" y="0"/>
                    </a:lnTo>
                    <a:lnTo>
                      <a:pt x="25" y="1"/>
                    </a:lnTo>
                    <a:lnTo>
                      <a:pt x="19" y="2"/>
                    </a:lnTo>
                    <a:lnTo>
                      <a:pt x="14" y="7"/>
                    </a:lnTo>
                    <a:lnTo>
                      <a:pt x="8" y="9"/>
                    </a:lnTo>
                    <a:lnTo>
                      <a:pt x="3" y="11"/>
                    </a:lnTo>
                    <a:lnTo>
                      <a:pt x="0" y="15"/>
                    </a:lnTo>
                    <a:lnTo>
                      <a:pt x="0" y="16"/>
                    </a:lnTo>
                    <a:lnTo>
                      <a:pt x="0" y="17"/>
                    </a:lnTo>
                    <a:lnTo>
                      <a:pt x="2"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353"/>
              <p:cNvSpPr>
                <a:spLocks/>
              </p:cNvSpPr>
              <p:nvPr userDrawn="1"/>
            </p:nvSpPr>
            <p:spPr bwMode="auto">
              <a:xfrm>
                <a:off x="2208" y="2914"/>
                <a:ext cx="32" cy="10"/>
              </a:xfrm>
              <a:custGeom>
                <a:avLst/>
                <a:gdLst>
                  <a:gd name="T0" fmla="*/ 12 w 64"/>
                  <a:gd name="T1" fmla="*/ 19 h 19"/>
                  <a:gd name="T2" fmla="*/ 17 w 64"/>
                  <a:gd name="T3" fmla="*/ 18 h 19"/>
                  <a:gd name="T4" fmla="*/ 39 w 64"/>
                  <a:gd name="T5" fmla="*/ 16 h 19"/>
                  <a:gd name="T6" fmla="*/ 61 w 64"/>
                  <a:gd name="T7" fmla="*/ 15 h 19"/>
                  <a:gd name="T8" fmla="*/ 63 w 64"/>
                  <a:gd name="T9" fmla="*/ 13 h 19"/>
                  <a:gd name="T10" fmla="*/ 63 w 64"/>
                  <a:gd name="T11" fmla="*/ 10 h 19"/>
                  <a:gd name="T12" fmla="*/ 60 w 64"/>
                  <a:gd name="T13" fmla="*/ 8 h 19"/>
                  <a:gd name="T14" fmla="*/ 57 w 64"/>
                  <a:gd name="T15" fmla="*/ 6 h 19"/>
                  <a:gd name="T16" fmla="*/ 55 w 64"/>
                  <a:gd name="T17" fmla="*/ 8 h 19"/>
                  <a:gd name="T18" fmla="*/ 58 w 64"/>
                  <a:gd name="T19" fmla="*/ 9 h 19"/>
                  <a:gd name="T20" fmla="*/ 59 w 64"/>
                  <a:gd name="T21" fmla="*/ 11 h 19"/>
                  <a:gd name="T22" fmla="*/ 56 w 64"/>
                  <a:gd name="T23" fmla="*/ 12 h 19"/>
                  <a:gd name="T24" fmla="*/ 52 w 64"/>
                  <a:gd name="T25" fmla="*/ 10 h 19"/>
                  <a:gd name="T26" fmla="*/ 49 w 64"/>
                  <a:gd name="T27" fmla="*/ 9 h 19"/>
                  <a:gd name="T28" fmla="*/ 46 w 64"/>
                  <a:gd name="T29" fmla="*/ 13 h 19"/>
                  <a:gd name="T30" fmla="*/ 43 w 64"/>
                  <a:gd name="T31" fmla="*/ 15 h 19"/>
                  <a:gd name="T32" fmla="*/ 39 w 64"/>
                  <a:gd name="T33" fmla="*/ 13 h 19"/>
                  <a:gd name="T34" fmla="*/ 34 w 64"/>
                  <a:gd name="T35" fmla="*/ 13 h 19"/>
                  <a:gd name="T36" fmla="*/ 29 w 64"/>
                  <a:gd name="T37" fmla="*/ 15 h 19"/>
                  <a:gd name="T38" fmla="*/ 24 w 64"/>
                  <a:gd name="T39" fmla="*/ 14 h 19"/>
                  <a:gd name="T40" fmla="*/ 25 w 64"/>
                  <a:gd name="T41" fmla="*/ 12 h 19"/>
                  <a:gd name="T42" fmla="*/ 28 w 64"/>
                  <a:gd name="T43" fmla="*/ 11 h 19"/>
                  <a:gd name="T44" fmla="*/ 31 w 64"/>
                  <a:gd name="T45" fmla="*/ 10 h 19"/>
                  <a:gd name="T46" fmla="*/ 33 w 64"/>
                  <a:gd name="T47" fmla="*/ 8 h 19"/>
                  <a:gd name="T48" fmla="*/ 31 w 64"/>
                  <a:gd name="T49" fmla="*/ 8 h 19"/>
                  <a:gd name="T50" fmla="*/ 13 w 64"/>
                  <a:gd name="T51" fmla="*/ 13 h 19"/>
                  <a:gd name="T52" fmla="*/ 12 w 64"/>
                  <a:gd name="T53" fmla="*/ 12 h 19"/>
                  <a:gd name="T54" fmla="*/ 18 w 64"/>
                  <a:gd name="T55" fmla="*/ 9 h 19"/>
                  <a:gd name="T56" fmla="*/ 30 w 64"/>
                  <a:gd name="T57" fmla="*/ 3 h 19"/>
                  <a:gd name="T58" fmla="*/ 35 w 64"/>
                  <a:gd name="T59" fmla="*/ 1 h 19"/>
                  <a:gd name="T60" fmla="*/ 31 w 64"/>
                  <a:gd name="T61" fmla="*/ 0 h 19"/>
                  <a:gd name="T62" fmla="*/ 25 w 64"/>
                  <a:gd name="T63" fmla="*/ 2 h 19"/>
                  <a:gd name="T64" fmla="*/ 17 w 64"/>
                  <a:gd name="T65" fmla="*/ 5 h 19"/>
                  <a:gd name="T66" fmla="*/ 8 w 64"/>
                  <a:gd name="T67" fmla="*/ 7 h 19"/>
                  <a:gd name="T68" fmla="*/ 4 w 64"/>
                  <a:gd name="T69" fmla="*/ 10 h 19"/>
                  <a:gd name="T70" fmla="*/ 0 w 64"/>
                  <a:gd name="T71" fmla="*/ 12 h 19"/>
                  <a:gd name="T72" fmla="*/ 1 w 64"/>
                  <a:gd name="T73" fmla="*/ 15 h 19"/>
                  <a:gd name="T74" fmla="*/ 3 w 64"/>
                  <a:gd name="T75" fmla="*/ 15 h 19"/>
                  <a:gd name="T76" fmla="*/ 8 w 64"/>
                  <a:gd name="T77" fmla="*/ 16 h 19"/>
                  <a:gd name="T78" fmla="*/ 10 w 64"/>
                  <a:gd name="T7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19">
                    <a:moveTo>
                      <a:pt x="10" y="18"/>
                    </a:moveTo>
                    <a:lnTo>
                      <a:pt x="12" y="19"/>
                    </a:lnTo>
                    <a:lnTo>
                      <a:pt x="14" y="19"/>
                    </a:lnTo>
                    <a:lnTo>
                      <a:pt x="17" y="18"/>
                    </a:lnTo>
                    <a:lnTo>
                      <a:pt x="19" y="17"/>
                    </a:lnTo>
                    <a:lnTo>
                      <a:pt x="39" y="16"/>
                    </a:lnTo>
                    <a:lnTo>
                      <a:pt x="60" y="15"/>
                    </a:lnTo>
                    <a:lnTo>
                      <a:pt x="61" y="15"/>
                    </a:lnTo>
                    <a:lnTo>
                      <a:pt x="62" y="14"/>
                    </a:lnTo>
                    <a:lnTo>
                      <a:pt x="63" y="13"/>
                    </a:lnTo>
                    <a:lnTo>
                      <a:pt x="64" y="12"/>
                    </a:lnTo>
                    <a:lnTo>
                      <a:pt x="63" y="10"/>
                    </a:lnTo>
                    <a:lnTo>
                      <a:pt x="62" y="9"/>
                    </a:lnTo>
                    <a:lnTo>
                      <a:pt x="60" y="8"/>
                    </a:lnTo>
                    <a:lnTo>
                      <a:pt x="59" y="7"/>
                    </a:lnTo>
                    <a:lnTo>
                      <a:pt x="57" y="6"/>
                    </a:lnTo>
                    <a:lnTo>
                      <a:pt x="54" y="6"/>
                    </a:lnTo>
                    <a:lnTo>
                      <a:pt x="55" y="8"/>
                    </a:lnTo>
                    <a:lnTo>
                      <a:pt x="56" y="8"/>
                    </a:lnTo>
                    <a:lnTo>
                      <a:pt x="58" y="9"/>
                    </a:lnTo>
                    <a:lnTo>
                      <a:pt x="59" y="10"/>
                    </a:lnTo>
                    <a:lnTo>
                      <a:pt x="59" y="11"/>
                    </a:lnTo>
                    <a:lnTo>
                      <a:pt x="57" y="12"/>
                    </a:lnTo>
                    <a:lnTo>
                      <a:pt x="56" y="12"/>
                    </a:lnTo>
                    <a:lnTo>
                      <a:pt x="54" y="11"/>
                    </a:lnTo>
                    <a:lnTo>
                      <a:pt x="52" y="10"/>
                    </a:lnTo>
                    <a:lnTo>
                      <a:pt x="51" y="9"/>
                    </a:lnTo>
                    <a:lnTo>
                      <a:pt x="49" y="9"/>
                    </a:lnTo>
                    <a:lnTo>
                      <a:pt x="47" y="11"/>
                    </a:lnTo>
                    <a:lnTo>
                      <a:pt x="46" y="13"/>
                    </a:lnTo>
                    <a:lnTo>
                      <a:pt x="45" y="14"/>
                    </a:lnTo>
                    <a:lnTo>
                      <a:pt x="43" y="15"/>
                    </a:lnTo>
                    <a:lnTo>
                      <a:pt x="41" y="14"/>
                    </a:lnTo>
                    <a:lnTo>
                      <a:pt x="39" y="13"/>
                    </a:lnTo>
                    <a:lnTo>
                      <a:pt x="36" y="13"/>
                    </a:lnTo>
                    <a:lnTo>
                      <a:pt x="34" y="13"/>
                    </a:lnTo>
                    <a:lnTo>
                      <a:pt x="31" y="14"/>
                    </a:lnTo>
                    <a:lnTo>
                      <a:pt x="29" y="15"/>
                    </a:lnTo>
                    <a:lnTo>
                      <a:pt x="26" y="16"/>
                    </a:lnTo>
                    <a:lnTo>
                      <a:pt x="24" y="14"/>
                    </a:lnTo>
                    <a:lnTo>
                      <a:pt x="24" y="13"/>
                    </a:lnTo>
                    <a:lnTo>
                      <a:pt x="25" y="12"/>
                    </a:lnTo>
                    <a:lnTo>
                      <a:pt x="25" y="12"/>
                    </a:lnTo>
                    <a:lnTo>
                      <a:pt x="28" y="11"/>
                    </a:lnTo>
                    <a:lnTo>
                      <a:pt x="29" y="10"/>
                    </a:lnTo>
                    <a:lnTo>
                      <a:pt x="31" y="10"/>
                    </a:lnTo>
                    <a:lnTo>
                      <a:pt x="32" y="9"/>
                    </a:lnTo>
                    <a:lnTo>
                      <a:pt x="33" y="8"/>
                    </a:lnTo>
                    <a:lnTo>
                      <a:pt x="32" y="8"/>
                    </a:lnTo>
                    <a:lnTo>
                      <a:pt x="31" y="8"/>
                    </a:lnTo>
                    <a:lnTo>
                      <a:pt x="21" y="10"/>
                    </a:lnTo>
                    <a:lnTo>
                      <a:pt x="13" y="13"/>
                    </a:lnTo>
                    <a:lnTo>
                      <a:pt x="13" y="13"/>
                    </a:lnTo>
                    <a:lnTo>
                      <a:pt x="12" y="12"/>
                    </a:lnTo>
                    <a:lnTo>
                      <a:pt x="12" y="12"/>
                    </a:lnTo>
                    <a:lnTo>
                      <a:pt x="18" y="9"/>
                    </a:lnTo>
                    <a:lnTo>
                      <a:pt x="24" y="6"/>
                    </a:lnTo>
                    <a:lnTo>
                      <a:pt x="30" y="3"/>
                    </a:lnTo>
                    <a:lnTo>
                      <a:pt x="37" y="3"/>
                    </a:lnTo>
                    <a:lnTo>
                      <a:pt x="35" y="1"/>
                    </a:lnTo>
                    <a:lnTo>
                      <a:pt x="33" y="0"/>
                    </a:lnTo>
                    <a:lnTo>
                      <a:pt x="31" y="0"/>
                    </a:lnTo>
                    <a:lnTo>
                      <a:pt x="28" y="1"/>
                    </a:lnTo>
                    <a:lnTo>
                      <a:pt x="25" y="2"/>
                    </a:lnTo>
                    <a:lnTo>
                      <a:pt x="21" y="5"/>
                    </a:lnTo>
                    <a:lnTo>
                      <a:pt x="17" y="5"/>
                    </a:lnTo>
                    <a:lnTo>
                      <a:pt x="13" y="6"/>
                    </a:lnTo>
                    <a:lnTo>
                      <a:pt x="8" y="7"/>
                    </a:lnTo>
                    <a:lnTo>
                      <a:pt x="6" y="9"/>
                    </a:lnTo>
                    <a:lnTo>
                      <a:pt x="4" y="10"/>
                    </a:lnTo>
                    <a:lnTo>
                      <a:pt x="2" y="11"/>
                    </a:lnTo>
                    <a:lnTo>
                      <a:pt x="0" y="12"/>
                    </a:lnTo>
                    <a:lnTo>
                      <a:pt x="0" y="14"/>
                    </a:lnTo>
                    <a:lnTo>
                      <a:pt x="1" y="15"/>
                    </a:lnTo>
                    <a:lnTo>
                      <a:pt x="2" y="15"/>
                    </a:lnTo>
                    <a:lnTo>
                      <a:pt x="3" y="15"/>
                    </a:lnTo>
                    <a:lnTo>
                      <a:pt x="5" y="16"/>
                    </a:lnTo>
                    <a:lnTo>
                      <a:pt x="8" y="16"/>
                    </a:lnTo>
                    <a:lnTo>
                      <a:pt x="9" y="17"/>
                    </a:lnTo>
                    <a:lnTo>
                      <a:pt x="10" y="1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354"/>
              <p:cNvSpPr>
                <a:spLocks/>
              </p:cNvSpPr>
              <p:nvPr userDrawn="1"/>
            </p:nvSpPr>
            <p:spPr bwMode="auto">
              <a:xfrm>
                <a:off x="2230" y="2892"/>
                <a:ext cx="14" cy="24"/>
              </a:xfrm>
              <a:custGeom>
                <a:avLst/>
                <a:gdLst>
                  <a:gd name="T0" fmla="*/ 22 w 29"/>
                  <a:gd name="T1" fmla="*/ 46 h 49"/>
                  <a:gd name="T2" fmla="*/ 21 w 29"/>
                  <a:gd name="T3" fmla="*/ 43 h 49"/>
                  <a:gd name="T4" fmla="*/ 20 w 29"/>
                  <a:gd name="T5" fmla="*/ 41 h 49"/>
                  <a:gd name="T6" fmla="*/ 18 w 29"/>
                  <a:gd name="T7" fmla="*/ 39 h 49"/>
                  <a:gd name="T8" fmla="*/ 17 w 29"/>
                  <a:gd name="T9" fmla="*/ 37 h 49"/>
                  <a:gd name="T10" fmla="*/ 19 w 29"/>
                  <a:gd name="T11" fmla="*/ 35 h 49"/>
                  <a:gd name="T12" fmla="*/ 21 w 29"/>
                  <a:gd name="T13" fmla="*/ 38 h 49"/>
                  <a:gd name="T14" fmla="*/ 23 w 29"/>
                  <a:gd name="T15" fmla="*/ 41 h 49"/>
                  <a:gd name="T16" fmla="*/ 26 w 29"/>
                  <a:gd name="T17" fmla="*/ 43 h 49"/>
                  <a:gd name="T18" fmla="*/ 26 w 29"/>
                  <a:gd name="T19" fmla="*/ 39 h 49"/>
                  <a:gd name="T20" fmla="*/ 25 w 29"/>
                  <a:gd name="T21" fmla="*/ 37 h 49"/>
                  <a:gd name="T22" fmla="*/ 22 w 29"/>
                  <a:gd name="T23" fmla="*/ 35 h 49"/>
                  <a:gd name="T24" fmla="*/ 23 w 29"/>
                  <a:gd name="T25" fmla="*/ 33 h 49"/>
                  <a:gd name="T26" fmla="*/ 27 w 29"/>
                  <a:gd name="T27" fmla="*/ 35 h 49"/>
                  <a:gd name="T28" fmla="*/ 28 w 29"/>
                  <a:gd name="T29" fmla="*/ 37 h 49"/>
                  <a:gd name="T30" fmla="*/ 29 w 29"/>
                  <a:gd name="T31" fmla="*/ 37 h 49"/>
                  <a:gd name="T32" fmla="*/ 29 w 29"/>
                  <a:gd name="T33" fmla="*/ 34 h 49"/>
                  <a:gd name="T34" fmla="*/ 27 w 29"/>
                  <a:gd name="T35" fmla="*/ 32 h 49"/>
                  <a:gd name="T36" fmla="*/ 23 w 29"/>
                  <a:gd name="T37" fmla="*/ 30 h 49"/>
                  <a:gd name="T38" fmla="*/ 22 w 29"/>
                  <a:gd name="T39" fmla="*/ 27 h 49"/>
                  <a:gd name="T40" fmla="*/ 23 w 29"/>
                  <a:gd name="T41" fmla="*/ 24 h 49"/>
                  <a:gd name="T42" fmla="*/ 20 w 29"/>
                  <a:gd name="T43" fmla="*/ 24 h 49"/>
                  <a:gd name="T44" fmla="*/ 18 w 29"/>
                  <a:gd name="T45" fmla="*/ 22 h 49"/>
                  <a:gd name="T46" fmla="*/ 16 w 29"/>
                  <a:gd name="T47" fmla="*/ 19 h 49"/>
                  <a:gd name="T48" fmla="*/ 13 w 29"/>
                  <a:gd name="T49" fmla="*/ 17 h 49"/>
                  <a:gd name="T50" fmla="*/ 15 w 29"/>
                  <a:gd name="T51" fmla="*/ 16 h 49"/>
                  <a:gd name="T52" fmla="*/ 17 w 29"/>
                  <a:gd name="T53" fmla="*/ 17 h 49"/>
                  <a:gd name="T54" fmla="*/ 16 w 29"/>
                  <a:gd name="T55" fmla="*/ 13 h 49"/>
                  <a:gd name="T56" fmla="*/ 12 w 29"/>
                  <a:gd name="T57" fmla="*/ 11 h 49"/>
                  <a:gd name="T58" fmla="*/ 12 w 29"/>
                  <a:gd name="T59" fmla="*/ 13 h 49"/>
                  <a:gd name="T60" fmla="*/ 11 w 29"/>
                  <a:gd name="T61" fmla="*/ 15 h 49"/>
                  <a:gd name="T62" fmla="*/ 8 w 29"/>
                  <a:gd name="T63" fmla="*/ 9 h 49"/>
                  <a:gd name="T64" fmla="*/ 7 w 29"/>
                  <a:gd name="T65" fmla="*/ 10 h 49"/>
                  <a:gd name="T66" fmla="*/ 5 w 29"/>
                  <a:gd name="T67" fmla="*/ 9 h 49"/>
                  <a:gd name="T68" fmla="*/ 6 w 29"/>
                  <a:gd name="T69" fmla="*/ 7 h 49"/>
                  <a:gd name="T70" fmla="*/ 8 w 29"/>
                  <a:gd name="T71" fmla="*/ 4 h 49"/>
                  <a:gd name="T72" fmla="*/ 8 w 29"/>
                  <a:gd name="T73" fmla="*/ 0 h 49"/>
                  <a:gd name="T74" fmla="*/ 6 w 29"/>
                  <a:gd name="T75" fmla="*/ 3 h 49"/>
                  <a:gd name="T76" fmla="*/ 3 w 29"/>
                  <a:gd name="T77" fmla="*/ 5 h 49"/>
                  <a:gd name="T78" fmla="*/ 1 w 29"/>
                  <a:gd name="T79" fmla="*/ 7 h 49"/>
                  <a:gd name="T80" fmla="*/ 0 w 29"/>
                  <a:gd name="T81" fmla="*/ 11 h 49"/>
                  <a:gd name="T82" fmla="*/ 9 w 29"/>
                  <a:gd name="T83" fmla="*/ 16 h 49"/>
                  <a:gd name="T84" fmla="*/ 18 w 29"/>
                  <a:gd name="T85" fmla="*/ 30 h 49"/>
                  <a:gd name="T86" fmla="*/ 18 w 29"/>
                  <a:gd name="T87" fmla="*/ 33 h 49"/>
                  <a:gd name="T88" fmla="*/ 15 w 29"/>
                  <a:gd name="T89" fmla="*/ 36 h 49"/>
                  <a:gd name="T90" fmla="*/ 13 w 29"/>
                  <a:gd name="T91" fmla="*/ 37 h 49"/>
                  <a:gd name="T92" fmla="*/ 13 w 29"/>
                  <a:gd name="T93" fmla="*/ 38 h 49"/>
                  <a:gd name="T94" fmla="*/ 15 w 29"/>
                  <a:gd name="T95" fmla="*/ 38 h 49"/>
                  <a:gd name="T96" fmla="*/ 17 w 29"/>
                  <a:gd name="T97" fmla="*/ 40 h 49"/>
                  <a:gd name="T98" fmla="*/ 16 w 29"/>
                  <a:gd name="T99" fmla="*/ 41 h 49"/>
                  <a:gd name="T100" fmla="*/ 14 w 29"/>
                  <a:gd name="T101" fmla="*/ 43 h 49"/>
                  <a:gd name="T102" fmla="*/ 12 w 29"/>
                  <a:gd name="T103" fmla="*/ 46 h 49"/>
                  <a:gd name="T104" fmla="*/ 12 w 29"/>
                  <a:gd name="T105" fmla="*/ 48 h 49"/>
                  <a:gd name="T106" fmla="*/ 16 w 29"/>
                  <a:gd name="T107" fmla="*/ 49 h 49"/>
                  <a:gd name="T108" fmla="*/ 17 w 29"/>
                  <a:gd name="T109" fmla="*/ 48 h 49"/>
                  <a:gd name="T110" fmla="*/ 17 w 29"/>
                  <a:gd name="T111" fmla="*/ 47 h 49"/>
                  <a:gd name="T112" fmla="*/ 19 w 29"/>
                  <a:gd name="T113" fmla="*/ 47 h 49"/>
                  <a:gd name="T114" fmla="*/ 22 w 29"/>
                  <a:gd name="T115"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49">
                    <a:moveTo>
                      <a:pt x="22" y="47"/>
                    </a:moveTo>
                    <a:lnTo>
                      <a:pt x="22" y="46"/>
                    </a:lnTo>
                    <a:lnTo>
                      <a:pt x="21" y="44"/>
                    </a:lnTo>
                    <a:lnTo>
                      <a:pt x="21" y="43"/>
                    </a:lnTo>
                    <a:lnTo>
                      <a:pt x="20" y="42"/>
                    </a:lnTo>
                    <a:lnTo>
                      <a:pt x="20" y="41"/>
                    </a:lnTo>
                    <a:lnTo>
                      <a:pt x="19" y="40"/>
                    </a:lnTo>
                    <a:lnTo>
                      <a:pt x="18" y="39"/>
                    </a:lnTo>
                    <a:lnTo>
                      <a:pt x="17" y="38"/>
                    </a:lnTo>
                    <a:lnTo>
                      <a:pt x="17" y="37"/>
                    </a:lnTo>
                    <a:lnTo>
                      <a:pt x="17" y="36"/>
                    </a:lnTo>
                    <a:lnTo>
                      <a:pt x="19" y="35"/>
                    </a:lnTo>
                    <a:lnTo>
                      <a:pt x="20" y="36"/>
                    </a:lnTo>
                    <a:lnTo>
                      <a:pt x="21" y="38"/>
                    </a:lnTo>
                    <a:lnTo>
                      <a:pt x="22" y="39"/>
                    </a:lnTo>
                    <a:lnTo>
                      <a:pt x="23" y="41"/>
                    </a:lnTo>
                    <a:lnTo>
                      <a:pt x="25" y="42"/>
                    </a:lnTo>
                    <a:lnTo>
                      <a:pt x="26" y="43"/>
                    </a:lnTo>
                    <a:lnTo>
                      <a:pt x="27" y="43"/>
                    </a:lnTo>
                    <a:lnTo>
                      <a:pt x="26" y="39"/>
                    </a:lnTo>
                    <a:lnTo>
                      <a:pt x="26" y="38"/>
                    </a:lnTo>
                    <a:lnTo>
                      <a:pt x="25" y="37"/>
                    </a:lnTo>
                    <a:lnTo>
                      <a:pt x="23" y="36"/>
                    </a:lnTo>
                    <a:lnTo>
                      <a:pt x="22" y="35"/>
                    </a:lnTo>
                    <a:lnTo>
                      <a:pt x="22" y="34"/>
                    </a:lnTo>
                    <a:lnTo>
                      <a:pt x="23" y="33"/>
                    </a:lnTo>
                    <a:lnTo>
                      <a:pt x="27" y="35"/>
                    </a:lnTo>
                    <a:lnTo>
                      <a:pt x="27" y="35"/>
                    </a:lnTo>
                    <a:lnTo>
                      <a:pt x="28" y="36"/>
                    </a:lnTo>
                    <a:lnTo>
                      <a:pt x="28" y="37"/>
                    </a:lnTo>
                    <a:lnTo>
                      <a:pt x="28" y="37"/>
                    </a:lnTo>
                    <a:lnTo>
                      <a:pt x="29" y="37"/>
                    </a:lnTo>
                    <a:lnTo>
                      <a:pt x="29" y="36"/>
                    </a:lnTo>
                    <a:lnTo>
                      <a:pt x="29" y="34"/>
                    </a:lnTo>
                    <a:lnTo>
                      <a:pt x="28" y="33"/>
                    </a:lnTo>
                    <a:lnTo>
                      <a:pt x="27" y="32"/>
                    </a:lnTo>
                    <a:lnTo>
                      <a:pt x="25" y="31"/>
                    </a:lnTo>
                    <a:lnTo>
                      <a:pt x="23" y="30"/>
                    </a:lnTo>
                    <a:lnTo>
                      <a:pt x="22" y="28"/>
                    </a:lnTo>
                    <a:lnTo>
                      <a:pt x="22" y="27"/>
                    </a:lnTo>
                    <a:lnTo>
                      <a:pt x="22" y="26"/>
                    </a:lnTo>
                    <a:lnTo>
                      <a:pt x="23" y="24"/>
                    </a:lnTo>
                    <a:lnTo>
                      <a:pt x="22" y="24"/>
                    </a:lnTo>
                    <a:lnTo>
                      <a:pt x="20" y="24"/>
                    </a:lnTo>
                    <a:lnTo>
                      <a:pt x="19" y="24"/>
                    </a:lnTo>
                    <a:lnTo>
                      <a:pt x="18" y="22"/>
                    </a:lnTo>
                    <a:lnTo>
                      <a:pt x="17" y="21"/>
                    </a:lnTo>
                    <a:lnTo>
                      <a:pt x="16" y="19"/>
                    </a:lnTo>
                    <a:lnTo>
                      <a:pt x="15" y="18"/>
                    </a:lnTo>
                    <a:lnTo>
                      <a:pt x="13" y="17"/>
                    </a:lnTo>
                    <a:lnTo>
                      <a:pt x="14" y="16"/>
                    </a:lnTo>
                    <a:lnTo>
                      <a:pt x="15" y="16"/>
                    </a:lnTo>
                    <a:lnTo>
                      <a:pt x="16" y="17"/>
                    </a:lnTo>
                    <a:lnTo>
                      <a:pt x="17" y="17"/>
                    </a:lnTo>
                    <a:lnTo>
                      <a:pt x="17" y="15"/>
                    </a:lnTo>
                    <a:lnTo>
                      <a:pt x="16" y="13"/>
                    </a:lnTo>
                    <a:lnTo>
                      <a:pt x="14" y="11"/>
                    </a:lnTo>
                    <a:lnTo>
                      <a:pt x="12" y="11"/>
                    </a:lnTo>
                    <a:lnTo>
                      <a:pt x="12" y="12"/>
                    </a:lnTo>
                    <a:lnTo>
                      <a:pt x="12" y="13"/>
                    </a:lnTo>
                    <a:lnTo>
                      <a:pt x="12" y="14"/>
                    </a:lnTo>
                    <a:lnTo>
                      <a:pt x="11" y="15"/>
                    </a:lnTo>
                    <a:lnTo>
                      <a:pt x="10" y="15"/>
                    </a:lnTo>
                    <a:lnTo>
                      <a:pt x="8" y="9"/>
                    </a:lnTo>
                    <a:lnTo>
                      <a:pt x="7" y="9"/>
                    </a:lnTo>
                    <a:lnTo>
                      <a:pt x="7" y="10"/>
                    </a:lnTo>
                    <a:lnTo>
                      <a:pt x="6" y="11"/>
                    </a:lnTo>
                    <a:lnTo>
                      <a:pt x="5" y="9"/>
                    </a:lnTo>
                    <a:lnTo>
                      <a:pt x="5" y="8"/>
                    </a:lnTo>
                    <a:lnTo>
                      <a:pt x="6" y="7"/>
                    </a:lnTo>
                    <a:lnTo>
                      <a:pt x="7" y="6"/>
                    </a:lnTo>
                    <a:lnTo>
                      <a:pt x="8" y="4"/>
                    </a:lnTo>
                    <a:lnTo>
                      <a:pt x="9" y="3"/>
                    </a:lnTo>
                    <a:lnTo>
                      <a:pt x="8" y="0"/>
                    </a:lnTo>
                    <a:lnTo>
                      <a:pt x="7" y="2"/>
                    </a:lnTo>
                    <a:lnTo>
                      <a:pt x="6" y="3"/>
                    </a:lnTo>
                    <a:lnTo>
                      <a:pt x="5" y="4"/>
                    </a:lnTo>
                    <a:lnTo>
                      <a:pt x="3" y="5"/>
                    </a:lnTo>
                    <a:lnTo>
                      <a:pt x="2" y="6"/>
                    </a:lnTo>
                    <a:lnTo>
                      <a:pt x="1" y="7"/>
                    </a:lnTo>
                    <a:lnTo>
                      <a:pt x="0" y="9"/>
                    </a:lnTo>
                    <a:lnTo>
                      <a:pt x="0" y="11"/>
                    </a:lnTo>
                    <a:lnTo>
                      <a:pt x="1" y="12"/>
                    </a:lnTo>
                    <a:lnTo>
                      <a:pt x="9" y="16"/>
                    </a:lnTo>
                    <a:lnTo>
                      <a:pt x="14" y="22"/>
                    </a:lnTo>
                    <a:lnTo>
                      <a:pt x="18" y="30"/>
                    </a:lnTo>
                    <a:lnTo>
                      <a:pt x="18" y="32"/>
                    </a:lnTo>
                    <a:lnTo>
                      <a:pt x="18" y="33"/>
                    </a:lnTo>
                    <a:lnTo>
                      <a:pt x="16" y="35"/>
                    </a:lnTo>
                    <a:lnTo>
                      <a:pt x="15" y="36"/>
                    </a:lnTo>
                    <a:lnTo>
                      <a:pt x="13" y="36"/>
                    </a:lnTo>
                    <a:lnTo>
                      <a:pt x="13" y="37"/>
                    </a:lnTo>
                    <a:lnTo>
                      <a:pt x="13" y="39"/>
                    </a:lnTo>
                    <a:lnTo>
                      <a:pt x="13" y="38"/>
                    </a:lnTo>
                    <a:lnTo>
                      <a:pt x="14" y="38"/>
                    </a:lnTo>
                    <a:lnTo>
                      <a:pt x="15" y="38"/>
                    </a:lnTo>
                    <a:lnTo>
                      <a:pt x="16" y="39"/>
                    </a:lnTo>
                    <a:lnTo>
                      <a:pt x="17" y="40"/>
                    </a:lnTo>
                    <a:lnTo>
                      <a:pt x="17" y="41"/>
                    </a:lnTo>
                    <a:lnTo>
                      <a:pt x="16" y="41"/>
                    </a:lnTo>
                    <a:lnTo>
                      <a:pt x="15" y="42"/>
                    </a:lnTo>
                    <a:lnTo>
                      <a:pt x="14" y="43"/>
                    </a:lnTo>
                    <a:lnTo>
                      <a:pt x="13" y="44"/>
                    </a:lnTo>
                    <a:lnTo>
                      <a:pt x="12" y="46"/>
                    </a:lnTo>
                    <a:lnTo>
                      <a:pt x="11" y="47"/>
                    </a:lnTo>
                    <a:lnTo>
                      <a:pt x="12" y="48"/>
                    </a:lnTo>
                    <a:lnTo>
                      <a:pt x="14" y="49"/>
                    </a:lnTo>
                    <a:lnTo>
                      <a:pt x="16" y="49"/>
                    </a:lnTo>
                    <a:lnTo>
                      <a:pt x="17" y="49"/>
                    </a:lnTo>
                    <a:lnTo>
                      <a:pt x="17" y="48"/>
                    </a:lnTo>
                    <a:lnTo>
                      <a:pt x="17" y="48"/>
                    </a:lnTo>
                    <a:lnTo>
                      <a:pt x="17" y="47"/>
                    </a:lnTo>
                    <a:lnTo>
                      <a:pt x="18" y="47"/>
                    </a:lnTo>
                    <a:lnTo>
                      <a:pt x="19" y="47"/>
                    </a:lnTo>
                    <a:lnTo>
                      <a:pt x="20" y="47"/>
                    </a:lnTo>
                    <a:lnTo>
                      <a:pt x="22" y="4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355"/>
              <p:cNvSpPr>
                <a:spLocks/>
              </p:cNvSpPr>
              <p:nvPr userDrawn="1"/>
            </p:nvSpPr>
            <p:spPr bwMode="auto">
              <a:xfrm>
                <a:off x="2236" y="2906"/>
                <a:ext cx="2" cy="2"/>
              </a:xfrm>
              <a:custGeom>
                <a:avLst/>
                <a:gdLst>
                  <a:gd name="T0" fmla="*/ 2 w 3"/>
                  <a:gd name="T1" fmla="*/ 0 h 3"/>
                  <a:gd name="T2" fmla="*/ 1 w 3"/>
                  <a:gd name="T3" fmla="*/ 0 h 3"/>
                  <a:gd name="T4" fmla="*/ 0 w 3"/>
                  <a:gd name="T5" fmla="*/ 1 h 3"/>
                  <a:gd name="T6" fmla="*/ 0 w 3"/>
                  <a:gd name="T7" fmla="*/ 2 h 3"/>
                  <a:gd name="T8" fmla="*/ 0 w 3"/>
                  <a:gd name="T9" fmla="*/ 3 h 3"/>
                  <a:gd name="T10" fmla="*/ 2 w 3"/>
                  <a:gd name="T11" fmla="*/ 3 h 3"/>
                  <a:gd name="T12" fmla="*/ 3 w 3"/>
                  <a:gd name="T13" fmla="*/ 2 h 3"/>
                  <a:gd name="T14" fmla="*/ 2 w 3"/>
                  <a:gd name="T15" fmla="*/ 1 h 3"/>
                  <a:gd name="T16" fmla="*/ 2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0"/>
                    </a:moveTo>
                    <a:lnTo>
                      <a:pt x="1" y="0"/>
                    </a:lnTo>
                    <a:lnTo>
                      <a:pt x="0" y="1"/>
                    </a:lnTo>
                    <a:lnTo>
                      <a:pt x="0" y="2"/>
                    </a:lnTo>
                    <a:lnTo>
                      <a:pt x="0" y="3"/>
                    </a:lnTo>
                    <a:lnTo>
                      <a:pt x="2" y="3"/>
                    </a:lnTo>
                    <a:lnTo>
                      <a:pt x="3" y="2"/>
                    </a:lnTo>
                    <a:lnTo>
                      <a:pt x="2" y="1"/>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356"/>
              <p:cNvSpPr>
                <a:spLocks/>
              </p:cNvSpPr>
              <p:nvPr userDrawn="1"/>
            </p:nvSpPr>
            <p:spPr bwMode="auto">
              <a:xfrm>
                <a:off x="2241" y="2917"/>
                <a:ext cx="2" cy="7"/>
              </a:xfrm>
              <a:custGeom>
                <a:avLst/>
                <a:gdLst>
                  <a:gd name="T0" fmla="*/ 4 w 6"/>
                  <a:gd name="T1" fmla="*/ 13 h 13"/>
                  <a:gd name="T2" fmla="*/ 6 w 6"/>
                  <a:gd name="T3" fmla="*/ 5 h 13"/>
                  <a:gd name="T4" fmla="*/ 6 w 6"/>
                  <a:gd name="T5" fmla="*/ 3 h 13"/>
                  <a:gd name="T6" fmla="*/ 5 w 6"/>
                  <a:gd name="T7" fmla="*/ 2 h 13"/>
                  <a:gd name="T8" fmla="*/ 4 w 6"/>
                  <a:gd name="T9" fmla="*/ 2 h 13"/>
                  <a:gd name="T10" fmla="*/ 1 w 6"/>
                  <a:gd name="T11" fmla="*/ 1 h 13"/>
                  <a:gd name="T12" fmla="*/ 0 w 6"/>
                  <a:gd name="T13" fmla="*/ 0 h 13"/>
                  <a:gd name="T14" fmla="*/ 2 w 6"/>
                  <a:gd name="T15" fmla="*/ 4 h 13"/>
                  <a:gd name="T16" fmla="*/ 4 w 6"/>
                  <a:gd name="T17" fmla="*/ 6 h 13"/>
                  <a:gd name="T18" fmla="*/ 2 w 6"/>
                  <a:gd name="T19" fmla="*/ 8 h 13"/>
                  <a:gd name="T20" fmla="*/ 1 w 6"/>
                  <a:gd name="T21" fmla="*/ 10 h 13"/>
                  <a:gd name="T22" fmla="*/ 0 w 6"/>
                  <a:gd name="T23" fmla="*/ 12 h 13"/>
                  <a:gd name="T24" fmla="*/ 1 w 6"/>
                  <a:gd name="T25" fmla="*/ 12 h 13"/>
                  <a:gd name="T26" fmla="*/ 2 w 6"/>
                  <a:gd name="T27" fmla="*/ 13 h 13"/>
                  <a:gd name="T28" fmla="*/ 4 w 6"/>
                  <a:gd name="T2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3">
                    <a:moveTo>
                      <a:pt x="4" y="13"/>
                    </a:moveTo>
                    <a:lnTo>
                      <a:pt x="6" y="5"/>
                    </a:lnTo>
                    <a:lnTo>
                      <a:pt x="6" y="3"/>
                    </a:lnTo>
                    <a:lnTo>
                      <a:pt x="5" y="2"/>
                    </a:lnTo>
                    <a:lnTo>
                      <a:pt x="4" y="2"/>
                    </a:lnTo>
                    <a:lnTo>
                      <a:pt x="1" y="1"/>
                    </a:lnTo>
                    <a:lnTo>
                      <a:pt x="0" y="0"/>
                    </a:lnTo>
                    <a:lnTo>
                      <a:pt x="2" y="4"/>
                    </a:lnTo>
                    <a:lnTo>
                      <a:pt x="4" y="6"/>
                    </a:lnTo>
                    <a:lnTo>
                      <a:pt x="2" y="8"/>
                    </a:lnTo>
                    <a:lnTo>
                      <a:pt x="1" y="10"/>
                    </a:lnTo>
                    <a:lnTo>
                      <a:pt x="0" y="12"/>
                    </a:lnTo>
                    <a:lnTo>
                      <a:pt x="1" y="12"/>
                    </a:lnTo>
                    <a:lnTo>
                      <a:pt x="2" y="13"/>
                    </a:lnTo>
                    <a:lnTo>
                      <a:pt x="4"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357"/>
              <p:cNvSpPr>
                <a:spLocks/>
              </p:cNvSpPr>
              <p:nvPr userDrawn="1"/>
            </p:nvSpPr>
            <p:spPr bwMode="auto">
              <a:xfrm>
                <a:off x="2243" y="2914"/>
                <a:ext cx="11" cy="6"/>
              </a:xfrm>
              <a:custGeom>
                <a:avLst/>
                <a:gdLst>
                  <a:gd name="T0" fmla="*/ 23 w 23"/>
                  <a:gd name="T1" fmla="*/ 10 h 10"/>
                  <a:gd name="T2" fmla="*/ 23 w 23"/>
                  <a:gd name="T3" fmla="*/ 8 h 10"/>
                  <a:gd name="T4" fmla="*/ 21 w 23"/>
                  <a:gd name="T5" fmla="*/ 6 h 10"/>
                  <a:gd name="T6" fmla="*/ 18 w 23"/>
                  <a:gd name="T7" fmla="*/ 5 h 10"/>
                  <a:gd name="T8" fmla="*/ 17 w 23"/>
                  <a:gd name="T9" fmla="*/ 3 h 10"/>
                  <a:gd name="T10" fmla="*/ 15 w 23"/>
                  <a:gd name="T11" fmla="*/ 2 h 10"/>
                  <a:gd name="T12" fmla="*/ 13 w 23"/>
                  <a:gd name="T13" fmla="*/ 1 h 10"/>
                  <a:gd name="T14" fmla="*/ 11 w 23"/>
                  <a:gd name="T15" fmla="*/ 0 h 10"/>
                  <a:gd name="T16" fmla="*/ 9 w 23"/>
                  <a:gd name="T17" fmla="*/ 1 h 10"/>
                  <a:gd name="T18" fmla="*/ 14 w 23"/>
                  <a:gd name="T19" fmla="*/ 4 h 10"/>
                  <a:gd name="T20" fmla="*/ 14 w 23"/>
                  <a:gd name="T21" fmla="*/ 5 h 10"/>
                  <a:gd name="T22" fmla="*/ 14 w 23"/>
                  <a:gd name="T23" fmla="*/ 5 h 10"/>
                  <a:gd name="T24" fmla="*/ 13 w 23"/>
                  <a:gd name="T25" fmla="*/ 6 h 10"/>
                  <a:gd name="T26" fmla="*/ 10 w 23"/>
                  <a:gd name="T27" fmla="*/ 6 h 10"/>
                  <a:gd name="T28" fmla="*/ 8 w 23"/>
                  <a:gd name="T29" fmla="*/ 4 h 10"/>
                  <a:gd name="T30" fmla="*/ 5 w 23"/>
                  <a:gd name="T31" fmla="*/ 2 h 10"/>
                  <a:gd name="T32" fmla="*/ 4 w 23"/>
                  <a:gd name="T33" fmla="*/ 2 h 10"/>
                  <a:gd name="T34" fmla="*/ 2 w 23"/>
                  <a:gd name="T35" fmla="*/ 3 h 10"/>
                  <a:gd name="T36" fmla="*/ 0 w 23"/>
                  <a:gd name="T37" fmla="*/ 4 h 10"/>
                  <a:gd name="T38" fmla="*/ 1 w 23"/>
                  <a:gd name="T39" fmla="*/ 5 h 10"/>
                  <a:gd name="T40" fmla="*/ 3 w 23"/>
                  <a:gd name="T41" fmla="*/ 6 h 10"/>
                  <a:gd name="T42" fmla="*/ 4 w 23"/>
                  <a:gd name="T43" fmla="*/ 6 h 10"/>
                  <a:gd name="T44" fmla="*/ 6 w 23"/>
                  <a:gd name="T45" fmla="*/ 7 h 10"/>
                  <a:gd name="T46" fmla="*/ 14 w 23"/>
                  <a:gd name="T47" fmla="*/ 8 h 10"/>
                  <a:gd name="T48" fmla="*/ 23 w 23"/>
                  <a:gd name="T4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0">
                    <a:moveTo>
                      <a:pt x="23" y="10"/>
                    </a:moveTo>
                    <a:lnTo>
                      <a:pt x="23" y="8"/>
                    </a:lnTo>
                    <a:lnTo>
                      <a:pt x="21" y="6"/>
                    </a:lnTo>
                    <a:lnTo>
                      <a:pt x="18" y="5"/>
                    </a:lnTo>
                    <a:lnTo>
                      <a:pt x="17" y="3"/>
                    </a:lnTo>
                    <a:lnTo>
                      <a:pt x="15" y="2"/>
                    </a:lnTo>
                    <a:lnTo>
                      <a:pt x="13" y="1"/>
                    </a:lnTo>
                    <a:lnTo>
                      <a:pt x="11" y="0"/>
                    </a:lnTo>
                    <a:lnTo>
                      <a:pt x="9" y="1"/>
                    </a:lnTo>
                    <a:lnTo>
                      <a:pt x="14" y="4"/>
                    </a:lnTo>
                    <a:lnTo>
                      <a:pt x="14" y="5"/>
                    </a:lnTo>
                    <a:lnTo>
                      <a:pt x="14" y="5"/>
                    </a:lnTo>
                    <a:lnTo>
                      <a:pt x="13" y="6"/>
                    </a:lnTo>
                    <a:lnTo>
                      <a:pt x="10" y="6"/>
                    </a:lnTo>
                    <a:lnTo>
                      <a:pt x="8" y="4"/>
                    </a:lnTo>
                    <a:lnTo>
                      <a:pt x="5" y="2"/>
                    </a:lnTo>
                    <a:lnTo>
                      <a:pt x="4" y="2"/>
                    </a:lnTo>
                    <a:lnTo>
                      <a:pt x="2" y="3"/>
                    </a:lnTo>
                    <a:lnTo>
                      <a:pt x="0" y="4"/>
                    </a:lnTo>
                    <a:lnTo>
                      <a:pt x="1" y="5"/>
                    </a:lnTo>
                    <a:lnTo>
                      <a:pt x="3" y="6"/>
                    </a:lnTo>
                    <a:lnTo>
                      <a:pt x="4" y="6"/>
                    </a:lnTo>
                    <a:lnTo>
                      <a:pt x="6" y="7"/>
                    </a:lnTo>
                    <a:lnTo>
                      <a:pt x="14" y="8"/>
                    </a:lnTo>
                    <a:lnTo>
                      <a:pt x="23"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358"/>
              <p:cNvSpPr>
                <a:spLocks/>
              </p:cNvSpPr>
              <p:nvPr userDrawn="1"/>
            </p:nvSpPr>
            <p:spPr bwMode="auto">
              <a:xfrm>
                <a:off x="2246" y="2909"/>
                <a:ext cx="2" cy="3"/>
              </a:xfrm>
              <a:custGeom>
                <a:avLst/>
                <a:gdLst>
                  <a:gd name="T0" fmla="*/ 2 w 4"/>
                  <a:gd name="T1" fmla="*/ 5 h 5"/>
                  <a:gd name="T2" fmla="*/ 3 w 4"/>
                  <a:gd name="T3" fmla="*/ 5 h 5"/>
                  <a:gd name="T4" fmla="*/ 4 w 4"/>
                  <a:gd name="T5" fmla="*/ 4 h 5"/>
                  <a:gd name="T6" fmla="*/ 4 w 4"/>
                  <a:gd name="T7" fmla="*/ 3 h 5"/>
                  <a:gd name="T8" fmla="*/ 4 w 4"/>
                  <a:gd name="T9" fmla="*/ 2 h 5"/>
                  <a:gd name="T10" fmla="*/ 3 w 4"/>
                  <a:gd name="T11" fmla="*/ 1 h 5"/>
                  <a:gd name="T12" fmla="*/ 2 w 4"/>
                  <a:gd name="T13" fmla="*/ 1 h 5"/>
                  <a:gd name="T14" fmla="*/ 1 w 4"/>
                  <a:gd name="T15" fmla="*/ 0 h 5"/>
                  <a:gd name="T16" fmla="*/ 0 w 4"/>
                  <a:gd name="T17" fmla="*/ 1 h 5"/>
                  <a:gd name="T18" fmla="*/ 0 w 4"/>
                  <a:gd name="T19" fmla="*/ 2 h 5"/>
                  <a:gd name="T20" fmla="*/ 0 w 4"/>
                  <a:gd name="T21" fmla="*/ 3 h 5"/>
                  <a:gd name="T22" fmla="*/ 1 w 4"/>
                  <a:gd name="T23" fmla="*/ 4 h 5"/>
                  <a:gd name="T24" fmla="*/ 2 w 4"/>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5"/>
                    </a:moveTo>
                    <a:lnTo>
                      <a:pt x="3" y="5"/>
                    </a:lnTo>
                    <a:lnTo>
                      <a:pt x="4" y="4"/>
                    </a:lnTo>
                    <a:lnTo>
                      <a:pt x="4" y="3"/>
                    </a:lnTo>
                    <a:lnTo>
                      <a:pt x="4" y="2"/>
                    </a:lnTo>
                    <a:lnTo>
                      <a:pt x="3" y="1"/>
                    </a:lnTo>
                    <a:lnTo>
                      <a:pt x="2" y="1"/>
                    </a:lnTo>
                    <a:lnTo>
                      <a:pt x="1" y="0"/>
                    </a:lnTo>
                    <a:lnTo>
                      <a:pt x="0" y="1"/>
                    </a:lnTo>
                    <a:lnTo>
                      <a:pt x="0" y="2"/>
                    </a:lnTo>
                    <a:lnTo>
                      <a:pt x="0" y="3"/>
                    </a:lnTo>
                    <a:lnTo>
                      <a:pt x="1" y="4"/>
                    </a:lnTo>
                    <a:lnTo>
                      <a:pt x="2"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359"/>
              <p:cNvSpPr>
                <a:spLocks/>
              </p:cNvSpPr>
              <p:nvPr userDrawn="1"/>
            </p:nvSpPr>
            <p:spPr bwMode="auto">
              <a:xfrm>
                <a:off x="2250" y="2911"/>
                <a:ext cx="9" cy="9"/>
              </a:xfrm>
              <a:custGeom>
                <a:avLst/>
                <a:gdLst>
                  <a:gd name="T0" fmla="*/ 16 w 18"/>
                  <a:gd name="T1" fmla="*/ 17 h 17"/>
                  <a:gd name="T2" fmla="*/ 18 w 18"/>
                  <a:gd name="T3" fmla="*/ 17 h 17"/>
                  <a:gd name="T4" fmla="*/ 14 w 18"/>
                  <a:gd name="T5" fmla="*/ 11 h 17"/>
                  <a:gd name="T6" fmla="*/ 9 w 18"/>
                  <a:gd name="T7" fmla="*/ 5 h 17"/>
                  <a:gd name="T8" fmla="*/ 2 w 18"/>
                  <a:gd name="T9" fmla="*/ 0 h 17"/>
                  <a:gd name="T10" fmla="*/ 1 w 18"/>
                  <a:gd name="T11" fmla="*/ 0 h 17"/>
                  <a:gd name="T12" fmla="*/ 0 w 18"/>
                  <a:gd name="T13" fmla="*/ 1 h 17"/>
                  <a:gd name="T14" fmla="*/ 0 w 18"/>
                  <a:gd name="T15" fmla="*/ 2 h 17"/>
                  <a:gd name="T16" fmla="*/ 0 w 18"/>
                  <a:gd name="T17" fmla="*/ 3 h 17"/>
                  <a:gd name="T18" fmla="*/ 5 w 18"/>
                  <a:gd name="T19" fmla="*/ 8 h 17"/>
                  <a:gd name="T20" fmla="*/ 11 w 18"/>
                  <a:gd name="T21" fmla="*/ 12 h 17"/>
                  <a:gd name="T22" fmla="*/ 16 w 18"/>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16" y="17"/>
                    </a:moveTo>
                    <a:lnTo>
                      <a:pt x="18" y="17"/>
                    </a:lnTo>
                    <a:lnTo>
                      <a:pt x="14" y="11"/>
                    </a:lnTo>
                    <a:lnTo>
                      <a:pt x="9" y="5"/>
                    </a:lnTo>
                    <a:lnTo>
                      <a:pt x="2" y="0"/>
                    </a:lnTo>
                    <a:lnTo>
                      <a:pt x="1" y="0"/>
                    </a:lnTo>
                    <a:lnTo>
                      <a:pt x="0" y="1"/>
                    </a:lnTo>
                    <a:lnTo>
                      <a:pt x="0" y="2"/>
                    </a:lnTo>
                    <a:lnTo>
                      <a:pt x="0" y="3"/>
                    </a:lnTo>
                    <a:lnTo>
                      <a:pt x="5" y="8"/>
                    </a:lnTo>
                    <a:lnTo>
                      <a:pt x="11" y="12"/>
                    </a:lnTo>
                    <a:lnTo>
                      <a:pt x="16"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360"/>
              <p:cNvSpPr>
                <a:spLocks/>
              </p:cNvSpPr>
              <p:nvPr userDrawn="1"/>
            </p:nvSpPr>
            <p:spPr bwMode="auto">
              <a:xfrm>
                <a:off x="2253" y="2904"/>
                <a:ext cx="3" cy="6"/>
              </a:xfrm>
              <a:custGeom>
                <a:avLst/>
                <a:gdLst>
                  <a:gd name="T0" fmla="*/ 4 w 6"/>
                  <a:gd name="T1" fmla="*/ 12 h 12"/>
                  <a:gd name="T2" fmla="*/ 5 w 6"/>
                  <a:gd name="T3" fmla="*/ 9 h 12"/>
                  <a:gd name="T4" fmla="*/ 6 w 6"/>
                  <a:gd name="T5" fmla="*/ 7 h 12"/>
                  <a:gd name="T6" fmla="*/ 6 w 6"/>
                  <a:gd name="T7" fmla="*/ 4 h 12"/>
                  <a:gd name="T8" fmla="*/ 5 w 6"/>
                  <a:gd name="T9" fmla="*/ 3 h 12"/>
                  <a:gd name="T10" fmla="*/ 4 w 6"/>
                  <a:gd name="T11" fmla="*/ 2 h 12"/>
                  <a:gd name="T12" fmla="*/ 4 w 6"/>
                  <a:gd name="T13" fmla="*/ 1 h 12"/>
                  <a:gd name="T14" fmla="*/ 3 w 6"/>
                  <a:gd name="T15" fmla="*/ 0 h 12"/>
                  <a:gd name="T16" fmla="*/ 2 w 6"/>
                  <a:gd name="T17" fmla="*/ 0 h 12"/>
                  <a:gd name="T18" fmla="*/ 0 w 6"/>
                  <a:gd name="T19" fmla="*/ 0 h 12"/>
                  <a:gd name="T20" fmla="*/ 1 w 6"/>
                  <a:gd name="T21" fmla="*/ 4 h 12"/>
                  <a:gd name="T22" fmla="*/ 0 w 6"/>
                  <a:gd name="T23" fmla="*/ 8 h 12"/>
                  <a:gd name="T24" fmla="*/ 2 w 6"/>
                  <a:gd name="T25" fmla="*/ 9 h 12"/>
                  <a:gd name="T26" fmla="*/ 2 w 6"/>
                  <a:gd name="T27" fmla="*/ 10 h 12"/>
                  <a:gd name="T28" fmla="*/ 3 w 6"/>
                  <a:gd name="T29" fmla="*/ 11 h 12"/>
                  <a:gd name="T30" fmla="*/ 4 w 6"/>
                  <a:gd name="T3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2">
                    <a:moveTo>
                      <a:pt x="4" y="12"/>
                    </a:moveTo>
                    <a:lnTo>
                      <a:pt x="5" y="9"/>
                    </a:lnTo>
                    <a:lnTo>
                      <a:pt x="6" y="7"/>
                    </a:lnTo>
                    <a:lnTo>
                      <a:pt x="6" y="4"/>
                    </a:lnTo>
                    <a:lnTo>
                      <a:pt x="5" y="3"/>
                    </a:lnTo>
                    <a:lnTo>
                      <a:pt x="4" y="2"/>
                    </a:lnTo>
                    <a:lnTo>
                      <a:pt x="4" y="1"/>
                    </a:lnTo>
                    <a:lnTo>
                      <a:pt x="3" y="0"/>
                    </a:lnTo>
                    <a:lnTo>
                      <a:pt x="2" y="0"/>
                    </a:lnTo>
                    <a:lnTo>
                      <a:pt x="0" y="0"/>
                    </a:lnTo>
                    <a:lnTo>
                      <a:pt x="1" y="4"/>
                    </a:lnTo>
                    <a:lnTo>
                      <a:pt x="0" y="8"/>
                    </a:lnTo>
                    <a:lnTo>
                      <a:pt x="2" y="9"/>
                    </a:lnTo>
                    <a:lnTo>
                      <a:pt x="2" y="10"/>
                    </a:lnTo>
                    <a:lnTo>
                      <a:pt x="3" y="11"/>
                    </a:lnTo>
                    <a:lnTo>
                      <a:pt x="4"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361"/>
              <p:cNvSpPr>
                <a:spLocks/>
              </p:cNvSpPr>
              <p:nvPr userDrawn="1"/>
            </p:nvSpPr>
            <p:spPr bwMode="auto">
              <a:xfrm>
                <a:off x="2251" y="2907"/>
                <a:ext cx="2" cy="2"/>
              </a:xfrm>
              <a:custGeom>
                <a:avLst/>
                <a:gdLst>
                  <a:gd name="T0" fmla="*/ 5 w 5"/>
                  <a:gd name="T1" fmla="*/ 3 h 4"/>
                  <a:gd name="T2" fmla="*/ 3 w 5"/>
                  <a:gd name="T3" fmla="*/ 2 h 4"/>
                  <a:gd name="T4" fmla="*/ 3 w 5"/>
                  <a:gd name="T5" fmla="*/ 1 h 4"/>
                  <a:gd name="T6" fmla="*/ 2 w 5"/>
                  <a:gd name="T7" fmla="*/ 0 h 4"/>
                  <a:gd name="T8" fmla="*/ 1 w 5"/>
                  <a:gd name="T9" fmla="*/ 0 h 4"/>
                  <a:gd name="T10" fmla="*/ 0 w 5"/>
                  <a:gd name="T11" fmla="*/ 1 h 4"/>
                  <a:gd name="T12" fmla="*/ 0 w 5"/>
                  <a:gd name="T13" fmla="*/ 2 h 4"/>
                  <a:gd name="T14" fmla="*/ 1 w 5"/>
                  <a:gd name="T15" fmla="*/ 3 h 4"/>
                  <a:gd name="T16" fmla="*/ 2 w 5"/>
                  <a:gd name="T17" fmla="*/ 4 h 4"/>
                  <a:gd name="T18" fmla="*/ 2 w 5"/>
                  <a:gd name="T19" fmla="*/ 4 h 4"/>
                  <a:gd name="T20" fmla="*/ 3 w 5"/>
                  <a:gd name="T21" fmla="*/ 4 h 4"/>
                  <a:gd name="T22" fmla="*/ 5 w 5"/>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5" y="3"/>
                    </a:moveTo>
                    <a:lnTo>
                      <a:pt x="3" y="2"/>
                    </a:lnTo>
                    <a:lnTo>
                      <a:pt x="3" y="1"/>
                    </a:lnTo>
                    <a:lnTo>
                      <a:pt x="2" y="0"/>
                    </a:lnTo>
                    <a:lnTo>
                      <a:pt x="1" y="0"/>
                    </a:lnTo>
                    <a:lnTo>
                      <a:pt x="0" y="1"/>
                    </a:lnTo>
                    <a:lnTo>
                      <a:pt x="0" y="2"/>
                    </a:lnTo>
                    <a:lnTo>
                      <a:pt x="1" y="3"/>
                    </a:lnTo>
                    <a:lnTo>
                      <a:pt x="2" y="4"/>
                    </a:lnTo>
                    <a:lnTo>
                      <a:pt x="2" y="4"/>
                    </a:lnTo>
                    <a:lnTo>
                      <a:pt x="3" y="4"/>
                    </a:lnTo>
                    <a:lnTo>
                      <a:pt x="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362"/>
              <p:cNvSpPr>
                <a:spLocks/>
              </p:cNvSpPr>
              <p:nvPr userDrawn="1"/>
            </p:nvSpPr>
            <p:spPr bwMode="auto">
              <a:xfrm>
                <a:off x="2248" y="2900"/>
                <a:ext cx="4" cy="5"/>
              </a:xfrm>
              <a:custGeom>
                <a:avLst/>
                <a:gdLst>
                  <a:gd name="T0" fmla="*/ 5 w 7"/>
                  <a:gd name="T1" fmla="*/ 10 h 10"/>
                  <a:gd name="T2" fmla="*/ 6 w 7"/>
                  <a:gd name="T3" fmla="*/ 9 h 10"/>
                  <a:gd name="T4" fmla="*/ 7 w 7"/>
                  <a:gd name="T5" fmla="*/ 8 h 10"/>
                  <a:gd name="T6" fmla="*/ 7 w 7"/>
                  <a:gd name="T7" fmla="*/ 7 h 10"/>
                  <a:gd name="T8" fmla="*/ 7 w 7"/>
                  <a:gd name="T9" fmla="*/ 4 h 10"/>
                  <a:gd name="T10" fmla="*/ 6 w 7"/>
                  <a:gd name="T11" fmla="*/ 3 h 10"/>
                  <a:gd name="T12" fmla="*/ 4 w 7"/>
                  <a:gd name="T13" fmla="*/ 1 h 10"/>
                  <a:gd name="T14" fmla="*/ 3 w 7"/>
                  <a:gd name="T15" fmla="*/ 0 h 10"/>
                  <a:gd name="T16" fmla="*/ 1 w 7"/>
                  <a:gd name="T17" fmla="*/ 0 h 10"/>
                  <a:gd name="T18" fmla="*/ 0 w 7"/>
                  <a:gd name="T19" fmla="*/ 0 h 10"/>
                  <a:gd name="T20" fmla="*/ 1 w 7"/>
                  <a:gd name="T21" fmla="*/ 2 h 10"/>
                  <a:gd name="T22" fmla="*/ 2 w 7"/>
                  <a:gd name="T23" fmla="*/ 3 h 10"/>
                  <a:gd name="T24" fmla="*/ 3 w 7"/>
                  <a:gd name="T25" fmla="*/ 4 h 10"/>
                  <a:gd name="T26" fmla="*/ 4 w 7"/>
                  <a:gd name="T27" fmla="*/ 7 h 10"/>
                  <a:gd name="T28" fmla="*/ 4 w 7"/>
                  <a:gd name="T29" fmla="*/ 9 h 10"/>
                  <a:gd name="T30" fmla="*/ 4 w 7"/>
                  <a:gd name="T31" fmla="*/ 9 h 10"/>
                  <a:gd name="T32" fmla="*/ 5 w 7"/>
                  <a:gd name="T33" fmla="*/ 10 h 10"/>
                  <a:gd name="T34" fmla="*/ 5 w 7"/>
                  <a:gd name="T3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10">
                    <a:moveTo>
                      <a:pt x="5" y="10"/>
                    </a:moveTo>
                    <a:lnTo>
                      <a:pt x="6" y="9"/>
                    </a:lnTo>
                    <a:lnTo>
                      <a:pt x="7" y="8"/>
                    </a:lnTo>
                    <a:lnTo>
                      <a:pt x="7" y="7"/>
                    </a:lnTo>
                    <a:lnTo>
                      <a:pt x="7" y="4"/>
                    </a:lnTo>
                    <a:lnTo>
                      <a:pt x="6" y="3"/>
                    </a:lnTo>
                    <a:lnTo>
                      <a:pt x="4" y="1"/>
                    </a:lnTo>
                    <a:lnTo>
                      <a:pt x="3" y="0"/>
                    </a:lnTo>
                    <a:lnTo>
                      <a:pt x="1" y="0"/>
                    </a:lnTo>
                    <a:lnTo>
                      <a:pt x="0" y="0"/>
                    </a:lnTo>
                    <a:lnTo>
                      <a:pt x="1" y="2"/>
                    </a:lnTo>
                    <a:lnTo>
                      <a:pt x="2" y="3"/>
                    </a:lnTo>
                    <a:lnTo>
                      <a:pt x="3" y="4"/>
                    </a:lnTo>
                    <a:lnTo>
                      <a:pt x="4" y="7"/>
                    </a:lnTo>
                    <a:lnTo>
                      <a:pt x="4" y="9"/>
                    </a:lnTo>
                    <a:lnTo>
                      <a:pt x="4" y="9"/>
                    </a:lnTo>
                    <a:lnTo>
                      <a:pt x="5" y="10"/>
                    </a:lnTo>
                    <a:lnTo>
                      <a:pt x="5"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363"/>
              <p:cNvSpPr>
                <a:spLocks/>
              </p:cNvSpPr>
              <p:nvPr userDrawn="1"/>
            </p:nvSpPr>
            <p:spPr bwMode="auto">
              <a:xfrm>
                <a:off x="2247" y="2903"/>
                <a:ext cx="2" cy="2"/>
              </a:xfrm>
              <a:custGeom>
                <a:avLst/>
                <a:gdLst>
                  <a:gd name="T0" fmla="*/ 4 w 4"/>
                  <a:gd name="T1" fmla="*/ 5 h 5"/>
                  <a:gd name="T2" fmla="*/ 4 w 4"/>
                  <a:gd name="T3" fmla="*/ 2 h 5"/>
                  <a:gd name="T4" fmla="*/ 3 w 4"/>
                  <a:gd name="T5" fmla="*/ 0 h 5"/>
                  <a:gd name="T6" fmla="*/ 2 w 4"/>
                  <a:gd name="T7" fmla="*/ 0 h 5"/>
                  <a:gd name="T8" fmla="*/ 1 w 4"/>
                  <a:gd name="T9" fmla="*/ 0 h 5"/>
                  <a:gd name="T10" fmla="*/ 0 w 4"/>
                  <a:gd name="T11" fmla="*/ 2 h 5"/>
                  <a:gd name="T12" fmla="*/ 1 w 4"/>
                  <a:gd name="T13" fmla="*/ 3 h 5"/>
                  <a:gd name="T14" fmla="*/ 2 w 4"/>
                  <a:gd name="T15" fmla="*/ 4 h 5"/>
                  <a:gd name="T16" fmla="*/ 3 w 4"/>
                  <a:gd name="T17" fmla="*/ 4 h 5"/>
                  <a:gd name="T18" fmla="*/ 4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4" y="5"/>
                    </a:moveTo>
                    <a:lnTo>
                      <a:pt x="4" y="2"/>
                    </a:lnTo>
                    <a:lnTo>
                      <a:pt x="3" y="0"/>
                    </a:lnTo>
                    <a:lnTo>
                      <a:pt x="2" y="0"/>
                    </a:lnTo>
                    <a:lnTo>
                      <a:pt x="1" y="0"/>
                    </a:lnTo>
                    <a:lnTo>
                      <a:pt x="0" y="2"/>
                    </a:lnTo>
                    <a:lnTo>
                      <a:pt x="1" y="3"/>
                    </a:lnTo>
                    <a:lnTo>
                      <a:pt x="2" y="4"/>
                    </a:lnTo>
                    <a:lnTo>
                      <a:pt x="3" y="4"/>
                    </a:lnTo>
                    <a:lnTo>
                      <a:pt x="4"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364"/>
              <p:cNvSpPr>
                <a:spLocks/>
              </p:cNvSpPr>
              <p:nvPr userDrawn="1"/>
            </p:nvSpPr>
            <p:spPr bwMode="auto">
              <a:xfrm>
                <a:off x="2242" y="2897"/>
                <a:ext cx="6" cy="10"/>
              </a:xfrm>
              <a:custGeom>
                <a:avLst/>
                <a:gdLst>
                  <a:gd name="T0" fmla="*/ 10 w 13"/>
                  <a:gd name="T1" fmla="*/ 20 h 20"/>
                  <a:gd name="T2" fmla="*/ 12 w 13"/>
                  <a:gd name="T3" fmla="*/ 19 h 20"/>
                  <a:gd name="T4" fmla="*/ 13 w 13"/>
                  <a:gd name="T5" fmla="*/ 18 h 20"/>
                  <a:gd name="T6" fmla="*/ 12 w 13"/>
                  <a:gd name="T7" fmla="*/ 17 h 20"/>
                  <a:gd name="T8" fmla="*/ 11 w 13"/>
                  <a:gd name="T9" fmla="*/ 16 h 20"/>
                  <a:gd name="T10" fmla="*/ 10 w 13"/>
                  <a:gd name="T11" fmla="*/ 14 h 20"/>
                  <a:gd name="T12" fmla="*/ 9 w 13"/>
                  <a:gd name="T13" fmla="*/ 13 h 20"/>
                  <a:gd name="T14" fmla="*/ 8 w 13"/>
                  <a:gd name="T15" fmla="*/ 10 h 20"/>
                  <a:gd name="T16" fmla="*/ 8 w 13"/>
                  <a:gd name="T17" fmla="*/ 8 h 20"/>
                  <a:gd name="T18" fmla="*/ 9 w 13"/>
                  <a:gd name="T19" fmla="*/ 6 h 20"/>
                  <a:gd name="T20" fmla="*/ 8 w 13"/>
                  <a:gd name="T21" fmla="*/ 4 h 20"/>
                  <a:gd name="T22" fmla="*/ 7 w 13"/>
                  <a:gd name="T23" fmla="*/ 2 h 20"/>
                  <a:gd name="T24" fmla="*/ 5 w 13"/>
                  <a:gd name="T25" fmla="*/ 1 h 20"/>
                  <a:gd name="T26" fmla="*/ 2 w 13"/>
                  <a:gd name="T27" fmla="*/ 0 h 20"/>
                  <a:gd name="T28" fmla="*/ 0 w 13"/>
                  <a:gd name="T29" fmla="*/ 2 h 20"/>
                  <a:gd name="T30" fmla="*/ 0 w 13"/>
                  <a:gd name="T31" fmla="*/ 4 h 20"/>
                  <a:gd name="T32" fmla="*/ 2 w 13"/>
                  <a:gd name="T33" fmla="*/ 6 h 20"/>
                  <a:gd name="T34" fmla="*/ 3 w 13"/>
                  <a:gd name="T35" fmla="*/ 7 h 20"/>
                  <a:gd name="T36" fmla="*/ 4 w 13"/>
                  <a:gd name="T37" fmla="*/ 9 h 20"/>
                  <a:gd name="T38" fmla="*/ 6 w 13"/>
                  <a:gd name="T39" fmla="*/ 10 h 20"/>
                  <a:gd name="T40" fmla="*/ 7 w 13"/>
                  <a:gd name="T41" fmla="*/ 13 h 20"/>
                  <a:gd name="T42" fmla="*/ 7 w 13"/>
                  <a:gd name="T43" fmla="*/ 15 h 20"/>
                  <a:gd name="T44" fmla="*/ 8 w 13"/>
                  <a:gd name="T45" fmla="*/ 16 h 20"/>
                  <a:gd name="T46" fmla="*/ 8 w 13"/>
                  <a:gd name="T47" fmla="*/ 17 h 20"/>
                  <a:gd name="T48" fmla="*/ 9 w 13"/>
                  <a:gd name="T49" fmla="*/ 18 h 20"/>
                  <a:gd name="T50" fmla="*/ 10 w 13"/>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20">
                    <a:moveTo>
                      <a:pt x="10" y="20"/>
                    </a:moveTo>
                    <a:lnTo>
                      <a:pt x="12" y="19"/>
                    </a:lnTo>
                    <a:lnTo>
                      <a:pt x="13" y="18"/>
                    </a:lnTo>
                    <a:lnTo>
                      <a:pt x="12" y="17"/>
                    </a:lnTo>
                    <a:lnTo>
                      <a:pt x="11" y="16"/>
                    </a:lnTo>
                    <a:lnTo>
                      <a:pt x="10" y="14"/>
                    </a:lnTo>
                    <a:lnTo>
                      <a:pt x="9" y="13"/>
                    </a:lnTo>
                    <a:lnTo>
                      <a:pt x="8" y="10"/>
                    </a:lnTo>
                    <a:lnTo>
                      <a:pt x="8" y="8"/>
                    </a:lnTo>
                    <a:lnTo>
                      <a:pt x="9" y="6"/>
                    </a:lnTo>
                    <a:lnTo>
                      <a:pt x="8" y="4"/>
                    </a:lnTo>
                    <a:lnTo>
                      <a:pt x="7" y="2"/>
                    </a:lnTo>
                    <a:lnTo>
                      <a:pt x="5" y="1"/>
                    </a:lnTo>
                    <a:lnTo>
                      <a:pt x="2" y="0"/>
                    </a:lnTo>
                    <a:lnTo>
                      <a:pt x="0" y="2"/>
                    </a:lnTo>
                    <a:lnTo>
                      <a:pt x="0" y="4"/>
                    </a:lnTo>
                    <a:lnTo>
                      <a:pt x="2" y="6"/>
                    </a:lnTo>
                    <a:lnTo>
                      <a:pt x="3" y="7"/>
                    </a:lnTo>
                    <a:lnTo>
                      <a:pt x="4" y="9"/>
                    </a:lnTo>
                    <a:lnTo>
                      <a:pt x="6" y="10"/>
                    </a:lnTo>
                    <a:lnTo>
                      <a:pt x="7" y="13"/>
                    </a:lnTo>
                    <a:lnTo>
                      <a:pt x="7" y="15"/>
                    </a:lnTo>
                    <a:lnTo>
                      <a:pt x="8" y="16"/>
                    </a:lnTo>
                    <a:lnTo>
                      <a:pt x="8" y="17"/>
                    </a:lnTo>
                    <a:lnTo>
                      <a:pt x="9" y="18"/>
                    </a:lnTo>
                    <a:lnTo>
                      <a:pt x="10"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365"/>
              <p:cNvSpPr>
                <a:spLocks/>
              </p:cNvSpPr>
              <p:nvPr userDrawn="1"/>
            </p:nvSpPr>
            <p:spPr bwMode="auto">
              <a:xfrm>
                <a:off x="2239" y="2891"/>
                <a:ext cx="7" cy="6"/>
              </a:xfrm>
              <a:custGeom>
                <a:avLst/>
                <a:gdLst>
                  <a:gd name="T0" fmla="*/ 5 w 15"/>
                  <a:gd name="T1" fmla="*/ 5 h 12"/>
                  <a:gd name="T2" fmla="*/ 5 w 15"/>
                  <a:gd name="T3" fmla="*/ 3 h 12"/>
                  <a:gd name="T4" fmla="*/ 4 w 15"/>
                  <a:gd name="T5" fmla="*/ 1 h 12"/>
                  <a:gd name="T6" fmla="*/ 2 w 15"/>
                  <a:gd name="T7" fmla="*/ 1 h 12"/>
                  <a:gd name="T8" fmla="*/ 1 w 15"/>
                  <a:gd name="T9" fmla="*/ 1 h 12"/>
                  <a:gd name="T10" fmla="*/ 0 w 15"/>
                  <a:gd name="T11" fmla="*/ 0 h 12"/>
                  <a:gd name="T12" fmla="*/ 2 w 15"/>
                  <a:gd name="T13" fmla="*/ 4 h 12"/>
                  <a:gd name="T14" fmla="*/ 5 w 15"/>
                  <a:gd name="T15" fmla="*/ 7 h 12"/>
                  <a:gd name="T16" fmla="*/ 9 w 15"/>
                  <a:gd name="T17" fmla="*/ 9 h 12"/>
                  <a:gd name="T18" fmla="*/ 12 w 15"/>
                  <a:gd name="T19" fmla="*/ 11 h 12"/>
                  <a:gd name="T20" fmla="*/ 15 w 15"/>
                  <a:gd name="T21" fmla="*/ 12 h 12"/>
                  <a:gd name="T22" fmla="*/ 14 w 15"/>
                  <a:gd name="T23" fmla="*/ 10 h 12"/>
                  <a:gd name="T24" fmla="*/ 13 w 15"/>
                  <a:gd name="T25" fmla="*/ 9 h 12"/>
                  <a:gd name="T26" fmla="*/ 11 w 15"/>
                  <a:gd name="T27" fmla="*/ 8 h 12"/>
                  <a:gd name="T28" fmla="*/ 9 w 15"/>
                  <a:gd name="T29" fmla="*/ 7 h 12"/>
                  <a:gd name="T30" fmla="*/ 8 w 15"/>
                  <a:gd name="T31" fmla="*/ 6 h 12"/>
                  <a:gd name="T32" fmla="*/ 5 w 15"/>
                  <a:gd name="T3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2">
                    <a:moveTo>
                      <a:pt x="5" y="5"/>
                    </a:moveTo>
                    <a:lnTo>
                      <a:pt x="5" y="3"/>
                    </a:lnTo>
                    <a:lnTo>
                      <a:pt x="4" y="1"/>
                    </a:lnTo>
                    <a:lnTo>
                      <a:pt x="2" y="1"/>
                    </a:lnTo>
                    <a:lnTo>
                      <a:pt x="1" y="1"/>
                    </a:lnTo>
                    <a:lnTo>
                      <a:pt x="0" y="0"/>
                    </a:lnTo>
                    <a:lnTo>
                      <a:pt x="2" y="4"/>
                    </a:lnTo>
                    <a:lnTo>
                      <a:pt x="5" y="7"/>
                    </a:lnTo>
                    <a:lnTo>
                      <a:pt x="9" y="9"/>
                    </a:lnTo>
                    <a:lnTo>
                      <a:pt x="12" y="11"/>
                    </a:lnTo>
                    <a:lnTo>
                      <a:pt x="15" y="12"/>
                    </a:lnTo>
                    <a:lnTo>
                      <a:pt x="14" y="10"/>
                    </a:lnTo>
                    <a:lnTo>
                      <a:pt x="13" y="9"/>
                    </a:lnTo>
                    <a:lnTo>
                      <a:pt x="11" y="8"/>
                    </a:lnTo>
                    <a:lnTo>
                      <a:pt x="9" y="7"/>
                    </a:lnTo>
                    <a:lnTo>
                      <a:pt x="8" y="6"/>
                    </a:lnTo>
                    <a:lnTo>
                      <a:pt x="5"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366"/>
              <p:cNvSpPr>
                <a:spLocks/>
              </p:cNvSpPr>
              <p:nvPr userDrawn="1"/>
            </p:nvSpPr>
            <p:spPr bwMode="auto">
              <a:xfrm>
                <a:off x="2235" y="2892"/>
                <a:ext cx="6" cy="7"/>
              </a:xfrm>
              <a:custGeom>
                <a:avLst/>
                <a:gdLst>
                  <a:gd name="T0" fmla="*/ 10 w 11"/>
                  <a:gd name="T1" fmla="*/ 13 h 13"/>
                  <a:gd name="T2" fmla="*/ 11 w 11"/>
                  <a:gd name="T3" fmla="*/ 12 h 13"/>
                  <a:gd name="T4" fmla="*/ 11 w 11"/>
                  <a:gd name="T5" fmla="*/ 10 h 13"/>
                  <a:gd name="T6" fmla="*/ 10 w 11"/>
                  <a:gd name="T7" fmla="*/ 8 h 13"/>
                  <a:gd name="T8" fmla="*/ 9 w 11"/>
                  <a:gd name="T9" fmla="*/ 7 h 13"/>
                  <a:gd name="T10" fmla="*/ 8 w 11"/>
                  <a:gd name="T11" fmla="*/ 5 h 13"/>
                  <a:gd name="T12" fmla="*/ 6 w 11"/>
                  <a:gd name="T13" fmla="*/ 4 h 13"/>
                  <a:gd name="T14" fmla="*/ 4 w 11"/>
                  <a:gd name="T15" fmla="*/ 3 h 13"/>
                  <a:gd name="T16" fmla="*/ 2 w 11"/>
                  <a:gd name="T17" fmla="*/ 1 h 13"/>
                  <a:gd name="T18" fmla="*/ 0 w 11"/>
                  <a:gd name="T19" fmla="*/ 0 h 13"/>
                  <a:gd name="T20" fmla="*/ 0 w 11"/>
                  <a:gd name="T21" fmla="*/ 2 h 13"/>
                  <a:gd name="T22" fmla="*/ 1 w 11"/>
                  <a:gd name="T23" fmla="*/ 4 h 13"/>
                  <a:gd name="T24" fmla="*/ 3 w 11"/>
                  <a:gd name="T25" fmla="*/ 6 h 13"/>
                  <a:gd name="T26" fmla="*/ 5 w 11"/>
                  <a:gd name="T27" fmla="*/ 7 h 13"/>
                  <a:gd name="T28" fmla="*/ 7 w 11"/>
                  <a:gd name="T29" fmla="*/ 9 h 13"/>
                  <a:gd name="T30" fmla="*/ 9 w 11"/>
                  <a:gd name="T31" fmla="*/ 11 h 13"/>
                  <a:gd name="T32" fmla="*/ 10 w 11"/>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13"/>
                    </a:moveTo>
                    <a:lnTo>
                      <a:pt x="11" y="12"/>
                    </a:lnTo>
                    <a:lnTo>
                      <a:pt x="11" y="10"/>
                    </a:lnTo>
                    <a:lnTo>
                      <a:pt x="10" y="8"/>
                    </a:lnTo>
                    <a:lnTo>
                      <a:pt x="9" y="7"/>
                    </a:lnTo>
                    <a:lnTo>
                      <a:pt x="8" y="5"/>
                    </a:lnTo>
                    <a:lnTo>
                      <a:pt x="6" y="4"/>
                    </a:lnTo>
                    <a:lnTo>
                      <a:pt x="4" y="3"/>
                    </a:lnTo>
                    <a:lnTo>
                      <a:pt x="2" y="1"/>
                    </a:lnTo>
                    <a:lnTo>
                      <a:pt x="0" y="0"/>
                    </a:lnTo>
                    <a:lnTo>
                      <a:pt x="0" y="2"/>
                    </a:lnTo>
                    <a:lnTo>
                      <a:pt x="1" y="4"/>
                    </a:lnTo>
                    <a:lnTo>
                      <a:pt x="3" y="6"/>
                    </a:lnTo>
                    <a:lnTo>
                      <a:pt x="5" y="7"/>
                    </a:lnTo>
                    <a:lnTo>
                      <a:pt x="7" y="9"/>
                    </a:lnTo>
                    <a:lnTo>
                      <a:pt x="9" y="11"/>
                    </a:lnTo>
                    <a:lnTo>
                      <a:pt x="10"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367"/>
              <p:cNvSpPr>
                <a:spLocks/>
              </p:cNvSpPr>
              <p:nvPr userDrawn="1"/>
            </p:nvSpPr>
            <p:spPr bwMode="auto">
              <a:xfrm>
                <a:off x="2235" y="2855"/>
                <a:ext cx="2" cy="5"/>
              </a:xfrm>
              <a:custGeom>
                <a:avLst/>
                <a:gdLst>
                  <a:gd name="T0" fmla="*/ 2 w 4"/>
                  <a:gd name="T1" fmla="*/ 11 h 11"/>
                  <a:gd name="T2" fmla="*/ 3 w 4"/>
                  <a:gd name="T3" fmla="*/ 9 h 11"/>
                  <a:gd name="T4" fmla="*/ 4 w 4"/>
                  <a:gd name="T5" fmla="*/ 5 h 11"/>
                  <a:gd name="T6" fmla="*/ 4 w 4"/>
                  <a:gd name="T7" fmla="*/ 3 h 11"/>
                  <a:gd name="T8" fmla="*/ 3 w 4"/>
                  <a:gd name="T9" fmla="*/ 1 h 11"/>
                  <a:gd name="T10" fmla="*/ 3 w 4"/>
                  <a:gd name="T11" fmla="*/ 1 h 11"/>
                  <a:gd name="T12" fmla="*/ 2 w 4"/>
                  <a:gd name="T13" fmla="*/ 0 h 11"/>
                  <a:gd name="T14" fmla="*/ 1 w 4"/>
                  <a:gd name="T15" fmla="*/ 4 h 11"/>
                  <a:gd name="T16" fmla="*/ 0 w 4"/>
                  <a:gd name="T17" fmla="*/ 7 h 11"/>
                  <a:gd name="T18" fmla="*/ 1 w 4"/>
                  <a:gd name="T19" fmla="*/ 11 h 11"/>
                  <a:gd name="T20" fmla="*/ 2 w 4"/>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1">
                    <a:moveTo>
                      <a:pt x="2" y="11"/>
                    </a:moveTo>
                    <a:lnTo>
                      <a:pt x="3" y="9"/>
                    </a:lnTo>
                    <a:lnTo>
                      <a:pt x="4" y="5"/>
                    </a:lnTo>
                    <a:lnTo>
                      <a:pt x="4" y="3"/>
                    </a:lnTo>
                    <a:lnTo>
                      <a:pt x="3" y="1"/>
                    </a:lnTo>
                    <a:lnTo>
                      <a:pt x="3" y="1"/>
                    </a:lnTo>
                    <a:lnTo>
                      <a:pt x="2" y="0"/>
                    </a:lnTo>
                    <a:lnTo>
                      <a:pt x="1" y="4"/>
                    </a:lnTo>
                    <a:lnTo>
                      <a:pt x="0" y="7"/>
                    </a:lnTo>
                    <a:lnTo>
                      <a:pt x="1" y="11"/>
                    </a:lnTo>
                    <a:lnTo>
                      <a:pt x="2"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368"/>
              <p:cNvSpPr>
                <a:spLocks/>
              </p:cNvSpPr>
              <p:nvPr userDrawn="1"/>
            </p:nvSpPr>
            <p:spPr bwMode="auto">
              <a:xfrm>
                <a:off x="2234" y="2849"/>
                <a:ext cx="2" cy="2"/>
              </a:xfrm>
              <a:custGeom>
                <a:avLst/>
                <a:gdLst>
                  <a:gd name="T0" fmla="*/ 3 w 4"/>
                  <a:gd name="T1" fmla="*/ 4 h 4"/>
                  <a:gd name="T2" fmla="*/ 4 w 4"/>
                  <a:gd name="T3" fmla="*/ 2 h 4"/>
                  <a:gd name="T4" fmla="*/ 4 w 4"/>
                  <a:gd name="T5" fmla="*/ 1 h 4"/>
                  <a:gd name="T6" fmla="*/ 3 w 4"/>
                  <a:gd name="T7" fmla="*/ 0 h 4"/>
                  <a:gd name="T8" fmla="*/ 2 w 4"/>
                  <a:gd name="T9" fmla="*/ 0 h 4"/>
                  <a:gd name="T10" fmla="*/ 1 w 4"/>
                  <a:gd name="T11" fmla="*/ 1 h 4"/>
                  <a:gd name="T12" fmla="*/ 0 w 4"/>
                  <a:gd name="T13" fmla="*/ 2 h 4"/>
                  <a:gd name="T14" fmla="*/ 1 w 4"/>
                  <a:gd name="T15" fmla="*/ 2 h 4"/>
                  <a:gd name="T16" fmla="*/ 1 w 4"/>
                  <a:gd name="T17" fmla="*/ 3 h 4"/>
                  <a:gd name="T18" fmla="*/ 2 w 4"/>
                  <a:gd name="T19" fmla="*/ 4 h 4"/>
                  <a:gd name="T20" fmla="*/ 3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3" y="4"/>
                    </a:moveTo>
                    <a:lnTo>
                      <a:pt x="4" y="2"/>
                    </a:lnTo>
                    <a:lnTo>
                      <a:pt x="4" y="1"/>
                    </a:lnTo>
                    <a:lnTo>
                      <a:pt x="3" y="0"/>
                    </a:lnTo>
                    <a:lnTo>
                      <a:pt x="2" y="0"/>
                    </a:lnTo>
                    <a:lnTo>
                      <a:pt x="1" y="1"/>
                    </a:lnTo>
                    <a:lnTo>
                      <a:pt x="0" y="2"/>
                    </a:lnTo>
                    <a:lnTo>
                      <a:pt x="1" y="2"/>
                    </a:lnTo>
                    <a:lnTo>
                      <a:pt x="1" y="3"/>
                    </a:lnTo>
                    <a:lnTo>
                      <a:pt x="2" y="4"/>
                    </a:lnTo>
                    <a:lnTo>
                      <a:pt x="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369"/>
              <p:cNvSpPr>
                <a:spLocks/>
              </p:cNvSpPr>
              <p:nvPr userDrawn="1"/>
            </p:nvSpPr>
            <p:spPr bwMode="auto">
              <a:xfrm>
                <a:off x="2234" y="2845"/>
                <a:ext cx="2" cy="2"/>
              </a:xfrm>
              <a:custGeom>
                <a:avLst/>
                <a:gdLst>
                  <a:gd name="T0" fmla="*/ 0 w 4"/>
                  <a:gd name="T1" fmla="*/ 3 h 4"/>
                  <a:gd name="T2" fmla="*/ 1 w 4"/>
                  <a:gd name="T3" fmla="*/ 4 h 4"/>
                  <a:gd name="T4" fmla="*/ 2 w 4"/>
                  <a:gd name="T5" fmla="*/ 4 h 4"/>
                  <a:gd name="T6" fmla="*/ 3 w 4"/>
                  <a:gd name="T7" fmla="*/ 3 h 4"/>
                  <a:gd name="T8" fmla="*/ 4 w 4"/>
                  <a:gd name="T9" fmla="*/ 2 h 4"/>
                  <a:gd name="T10" fmla="*/ 4 w 4"/>
                  <a:gd name="T11" fmla="*/ 1 h 4"/>
                  <a:gd name="T12" fmla="*/ 2 w 4"/>
                  <a:gd name="T13" fmla="*/ 0 h 4"/>
                  <a:gd name="T14" fmla="*/ 1 w 4"/>
                  <a:gd name="T15" fmla="*/ 0 h 4"/>
                  <a:gd name="T16" fmla="*/ 1 w 4"/>
                  <a:gd name="T17" fmla="*/ 1 h 4"/>
                  <a:gd name="T18" fmla="*/ 0 w 4"/>
                  <a:gd name="T19" fmla="*/ 2 h 4"/>
                  <a:gd name="T20" fmla="*/ 0 w 4"/>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3"/>
                    </a:moveTo>
                    <a:lnTo>
                      <a:pt x="1" y="4"/>
                    </a:lnTo>
                    <a:lnTo>
                      <a:pt x="2" y="4"/>
                    </a:lnTo>
                    <a:lnTo>
                      <a:pt x="3" y="3"/>
                    </a:lnTo>
                    <a:lnTo>
                      <a:pt x="4" y="2"/>
                    </a:lnTo>
                    <a:lnTo>
                      <a:pt x="4" y="1"/>
                    </a:lnTo>
                    <a:lnTo>
                      <a:pt x="2" y="0"/>
                    </a:lnTo>
                    <a:lnTo>
                      <a:pt x="1" y="0"/>
                    </a:lnTo>
                    <a:lnTo>
                      <a:pt x="1" y="1"/>
                    </a:lnTo>
                    <a:lnTo>
                      <a:pt x="0" y="2"/>
                    </a:lnTo>
                    <a:lnTo>
                      <a:pt x="0"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370"/>
              <p:cNvSpPr>
                <a:spLocks/>
              </p:cNvSpPr>
              <p:nvPr userDrawn="1"/>
            </p:nvSpPr>
            <p:spPr bwMode="auto">
              <a:xfrm>
                <a:off x="2237" y="2819"/>
                <a:ext cx="6" cy="8"/>
              </a:xfrm>
              <a:custGeom>
                <a:avLst/>
                <a:gdLst>
                  <a:gd name="T0" fmla="*/ 4 w 13"/>
                  <a:gd name="T1" fmla="*/ 12 h 16"/>
                  <a:gd name="T2" fmla="*/ 5 w 13"/>
                  <a:gd name="T3" fmla="*/ 9 h 16"/>
                  <a:gd name="T4" fmla="*/ 6 w 13"/>
                  <a:gd name="T5" fmla="*/ 11 h 16"/>
                  <a:gd name="T6" fmla="*/ 8 w 13"/>
                  <a:gd name="T7" fmla="*/ 13 h 16"/>
                  <a:gd name="T8" fmla="*/ 9 w 13"/>
                  <a:gd name="T9" fmla="*/ 16 h 16"/>
                  <a:gd name="T10" fmla="*/ 12 w 13"/>
                  <a:gd name="T11" fmla="*/ 15 h 16"/>
                  <a:gd name="T12" fmla="*/ 12 w 13"/>
                  <a:gd name="T13" fmla="*/ 13 h 16"/>
                  <a:gd name="T14" fmla="*/ 13 w 13"/>
                  <a:gd name="T15" fmla="*/ 12 h 16"/>
                  <a:gd name="T16" fmla="*/ 9 w 13"/>
                  <a:gd name="T17" fmla="*/ 9 h 16"/>
                  <a:gd name="T18" fmla="*/ 8 w 13"/>
                  <a:gd name="T19" fmla="*/ 5 h 16"/>
                  <a:gd name="T20" fmla="*/ 7 w 13"/>
                  <a:gd name="T21" fmla="*/ 1 h 16"/>
                  <a:gd name="T22" fmla="*/ 6 w 13"/>
                  <a:gd name="T23" fmla="*/ 0 h 16"/>
                  <a:gd name="T24" fmla="*/ 5 w 13"/>
                  <a:gd name="T25" fmla="*/ 0 h 16"/>
                  <a:gd name="T26" fmla="*/ 4 w 13"/>
                  <a:gd name="T27" fmla="*/ 0 h 16"/>
                  <a:gd name="T28" fmla="*/ 3 w 13"/>
                  <a:gd name="T29" fmla="*/ 1 h 16"/>
                  <a:gd name="T30" fmla="*/ 2 w 13"/>
                  <a:gd name="T31" fmla="*/ 1 h 16"/>
                  <a:gd name="T32" fmla="*/ 2 w 13"/>
                  <a:gd name="T33" fmla="*/ 3 h 16"/>
                  <a:gd name="T34" fmla="*/ 2 w 13"/>
                  <a:gd name="T35" fmla="*/ 5 h 16"/>
                  <a:gd name="T36" fmla="*/ 4 w 13"/>
                  <a:gd name="T37" fmla="*/ 6 h 16"/>
                  <a:gd name="T38" fmla="*/ 4 w 13"/>
                  <a:gd name="T39" fmla="*/ 8 h 16"/>
                  <a:gd name="T40" fmla="*/ 4 w 13"/>
                  <a:gd name="T41" fmla="*/ 9 h 16"/>
                  <a:gd name="T42" fmla="*/ 4 w 13"/>
                  <a:gd name="T43" fmla="*/ 9 h 16"/>
                  <a:gd name="T44" fmla="*/ 3 w 13"/>
                  <a:gd name="T45" fmla="*/ 8 h 16"/>
                  <a:gd name="T46" fmla="*/ 2 w 13"/>
                  <a:gd name="T47" fmla="*/ 8 h 16"/>
                  <a:gd name="T48" fmla="*/ 1 w 13"/>
                  <a:gd name="T49" fmla="*/ 9 h 16"/>
                  <a:gd name="T50" fmla="*/ 0 w 13"/>
                  <a:gd name="T51" fmla="*/ 9 h 16"/>
                  <a:gd name="T52" fmla="*/ 0 w 13"/>
                  <a:gd name="T53" fmla="*/ 10 h 16"/>
                  <a:gd name="T54" fmla="*/ 1 w 13"/>
                  <a:gd name="T55" fmla="*/ 12 h 16"/>
                  <a:gd name="T56" fmla="*/ 3 w 13"/>
                  <a:gd name="T57" fmla="*/ 13 h 16"/>
                  <a:gd name="T58" fmla="*/ 4 w 13"/>
                  <a:gd name="T5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16">
                    <a:moveTo>
                      <a:pt x="4" y="12"/>
                    </a:moveTo>
                    <a:lnTo>
                      <a:pt x="5" y="9"/>
                    </a:lnTo>
                    <a:lnTo>
                      <a:pt x="6" y="11"/>
                    </a:lnTo>
                    <a:lnTo>
                      <a:pt x="8" y="13"/>
                    </a:lnTo>
                    <a:lnTo>
                      <a:pt x="9" y="16"/>
                    </a:lnTo>
                    <a:lnTo>
                      <a:pt x="12" y="15"/>
                    </a:lnTo>
                    <a:lnTo>
                      <a:pt x="12" y="13"/>
                    </a:lnTo>
                    <a:lnTo>
                      <a:pt x="13" y="12"/>
                    </a:lnTo>
                    <a:lnTo>
                      <a:pt x="9" y="9"/>
                    </a:lnTo>
                    <a:lnTo>
                      <a:pt x="8" y="5"/>
                    </a:lnTo>
                    <a:lnTo>
                      <a:pt x="7" y="1"/>
                    </a:lnTo>
                    <a:lnTo>
                      <a:pt x="6" y="0"/>
                    </a:lnTo>
                    <a:lnTo>
                      <a:pt x="5" y="0"/>
                    </a:lnTo>
                    <a:lnTo>
                      <a:pt x="4" y="0"/>
                    </a:lnTo>
                    <a:lnTo>
                      <a:pt x="3" y="1"/>
                    </a:lnTo>
                    <a:lnTo>
                      <a:pt x="2" y="1"/>
                    </a:lnTo>
                    <a:lnTo>
                      <a:pt x="2" y="3"/>
                    </a:lnTo>
                    <a:lnTo>
                      <a:pt x="2" y="5"/>
                    </a:lnTo>
                    <a:lnTo>
                      <a:pt x="4" y="6"/>
                    </a:lnTo>
                    <a:lnTo>
                      <a:pt x="4" y="8"/>
                    </a:lnTo>
                    <a:lnTo>
                      <a:pt x="4" y="9"/>
                    </a:lnTo>
                    <a:lnTo>
                      <a:pt x="4" y="9"/>
                    </a:lnTo>
                    <a:lnTo>
                      <a:pt x="3" y="8"/>
                    </a:lnTo>
                    <a:lnTo>
                      <a:pt x="2" y="8"/>
                    </a:lnTo>
                    <a:lnTo>
                      <a:pt x="1" y="9"/>
                    </a:lnTo>
                    <a:lnTo>
                      <a:pt x="0" y="9"/>
                    </a:lnTo>
                    <a:lnTo>
                      <a:pt x="0" y="10"/>
                    </a:lnTo>
                    <a:lnTo>
                      <a:pt x="1" y="12"/>
                    </a:lnTo>
                    <a:lnTo>
                      <a:pt x="3" y="13"/>
                    </a:lnTo>
                    <a:lnTo>
                      <a:pt x="4"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71"/>
              <p:cNvSpPr>
                <a:spLocks/>
              </p:cNvSpPr>
              <p:nvPr userDrawn="1"/>
            </p:nvSpPr>
            <p:spPr bwMode="auto">
              <a:xfrm>
                <a:off x="2244" y="2826"/>
                <a:ext cx="3" cy="2"/>
              </a:xfrm>
              <a:custGeom>
                <a:avLst/>
                <a:gdLst>
                  <a:gd name="T0" fmla="*/ 1 w 5"/>
                  <a:gd name="T1" fmla="*/ 4 h 4"/>
                  <a:gd name="T2" fmla="*/ 2 w 5"/>
                  <a:gd name="T3" fmla="*/ 4 h 4"/>
                  <a:gd name="T4" fmla="*/ 3 w 5"/>
                  <a:gd name="T5" fmla="*/ 4 h 4"/>
                  <a:gd name="T6" fmla="*/ 5 w 5"/>
                  <a:gd name="T7" fmla="*/ 4 h 4"/>
                  <a:gd name="T8" fmla="*/ 5 w 5"/>
                  <a:gd name="T9" fmla="*/ 3 h 4"/>
                  <a:gd name="T10" fmla="*/ 4 w 5"/>
                  <a:gd name="T11" fmla="*/ 2 h 4"/>
                  <a:gd name="T12" fmla="*/ 3 w 5"/>
                  <a:gd name="T13" fmla="*/ 0 h 4"/>
                  <a:gd name="T14" fmla="*/ 2 w 5"/>
                  <a:gd name="T15" fmla="*/ 0 h 4"/>
                  <a:gd name="T16" fmla="*/ 1 w 5"/>
                  <a:gd name="T17" fmla="*/ 2 h 4"/>
                  <a:gd name="T18" fmla="*/ 1 w 5"/>
                  <a:gd name="T19" fmla="*/ 2 h 4"/>
                  <a:gd name="T20" fmla="*/ 0 w 5"/>
                  <a:gd name="T21" fmla="*/ 3 h 4"/>
                  <a:gd name="T22" fmla="*/ 1 w 5"/>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1" y="4"/>
                    </a:moveTo>
                    <a:lnTo>
                      <a:pt x="2" y="4"/>
                    </a:lnTo>
                    <a:lnTo>
                      <a:pt x="3" y="4"/>
                    </a:lnTo>
                    <a:lnTo>
                      <a:pt x="5" y="4"/>
                    </a:lnTo>
                    <a:lnTo>
                      <a:pt x="5" y="3"/>
                    </a:lnTo>
                    <a:lnTo>
                      <a:pt x="4" y="2"/>
                    </a:lnTo>
                    <a:lnTo>
                      <a:pt x="3" y="0"/>
                    </a:lnTo>
                    <a:lnTo>
                      <a:pt x="2" y="0"/>
                    </a:lnTo>
                    <a:lnTo>
                      <a:pt x="1" y="2"/>
                    </a:lnTo>
                    <a:lnTo>
                      <a:pt x="1" y="2"/>
                    </a:lnTo>
                    <a:lnTo>
                      <a:pt x="0" y="3"/>
                    </a:lnTo>
                    <a:lnTo>
                      <a:pt x="1"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372"/>
              <p:cNvSpPr>
                <a:spLocks/>
              </p:cNvSpPr>
              <p:nvPr userDrawn="1"/>
            </p:nvSpPr>
            <p:spPr bwMode="auto">
              <a:xfrm>
                <a:off x="2251" y="2834"/>
                <a:ext cx="1" cy="1"/>
              </a:xfrm>
              <a:custGeom>
                <a:avLst/>
                <a:gdLst>
                  <a:gd name="T0" fmla="*/ 0 w 2"/>
                  <a:gd name="T1" fmla="*/ 0 h 1"/>
                  <a:gd name="T2" fmla="*/ 0 w 2"/>
                  <a:gd name="T3" fmla="*/ 1 h 1"/>
                  <a:gd name="T4" fmla="*/ 0 w 2"/>
                  <a:gd name="T5" fmla="*/ 1 h 1"/>
                  <a:gd name="T6" fmla="*/ 1 w 2"/>
                  <a:gd name="T7" fmla="*/ 1 h 1"/>
                  <a:gd name="T8" fmla="*/ 2 w 2"/>
                  <a:gd name="T9" fmla="*/ 1 h 1"/>
                  <a:gd name="T10" fmla="*/ 2 w 2"/>
                  <a:gd name="T11" fmla="*/ 1 h 1"/>
                  <a:gd name="T12" fmla="*/ 2 w 2"/>
                  <a:gd name="T13" fmla="*/ 0 h 1"/>
                  <a:gd name="T14" fmla="*/ 1 w 2"/>
                  <a:gd name="T15" fmla="*/ 0 h 1"/>
                  <a:gd name="T16" fmla="*/ 1 w 2"/>
                  <a:gd name="T17" fmla="*/ 0 h 1"/>
                  <a:gd name="T18" fmla="*/ 0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0"/>
                    </a:moveTo>
                    <a:lnTo>
                      <a:pt x="0" y="1"/>
                    </a:lnTo>
                    <a:lnTo>
                      <a:pt x="0" y="1"/>
                    </a:lnTo>
                    <a:lnTo>
                      <a:pt x="1" y="1"/>
                    </a:lnTo>
                    <a:lnTo>
                      <a:pt x="2" y="1"/>
                    </a:lnTo>
                    <a:lnTo>
                      <a:pt x="2" y="1"/>
                    </a:lnTo>
                    <a:lnTo>
                      <a:pt x="2" y="0"/>
                    </a:lnTo>
                    <a:lnTo>
                      <a:pt x="1" y="0"/>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373"/>
              <p:cNvSpPr>
                <a:spLocks/>
              </p:cNvSpPr>
              <p:nvPr userDrawn="1"/>
            </p:nvSpPr>
            <p:spPr bwMode="auto">
              <a:xfrm>
                <a:off x="2256" y="2839"/>
                <a:ext cx="2" cy="6"/>
              </a:xfrm>
              <a:custGeom>
                <a:avLst/>
                <a:gdLst>
                  <a:gd name="T0" fmla="*/ 2 w 4"/>
                  <a:gd name="T1" fmla="*/ 0 h 10"/>
                  <a:gd name="T2" fmla="*/ 0 w 4"/>
                  <a:gd name="T3" fmla="*/ 0 h 10"/>
                  <a:gd name="T4" fmla="*/ 0 w 4"/>
                  <a:gd name="T5" fmla="*/ 0 h 10"/>
                  <a:gd name="T6" fmla="*/ 0 w 4"/>
                  <a:gd name="T7" fmla="*/ 1 h 10"/>
                  <a:gd name="T8" fmla="*/ 0 w 4"/>
                  <a:gd name="T9" fmla="*/ 2 h 10"/>
                  <a:gd name="T10" fmla="*/ 1 w 4"/>
                  <a:gd name="T11" fmla="*/ 3 h 10"/>
                  <a:gd name="T12" fmla="*/ 1 w 4"/>
                  <a:gd name="T13" fmla="*/ 4 h 10"/>
                  <a:gd name="T14" fmla="*/ 0 w 4"/>
                  <a:gd name="T15" fmla="*/ 5 h 10"/>
                  <a:gd name="T16" fmla="*/ 0 w 4"/>
                  <a:gd name="T17" fmla="*/ 6 h 10"/>
                  <a:gd name="T18" fmla="*/ 0 w 4"/>
                  <a:gd name="T19" fmla="*/ 7 h 10"/>
                  <a:gd name="T20" fmla="*/ 1 w 4"/>
                  <a:gd name="T21" fmla="*/ 7 h 10"/>
                  <a:gd name="T22" fmla="*/ 2 w 4"/>
                  <a:gd name="T23" fmla="*/ 8 h 10"/>
                  <a:gd name="T24" fmla="*/ 3 w 4"/>
                  <a:gd name="T25" fmla="*/ 8 h 10"/>
                  <a:gd name="T26" fmla="*/ 3 w 4"/>
                  <a:gd name="T27" fmla="*/ 10 h 10"/>
                  <a:gd name="T28" fmla="*/ 4 w 4"/>
                  <a:gd name="T29" fmla="*/ 8 h 10"/>
                  <a:gd name="T30" fmla="*/ 4 w 4"/>
                  <a:gd name="T31" fmla="*/ 7 h 10"/>
                  <a:gd name="T32" fmla="*/ 4 w 4"/>
                  <a:gd name="T33" fmla="*/ 5 h 10"/>
                  <a:gd name="T34" fmla="*/ 3 w 4"/>
                  <a:gd name="T35" fmla="*/ 3 h 10"/>
                  <a:gd name="T36" fmla="*/ 2 w 4"/>
                  <a:gd name="T37" fmla="*/ 2 h 10"/>
                  <a:gd name="T38" fmla="*/ 2 w 4"/>
                  <a:gd name="T3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10">
                    <a:moveTo>
                      <a:pt x="2" y="0"/>
                    </a:moveTo>
                    <a:lnTo>
                      <a:pt x="0" y="0"/>
                    </a:lnTo>
                    <a:lnTo>
                      <a:pt x="0" y="0"/>
                    </a:lnTo>
                    <a:lnTo>
                      <a:pt x="0" y="1"/>
                    </a:lnTo>
                    <a:lnTo>
                      <a:pt x="0" y="2"/>
                    </a:lnTo>
                    <a:lnTo>
                      <a:pt x="1" y="3"/>
                    </a:lnTo>
                    <a:lnTo>
                      <a:pt x="1" y="4"/>
                    </a:lnTo>
                    <a:lnTo>
                      <a:pt x="0" y="5"/>
                    </a:lnTo>
                    <a:lnTo>
                      <a:pt x="0" y="6"/>
                    </a:lnTo>
                    <a:lnTo>
                      <a:pt x="0" y="7"/>
                    </a:lnTo>
                    <a:lnTo>
                      <a:pt x="1" y="7"/>
                    </a:lnTo>
                    <a:lnTo>
                      <a:pt x="2" y="8"/>
                    </a:lnTo>
                    <a:lnTo>
                      <a:pt x="3" y="8"/>
                    </a:lnTo>
                    <a:lnTo>
                      <a:pt x="3" y="10"/>
                    </a:lnTo>
                    <a:lnTo>
                      <a:pt x="4" y="8"/>
                    </a:lnTo>
                    <a:lnTo>
                      <a:pt x="4" y="7"/>
                    </a:lnTo>
                    <a:lnTo>
                      <a:pt x="4" y="5"/>
                    </a:lnTo>
                    <a:lnTo>
                      <a:pt x="3" y="3"/>
                    </a:lnTo>
                    <a:lnTo>
                      <a:pt x="2" y="2"/>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374"/>
              <p:cNvSpPr>
                <a:spLocks/>
              </p:cNvSpPr>
              <p:nvPr userDrawn="1"/>
            </p:nvSpPr>
            <p:spPr bwMode="auto">
              <a:xfrm>
                <a:off x="2254" y="2846"/>
                <a:ext cx="2" cy="1"/>
              </a:xfrm>
              <a:custGeom>
                <a:avLst/>
                <a:gdLst>
                  <a:gd name="T0" fmla="*/ 1 w 4"/>
                  <a:gd name="T1" fmla="*/ 0 h 2"/>
                  <a:gd name="T2" fmla="*/ 0 w 4"/>
                  <a:gd name="T3" fmla="*/ 1 h 2"/>
                  <a:gd name="T4" fmla="*/ 0 w 4"/>
                  <a:gd name="T5" fmla="*/ 2 h 2"/>
                  <a:gd name="T6" fmla="*/ 4 w 4"/>
                  <a:gd name="T7" fmla="*/ 2 h 2"/>
                  <a:gd name="T8" fmla="*/ 4 w 4"/>
                  <a:gd name="T9" fmla="*/ 1 h 2"/>
                  <a:gd name="T10" fmla="*/ 3 w 4"/>
                  <a:gd name="T11" fmla="*/ 0 h 2"/>
                  <a:gd name="T12" fmla="*/ 2 w 4"/>
                  <a:gd name="T13" fmla="*/ 0 h 2"/>
                  <a:gd name="T14" fmla="*/ 1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0"/>
                    </a:moveTo>
                    <a:lnTo>
                      <a:pt x="0" y="1"/>
                    </a:lnTo>
                    <a:lnTo>
                      <a:pt x="0" y="2"/>
                    </a:lnTo>
                    <a:lnTo>
                      <a:pt x="4" y="2"/>
                    </a:lnTo>
                    <a:lnTo>
                      <a:pt x="4" y="1"/>
                    </a:lnTo>
                    <a:lnTo>
                      <a:pt x="3" y="0"/>
                    </a:lnTo>
                    <a:lnTo>
                      <a:pt x="2"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375"/>
              <p:cNvSpPr>
                <a:spLocks/>
              </p:cNvSpPr>
              <p:nvPr userDrawn="1"/>
            </p:nvSpPr>
            <p:spPr bwMode="auto">
              <a:xfrm>
                <a:off x="2253" y="2836"/>
                <a:ext cx="2" cy="2"/>
              </a:xfrm>
              <a:custGeom>
                <a:avLst/>
                <a:gdLst>
                  <a:gd name="T0" fmla="*/ 3 w 3"/>
                  <a:gd name="T1" fmla="*/ 1 h 5"/>
                  <a:gd name="T2" fmla="*/ 2 w 3"/>
                  <a:gd name="T3" fmla="*/ 0 h 5"/>
                  <a:gd name="T4" fmla="*/ 1 w 3"/>
                  <a:gd name="T5" fmla="*/ 0 h 5"/>
                  <a:gd name="T6" fmla="*/ 0 w 3"/>
                  <a:gd name="T7" fmla="*/ 0 h 5"/>
                  <a:gd name="T8" fmla="*/ 0 w 3"/>
                  <a:gd name="T9" fmla="*/ 5 h 5"/>
                  <a:gd name="T10" fmla="*/ 2 w 3"/>
                  <a:gd name="T11" fmla="*/ 5 h 5"/>
                  <a:gd name="T12" fmla="*/ 3 w 3"/>
                  <a:gd name="T13" fmla="*/ 5 h 5"/>
                  <a:gd name="T14" fmla="*/ 3 w 3"/>
                  <a:gd name="T15" fmla="*/ 4 h 5"/>
                  <a:gd name="T16" fmla="*/ 3 w 3"/>
                  <a:gd name="T17" fmla="*/ 2 h 5"/>
                  <a:gd name="T18" fmla="*/ 2 w 3"/>
                  <a:gd name="T19" fmla="*/ 2 h 5"/>
                  <a:gd name="T20" fmla="*/ 3 w 3"/>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1"/>
                    </a:moveTo>
                    <a:lnTo>
                      <a:pt x="2" y="0"/>
                    </a:lnTo>
                    <a:lnTo>
                      <a:pt x="1" y="0"/>
                    </a:lnTo>
                    <a:lnTo>
                      <a:pt x="0" y="0"/>
                    </a:lnTo>
                    <a:lnTo>
                      <a:pt x="0" y="5"/>
                    </a:lnTo>
                    <a:lnTo>
                      <a:pt x="2" y="5"/>
                    </a:lnTo>
                    <a:lnTo>
                      <a:pt x="3" y="5"/>
                    </a:lnTo>
                    <a:lnTo>
                      <a:pt x="3" y="4"/>
                    </a:lnTo>
                    <a:lnTo>
                      <a:pt x="3" y="2"/>
                    </a:lnTo>
                    <a:lnTo>
                      <a:pt x="2" y="2"/>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376"/>
              <p:cNvSpPr>
                <a:spLocks/>
              </p:cNvSpPr>
              <p:nvPr userDrawn="1"/>
            </p:nvSpPr>
            <p:spPr bwMode="auto">
              <a:xfrm>
                <a:off x="2253" y="2833"/>
                <a:ext cx="0" cy="1"/>
              </a:xfrm>
              <a:custGeom>
                <a:avLst/>
                <a:gdLst>
                  <a:gd name="T0" fmla="*/ 1 w 1"/>
                  <a:gd name="T1" fmla="*/ 1 h 2"/>
                  <a:gd name="T2" fmla="*/ 1 w 1"/>
                  <a:gd name="T3" fmla="*/ 0 h 2"/>
                  <a:gd name="T4" fmla="*/ 0 w 1"/>
                  <a:gd name="T5" fmla="*/ 0 h 2"/>
                  <a:gd name="T6" fmla="*/ 0 w 1"/>
                  <a:gd name="T7" fmla="*/ 0 h 2"/>
                  <a:gd name="T8" fmla="*/ 0 w 1"/>
                  <a:gd name="T9" fmla="*/ 2 h 2"/>
                  <a:gd name="T10" fmla="*/ 1 w 1"/>
                  <a:gd name="T11" fmla="*/ 2 h 2"/>
                  <a:gd name="T12" fmla="*/ 1 w 1"/>
                  <a:gd name="T13" fmla="*/ 1 h 2"/>
                  <a:gd name="T14" fmla="*/ 1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1"/>
                    </a:moveTo>
                    <a:lnTo>
                      <a:pt x="1" y="0"/>
                    </a:lnTo>
                    <a:lnTo>
                      <a:pt x="0" y="0"/>
                    </a:lnTo>
                    <a:lnTo>
                      <a:pt x="0" y="0"/>
                    </a:lnTo>
                    <a:lnTo>
                      <a:pt x="0" y="2"/>
                    </a:lnTo>
                    <a:lnTo>
                      <a:pt x="1" y="2"/>
                    </a:lnTo>
                    <a:lnTo>
                      <a:pt x="1" y="1"/>
                    </a:lnTo>
                    <a:lnTo>
                      <a:pt x="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377"/>
              <p:cNvSpPr>
                <a:spLocks/>
              </p:cNvSpPr>
              <p:nvPr userDrawn="1"/>
            </p:nvSpPr>
            <p:spPr bwMode="auto">
              <a:xfrm>
                <a:off x="2248" y="2829"/>
                <a:ext cx="4" cy="3"/>
              </a:xfrm>
              <a:custGeom>
                <a:avLst/>
                <a:gdLst>
                  <a:gd name="T0" fmla="*/ 8 w 8"/>
                  <a:gd name="T1" fmla="*/ 6 h 6"/>
                  <a:gd name="T2" fmla="*/ 7 w 8"/>
                  <a:gd name="T3" fmla="*/ 5 h 6"/>
                  <a:gd name="T4" fmla="*/ 6 w 8"/>
                  <a:gd name="T5" fmla="*/ 4 h 6"/>
                  <a:gd name="T6" fmla="*/ 5 w 8"/>
                  <a:gd name="T7" fmla="*/ 3 h 6"/>
                  <a:gd name="T8" fmla="*/ 5 w 8"/>
                  <a:gd name="T9" fmla="*/ 2 h 6"/>
                  <a:gd name="T10" fmla="*/ 4 w 8"/>
                  <a:gd name="T11" fmla="*/ 1 h 6"/>
                  <a:gd name="T12" fmla="*/ 2 w 8"/>
                  <a:gd name="T13" fmla="*/ 1 h 6"/>
                  <a:gd name="T14" fmla="*/ 2 w 8"/>
                  <a:gd name="T15" fmla="*/ 1 h 6"/>
                  <a:gd name="T16" fmla="*/ 1 w 8"/>
                  <a:gd name="T17" fmla="*/ 1 h 6"/>
                  <a:gd name="T18" fmla="*/ 1 w 8"/>
                  <a:gd name="T19" fmla="*/ 0 h 6"/>
                  <a:gd name="T20" fmla="*/ 1 w 8"/>
                  <a:gd name="T21" fmla="*/ 0 h 6"/>
                  <a:gd name="T22" fmla="*/ 0 w 8"/>
                  <a:gd name="T23" fmla="*/ 0 h 6"/>
                  <a:gd name="T24" fmla="*/ 1 w 8"/>
                  <a:gd name="T25" fmla="*/ 2 h 6"/>
                  <a:gd name="T26" fmla="*/ 2 w 8"/>
                  <a:gd name="T27" fmla="*/ 3 h 6"/>
                  <a:gd name="T28" fmla="*/ 3 w 8"/>
                  <a:gd name="T29" fmla="*/ 4 h 6"/>
                  <a:gd name="T30" fmla="*/ 4 w 8"/>
                  <a:gd name="T31" fmla="*/ 5 h 6"/>
                  <a:gd name="T32" fmla="*/ 5 w 8"/>
                  <a:gd name="T33" fmla="*/ 6 h 6"/>
                  <a:gd name="T34" fmla="*/ 6 w 8"/>
                  <a:gd name="T35" fmla="*/ 6 h 6"/>
                  <a:gd name="T36" fmla="*/ 7 w 8"/>
                  <a:gd name="T37" fmla="*/ 6 h 6"/>
                  <a:gd name="T38" fmla="*/ 8 w 8"/>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6">
                    <a:moveTo>
                      <a:pt x="8" y="6"/>
                    </a:moveTo>
                    <a:lnTo>
                      <a:pt x="7" y="5"/>
                    </a:lnTo>
                    <a:lnTo>
                      <a:pt x="6" y="4"/>
                    </a:lnTo>
                    <a:lnTo>
                      <a:pt x="5" y="3"/>
                    </a:lnTo>
                    <a:lnTo>
                      <a:pt x="5" y="2"/>
                    </a:lnTo>
                    <a:lnTo>
                      <a:pt x="4" y="1"/>
                    </a:lnTo>
                    <a:lnTo>
                      <a:pt x="2" y="1"/>
                    </a:lnTo>
                    <a:lnTo>
                      <a:pt x="2" y="1"/>
                    </a:lnTo>
                    <a:lnTo>
                      <a:pt x="1" y="1"/>
                    </a:lnTo>
                    <a:lnTo>
                      <a:pt x="1" y="0"/>
                    </a:lnTo>
                    <a:lnTo>
                      <a:pt x="1" y="0"/>
                    </a:lnTo>
                    <a:lnTo>
                      <a:pt x="0" y="0"/>
                    </a:lnTo>
                    <a:lnTo>
                      <a:pt x="1" y="2"/>
                    </a:lnTo>
                    <a:lnTo>
                      <a:pt x="2" y="3"/>
                    </a:lnTo>
                    <a:lnTo>
                      <a:pt x="3" y="4"/>
                    </a:lnTo>
                    <a:lnTo>
                      <a:pt x="4" y="5"/>
                    </a:lnTo>
                    <a:lnTo>
                      <a:pt x="5" y="6"/>
                    </a:lnTo>
                    <a:lnTo>
                      <a:pt x="6" y="6"/>
                    </a:lnTo>
                    <a:lnTo>
                      <a:pt x="7" y="6"/>
                    </a:lnTo>
                    <a:lnTo>
                      <a:pt x="8"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378"/>
              <p:cNvSpPr>
                <a:spLocks/>
              </p:cNvSpPr>
              <p:nvPr userDrawn="1"/>
            </p:nvSpPr>
            <p:spPr bwMode="auto">
              <a:xfrm>
                <a:off x="2248" y="2832"/>
                <a:ext cx="1" cy="4"/>
              </a:xfrm>
              <a:custGeom>
                <a:avLst/>
                <a:gdLst>
                  <a:gd name="T0" fmla="*/ 2 w 3"/>
                  <a:gd name="T1" fmla="*/ 8 h 8"/>
                  <a:gd name="T2" fmla="*/ 2 w 3"/>
                  <a:gd name="T3" fmla="*/ 6 h 8"/>
                  <a:gd name="T4" fmla="*/ 3 w 3"/>
                  <a:gd name="T5" fmla="*/ 3 h 8"/>
                  <a:gd name="T6" fmla="*/ 2 w 3"/>
                  <a:gd name="T7" fmla="*/ 2 h 8"/>
                  <a:gd name="T8" fmla="*/ 0 w 3"/>
                  <a:gd name="T9" fmla="*/ 0 h 8"/>
                  <a:gd name="T10" fmla="*/ 0 w 3"/>
                  <a:gd name="T11" fmla="*/ 1 h 8"/>
                  <a:gd name="T12" fmla="*/ 0 w 3"/>
                  <a:gd name="T13" fmla="*/ 3 h 8"/>
                  <a:gd name="T14" fmla="*/ 1 w 3"/>
                  <a:gd name="T15" fmla="*/ 5 h 8"/>
                  <a:gd name="T16" fmla="*/ 1 w 3"/>
                  <a:gd name="T17" fmla="*/ 6 h 8"/>
                  <a:gd name="T18" fmla="*/ 1 w 3"/>
                  <a:gd name="T19" fmla="*/ 8 h 8"/>
                  <a:gd name="T20" fmla="*/ 2 w 3"/>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8">
                    <a:moveTo>
                      <a:pt x="2" y="8"/>
                    </a:moveTo>
                    <a:lnTo>
                      <a:pt x="2" y="6"/>
                    </a:lnTo>
                    <a:lnTo>
                      <a:pt x="3" y="3"/>
                    </a:lnTo>
                    <a:lnTo>
                      <a:pt x="2" y="2"/>
                    </a:lnTo>
                    <a:lnTo>
                      <a:pt x="0" y="0"/>
                    </a:lnTo>
                    <a:lnTo>
                      <a:pt x="0" y="1"/>
                    </a:lnTo>
                    <a:lnTo>
                      <a:pt x="0" y="3"/>
                    </a:lnTo>
                    <a:lnTo>
                      <a:pt x="1" y="5"/>
                    </a:lnTo>
                    <a:lnTo>
                      <a:pt x="1" y="6"/>
                    </a:lnTo>
                    <a:lnTo>
                      <a:pt x="1" y="8"/>
                    </a:lnTo>
                    <a:lnTo>
                      <a:pt x="2"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379"/>
              <p:cNvSpPr>
                <a:spLocks/>
              </p:cNvSpPr>
              <p:nvPr userDrawn="1"/>
            </p:nvSpPr>
            <p:spPr bwMode="auto">
              <a:xfrm>
                <a:off x="2236" y="2811"/>
                <a:ext cx="5" cy="7"/>
              </a:xfrm>
              <a:custGeom>
                <a:avLst/>
                <a:gdLst>
                  <a:gd name="T0" fmla="*/ 1 w 9"/>
                  <a:gd name="T1" fmla="*/ 0 h 14"/>
                  <a:gd name="T2" fmla="*/ 0 w 9"/>
                  <a:gd name="T3" fmla="*/ 2 h 14"/>
                  <a:gd name="T4" fmla="*/ 0 w 9"/>
                  <a:gd name="T5" fmla="*/ 3 h 14"/>
                  <a:gd name="T6" fmla="*/ 0 w 9"/>
                  <a:gd name="T7" fmla="*/ 5 h 14"/>
                  <a:gd name="T8" fmla="*/ 1 w 9"/>
                  <a:gd name="T9" fmla="*/ 7 h 14"/>
                  <a:gd name="T10" fmla="*/ 2 w 9"/>
                  <a:gd name="T11" fmla="*/ 10 h 14"/>
                  <a:gd name="T12" fmla="*/ 3 w 9"/>
                  <a:gd name="T13" fmla="*/ 12 h 14"/>
                  <a:gd name="T14" fmla="*/ 4 w 9"/>
                  <a:gd name="T15" fmla="*/ 13 h 14"/>
                  <a:gd name="T16" fmla="*/ 6 w 9"/>
                  <a:gd name="T17" fmla="*/ 13 h 14"/>
                  <a:gd name="T18" fmla="*/ 8 w 9"/>
                  <a:gd name="T19" fmla="*/ 13 h 14"/>
                  <a:gd name="T20" fmla="*/ 9 w 9"/>
                  <a:gd name="T21" fmla="*/ 14 h 14"/>
                  <a:gd name="T22" fmla="*/ 8 w 9"/>
                  <a:gd name="T23" fmla="*/ 12 h 14"/>
                  <a:gd name="T24" fmla="*/ 7 w 9"/>
                  <a:gd name="T25" fmla="*/ 8 h 14"/>
                  <a:gd name="T26" fmla="*/ 6 w 9"/>
                  <a:gd name="T27" fmla="*/ 6 h 14"/>
                  <a:gd name="T28" fmla="*/ 5 w 9"/>
                  <a:gd name="T29" fmla="*/ 3 h 14"/>
                  <a:gd name="T30" fmla="*/ 3 w 9"/>
                  <a:gd name="T31" fmla="*/ 1 h 14"/>
                  <a:gd name="T32" fmla="*/ 1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1" y="0"/>
                    </a:moveTo>
                    <a:lnTo>
                      <a:pt x="0" y="2"/>
                    </a:lnTo>
                    <a:lnTo>
                      <a:pt x="0" y="3"/>
                    </a:lnTo>
                    <a:lnTo>
                      <a:pt x="0" y="5"/>
                    </a:lnTo>
                    <a:lnTo>
                      <a:pt x="1" y="7"/>
                    </a:lnTo>
                    <a:lnTo>
                      <a:pt x="2" y="10"/>
                    </a:lnTo>
                    <a:lnTo>
                      <a:pt x="3" y="12"/>
                    </a:lnTo>
                    <a:lnTo>
                      <a:pt x="4" y="13"/>
                    </a:lnTo>
                    <a:lnTo>
                      <a:pt x="6" y="13"/>
                    </a:lnTo>
                    <a:lnTo>
                      <a:pt x="8" y="13"/>
                    </a:lnTo>
                    <a:lnTo>
                      <a:pt x="9" y="14"/>
                    </a:lnTo>
                    <a:lnTo>
                      <a:pt x="8" y="12"/>
                    </a:lnTo>
                    <a:lnTo>
                      <a:pt x="7" y="8"/>
                    </a:lnTo>
                    <a:lnTo>
                      <a:pt x="6" y="6"/>
                    </a:lnTo>
                    <a:lnTo>
                      <a:pt x="5" y="3"/>
                    </a:lnTo>
                    <a:lnTo>
                      <a:pt x="3"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380"/>
              <p:cNvSpPr>
                <a:spLocks/>
              </p:cNvSpPr>
              <p:nvPr userDrawn="1"/>
            </p:nvSpPr>
            <p:spPr bwMode="auto">
              <a:xfrm>
                <a:off x="2241" y="2815"/>
                <a:ext cx="10" cy="8"/>
              </a:xfrm>
              <a:custGeom>
                <a:avLst/>
                <a:gdLst>
                  <a:gd name="T0" fmla="*/ 9 w 19"/>
                  <a:gd name="T1" fmla="*/ 0 h 17"/>
                  <a:gd name="T2" fmla="*/ 8 w 19"/>
                  <a:gd name="T3" fmla="*/ 3 h 17"/>
                  <a:gd name="T4" fmla="*/ 9 w 19"/>
                  <a:gd name="T5" fmla="*/ 4 h 17"/>
                  <a:gd name="T6" fmla="*/ 10 w 19"/>
                  <a:gd name="T7" fmla="*/ 5 h 17"/>
                  <a:gd name="T8" fmla="*/ 12 w 19"/>
                  <a:gd name="T9" fmla="*/ 6 h 17"/>
                  <a:gd name="T10" fmla="*/ 13 w 19"/>
                  <a:gd name="T11" fmla="*/ 7 h 17"/>
                  <a:gd name="T12" fmla="*/ 14 w 19"/>
                  <a:gd name="T13" fmla="*/ 8 h 17"/>
                  <a:gd name="T14" fmla="*/ 14 w 19"/>
                  <a:gd name="T15" fmla="*/ 10 h 17"/>
                  <a:gd name="T16" fmla="*/ 14 w 19"/>
                  <a:gd name="T17" fmla="*/ 11 h 17"/>
                  <a:gd name="T18" fmla="*/ 14 w 19"/>
                  <a:gd name="T19" fmla="*/ 12 h 17"/>
                  <a:gd name="T20" fmla="*/ 13 w 19"/>
                  <a:gd name="T21" fmla="*/ 13 h 17"/>
                  <a:gd name="T22" fmla="*/ 11 w 19"/>
                  <a:gd name="T23" fmla="*/ 13 h 17"/>
                  <a:gd name="T24" fmla="*/ 10 w 19"/>
                  <a:gd name="T25" fmla="*/ 11 h 17"/>
                  <a:gd name="T26" fmla="*/ 9 w 19"/>
                  <a:gd name="T27" fmla="*/ 10 h 17"/>
                  <a:gd name="T28" fmla="*/ 8 w 19"/>
                  <a:gd name="T29" fmla="*/ 8 h 17"/>
                  <a:gd name="T30" fmla="*/ 6 w 19"/>
                  <a:gd name="T31" fmla="*/ 9 h 17"/>
                  <a:gd name="T32" fmla="*/ 4 w 19"/>
                  <a:gd name="T33" fmla="*/ 9 h 17"/>
                  <a:gd name="T34" fmla="*/ 1 w 19"/>
                  <a:gd name="T35" fmla="*/ 8 h 17"/>
                  <a:gd name="T36" fmla="*/ 0 w 19"/>
                  <a:gd name="T37" fmla="*/ 7 h 17"/>
                  <a:gd name="T38" fmla="*/ 0 w 19"/>
                  <a:gd name="T39" fmla="*/ 7 h 17"/>
                  <a:gd name="T40" fmla="*/ 1 w 19"/>
                  <a:gd name="T41" fmla="*/ 11 h 17"/>
                  <a:gd name="T42" fmla="*/ 4 w 19"/>
                  <a:gd name="T43" fmla="*/ 14 h 17"/>
                  <a:gd name="T44" fmla="*/ 7 w 19"/>
                  <a:gd name="T45" fmla="*/ 16 h 17"/>
                  <a:gd name="T46" fmla="*/ 10 w 19"/>
                  <a:gd name="T47" fmla="*/ 17 h 17"/>
                  <a:gd name="T48" fmla="*/ 13 w 19"/>
                  <a:gd name="T49" fmla="*/ 17 h 17"/>
                  <a:gd name="T50" fmla="*/ 15 w 19"/>
                  <a:gd name="T51" fmla="*/ 16 h 17"/>
                  <a:gd name="T52" fmla="*/ 17 w 19"/>
                  <a:gd name="T53" fmla="*/ 15 h 17"/>
                  <a:gd name="T54" fmla="*/ 19 w 19"/>
                  <a:gd name="T55" fmla="*/ 13 h 17"/>
                  <a:gd name="T56" fmla="*/ 18 w 19"/>
                  <a:gd name="T57" fmla="*/ 11 h 17"/>
                  <a:gd name="T58" fmla="*/ 16 w 19"/>
                  <a:gd name="T59" fmla="*/ 9 h 17"/>
                  <a:gd name="T60" fmla="*/ 15 w 19"/>
                  <a:gd name="T61" fmla="*/ 6 h 17"/>
                  <a:gd name="T62" fmla="*/ 14 w 19"/>
                  <a:gd name="T63" fmla="*/ 4 h 17"/>
                  <a:gd name="T64" fmla="*/ 13 w 19"/>
                  <a:gd name="T65" fmla="*/ 3 h 17"/>
                  <a:gd name="T66" fmla="*/ 11 w 19"/>
                  <a:gd name="T67" fmla="*/ 1 h 17"/>
                  <a:gd name="T68" fmla="*/ 9 w 19"/>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17">
                    <a:moveTo>
                      <a:pt x="9" y="0"/>
                    </a:moveTo>
                    <a:lnTo>
                      <a:pt x="8" y="3"/>
                    </a:lnTo>
                    <a:lnTo>
                      <a:pt x="9" y="4"/>
                    </a:lnTo>
                    <a:lnTo>
                      <a:pt x="10" y="5"/>
                    </a:lnTo>
                    <a:lnTo>
                      <a:pt x="12" y="6"/>
                    </a:lnTo>
                    <a:lnTo>
                      <a:pt x="13" y="7"/>
                    </a:lnTo>
                    <a:lnTo>
                      <a:pt x="14" y="8"/>
                    </a:lnTo>
                    <a:lnTo>
                      <a:pt x="14" y="10"/>
                    </a:lnTo>
                    <a:lnTo>
                      <a:pt x="14" y="11"/>
                    </a:lnTo>
                    <a:lnTo>
                      <a:pt x="14" y="12"/>
                    </a:lnTo>
                    <a:lnTo>
                      <a:pt x="13" y="13"/>
                    </a:lnTo>
                    <a:lnTo>
                      <a:pt x="11" y="13"/>
                    </a:lnTo>
                    <a:lnTo>
                      <a:pt x="10" y="11"/>
                    </a:lnTo>
                    <a:lnTo>
                      <a:pt x="9" y="10"/>
                    </a:lnTo>
                    <a:lnTo>
                      <a:pt x="8" y="8"/>
                    </a:lnTo>
                    <a:lnTo>
                      <a:pt x="6" y="9"/>
                    </a:lnTo>
                    <a:lnTo>
                      <a:pt x="4" y="9"/>
                    </a:lnTo>
                    <a:lnTo>
                      <a:pt x="1" y="8"/>
                    </a:lnTo>
                    <a:lnTo>
                      <a:pt x="0" y="7"/>
                    </a:lnTo>
                    <a:lnTo>
                      <a:pt x="0" y="7"/>
                    </a:lnTo>
                    <a:lnTo>
                      <a:pt x="1" y="11"/>
                    </a:lnTo>
                    <a:lnTo>
                      <a:pt x="4" y="14"/>
                    </a:lnTo>
                    <a:lnTo>
                      <a:pt x="7" y="16"/>
                    </a:lnTo>
                    <a:lnTo>
                      <a:pt x="10" y="17"/>
                    </a:lnTo>
                    <a:lnTo>
                      <a:pt x="13" y="17"/>
                    </a:lnTo>
                    <a:lnTo>
                      <a:pt x="15" y="16"/>
                    </a:lnTo>
                    <a:lnTo>
                      <a:pt x="17" y="15"/>
                    </a:lnTo>
                    <a:lnTo>
                      <a:pt x="19" y="13"/>
                    </a:lnTo>
                    <a:lnTo>
                      <a:pt x="18" y="11"/>
                    </a:lnTo>
                    <a:lnTo>
                      <a:pt x="16" y="9"/>
                    </a:lnTo>
                    <a:lnTo>
                      <a:pt x="15" y="6"/>
                    </a:lnTo>
                    <a:lnTo>
                      <a:pt x="14" y="4"/>
                    </a:lnTo>
                    <a:lnTo>
                      <a:pt x="13" y="3"/>
                    </a:lnTo>
                    <a:lnTo>
                      <a:pt x="11" y="1"/>
                    </a:lnTo>
                    <a:lnTo>
                      <a:pt x="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381"/>
              <p:cNvSpPr>
                <a:spLocks/>
              </p:cNvSpPr>
              <p:nvPr userDrawn="1"/>
            </p:nvSpPr>
            <p:spPr bwMode="auto">
              <a:xfrm>
                <a:off x="2237" y="2807"/>
                <a:ext cx="2" cy="1"/>
              </a:xfrm>
              <a:custGeom>
                <a:avLst/>
                <a:gdLst>
                  <a:gd name="T0" fmla="*/ 0 w 3"/>
                  <a:gd name="T1" fmla="*/ 1 h 2"/>
                  <a:gd name="T2" fmla="*/ 1 w 3"/>
                  <a:gd name="T3" fmla="*/ 2 h 2"/>
                  <a:gd name="T4" fmla="*/ 2 w 3"/>
                  <a:gd name="T5" fmla="*/ 2 h 2"/>
                  <a:gd name="T6" fmla="*/ 2 w 3"/>
                  <a:gd name="T7" fmla="*/ 1 h 2"/>
                  <a:gd name="T8" fmla="*/ 3 w 3"/>
                  <a:gd name="T9" fmla="*/ 1 h 2"/>
                  <a:gd name="T10" fmla="*/ 3 w 3"/>
                  <a:gd name="T11" fmla="*/ 1 h 2"/>
                  <a:gd name="T12" fmla="*/ 2 w 3"/>
                  <a:gd name="T13" fmla="*/ 0 h 2"/>
                  <a:gd name="T14" fmla="*/ 2 w 3"/>
                  <a:gd name="T15" fmla="*/ 0 h 2"/>
                  <a:gd name="T16" fmla="*/ 0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0" y="1"/>
                    </a:moveTo>
                    <a:lnTo>
                      <a:pt x="1" y="2"/>
                    </a:lnTo>
                    <a:lnTo>
                      <a:pt x="2" y="2"/>
                    </a:lnTo>
                    <a:lnTo>
                      <a:pt x="2" y="1"/>
                    </a:lnTo>
                    <a:lnTo>
                      <a:pt x="3" y="1"/>
                    </a:lnTo>
                    <a:lnTo>
                      <a:pt x="3" y="1"/>
                    </a:lnTo>
                    <a:lnTo>
                      <a:pt x="2" y="0"/>
                    </a:lnTo>
                    <a:lnTo>
                      <a:pt x="2"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382"/>
              <p:cNvSpPr>
                <a:spLocks/>
              </p:cNvSpPr>
              <p:nvPr userDrawn="1"/>
            </p:nvSpPr>
            <p:spPr bwMode="auto">
              <a:xfrm>
                <a:off x="2238" y="2805"/>
                <a:ext cx="1" cy="1"/>
              </a:xfrm>
              <a:custGeom>
                <a:avLst/>
                <a:gdLst>
                  <a:gd name="T0" fmla="*/ 1 w 2"/>
                  <a:gd name="T1" fmla="*/ 0 h 2"/>
                  <a:gd name="T2" fmla="*/ 0 w 2"/>
                  <a:gd name="T3" fmla="*/ 0 h 2"/>
                  <a:gd name="T4" fmla="*/ 0 w 2"/>
                  <a:gd name="T5" fmla="*/ 1 h 2"/>
                  <a:gd name="T6" fmla="*/ 1 w 2"/>
                  <a:gd name="T7" fmla="*/ 2 h 2"/>
                  <a:gd name="T8" fmla="*/ 1 w 2"/>
                  <a:gd name="T9" fmla="*/ 2 h 2"/>
                  <a:gd name="T10" fmla="*/ 2 w 2"/>
                  <a:gd name="T11" fmla="*/ 2 h 2"/>
                  <a:gd name="T12" fmla="*/ 2 w 2"/>
                  <a:gd name="T13" fmla="*/ 1 h 2"/>
                  <a:gd name="T14" fmla="*/ 2 w 2"/>
                  <a:gd name="T15" fmla="*/ 0 h 2"/>
                  <a:gd name="T16" fmla="*/ 2 w 2"/>
                  <a:gd name="T17" fmla="*/ 0 h 2"/>
                  <a:gd name="T18" fmla="*/ 1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lnTo>
                      <a:pt x="0" y="0"/>
                    </a:lnTo>
                    <a:lnTo>
                      <a:pt x="0" y="1"/>
                    </a:lnTo>
                    <a:lnTo>
                      <a:pt x="1" y="2"/>
                    </a:lnTo>
                    <a:lnTo>
                      <a:pt x="1" y="2"/>
                    </a:lnTo>
                    <a:lnTo>
                      <a:pt x="2" y="2"/>
                    </a:lnTo>
                    <a:lnTo>
                      <a:pt x="2" y="1"/>
                    </a:lnTo>
                    <a:lnTo>
                      <a:pt x="2" y="0"/>
                    </a:lnTo>
                    <a:lnTo>
                      <a:pt x="2"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383"/>
              <p:cNvSpPr>
                <a:spLocks/>
              </p:cNvSpPr>
              <p:nvPr userDrawn="1"/>
            </p:nvSpPr>
            <p:spPr bwMode="auto">
              <a:xfrm>
                <a:off x="2239" y="2812"/>
                <a:ext cx="4" cy="4"/>
              </a:xfrm>
              <a:custGeom>
                <a:avLst/>
                <a:gdLst>
                  <a:gd name="T0" fmla="*/ 3 w 9"/>
                  <a:gd name="T1" fmla="*/ 0 h 8"/>
                  <a:gd name="T2" fmla="*/ 1 w 9"/>
                  <a:gd name="T3" fmla="*/ 0 h 8"/>
                  <a:gd name="T4" fmla="*/ 0 w 9"/>
                  <a:gd name="T5" fmla="*/ 0 h 8"/>
                  <a:gd name="T6" fmla="*/ 2 w 9"/>
                  <a:gd name="T7" fmla="*/ 2 h 8"/>
                  <a:gd name="T8" fmla="*/ 2 w 9"/>
                  <a:gd name="T9" fmla="*/ 4 h 8"/>
                  <a:gd name="T10" fmla="*/ 3 w 9"/>
                  <a:gd name="T11" fmla="*/ 5 h 8"/>
                  <a:gd name="T12" fmla="*/ 4 w 9"/>
                  <a:gd name="T13" fmla="*/ 8 h 8"/>
                  <a:gd name="T14" fmla="*/ 5 w 9"/>
                  <a:gd name="T15" fmla="*/ 8 h 8"/>
                  <a:gd name="T16" fmla="*/ 8 w 9"/>
                  <a:gd name="T17" fmla="*/ 8 h 8"/>
                  <a:gd name="T18" fmla="*/ 8 w 9"/>
                  <a:gd name="T19" fmla="*/ 8 h 8"/>
                  <a:gd name="T20" fmla="*/ 9 w 9"/>
                  <a:gd name="T21" fmla="*/ 6 h 8"/>
                  <a:gd name="T22" fmla="*/ 8 w 9"/>
                  <a:gd name="T23" fmla="*/ 4 h 8"/>
                  <a:gd name="T24" fmla="*/ 7 w 9"/>
                  <a:gd name="T25" fmla="*/ 3 h 8"/>
                  <a:gd name="T26" fmla="*/ 4 w 9"/>
                  <a:gd name="T27" fmla="*/ 1 h 8"/>
                  <a:gd name="T28" fmla="*/ 3 w 9"/>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8">
                    <a:moveTo>
                      <a:pt x="3" y="0"/>
                    </a:moveTo>
                    <a:lnTo>
                      <a:pt x="1" y="0"/>
                    </a:lnTo>
                    <a:lnTo>
                      <a:pt x="0" y="0"/>
                    </a:lnTo>
                    <a:lnTo>
                      <a:pt x="2" y="2"/>
                    </a:lnTo>
                    <a:lnTo>
                      <a:pt x="2" y="4"/>
                    </a:lnTo>
                    <a:lnTo>
                      <a:pt x="3" y="5"/>
                    </a:lnTo>
                    <a:lnTo>
                      <a:pt x="4" y="8"/>
                    </a:lnTo>
                    <a:lnTo>
                      <a:pt x="5" y="8"/>
                    </a:lnTo>
                    <a:lnTo>
                      <a:pt x="8" y="8"/>
                    </a:lnTo>
                    <a:lnTo>
                      <a:pt x="8" y="8"/>
                    </a:lnTo>
                    <a:lnTo>
                      <a:pt x="9" y="6"/>
                    </a:lnTo>
                    <a:lnTo>
                      <a:pt x="8" y="4"/>
                    </a:lnTo>
                    <a:lnTo>
                      <a:pt x="7" y="3"/>
                    </a:lnTo>
                    <a:lnTo>
                      <a:pt x="4"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384"/>
              <p:cNvSpPr>
                <a:spLocks/>
              </p:cNvSpPr>
              <p:nvPr userDrawn="1"/>
            </p:nvSpPr>
            <p:spPr bwMode="auto">
              <a:xfrm>
                <a:off x="2241" y="2804"/>
                <a:ext cx="2" cy="1"/>
              </a:xfrm>
              <a:custGeom>
                <a:avLst/>
                <a:gdLst>
                  <a:gd name="T0" fmla="*/ 4 w 4"/>
                  <a:gd name="T1" fmla="*/ 3 h 4"/>
                  <a:gd name="T2" fmla="*/ 4 w 4"/>
                  <a:gd name="T3" fmla="*/ 1 h 4"/>
                  <a:gd name="T4" fmla="*/ 3 w 4"/>
                  <a:gd name="T5" fmla="*/ 0 h 4"/>
                  <a:gd name="T6" fmla="*/ 3 w 4"/>
                  <a:gd name="T7" fmla="*/ 0 h 4"/>
                  <a:gd name="T8" fmla="*/ 0 w 4"/>
                  <a:gd name="T9" fmla="*/ 0 h 4"/>
                  <a:gd name="T10" fmla="*/ 0 w 4"/>
                  <a:gd name="T11" fmla="*/ 1 h 4"/>
                  <a:gd name="T12" fmla="*/ 0 w 4"/>
                  <a:gd name="T13" fmla="*/ 3 h 4"/>
                  <a:gd name="T14" fmla="*/ 1 w 4"/>
                  <a:gd name="T15" fmla="*/ 4 h 4"/>
                  <a:gd name="T16" fmla="*/ 3 w 4"/>
                  <a:gd name="T17" fmla="*/ 4 h 4"/>
                  <a:gd name="T18" fmla="*/ 4 w 4"/>
                  <a:gd name="T19" fmla="*/ 3 h 4"/>
                  <a:gd name="T20" fmla="*/ 4 w 4"/>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4" y="3"/>
                    </a:moveTo>
                    <a:lnTo>
                      <a:pt x="4" y="1"/>
                    </a:lnTo>
                    <a:lnTo>
                      <a:pt x="3" y="0"/>
                    </a:lnTo>
                    <a:lnTo>
                      <a:pt x="3" y="0"/>
                    </a:lnTo>
                    <a:lnTo>
                      <a:pt x="0" y="0"/>
                    </a:lnTo>
                    <a:lnTo>
                      <a:pt x="0" y="1"/>
                    </a:lnTo>
                    <a:lnTo>
                      <a:pt x="0" y="3"/>
                    </a:lnTo>
                    <a:lnTo>
                      <a:pt x="1" y="4"/>
                    </a:lnTo>
                    <a:lnTo>
                      <a:pt x="3" y="4"/>
                    </a:lnTo>
                    <a:lnTo>
                      <a:pt x="4" y="3"/>
                    </a:lnTo>
                    <a:lnTo>
                      <a:pt x="4"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385"/>
              <p:cNvSpPr>
                <a:spLocks/>
              </p:cNvSpPr>
              <p:nvPr userDrawn="1"/>
            </p:nvSpPr>
            <p:spPr bwMode="auto">
              <a:xfrm>
                <a:off x="2244" y="2804"/>
                <a:ext cx="4" cy="4"/>
              </a:xfrm>
              <a:custGeom>
                <a:avLst/>
                <a:gdLst>
                  <a:gd name="T0" fmla="*/ 1 w 7"/>
                  <a:gd name="T1" fmla="*/ 0 h 8"/>
                  <a:gd name="T2" fmla="*/ 0 w 7"/>
                  <a:gd name="T3" fmla="*/ 4 h 8"/>
                  <a:gd name="T4" fmla="*/ 1 w 7"/>
                  <a:gd name="T5" fmla="*/ 5 h 8"/>
                  <a:gd name="T6" fmla="*/ 2 w 7"/>
                  <a:gd name="T7" fmla="*/ 6 h 8"/>
                  <a:gd name="T8" fmla="*/ 3 w 7"/>
                  <a:gd name="T9" fmla="*/ 7 h 8"/>
                  <a:gd name="T10" fmla="*/ 5 w 7"/>
                  <a:gd name="T11" fmla="*/ 8 h 8"/>
                  <a:gd name="T12" fmla="*/ 7 w 7"/>
                  <a:gd name="T13" fmla="*/ 8 h 8"/>
                  <a:gd name="T14" fmla="*/ 7 w 7"/>
                  <a:gd name="T15" fmla="*/ 6 h 8"/>
                  <a:gd name="T16" fmla="*/ 5 w 7"/>
                  <a:gd name="T17" fmla="*/ 5 h 8"/>
                  <a:gd name="T18" fmla="*/ 4 w 7"/>
                  <a:gd name="T19" fmla="*/ 3 h 8"/>
                  <a:gd name="T20" fmla="*/ 3 w 7"/>
                  <a:gd name="T21" fmla="*/ 2 h 8"/>
                  <a:gd name="T22" fmla="*/ 1 w 7"/>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1" y="0"/>
                    </a:moveTo>
                    <a:lnTo>
                      <a:pt x="0" y="4"/>
                    </a:lnTo>
                    <a:lnTo>
                      <a:pt x="1" y="5"/>
                    </a:lnTo>
                    <a:lnTo>
                      <a:pt x="2" y="6"/>
                    </a:lnTo>
                    <a:lnTo>
                      <a:pt x="3" y="7"/>
                    </a:lnTo>
                    <a:lnTo>
                      <a:pt x="5" y="8"/>
                    </a:lnTo>
                    <a:lnTo>
                      <a:pt x="7" y="8"/>
                    </a:lnTo>
                    <a:lnTo>
                      <a:pt x="7" y="6"/>
                    </a:lnTo>
                    <a:lnTo>
                      <a:pt x="5" y="5"/>
                    </a:lnTo>
                    <a:lnTo>
                      <a:pt x="4" y="3"/>
                    </a:lnTo>
                    <a:lnTo>
                      <a:pt x="3" y="2"/>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386"/>
              <p:cNvSpPr>
                <a:spLocks/>
              </p:cNvSpPr>
              <p:nvPr userDrawn="1"/>
            </p:nvSpPr>
            <p:spPr bwMode="auto">
              <a:xfrm>
                <a:off x="2241" y="2790"/>
                <a:ext cx="5" cy="6"/>
              </a:xfrm>
              <a:custGeom>
                <a:avLst/>
                <a:gdLst>
                  <a:gd name="T0" fmla="*/ 0 w 11"/>
                  <a:gd name="T1" fmla="*/ 2 h 12"/>
                  <a:gd name="T2" fmla="*/ 0 w 11"/>
                  <a:gd name="T3" fmla="*/ 3 h 12"/>
                  <a:gd name="T4" fmla="*/ 0 w 11"/>
                  <a:gd name="T5" fmla="*/ 5 h 12"/>
                  <a:gd name="T6" fmla="*/ 1 w 11"/>
                  <a:gd name="T7" fmla="*/ 6 h 12"/>
                  <a:gd name="T8" fmla="*/ 3 w 11"/>
                  <a:gd name="T9" fmla="*/ 6 h 12"/>
                  <a:gd name="T10" fmla="*/ 4 w 11"/>
                  <a:gd name="T11" fmla="*/ 6 h 12"/>
                  <a:gd name="T12" fmla="*/ 5 w 11"/>
                  <a:gd name="T13" fmla="*/ 5 h 12"/>
                  <a:gd name="T14" fmla="*/ 6 w 11"/>
                  <a:gd name="T15" fmla="*/ 4 h 12"/>
                  <a:gd name="T16" fmla="*/ 6 w 11"/>
                  <a:gd name="T17" fmla="*/ 3 h 12"/>
                  <a:gd name="T18" fmla="*/ 8 w 11"/>
                  <a:gd name="T19" fmla="*/ 12 h 12"/>
                  <a:gd name="T20" fmla="*/ 8 w 11"/>
                  <a:gd name="T21" fmla="*/ 12 h 12"/>
                  <a:gd name="T22" fmla="*/ 9 w 11"/>
                  <a:gd name="T23" fmla="*/ 12 h 12"/>
                  <a:gd name="T24" fmla="*/ 10 w 11"/>
                  <a:gd name="T25" fmla="*/ 12 h 12"/>
                  <a:gd name="T26" fmla="*/ 11 w 11"/>
                  <a:gd name="T27" fmla="*/ 11 h 12"/>
                  <a:gd name="T28" fmla="*/ 11 w 11"/>
                  <a:gd name="T29" fmla="*/ 10 h 12"/>
                  <a:gd name="T30" fmla="*/ 11 w 11"/>
                  <a:gd name="T31" fmla="*/ 8 h 12"/>
                  <a:gd name="T32" fmla="*/ 11 w 11"/>
                  <a:gd name="T33" fmla="*/ 6 h 12"/>
                  <a:gd name="T34" fmla="*/ 8 w 11"/>
                  <a:gd name="T35" fmla="*/ 0 h 12"/>
                  <a:gd name="T36" fmla="*/ 7 w 11"/>
                  <a:gd name="T37" fmla="*/ 0 h 12"/>
                  <a:gd name="T38" fmla="*/ 5 w 11"/>
                  <a:gd name="T39" fmla="*/ 1 h 12"/>
                  <a:gd name="T40" fmla="*/ 3 w 11"/>
                  <a:gd name="T41" fmla="*/ 2 h 12"/>
                  <a:gd name="T42" fmla="*/ 0 w 11"/>
                  <a:gd name="T4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2">
                    <a:moveTo>
                      <a:pt x="0" y="2"/>
                    </a:moveTo>
                    <a:lnTo>
                      <a:pt x="0" y="3"/>
                    </a:lnTo>
                    <a:lnTo>
                      <a:pt x="0" y="5"/>
                    </a:lnTo>
                    <a:lnTo>
                      <a:pt x="1" y="6"/>
                    </a:lnTo>
                    <a:lnTo>
                      <a:pt x="3" y="6"/>
                    </a:lnTo>
                    <a:lnTo>
                      <a:pt x="4" y="6"/>
                    </a:lnTo>
                    <a:lnTo>
                      <a:pt x="5" y="5"/>
                    </a:lnTo>
                    <a:lnTo>
                      <a:pt x="6" y="4"/>
                    </a:lnTo>
                    <a:lnTo>
                      <a:pt x="6" y="3"/>
                    </a:lnTo>
                    <a:lnTo>
                      <a:pt x="8" y="12"/>
                    </a:lnTo>
                    <a:lnTo>
                      <a:pt x="8" y="12"/>
                    </a:lnTo>
                    <a:lnTo>
                      <a:pt x="9" y="12"/>
                    </a:lnTo>
                    <a:lnTo>
                      <a:pt x="10" y="12"/>
                    </a:lnTo>
                    <a:lnTo>
                      <a:pt x="11" y="11"/>
                    </a:lnTo>
                    <a:lnTo>
                      <a:pt x="11" y="10"/>
                    </a:lnTo>
                    <a:lnTo>
                      <a:pt x="11" y="8"/>
                    </a:lnTo>
                    <a:lnTo>
                      <a:pt x="11" y="6"/>
                    </a:lnTo>
                    <a:lnTo>
                      <a:pt x="8" y="0"/>
                    </a:lnTo>
                    <a:lnTo>
                      <a:pt x="7" y="0"/>
                    </a:lnTo>
                    <a:lnTo>
                      <a:pt x="5" y="1"/>
                    </a:lnTo>
                    <a:lnTo>
                      <a:pt x="3" y="2"/>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387"/>
              <p:cNvSpPr>
                <a:spLocks/>
              </p:cNvSpPr>
              <p:nvPr userDrawn="1"/>
            </p:nvSpPr>
            <p:spPr bwMode="auto">
              <a:xfrm>
                <a:off x="2246" y="2803"/>
                <a:ext cx="3" cy="2"/>
              </a:xfrm>
              <a:custGeom>
                <a:avLst/>
                <a:gdLst>
                  <a:gd name="T0" fmla="*/ 5 w 5"/>
                  <a:gd name="T1" fmla="*/ 6 h 6"/>
                  <a:gd name="T2" fmla="*/ 4 w 5"/>
                  <a:gd name="T3" fmla="*/ 3 h 6"/>
                  <a:gd name="T4" fmla="*/ 2 w 5"/>
                  <a:gd name="T5" fmla="*/ 1 h 6"/>
                  <a:gd name="T6" fmla="*/ 0 w 5"/>
                  <a:gd name="T7" fmla="*/ 0 h 6"/>
                  <a:gd name="T8" fmla="*/ 0 w 5"/>
                  <a:gd name="T9" fmla="*/ 3 h 6"/>
                  <a:gd name="T10" fmla="*/ 1 w 5"/>
                  <a:gd name="T11" fmla="*/ 5 h 6"/>
                  <a:gd name="T12" fmla="*/ 2 w 5"/>
                  <a:gd name="T13" fmla="*/ 6 h 6"/>
                  <a:gd name="T14" fmla="*/ 3 w 5"/>
                  <a:gd name="T15" fmla="*/ 6 h 6"/>
                  <a:gd name="T16" fmla="*/ 5 w 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5" y="6"/>
                    </a:moveTo>
                    <a:lnTo>
                      <a:pt x="4" y="3"/>
                    </a:lnTo>
                    <a:lnTo>
                      <a:pt x="2" y="1"/>
                    </a:lnTo>
                    <a:lnTo>
                      <a:pt x="0" y="0"/>
                    </a:lnTo>
                    <a:lnTo>
                      <a:pt x="0" y="3"/>
                    </a:lnTo>
                    <a:lnTo>
                      <a:pt x="1" y="5"/>
                    </a:lnTo>
                    <a:lnTo>
                      <a:pt x="2" y="6"/>
                    </a:lnTo>
                    <a:lnTo>
                      <a:pt x="3" y="6"/>
                    </a:lnTo>
                    <a:lnTo>
                      <a:pt x="5"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388"/>
              <p:cNvSpPr>
                <a:spLocks/>
              </p:cNvSpPr>
              <p:nvPr userDrawn="1"/>
            </p:nvSpPr>
            <p:spPr bwMode="auto">
              <a:xfrm>
                <a:off x="2250" y="2794"/>
                <a:ext cx="3" cy="4"/>
              </a:xfrm>
              <a:custGeom>
                <a:avLst/>
                <a:gdLst>
                  <a:gd name="T0" fmla="*/ 6 w 6"/>
                  <a:gd name="T1" fmla="*/ 4 h 9"/>
                  <a:gd name="T2" fmla="*/ 4 w 6"/>
                  <a:gd name="T3" fmla="*/ 3 h 9"/>
                  <a:gd name="T4" fmla="*/ 3 w 6"/>
                  <a:gd name="T5" fmla="*/ 2 h 9"/>
                  <a:gd name="T6" fmla="*/ 2 w 6"/>
                  <a:gd name="T7" fmla="*/ 1 h 9"/>
                  <a:gd name="T8" fmla="*/ 1 w 6"/>
                  <a:gd name="T9" fmla="*/ 0 h 9"/>
                  <a:gd name="T10" fmla="*/ 0 w 6"/>
                  <a:gd name="T11" fmla="*/ 0 h 9"/>
                  <a:gd name="T12" fmla="*/ 0 w 6"/>
                  <a:gd name="T13" fmla="*/ 1 h 9"/>
                  <a:gd name="T14" fmla="*/ 0 w 6"/>
                  <a:gd name="T15" fmla="*/ 3 h 9"/>
                  <a:gd name="T16" fmla="*/ 1 w 6"/>
                  <a:gd name="T17" fmla="*/ 4 h 9"/>
                  <a:gd name="T18" fmla="*/ 1 w 6"/>
                  <a:gd name="T19" fmla="*/ 6 h 9"/>
                  <a:gd name="T20" fmla="*/ 0 w 6"/>
                  <a:gd name="T21" fmla="*/ 7 h 9"/>
                  <a:gd name="T22" fmla="*/ 0 w 6"/>
                  <a:gd name="T23" fmla="*/ 9 h 9"/>
                  <a:gd name="T24" fmla="*/ 1 w 6"/>
                  <a:gd name="T25" fmla="*/ 8 h 9"/>
                  <a:gd name="T26" fmla="*/ 2 w 6"/>
                  <a:gd name="T27" fmla="*/ 7 h 9"/>
                  <a:gd name="T28" fmla="*/ 4 w 6"/>
                  <a:gd name="T29" fmla="*/ 6 h 9"/>
                  <a:gd name="T30" fmla="*/ 4 w 6"/>
                  <a:gd name="T31" fmla="*/ 5 h 9"/>
                  <a:gd name="T32" fmla="*/ 6 w 6"/>
                  <a:gd name="T3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6" y="4"/>
                    </a:moveTo>
                    <a:lnTo>
                      <a:pt x="4" y="3"/>
                    </a:lnTo>
                    <a:lnTo>
                      <a:pt x="3" y="2"/>
                    </a:lnTo>
                    <a:lnTo>
                      <a:pt x="2" y="1"/>
                    </a:lnTo>
                    <a:lnTo>
                      <a:pt x="1" y="0"/>
                    </a:lnTo>
                    <a:lnTo>
                      <a:pt x="0" y="0"/>
                    </a:lnTo>
                    <a:lnTo>
                      <a:pt x="0" y="1"/>
                    </a:lnTo>
                    <a:lnTo>
                      <a:pt x="0" y="3"/>
                    </a:lnTo>
                    <a:lnTo>
                      <a:pt x="1" y="4"/>
                    </a:lnTo>
                    <a:lnTo>
                      <a:pt x="1" y="6"/>
                    </a:lnTo>
                    <a:lnTo>
                      <a:pt x="0" y="7"/>
                    </a:lnTo>
                    <a:lnTo>
                      <a:pt x="0" y="9"/>
                    </a:lnTo>
                    <a:lnTo>
                      <a:pt x="1" y="8"/>
                    </a:lnTo>
                    <a:lnTo>
                      <a:pt x="2" y="7"/>
                    </a:lnTo>
                    <a:lnTo>
                      <a:pt x="4" y="6"/>
                    </a:lnTo>
                    <a:lnTo>
                      <a:pt x="4" y="5"/>
                    </a:lnTo>
                    <a:lnTo>
                      <a:pt x="6"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389"/>
              <p:cNvSpPr>
                <a:spLocks/>
              </p:cNvSpPr>
              <p:nvPr userDrawn="1"/>
            </p:nvSpPr>
            <p:spPr bwMode="auto">
              <a:xfrm>
                <a:off x="2251" y="2783"/>
                <a:ext cx="2" cy="1"/>
              </a:xfrm>
              <a:custGeom>
                <a:avLst/>
                <a:gdLst>
                  <a:gd name="T0" fmla="*/ 0 w 4"/>
                  <a:gd name="T1" fmla="*/ 0 h 2"/>
                  <a:gd name="T2" fmla="*/ 0 w 4"/>
                  <a:gd name="T3" fmla="*/ 1 h 2"/>
                  <a:gd name="T4" fmla="*/ 0 w 4"/>
                  <a:gd name="T5" fmla="*/ 1 h 2"/>
                  <a:gd name="T6" fmla="*/ 0 w 4"/>
                  <a:gd name="T7" fmla="*/ 2 h 2"/>
                  <a:gd name="T8" fmla="*/ 1 w 4"/>
                  <a:gd name="T9" fmla="*/ 2 h 2"/>
                  <a:gd name="T10" fmla="*/ 2 w 4"/>
                  <a:gd name="T11" fmla="*/ 2 h 2"/>
                  <a:gd name="T12" fmla="*/ 2 w 4"/>
                  <a:gd name="T13" fmla="*/ 2 h 2"/>
                  <a:gd name="T14" fmla="*/ 4 w 4"/>
                  <a:gd name="T15" fmla="*/ 1 h 2"/>
                  <a:gd name="T16" fmla="*/ 4 w 4"/>
                  <a:gd name="T17" fmla="*/ 1 h 2"/>
                  <a:gd name="T18" fmla="*/ 2 w 4"/>
                  <a:gd name="T19" fmla="*/ 0 h 2"/>
                  <a:gd name="T20" fmla="*/ 1 w 4"/>
                  <a:gd name="T21" fmla="*/ 0 h 2"/>
                  <a:gd name="T22" fmla="*/ 0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0"/>
                    </a:moveTo>
                    <a:lnTo>
                      <a:pt x="0" y="1"/>
                    </a:lnTo>
                    <a:lnTo>
                      <a:pt x="0" y="1"/>
                    </a:lnTo>
                    <a:lnTo>
                      <a:pt x="0" y="2"/>
                    </a:lnTo>
                    <a:lnTo>
                      <a:pt x="1" y="2"/>
                    </a:lnTo>
                    <a:lnTo>
                      <a:pt x="2" y="2"/>
                    </a:lnTo>
                    <a:lnTo>
                      <a:pt x="2" y="2"/>
                    </a:lnTo>
                    <a:lnTo>
                      <a:pt x="4" y="1"/>
                    </a:lnTo>
                    <a:lnTo>
                      <a:pt x="4" y="1"/>
                    </a:lnTo>
                    <a:lnTo>
                      <a:pt x="2" y="0"/>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390"/>
              <p:cNvSpPr>
                <a:spLocks/>
              </p:cNvSpPr>
              <p:nvPr userDrawn="1"/>
            </p:nvSpPr>
            <p:spPr bwMode="auto">
              <a:xfrm>
                <a:off x="2252" y="2787"/>
                <a:ext cx="1" cy="1"/>
              </a:xfrm>
              <a:custGeom>
                <a:avLst/>
                <a:gdLst>
                  <a:gd name="T0" fmla="*/ 3 w 3"/>
                  <a:gd name="T1" fmla="*/ 1 h 1"/>
                  <a:gd name="T2" fmla="*/ 3 w 3"/>
                  <a:gd name="T3" fmla="*/ 1 h 1"/>
                  <a:gd name="T4" fmla="*/ 1 w 3"/>
                  <a:gd name="T5" fmla="*/ 0 h 1"/>
                  <a:gd name="T6" fmla="*/ 0 w 3"/>
                  <a:gd name="T7" fmla="*/ 0 h 1"/>
                  <a:gd name="T8" fmla="*/ 0 w 3"/>
                  <a:gd name="T9" fmla="*/ 0 h 1"/>
                  <a:gd name="T10" fmla="*/ 0 w 3"/>
                  <a:gd name="T11" fmla="*/ 1 h 1"/>
                  <a:gd name="T12" fmla="*/ 1 w 3"/>
                  <a:gd name="T13" fmla="*/ 1 h 1"/>
                  <a:gd name="T14" fmla="*/ 3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3" y="1"/>
                    </a:moveTo>
                    <a:lnTo>
                      <a:pt x="3" y="1"/>
                    </a:lnTo>
                    <a:lnTo>
                      <a:pt x="1" y="0"/>
                    </a:lnTo>
                    <a:lnTo>
                      <a:pt x="0" y="0"/>
                    </a:lnTo>
                    <a:lnTo>
                      <a:pt x="0" y="0"/>
                    </a:lnTo>
                    <a:lnTo>
                      <a:pt x="0" y="1"/>
                    </a:lnTo>
                    <a:lnTo>
                      <a:pt x="1" y="1"/>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391"/>
              <p:cNvSpPr>
                <a:spLocks/>
              </p:cNvSpPr>
              <p:nvPr userDrawn="1"/>
            </p:nvSpPr>
            <p:spPr bwMode="auto">
              <a:xfrm>
                <a:off x="2250" y="2789"/>
                <a:ext cx="4" cy="3"/>
              </a:xfrm>
              <a:custGeom>
                <a:avLst/>
                <a:gdLst>
                  <a:gd name="T0" fmla="*/ 5 w 9"/>
                  <a:gd name="T1" fmla="*/ 1 h 6"/>
                  <a:gd name="T2" fmla="*/ 4 w 9"/>
                  <a:gd name="T3" fmla="*/ 1 h 6"/>
                  <a:gd name="T4" fmla="*/ 3 w 9"/>
                  <a:gd name="T5" fmla="*/ 1 h 6"/>
                  <a:gd name="T6" fmla="*/ 2 w 9"/>
                  <a:gd name="T7" fmla="*/ 0 h 6"/>
                  <a:gd name="T8" fmla="*/ 1 w 9"/>
                  <a:gd name="T9" fmla="*/ 1 h 6"/>
                  <a:gd name="T10" fmla="*/ 0 w 9"/>
                  <a:gd name="T11" fmla="*/ 2 h 6"/>
                  <a:gd name="T12" fmla="*/ 1 w 9"/>
                  <a:gd name="T13" fmla="*/ 3 h 6"/>
                  <a:gd name="T14" fmla="*/ 2 w 9"/>
                  <a:gd name="T15" fmla="*/ 4 h 6"/>
                  <a:gd name="T16" fmla="*/ 4 w 9"/>
                  <a:gd name="T17" fmla="*/ 5 h 6"/>
                  <a:gd name="T18" fmla="*/ 5 w 9"/>
                  <a:gd name="T19" fmla="*/ 6 h 6"/>
                  <a:gd name="T20" fmla="*/ 7 w 9"/>
                  <a:gd name="T21" fmla="*/ 6 h 6"/>
                  <a:gd name="T22" fmla="*/ 8 w 9"/>
                  <a:gd name="T23" fmla="*/ 6 h 6"/>
                  <a:gd name="T24" fmla="*/ 9 w 9"/>
                  <a:gd name="T25" fmla="*/ 5 h 6"/>
                  <a:gd name="T26" fmla="*/ 9 w 9"/>
                  <a:gd name="T27" fmla="*/ 4 h 6"/>
                  <a:gd name="T28" fmla="*/ 8 w 9"/>
                  <a:gd name="T29" fmla="*/ 3 h 6"/>
                  <a:gd name="T30" fmla="*/ 7 w 9"/>
                  <a:gd name="T31" fmla="*/ 2 h 6"/>
                  <a:gd name="T32" fmla="*/ 5 w 9"/>
                  <a:gd name="T3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6">
                    <a:moveTo>
                      <a:pt x="5" y="1"/>
                    </a:moveTo>
                    <a:lnTo>
                      <a:pt x="4" y="1"/>
                    </a:lnTo>
                    <a:lnTo>
                      <a:pt x="3" y="1"/>
                    </a:lnTo>
                    <a:lnTo>
                      <a:pt x="2" y="0"/>
                    </a:lnTo>
                    <a:lnTo>
                      <a:pt x="1" y="1"/>
                    </a:lnTo>
                    <a:lnTo>
                      <a:pt x="0" y="2"/>
                    </a:lnTo>
                    <a:lnTo>
                      <a:pt x="1" y="3"/>
                    </a:lnTo>
                    <a:lnTo>
                      <a:pt x="2" y="4"/>
                    </a:lnTo>
                    <a:lnTo>
                      <a:pt x="4" y="5"/>
                    </a:lnTo>
                    <a:lnTo>
                      <a:pt x="5" y="6"/>
                    </a:lnTo>
                    <a:lnTo>
                      <a:pt x="7" y="6"/>
                    </a:lnTo>
                    <a:lnTo>
                      <a:pt x="8" y="6"/>
                    </a:lnTo>
                    <a:lnTo>
                      <a:pt x="9" y="5"/>
                    </a:lnTo>
                    <a:lnTo>
                      <a:pt x="9" y="4"/>
                    </a:lnTo>
                    <a:lnTo>
                      <a:pt x="8" y="3"/>
                    </a:lnTo>
                    <a:lnTo>
                      <a:pt x="7" y="2"/>
                    </a:lnTo>
                    <a:lnTo>
                      <a:pt x="5"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392"/>
              <p:cNvSpPr>
                <a:spLocks/>
              </p:cNvSpPr>
              <p:nvPr userDrawn="1"/>
            </p:nvSpPr>
            <p:spPr bwMode="auto">
              <a:xfrm>
                <a:off x="2246" y="2793"/>
                <a:ext cx="4" cy="5"/>
              </a:xfrm>
              <a:custGeom>
                <a:avLst/>
                <a:gdLst>
                  <a:gd name="T0" fmla="*/ 2 w 6"/>
                  <a:gd name="T1" fmla="*/ 0 h 12"/>
                  <a:gd name="T2" fmla="*/ 2 w 6"/>
                  <a:gd name="T3" fmla="*/ 4 h 12"/>
                  <a:gd name="T4" fmla="*/ 2 w 6"/>
                  <a:gd name="T5" fmla="*/ 7 h 12"/>
                  <a:gd name="T6" fmla="*/ 0 w 6"/>
                  <a:gd name="T7" fmla="*/ 10 h 12"/>
                  <a:gd name="T8" fmla="*/ 0 w 6"/>
                  <a:gd name="T9" fmla="*/ 11 h 12"/>
                  <a:gd name="T10" fmla="*/ 1 w 6"/>
                  <a:gd name="T11" fmla="*/ 12 h 12"/>
                  <a:gd name="T12" fmla="*/ 2 w 6"/>
                  <a:gd name="T13" fmla="*/ 12 h 12"/>
                  <a:gd name="T14" fmla="*/ 4 w 6"/>
                  <a:gd name="T15" fmla="*/ 11 h 12"/>
                  <a:gd name="T16" fmla="*/ 5 w 6"/>
                  <a:gd name="T17" fmla="*/ 9 h 12"/>
                  <a:gd name="T18" fmla="*/ 6 w 6"/>
                  <a:gd name="T19" fmla="*/ 7 h 12"/>
                  <a:gd name="T20" fmla="*/ 6 w 6"/>
                  <a:gd name="T21" fmla="*/ 5 h 12"/>
                  <a:gd name="T22" fmla="*/ 6 w 6"/>
                  <a:gd name="T23" fmla="*/ 3 h 12"/>
                  <a:gd name="T24" fmla="*/ 5 w 6"/>
                  <a:gd name="T25" fmla="*/ 1 h 12"/>
                  <a:gd name="T26" fmla="*/ 4 w 6"/>
                  <a:gd name="T27" fmla="*/ 0 h 12"/>
                  <a:gd name="T28" fmla="*/ 2 w 6"/>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2">
                    <a:moveTo>
                      <a:pt x="2" y="0"/>
                    </a:moveTo>
                    <a:lnTo>
                      <a:pt x="2" y="4"/>
                    </a:lnTo>
                    <a:lnTo>
                      <a:pt x="2" y="7"/>
                    </a:lnTo>
                    <a:lnTo>
                      <a:pt x="0" y="10"/>
                    </a:lnTo>
                    <a:lnTo>
                      <a:pt x="0" y="11"/>
                    </a:lnTo>
                    <a:lnTo>
                      <a:pt x="1" y="12"/>
                    </a:lnTo>
                    <a:lnTo>
                      <a:pt x="2" y="12"/>
                    </a:lnTo>
                    <a:lnTo>
                      <a:pt x="4" y="11"/>
                    </a:lnTo>
                    <a:lnTo>
                      <a:pt x="5" y="9"/>
                    </a:lnTo>
                    <a:lnTo>
                      <a:pt x="6" y="7"/>
                    </a:lnTo>
                    <a:lnTo>
                      <a:pt x="6" y="5"/>
                    </a:lnTo>
                    <a:lnTo>
                      <a:pt x="6" y="3"/>
                    </a:lnTo>
                    <a:lnTo>
                      <a:pt x="5" y="1"/>
                    </a:lnTo>
                    <a:lnTo>
                      <a:pt x="4"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393"/>
              <p:cNvSpPr>
                <a:spLocks/>
              </p:cNvSpPr>
              <p:nvPr userDrawn="1"/>
            </p:nvSpPr>
            <p:spPr bwMode="auto">
              <a:xfrm>
                <a:off x="2245" y="2781"/>
                <a:ext cx="4" cy="4"/>
              </a:xfrm>
              <a:custGeom>
                <a:avLst/>
                <a:gdLst>
                  <a:gd name="T0" fmla="*/ 4 w 7"/>
                  <a:gd name="T1" fmla="*/ 8 h 8"/>
                  <a:gd name="T2" fmla="*/ 5 w 7"/>
                  <a:gd name="T3" fmla="*/ 8 h 8"/>
                  <a:gd name="T4" fmla="*/ 6 w 7"/>
                  <a:gd name="T5" fmla="*/ 8 h 8"/>
                  <a:gd name="T6" fmla="*/ 6 w 7"/>
                  <a:gd name="T7" fmla="*/ 7 h 8"/>
                  <a:gd name="T8" fmla="*/ 7 w 7"/>
                  <a:gd name="T9" fmla="*/ 6 h 8"/>
                  <a:gd name="T10" fmla="*/ 6 w 7"/>
                  <a:gd name="T11" fmla="*/ 4 h 8"/>
                  <a:gd name="T12" fmla="*/ 4 w 7"/>
                  <a:gd name="T13" fmla="*/ 1 h 8"/>
                  <a:gd name="T14" fmla="*/ 2 w 7"/>
                  <a:gd name="T15" fmla="*/ 1 h 8"/>
                  <a:gd name="T16" fmla="*/ 0 w 7"/>
                  <a:gd name="T17" fmla="*/ 0 h 8"/>
                  <a:gd name="T18" fmla="*/ 0 w 7"/>
                  <a:gd name="T19" fmla="*/ 1 h 8"/>
                  <a:gd name="T20" fmla="*/ 0 w 7"/>
                  <a:gd name="T21" fmla="*/ 4 h 8"/>
                  <a:gd name="T22" fmla="*/ 1 w 7"/>
                  <a:gd name="T23" fmla="*/ 5 h 8"/>
                  <a:gd name="T24" fmla="*/ 2 w 7"/>
                  <a:gd name="T25" fmla="*/ 6 h 8"/>
                  <a:gd name="T26" fmla="*/ 3 w 7"/>
                  <a:gd name="T27" fmla="*/ 7 h 8"/>
                  <a:gd name="T28" fmla="*/ 4 w 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8">
                    <a:moveTo>
                      <a:pt x="4" y="8"/>
                    </a:moveTo>
                    <a:lnTo>
                      <a:pt x="5" y="8"/>
                    </a:lnTo>
                    <a:lnTo>
                      <a:pt x="6" y="8"/>
                    </a:lnTo>
                    <a:lnTo>
                      <a:pt x="6" y="7"/>
                    </a:lnTo>
                    <a:lnTo>
                      <a:pt x="7" y="6"/>
                    </a:lnTo>
                    <a:lnTo>
                      <a:pt x="6" y="4"/>
                    </a:lnTo>
                    <a:lnTo>
                      <a:pt x="4" y="1"/>
                    </a:lnTo>
                    <a:lnTo>
                      <a:pt x="2" y="1"/>
                    </a:lnTo>
                    <a:lnTo>
                      <a:pt x="0" y="0"/>
                    </a:lnTo>
                    <a:lnTo>
                      <a:pt x="0" y="1"/>
                    </a:lnTo>
                    <a:lnTo>
                      <a:pt x="0" y="4"/>
                    </a:lnTo>
                    <a:lnTo>
                      <a:pt x="1" y="5"/>
                    </a:lnTo>
                    <a:lnTo>
                      <a:pt x="2" y="6"/>
                    </a:lnTo>
                    <a:lnTo>
                      <a:pt x="3" y="7"/>
                    </a:lnTo>
                    <a:lnTo>
                      <a:pt x="4"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394"/>
              <p:cNvSpPr>
                <a:spLocks/>
              </p:cNvSpPr>
              <p:nvPr userDrawn="1"/>
            </p:nvSpPr>
            <p:spPr bwMode="auto">
              <a:xfrm>
                <a:off x="2241" y="2779"/>
                <a:ext cx="5" cy="9"/>
              </a:xfrm>
              <a:custGeom>
                <a:avLst/>
                <a:gdLst>
                  <a:gd name="T0" fmla="*/ 1 w 11"/>
                  <a:gd name="T1" fmla="*/ 0 h 18"/>
                  <a:gd name="T2" fmla="*/ 0 w 11"/>
                  <a:gd name="T3" fmla="*/ 3 h 18"/>
                  <a:gd name="T4" fmla="*/ 4 w 11"/>
                  <a:gd name="T5" fmla="*/ 5 h 18"/>
                  <a:gd name="T6" fmla="*/ 5 w 11"/>
                  <a:gd name="T7" fmla="*/ 9 h 18"/>
                  <a:gd name="T8" fmla="*/ 6 w 11"/>
                  <a:gd name="T9" fmla="*/ 12 h 18"/>
                  <a:gd name="T10" fmla="*/ 7 w 11"/>
                  <a:gd name="T11" fmla="*/ 15 h 18"/>
                  <a:gd name="T12" fmla="*/ 8 w 11"/>
                  <a:gd name="T13" fmla="*/ 16 h 18"/>
                  <a:gd name="T14" fmla="*/ 8 w 11"/>
                  <a:gd name="T15" fmla="*/ 17 h 18"/>
                  <a:gd name="T16" fmla="*/ 8 w 11"/>
                  <a:gd name="T17" fmla="*/ 18 h 18"/>
                  <a:gd name="T18" fmla="*/ 9 w 11"/>
                  <a:gd name="T19" fmla="*/ 18 h 18"/>
                  <a:gd name="T20" fmla="*/ 11 w 11"/>
                  <a:gd name="T21" fmla="*/ 18 h 18"/>
                  <a:gd name="T22" fmla="*/ 11 w 11"/>
                  <a:gd name="T23" fmla="*/ 17 h 18"/>
                  <a:gd name="T24" fmla="*/ 11 w 11"/>
                  <a:gd name="T25" fmla="*/ 15 h 18"/>
                  <a:gd name="T26" fmla="*/ 10 w 11"/>
                  <a:gd name="T27" fmla="*/ 14 h 18"/>
                  <a:gd name="T28" fmla="*/ 9 w 11"/>
                  <a:gd name="T29" fmla="*/ 13 h 18"/>
                  <a:gd name="T30" fmla="*/ 9 w 11"/>
                  <a:gd name="T31" fmla="*/ 12 h 18"/>
                  <a:gd name="T32" fmla="*/ 8 w 11"/>
                  <a:gd name="T33" fmla="*/ 9 h 18"/>
                  <a:gd name="T34" fmla="*/ 7 w 11"/>
                  <a:gd name="T35" fmla="*/ 6 h 18"/>
                  <a:gd name="T36" fmla="*/ 6 w 11"/>
                  <a:gd name="T37" fmla="*/ 4 h 18"/>
                  <a:gd name="T38" fmla="*/ 5 w 11"/>
                  <a:gd name="T39" fmla="*/ 2 h 18"/>
                  <a:gd name="T40" fmla="*/ 4 w 11"/>
                  <a:gd name="T41" fmla="*/ 0 h 18"/>
                  <a:gd name="T42" fmla="*/ 1 w 1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8">
                    <a:moveTo>
                      <a:pt x="1" y="0"/>
                    </a:moveTo>
                    <a:lnTo>
                      <a:pt x="0" y="3"/>
                    </a:lnTo>
                    <a:lnTo>
                      <a:pt x="4" y="5"/>
                    </a:lnTo>
                    <a:lnTo>
                      <a:pt x="5" y="9"/>
                    </a:lnTo>
                    <a:lnTo>
                      <a:pt x="6" y="12"/>
                    </a:lnTo>
                    <a:lnTo>
                      <a:pt x="7" y="15"/>
                    </a:lnTo>
                    <a:lnTo>
                      <a:pt x="8" y="16"/>
                    </a:lnTo>
                    <a:lnTo>
                      <a:pt x="8" y="17"/>
                    </a:lnTo>
                    <a:lnTo>
                      <a:pt x="8" y="18"/>
                    </a:lnTo>
                    <a:lnTo>
                      <a:pt x="9" y="18"/>
                    </a:lnTo>
                    <a:lnTo>
                      <a:pt x="11" y="18"/>
                    </a:lnTo>
                    <a:lnTo>
                      <a:pt x="11" y="17"/>
                    </a:lnTo>
                    <a:lnTo>
                      <a:pt x="11" y="15"/>
                    </a:lnTo>
                    <a:lnTo>
                      <a:pt x="10" y="14"/>
                    </a:lnTo>
                    <a:lnTo>
                      <a:pt x="9" y="13"/>
                    </a:lnTo>
                    <a:lnTo>
                      <a:pt x="9" y="12"/>
                    </a:lnTo>
                    <a:lnTo>
                      <a:pt x="8" y="9"/>
                    </a:lnTo>
                    <a:lnTo>
                      <a:pt x="7" y="6"/>
                    </a:lnTo>
                    <a:lnTo>
                      <a:pt x="6" y="4"/>
                    </a:lnTo>
                    <a:lnTo>
                      <a:pt x="5" y="2"/>
                    </a:lnTo>
                    <a:lnTo>
                      <a:pt x="4"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395"/>
              <p:cNvSpPr>
                <a:spLocks/>
              </p:cNvSpPr>
              <p:nvPr userDrawn="1"/>
            </p:nvSpPr>
            <p:spPr bwMode="auto">
              <a:xfrm>
                <a:off x="2241" y="2783"/>
                <a:ext cx="3" cy="5"/>
              </a:xfrm>
              <a:custGeom>
                <a:avLst/>
                <a:gdLst>
                  <a:gd name="T0" fmla="*/ 0 w 6"/>
                  <a:gd name="T1" fmla="*/ 0 h 10"/>
                  <a:gd name="T2" fmla="*/ 0 w 6"/>
                  <a:gd name="T3" fmla="*/ 2 h 10"/>
                  <a:gd name="T4" fmla="*/ 1 w 6"/>
                  <a:gd name="T5" fmla="*/ 5 h 10"/>
                  <a:gd name="T6" fmla="*/ 3 w 6"/>
                  <a:gd name="T7" fmla="*/ 8 h 10"/>
                  <a:gd name="T8" fmla="*/ 5 w 6"/>
                  <a:gd name="T9" fmla="*/ 10 h 10"/>
                  <a:gd name="T10" fmla="*/ 6 w 6"/>
                  <a:gd name="T11" fmla="*/ 9 h 10"/>
                  <a:gd name="T12" fmla="*/ 6 w 6"/>
                  <a:gd name="T13" fmla="*/ 8 h 10"/>
                  <a:gd name="T14" fmla="*/ 6 w 6"/>
                  <a:gd name="T15" fmla="*/ 7 h 10"/>
                  <a:gd name="T16" fmla="*/ 5 w 6"/>
                  <a:gd name="T17" fmla="*/ 6 h 10"/>
                  <a:gd name="T18" fmla="*/ 4 w 6"/>
                  <a:gd name="T19" fmla="*/ 4 h 10"/>
                  <a:gd name="T20" fmla="*/ 3 w 6"/>
                  <a:gd name="T21" fmla="*/ 2 h 10"/>
                  <a:gd name="T22" fmla="*/ 1 w 6"/>
                  <a:gd name="T23" fmla="*/ 0 h 10"/>
                  <a:gd name="T24" fmla="*/ 0 w 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0">
                    <a:moveTo>
                      <a:pt x="0" y="0"/>
                    </a:moveTo>
                    <a:lnTo>
                      <a:pt x="0" y="2"/>
                    </a:lnTo>
                    <a:lnTo>
                      <a:pt x="1" y="5"/>
                    </a:lnTo>
                    <a:lnTo>
                      <a:pt x="3" y="8"/>
                    </a:lnTo>
                    <a:lnTo>
                      <a:pt x="5" y="10"/>
                    </a:lnTo>
                    <a:lnTo>
                      <a:pt x="6" y="9"/>
                    </a:lnTo>
                    <a:lnTo>
                      <a:pt x="6" y="8"/>
                    </a:lnTo>
                    <a:lnTo>
                      <a:pt x="6" y="7"/>
                    </a:lnTo>
                    <a:lnTo>
                      <a:pt x="5" y="6"/>
                    </a:lnTo>
                    <a:lnTo>
                      <a:pt x="4" y="4"/>
                    </a:lnTo>
                    <a:lnTo>
                      <a:pt x="3" y="2"/>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396"/>
              <p:cNvSpPr>
                <a:spLocks/>
              </p:cNvSpPr>
              <p:nvPr userDrawn="1"/>
            </p:nvSpPr>
            <p:spPr bwMode="auto">
              <a:xfrm>
                <a:off x="2239" y="2785"/>
                <a:ext cx="2" cy="4"/>
              </a:xfrm>
              <a:custGeom>
                <a:avLst/>
                <a:gdLst>
                  <a:gd name="T0" fmla="*/ 1 w 5"/>
                  <a:gd name="T1" fmla="*/ 0 h 8"/>
                  <a:gd name="T2" fmla="*/ 0 w 5"/>
                  <a:gd name="T3" fmla="*/ 0 h 8"/>
                  <a:gd name="T4" fmla="*/ 0 w 5"/>
                  <a:gd name="T5" fmla="*/ 1 h 8"/>
                  <a:gd name="T6" fmla="*/ 0 w 5"/>
                  <a:gd name="T7" fmla="*/ 2 h 8"/>
                  <a:gd name="T8" fmla="*/ 1 w 5"/>
                  <a:gd name="T9" fmla="*/ 3 h 8"/>
                  <a:gd name="T10" fmla="*/ 1 w 5"/>
                  <a:gd name="T11" fmla="*/ 4 h 8"/>
                  <a:gd name="T12" fmla="*/ 1 w 5"/>
                  <a:gd name="T13" fmla="*/ 5 h 8"/>
                  <a:gd name="T14" fmla="*/ 2 w 5"/>
                  <a:gd name="T15" fmla="*/ 6 h 8"/>
                  <a:gd name="T16" fmla="*/ 2 w 5"/>
                  <a:gd name="T17" fmla="*/ 7 h 8"/>
                  <a:gd name="T18" fmla="*/ 3 w 5"/>
                  <a:gd name="T19" fmla="*/ 8 h 8"/>
                  <a:gd name="T20" fmla="*/ 4 w 5"/>
                  <a:gd name="T21" fmla="*/ 8 h 8"/>
                  <a:gd name="T22" fmla="*/ 5 w 5"/>
                  <a:gd name="T23" fmla="*/ 6 h 8"/>
                  <a:gd name="T24" fmla="*/ 5 w 5"/>
                  <a:gd name="T25" fmla="*/ 4 h 8"/>
                  <a:gd name="T26" fmla="*/ 5 w 5"/>
                  <a:gd name="T27" fmla="*/ 3 h 8"/>
                  <a:gd name="T28" fmla="*/ 4 w 5"/>
                  <a:gd name="T29" fmla="*/ 2 h 8"/>
                  <a:gd name="T30" fmla="*/ 3 w 5"/>
                  <a:gd name="T31" fmla="*/ 1 h 8"/>
                  <a:gd name="T32" fmla="*/ 3 w 5"/>
                  <a:gd name="T33" fmla="*/ 0 h 8"/>
                  <a:gd name="T34" fmla="*/ 1 w 5"/>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1" y="0"/>
                    </a:moveTo>
                    <a:lnTo>
                      <a:pt x="0" y="0"/>
                    </a:lnTo>
                    <a:lnTo>
                      <a:pt x="0" y="1"/>
                    </a:lnTo>
                    <a:lnTo>
                      <a:pt x="0" y="2"/>
                    </a:lnTo>
                    <a:lnTo>
                      <a:pt x="1" y="3"/>
                    </a:lnTo>
                    <a:lnTo>
                      <a:pt x="1" y="4"/>
                    </a:lnTo>
                    <a:lnTo>
                      <a:pt x="1" y="5"/>
                    </a:lnTo>
                    <a:lnTo>
                      <a:pt x="2" y="6"/>
                    </a:lnTo>
                    <a:lnTo>
                      <a:pt x="2" y="7"/>
                    </a:lnTo>
                    <a:lnTo>
                      <a:pt x="3" y="8"/>
                    </a:lnTo>
                    <a:lnTo>
                      <a:pt x="4" y="8"/>
                    </a:lnTo>
                    <a:lnTo>
                      <a:pt x="5" y="6"/>
                    </a:lnTo>
                    <a:lnTo>
                      <a:pt x="5" y="4"/>
                    </a:lnTo>
                    <a:lnTo>
                      <a:pt x="5" y="3"/>
                    </a:lnTo>
                    <a:lnTo>
                      <a:pt x="4" y="2"/>
                    </a:lnTo>
                    <a:lnTo>
                      <a:pt x="3" y="1"/>
                    </a:lnTo>
                    <a:lnTo>
                      <a:pt x="3"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397"/>
              <p:cNvSpPr>
                <a:spLocks/>
              </p:cNvSpPr>
              <p:nvPr userDrawn="1"/>
            </p:nvSpPr>
            <p:spPr bwMode="auto">
              <a:xfrm>
                <a:off x="2236" y="2773"/>
                <a:ext cx="4" cy="8"/>
              </a:xfrm>
              <a:custGeom>
                <a:avLst/>
                <a:gdLst>
                  <a:gd name="T0" fmla="*/ 0 w 7"/>
                  <a:gd name="T1" fmla="*/ 0 h 15"/>
                  <a:gd name="T2" fmla="*/ 0 w 7"/>
                  <a:gd name="T3" fmla="*/ 0 h 15"/>
                  <a:gd name="T4" fmla="*/ 0 w 7"/>
                  <a:gd name="T5" fmla="*/ 1 h 15"/>
                  <a:gd name="T6" fmla="*/ 0 w 7"/>
                  <a:gd name="T7" fmla="*/ 2 h 15"/>
                  <a:gd name="T8" fmla="*/ 0 w 7"/>
                  <a:gd name="T9" fmla="*/ 3 h 15"/>
                  <a:gd name="T10" fmla="*/ 1 w 7"/>
                  <a:gd name="T11" fmla="*/ 6 h 15"/>
                  <a:gd name="T12" fmla="*/ 3 w 7"/>
                  <a:gd name="T13" fmla="*/ 10 h 15"/>
                  <a:gd name="T14" fmla="*/ 4 w 7"/>
                  <a:gd name="T15" fmla="*/ 14 h 15"/>
                  <a:gd name="T16" fmla="*/ 5 w 7"/>
                  <a:gd name="T17" fmla="*/ 15 h 15"/>
                  <a:gd name="T18" fmla="*/ 7 w 7"/>
                  <a:gd name="T19" fmla="*/ 15 h 15"/>
                  <a:gd name="T20" fmla="*/ 7 w 7"/>
                  <a:gd name="T21" fmla="*/ 13 h 15"/>
                  <a:gd name="T22" fmla="*/ 7 w 7"/>
                  <a:gd name="T23" fmla="*/ 11 h 15"/>
                  <a:gd name="T24" fmla="*/ 6 w 7"/>
                  <a:gd name="T25" fmla="*/ 9 h 15"/>
                  <a:gd name="T26" fmla="*/ 4 w 7"/>
                  <a:gd name="T27" fmla="*/ 7 h 15"/>
                  <a:gd name="T28" fmla="*/ 4 w 7"/>
                  <a:gd name="T29" fmla="*/ 5 h 15"/>
                  <a:gd name="T30" fmla="*/ 4 w 7"/>
                  <a:gd name="T31" fmla="*/ 3 h 15"/>
                  <a:gd name="T32" fmla="*/ 3 w 7"/>
                  <a:gd name="T33" fmla="*/ 3 h 15"/>
                  <a:gd name="T34" fmla="*/ 3 w 7"/>
                  <a:gd name="T35" fmla="*/ 2 h 15"/>
                  <a:gd name="T36" fmla="*/ 3 w 7"/>
                  <a:gd name="T37" fmla="*/ 1 h 15"/>
                  <a:gd name="T38" fmla="*/ 2 w 7"/>
                  <a:gd name="T39" fmla="*/ 0 h 15"/>
                  <a:gd name="T40" fmla="*/ 1 w 7"/>
                  <a:gd name="T41" fmla="*/ 0 h 15"/>
                  <a:gd name="T42" fmla="*/ 0 w 7"/>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15">
                    <a:moveTo>
                      <a:pt x="0" y="0"/>
                    </a:moveTo>
                    <a:lnTo>
                      <a:pt x="0" y="0"/>
                    </a:lnTo>
                    <a:lnTo>
                      <a:pt x="0" y="1"/>
                    </a:lnTo>
                    <a:lnTo>
                      <a:pt x="0" y="2"/>
                    </a:lnTo>
                    <a:lnTo>
                      <a:pt x="0" y="3"/>
                    </a:lnTo>
                    <a:lnTo>
                      <a:pt x="1" y="6"/>
                    </a:lnTo>
                    <a:lnTo>
                      <a:pt x="3" y="10"/>
                    </a:lnTo>
                    <a:lnTo>
                      <a:pt x="4" y="14"/>
                    </a:lnTo>
                    <a:lnTo>
                      <a:pt x="5" y="15"/>
                    </a:lnTo>
                    <a:lnTo>
                      <a:pt x="7" y="15"/>
                    </a:lnTo>
                    <a:lnTo>
                      <a:pt x="7" y="13"/>
                    </a:lnTo>
                    <a:lnTo>
                      <a:pt x="7" y="11"/>
                    </a:lnTo>
                    <a:lnTo>
                      <a:pt x="6" y="9"/>
                    </a:lnTo>
                    <a:lnTo>
                      <a:pt x="4" y="7"/>
                    </a:lnTo>
                    <a:lnTo>
                      <a:pt x="4" y="5"/>
                    </a:lnTo>
                    <a:lnTo>
                      <a:pt x="4" y="3"/>
                    </a:lnTo>
                    <a:lnTo>
                      <a:pt x="3" y="3"/>
                    </a:lnTo>
                    <a:lnTo>
                      <a:pt x="3" y="2"/>
                    </a:lnTo>
                    <a:lnTo>
                      <a:pt x="3" y="1"/>
                    </a:lnTo>
                    <a:lnTo>
                      <a:pt x="2" y="0"/>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398"/>
              <p:cNvSpPr>
                <a:spLocks/>
              </p:cNvSpPr>
              <p:nvPr userDrawn="1"/>
            </p:nvSpPr>
            <p:spPr bwMode="auto">
              <a:xfrm>
                <a:off x="2235" y="2776"/>
                <a:ext cx="2" cy="4"/>
              </a:xfrm>
              <a:custGeom>
                <a:avLst/>
                <a:gdLst>
                  <a:gd name="T0" fmla="*/ 0 w 3"/>
                  <a:gd name="T1" fmla="*/ 1 h 7"/>
                  <a:gd name="T2" fmla="*/ 0 w 3"/>
                  <a:gd name="T3" fmla="*/ 2 h 7"/>
                  <a:gd name="T4" fmla="*/ 1 w 3"/>
                  <a:gd name="T5" fmla="*/ 3 h 7"/>
                  <a:gd name="T6" fmla="*/ 1 w 3"/>
                  <a:gd name="T7" fmla="*/ 4 h 7"/>
                  <a:gd name="T8" fmla="*/ 1 w 3"/>
                  <a:gd name="T9" fmla="*/ 6 h 7"/>
                  <a:gd name="T10" fmla="*/ 2 w 3"/>
                  <a:gd name="T11" fmla="*/ 6 h 7"/>
                  <a:gd name="T12" fmla="*/ 3 w 3"/>
                  <a:gd name="T13" fmla="*/ 7 h 7"/>
                  <a:gd name="T14" fmla="*/ 3 w 3"/>
                  <a:gd name="T15" fmla="*/ 5 h 7"/>
                  <a:gd name="T16" fmla="*/ 3 w 3"/>
                  <a:gd name="T17" fmla="*/ 4 h 7"/>
                  <a:gd name="T18" fmla="*/ 2 w 3"/>
                  <a:gd name="T19" fmla="*/ 3 h 7"/>
                  <a:gd name="T20" fmla="*/ 2 w 3"/>
                  <a:gd name="T21" fmla="*/ 2 h 7"/>
                  <a:gd name="T22" fmla="*/ 2 w 3"/>
                  <a:gd name="T23" fmla="*/ 1 h 7"/>
                  <a:gd name="T24" fmla="*/ 2 w 3"/>
                  <a:gd name="T25" fmla="*/ 1 h 7"/>
                  <a:gd name="T26" fmla="*/ 1 w 3"/>
                  <a:gd name="T27" fmla="*/ 0 h 7"/>
                  <a:gd name="T28" fmla="*/ 0 w 3"/>
                  <a:gd name="T2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7">
                    <a:moveTo>
                      <a:pt x="0" y="1"/>
                    </a:moveTo>
                    <a:lnTo>
                      <a:pt x="0" y="2"/>
                    </a:lnTo>
                    <a:lnTo>
                      <a:pt x="1" y="3"/>
                    </a:lnTo>
                    <a:lnTo>
                      <a:pt x="1" y="4"/>
                    </a:lnTo>
                    <a:lnTo>
                      <a:pt x="1" y="6"/>
                    </a:lnTo>
                    <a:lnTo>
                      <a:pt x="2" y="6"/>
                    </a:lnTo>
                    <a:lnTo>
                      <a:pt x="3" y="7"/>
                    </a:lnTo>
                    <a:lnTo>
                      <a:pt x="3" y="5"/>
                    </a:lnTo>
                    <a:lnTo>
                      <a:pt x="3" y="4"/>
                    </a:lnTo>
                    <a:lnTo>
                      <a:pt x="2" y="3"/>
                    </a:lnTo>
                    <a:lnTo>
                      <a:pt x="2" y="2"/>
                    </a:lnTo>
                    <a:lnTo>
                      <a:pt x="2" y="1"/>
                    </a:lnTo>
                    <a:lnTo>
                      <a:pt x="2" y="1"/>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399"/>
              <p:cNvSpPr>
                <a:spLocks/>
              </p:cNvSpPr>
              <p:nvPr userDrawn="1"/>
            </p:nvSpPr>
            <p:spPr bwMode="auto">
              <a:xfrm>
                <a:off x="2235" y="2783"/>
                <a:ext cx="10" cy="15"/>
              </a:xfrm>
              <a:custGeom>
                <a:avLst/>
                <a:gdLst>
                  <a:gd name="T0" fmla="*/ 0 w 19"/>
                  <a:gd name="T1" fmla="*/ 16 h 31"/>
                  <a:gd name="T2" fmla="*/ 0 w 19"/>
                  <a:gd name="T3" fmla="*/ 17 h 31"/>
                  <a:gd name="T4" fmla="*/ 1 w 19"/>
                  <a:gd name="T5" fmla="*/ 17 h 31"/>
                  <a:gd name="T6" fmla="*/ 1 w 19"/>
                  <a:gd name="T7" fmla="*/ 19 h 31"/>
                  <a:gd name="T8" fmla="*/ 1 w 19"/>
                  <a:gd name="T9" fmla="*/ 19 h 31"/>
                  <a:gd name="T10" fmla="*/ 2 w 19"/>
                  <a:gd name="T11" fmla="*/ 23 h 31"/>
                  <a:gd name="T12" fmla="*/ 4 w 19"/>
                  <a:gd name="T13" fmla="*/ 25 h 31"/>
                  <a:gd name="T14" fmla="*/ 7 w 19"/>
                  <a:gd name="T15" fmla="*/ 27 h 31"/>
                  <a:gd name="T16" fmla="*/ 9 w 19"/>
                  <a:gd name="T17" fmla="*/ 28 h 31"/>
                  <a:gd name="T18" fmla="*/ 11 w 19"/>
                  <a:gd name="T19" fmla="*/ 28 h 31"/>
                  <a:gd name="T20" fmla="*/ 12 w 19"/>
                  <a:gd name="T21" fmla="*/ 29 h 31"/>
                  <a:gd name="T22" fmla="*/ 15 w 19"/>
                  <a:gd name="T23" fmla="*/ 31 h 31"/>
                  <a:gd name="T24" fmla="*/ 16 w 19"/>
                  <a:gd name="T25" fmla="*/ 31 h 31"/>
                  <a:gd name="T26" fmla="*/ 17 w 19"/>
                  <a:gd name="T27" fmla="*/ 31 h 31"/>
                  <a:gd name="T28" fmla="*/ 19 w 19"/>
                  <a:gd name="T29" fmla="*/ 31 h 31"/>
                  <a:gd name="T30" fmla="*/ 19 w 19"/>
                  <a:gd name="T31" fmla="*/ 30 h 31"/>
                  <a:gd name="T32" fmla="*/ 19 w 19"/>
                  <a:gd name="T33" fmla="*/ 29 h 31"/>
                  <a:gd name="T34" fmla="*/ 19 w 19"/>
                  <a:gd name="T35" fmla="*/ 28 h 31"/>
                  <a:gd name="T36" fmla="*/ 17 w 19"/>
                  <a:gd name="T37" fmla="*/ 27 h 31"/>
                  <a:gd name="T38" fmla="*/ 16 w 19"/>
                  <a:gd name="T39" fmla="*/ 26 h 31"/>
                  <a:gd name="T40" fmla="*/ 14 w 19"/>
                  <a:gd name="T41" fmla="*/ 26 h 31"/>
                  <a:gd name="T42" fmla="*/ 12 w 19"/>
                  <a:gd name="T43" fmla="*/ 26 h 31"/>
                  <a:gd name="T44" fmla="*/ 10 w 19"/>
                  <a:gd name="T45" fmla="*/ 25 h 31"/>
                  <a:gd name="T46" fmla="*/ 10 w 19"/>
                  <a:gd name="T47" fmla="*/ 23 h 31"/>
                  <a:gd name="T48" fmla="*/ 10 w 19"/>
                  <a:gd name="T49" fmla="*/ 20 h 31"/>
                  <a:gd name="T50" fmla="*/ 10 w 19"/>
                  <a:gd name="T51" fmla="*/ 18 h 31"/>
                  <a:gd name="T52" fmla="*/ 10 w 19"/>
                  <a:gd name="T53" fmla="*/ 16 h 31"/>
                  <a:gd name="T54" fmla="*/ 9 w 19"/>
                  <a:gd name="T55" fmla="*/ 14 h 31"/>
                  <a:gd name="T56" fmla="*/ 7 w 19"/>
                  <a:gd name="T57" fmla="*/ 12 h 31"/>
                  <a:gd name="T58" fmla="*/ 6 w 19"/>
                  <a:gd name="T59" fmla="*/ 10 h 31"/>
                  <a:gd name="T60" fmla="*/ 5 w 19"/>
                  <a:gd name="T61" fmla="*/ 8 h 31"/>
                  <a:gd name="T62" fmla="*/ 5 w 19"/>
                  <a:gd name="T63" fmla="*/ 6 h 31"/>
                  <a:gd name="T64" fmla="*/ 5 w 19"/>
                  <a:gd name="T65" fmla="*/ 5 h 31"/>
                  <a:gd name="T66" fmla="*/ 4 w 19"/>
                  <a:gd name="T67" fmla="*/ 3 h 31"/>
                  <a:gd name="T68" fmla="*/ 4 w 19"/>
                  <a:gd name="T69" fmla="*/ 2 h 31"/>
                  <a:gd name="T70" fmla="*/ 3 w 19"/>
                  <a:gd name="T71" fmla="*/ 1 h 31"/>
                  <a:gd name="T72" fmla="*/ 2 w 19"/>
                  <a:gd name="T73" fmla="*/ 0 h 31"/>
                  <a:gd name="T74" fmla="*/ 1 w 19"/>
                  <a:gd name="T75" fmla="*/ 0 h 31"/>
                  <a:gd name="T76" fmla="*/ 0 w 19"/>
                  <a:gd name="T77" fmla="*/ 8 h 31"/>
                  <a:gd name="T78" fmla="*/ 0 w 19"/>
                  <a:gd name="T79"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 h="31">
                    <a:moveTo>
                      <a:pt x="0" y="16"/>
                    </a:moveTo>
                    <a:lnTo>
                      <a:pt x="0" y="17"/>
                    </a:lnTo>
                    <a:lnTo>
                      <a:pt x="1" y="17"/>
                    </a:lnTo>
                    <a:lnTo>
                      <a:pt x="1" y="19"/>
                    </a:lnTo>
                    <a:lnTo>
                      <a:pt x="1" y="19"/>
                    </a:lnTo>
                    <a:lnTo>
                      <a:pt x="2" y="23"/>
                    </a:lnTo>
                    <a:lnTo>
                      <a:pt x="4" y="25"/>
                    </a:lnTo>
                    <a:lnTo>
                      <a:pt x="7" y="27"/>
                    </a:lnTo>
                    <a:lnTo>
                      <a:pt x="9" y="28"/>
                    </a:lnTo>
                    <a:lnTo>
                      <a:pt x="11" y="28"/>
                    </a:lnTo>
                    <a:lnTo>
                      <a:pt x="12" y="29"/>
                    </a:lnTo>
                    <a:lnTo>
                      <a:pt x="15" y="31"/>
                    </a:lnTo>
                    <a:lnTo>
                      <a:pt x="16" y="31"/>
                    </a:lnTo>
                    <a:lnTo>
                      <a:pt x="17" y="31"/>
                    </a:lnTo>
                    <a:lnTo>
                      <a:pt x="19" y="31"/>
                    </a:lnTo>
                    <a:lnTo>
                      <a:pt x="19" y="30"/>
                    </a:lnTo>
                    <a:lnTo>
                      <a:pt x="19" y="29"/>
                    </a:lnTo>
                    <a:lnTo>
                      <a:pt x="19" y="28"/>
                    </a:lnTo>
                    <a:lnTo>
                      <a:pt x="17" y="27"/>
                    </a:lnTo>
                    <a:lnTo>
                      <a:pt x="16" y="26"/>
                    </a:lnTo>
                    <a:lnTo>
                      <a:pt x="14" y="26"/>
                    </a:lnTo>
                    <a:lnTo>
                      <a:pt x="12" y="26"/>
                    </a:lnTo>
                    <a:lnTo>
                      <a:pt x="10" y="25"/>
                    </a:lnTo>
                    <a:lnTo>
                      <a:pt x="10" y="23"/>
                    </a:lnTo>
                    <a:lnTo>
                      <a:pt x="10" y="20"/>
                    </a:lnTo>
                    <a:lnTo>
                      <a:pt x="10" y="18"/>
                    </a:lnTo>
                    <a:lnTo>
                      <a:pt x="10" y="16"/>
                    </a:lnTo>
                    <a:lnTo>
                      <a:pt x="9" y="14"/>
                    </a:lnTo>
                    <a:lnTo>
                      <a:pt x="7" y="12"/>
                    </a:lnTo>
                    <a:lnTo>
                      <a:pt x="6" y="10"/>
                    </a:lnTo>
                    <a:lnTo>
                      <a:pt x="5" y="8"/>
                    </a:lnTo>
                    <a:lnTo>
                      <a:pt x="5" y="6"/>
                    </a:lnTo>
                    <a:lnTo>
                      <a:pt x="5" y="5"/>
                    </a:lnTo>
                    <a:lnTo>
                      <a:pt x="4" y="3"/>
                    </a:lnTo>
                    <a:lnTo>
                      <a:pt x="4" y="2"/>
                    </a:lnTo>
                    <a:lnTo>
                      <a:pt x="3" y="1"/>
                    </a:lnTo>
                    <a:lnTo>
                      <a:pt x="2" y="0"/>
                    </a:lnTo>
                    <a:lnTo>
                      <a:pt x="1" y="0"/>
                    </a:lnTo>
                    <a:lnTo>
                      <a:pt x="0" y="8"/>
                    </a:lnTo>
                    <a:lnTo>
                      <a:pt x="0"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400"/>
              <p:cNvSpPr>
                <a:spLocks/>
              </p:cNvSpPr>
              <p:nvPr userDrawn="1"/>
            </p:nvSpPr>
            <p:spPr bwMode="auto">
              <a:xfrm>
                <a:off x="2234" y="2794"/>
                <a:ext cx="6" cy="9"/>
              </a:xfrm>
              <a:custGeom>
                <a:avLst/>
                <a:gdLst>
                  <a:gd name="T0" fmla="*/ 1 w 11"/>
                  <a:gd name="T1" fmla="*/ 0 h 17"/>
                  <a:gd name="T2" fmla="*/ 0 w 11"/>
                  <a:gd name="T3" fmla="*/ 1 h 17"/>
                  <a:gd name="T4" fmla="*/ 0 w 11"/>
                  <a:gd name="T5" fmla="*/ 2 h 17"/>
                  <a:gd name="T6" fmla="*/ 0 w 11"/>
                  <a:gd name="T7" fmla="*/ 3 h 17"/>
                  <a:gd name="T8" fmla="*/ 1 w 11"/>
                  <a:gd name="T9" fmla="*/ 5 h 17"/>
                  <a:gd name="T10" fmla="*/ 1 w 11"/>
                  <a:gd name="T11" fmla="*/ 6 h 17"/>
                  <a:gd name="T12" fmla="*/ 2 w 11"/>
                  <a:gd name="T13" fmla="*/ 7 h 17"/>
                  <a:gd name="T14" fmla="*/ 2 w 11"/>
                  <a:gd name="T15" fmla="*/ 8 h 17"/>
                  <a:gd name="T16" fmla="*/ 3 w 11"/>
                  <a:gd name="T17" fmla="*/ 9 h 17"/>
                  <a:gd name="T18" fmla="*/ 3 w 11"/>
                  <a:gd name="T19" fmla="*/ 11 h 17"/>
                  <a:gd name="T20" fmla="*/ 3 w 11"/>
                  <a:gd name="T21" fmla="*/ 12 h 17"/>
                  <a:gd name="T22" fmla="*/ 4 w 11"/>
                  <a:gd name="T23" fmla="*/ 12 h 17"/>
                  <a:gd name="T24" fmla="*/ 5 w 11"/>
                  <a:gd name="T25" fmla="*/ 13 h 17"/>
                  <a:gd name="T26" fmla="*/ 7 w 11"/>
                  <a:gd name="T27" fmla="*/ 12 h 17"/>
                  <a:gd name="T28" fmla="*/ 8 w 11"/>
                  <a:gd name="T29" fmla="*/ 14 h 17"/>
                  <a:gd name="T30" fmla="*/ 8 w 11"/>
                  <a:gd name="T31" fmla="*/ 15 h 17"/>
                  <a:gd name="T32" fmla="*/ 8 w 11"/>
                  <a:gd name="T33" fmla="*/ 17 h 17"/>
                  <a:gd name="T34" fmla="*/ 11 w 11"/>
                  <a:gd name="T35" fmla="*/ 17 h 17"/>
                  <a:gd name="T36" fmla="*/ 11 w 11"/>
                  <a:gd name="T37" fmla="*/ 15 h 17"/>
                  <a:gd name="T38" fmla="*/ 11 w 11"/>
                  <a:gd name="T39" fmla="*/ 13 h 17"/>
                  <a:gd name="T40" fmla="*/ 10 w 11"/>
                  <a:gd name="T41" fmla="*/ 11 h 17"/>
                  <a:gd name="T42" fmla="*/ 9 w 11"/>
                  <a:gd name="T43" fmla="*/ 9 h 17"/>
                  <a:gd name="T44" fmla="*/ 8 w 11"/>
                  <a:gd name="T45" fmla="*/ 8 h 17"/>
                  <a:gd name="T46" fmla="*/ 6 w 11"/>
                  <a:gd name="T47" fmla="*/ 7 h 17"/>
                  <a:gd name="T48" fmla="*/ 5 w 11"/>
                  <a:gd name="T49" fmla="*/ 6 h 17"/>
                  <a:gd name="T50" fmla="*/ 4 w 11"/>
                  <a:gd name="T51" fmla="*/ 4 h 17"/>
                  <a:gd name="T52" fmla="*/ 4 w 11"/>
                  <a:gd name="T53" fmla="*/ 2 h 17"/>
                  <a:gd name="T54" fmla="*/ 3 w 11"/>
                  <a:gd name="T55" fmla="*/ 1 h 17"/>
                  <a:gd name="T56" fmla="*/ 1 w 11"/>
                  <a:gd name="T5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7">
                    <a:moveTo>
                      <a:pt x="1" y="0"/>
                    </a:moveTo>
                    <a:lnTo>
                      <a:pt x="0" y="1"/>
                    </a:lnTo>
                    <a:lnTo>
                      <a:pt x="0" y="2"/>
                    </a:lnTo>
                    <a:lnTo>
                      <a:pt x="0" y="3"/>
                    </a:lnTo>
                    <a:lnTo>
                      <a:pt x="1" y="5"/>
                    </a:lnTo>
                    <a:lnTo>
                      <a:pt x="1" y="6"/>
                    </a:lnTo>
                    <a:lnTo>
                      <a:pt x="2" y="7"/>
                    </a:lnTo>
                    <a:lnTo>
                      <a:pt x="2" y="8"/>
                    </a:lnTo>
                    <a:lnTo>
                      <a:pt x="3" y="9"/>
                    </a:lnTo>
                    <a:lnTo>
                      <a:pt x="3" y="11"/>
                    </a:lnTo>
                    <a:lnTo>
                      <a:pt x="3" y="12"/>
                    </a:lnTo>
                    <a:lnTo>
                      <a:pt x="4" y="12"/>
                    </a:lnTo>
                    <a:lnTo>
                      <a:pt x="5" y="13"/>
                    </a:lnTo>
                    <a:lnTo>
                      <a:pt x="7" y="12"/>
                    </a:lnTo>
                    <a:lnTo>
                      <a:pt x="8" y="14"/>
                    </a:lnTo>
                    <a:lnTo>
                      <a:pt x="8" y="15"/>
                    </a:lnTo>
                    <a:lnTo>
                      <a:pt x="8" y="17"/>
                    </a:lnTo>
                    <a:lnTo>
                      <a:pt x="11" y="17"/>
                    </a:lnTo>
                    <a:lnTo>
                      <a:pt x="11" y="15"/>
                    </a:lnTo>
                    <a:lnTo>
                      <a:pt x="11" y="13"/>
                    </a:lnTo>
                    <a:lnTo>
                      <a:pt x="10" y="11"/>
                    </a:lnTo>
                    <a:lnTo>
                      <a:pt x="9" y="9"/>
                    </a:lnTo>
                    <a:lnTo>
                      <a:pt x="8" y="8"/>
                    </a:lnTo>
                    <a:lnTo>
                      <a:pt x="6" y="7"/>
                    </a:lnTo>
                    <a:lnTo>
                      <a:pt x="5" y="6"/>
                    </a:lnTo>
                    <a:lnTo>
                      <a:pt x="4" y="4"/>
                    </a:lnTo>
                    <a:lnTo>
                      <a:pt x="4" y="2"/>
                    </a:lnTo>
                    <a:lnTo>
                      <a:pt x="3"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401"/>
              <p:cNvSpPr>
                <a:spLocks/>
              </p:cNvSpPr>
              <p:nvPr userDrawn="1"/>
            </p:nvSpPr>
            <p:spPr bwMode="auto">
              <a:xfrm>
                <a:off x="2239" y="2750"/>
                <a:ext cx="5" cy="4"/>
              </a:xfrm>
              <a:custGeom>
                <a:avLst/>
                <a:gdLst>
                  <a:gd name="T0" fmla="*/ 2 w 12"/>
                  <a:gd name="T1" fmla="*/ 5 h 9"/>
                  <a:gd name="T2" fmla="*/ 4 w 12"/>
                  <a:gd name="T3" fmla="*/ 5 h 9"/>
                  <a:gd name="T4" fmla="*/ 5 w 12"/>
                  <a:gd name="T5" fmla="*/ 6 h 9"/>
                  <a:gd name="T6" fmla="*/ 6 w 12"/>
                  <a:gd name="T7" fmla="*/ 7 h 9"/>
                  <a:gd name="T8" fmla="*/ 8 w 12"/>
                  <a:gd name="T9" fmla="*/ 8 h 9"/>
                  <a:gd name="T10" fmla="*/ 9 w 12"/>
                  <a:gd name="T11" fmla="*/ 9 h 9"/>
                  <a:gd name="T12" fmla="*/ 10 w 12"/>
                  <a:gd name="T13" fmla="*/ 9 h 9"/>
                  <a:gd name="T14" fmla="*/ 12 w 12"/>
                  <a:gd name="T15" fmla="*/ 8 h 9"/>
                  <a:gd name="T16" fmla="*/ 11 w 12"/>
                  <a:gd name="T17" fmla="*/ 6 h 9"/>
                  <a:gd name="T18" fmla="*/ 9 w 12"/>
                  <a:gd name="T19" fmla="*/ 4 h 9"/>
                  <a:gd name="T20" fmla="*/ 6 w 12"/>
                  <a:gd name="T21" fmla="*/ 2 h 9"/>
                  <a:gd name="T22" fmla="*/ 3 w 12"/>
                  <a:gd name="T23" fmla="*/ 1 h 9"/>
                  <a:gd name="T24" fmla="*/ 0 w 12"/>
                  <a:gd name="T25" fmla="*/ 0 h 9"/>
                  <a:gd name="T26" fmla="*/ 1 w 12"/>
                  <a:gd name="T27" fmla="*/ 1 h 9"/>
                  <a:gd name="T28" fmla="*/ 1 w 12"/>
                  <a:gd name="T29" fmla="*/ 3 h 9"/>
                  <a:gd name="T30" fmla="*/ 2 w 12"/>
                  <a:gd name="T31" fmla="*/ 4 h 9"/>
                  <a:gd name="T32" fmla="*/ 2 w 12"/>
                  <a:gd name="T3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9">
                    <a:moveTo>
                      <a:pt x="2" y="5"/>
                    </a:moveTo>
                    <a:lnTo>
                      <a:pt x="4" y="5"/>
                    </a:lnTo>
                    <a:lnTo>
                      <a:pt x="5" y="6"/>
                    </a:lnTo>
                    <a:lnTo>
                      <a:pt x="6" y="7"/>
                    </a:lnTo>
                    <a:lnTo>
                      <a:pt x="8" y="8"/>
                    </a:lnTo>
                    <a:lnTo>
                      <a:pt x="9" y="9"/>
                    </a:lnTo>
                    <a:lnTo>
                      <a:pt x="10" y="9"/>
                    </a:lnTo>
                    <a:lnTo>
                      <a:pt x="12" y="8"/>
                    </a:lnTo>
                    <a:lnTo>
                      <a:pt x="11" y="6"/>
                    </a:lnTo>
                    <a:lnTo>
                      <a:pt x="9" y="4"/>
                    </a:lnTo>
                    <a:lnTo>
                      <a:pt x="6" y="2"/>
                    </a:lnTo>
                    <a:lnTo>
                      <a:pt x="3" y="1"/>
                    </a:lnTo>
                    <a:lnTo>
                      <a:pt x="0" y="0"/>
                    </a:lnTo>
                    <a:lnTo>
                      <a:pt x="1" y="1"/>
                    </a:lnTo>
                    <a:lnTo>
                      <a:pt x="1" y="3"/>
                    </a:lnTo>
                    <a:lnTo>
                      <a:pt x="2" y="4"/>
                    </a:lnTo>
                    <a:lnTo>
                      <a:pt x="2"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402"/>
              <p:cNvSpPr>
                <a:spLocks/>
              </p:cNvSpPr>
              <p:nvPr userDrawn="1"/>
            </p:nvSpPr>
            <p:spPr bwMode="auto">
              <a:xfrm>
                <a:off x="2238" y="2753"/>
                <a:ext cx="6" cy="5"/>
              </a:xfrm>
              <a:custGeom>
                <a:avLst/>
                <a:gdLst>
                  <a:gd name="T0" fmla="*/ 0 w 13"/>
                  <a:gd name="T1" fmla="*/ 1 h 10"/>
                  <a:gd name="T2" fmla="*/ 2 w 13"/>
                  <a:gd name="T3" fmla="*/ 3 h 10"/>
                  <a:gd name="T4" fmla="*/ 3 w 13"/>
                  <a:gd name="T5" fmla="*/ 4 h 10"/>
                  <a:gd name="T6" fmla="*/ 4 w 13"/>
                  <a:gd name="T7" fmla="*/ 7 h 10"/>
                  <a:gd name="T8" fmla="*/ 6 w 13"/>
                  <a:gd name="T9" fmla="*/ 9 h 10"/>
                  <a:gd name="T10" fmla="*/ 8 w 13"/>
                  <a:gd name="T11" fmla="*/ 10 h 10"/>
                  <a:gd name="T12" fmla="*/ 10 w 13"/>
                  <a:gd name="T13" fmla="*/ 10 h 10"/>
                  <a:gd name="T14" fmla="*/ 12 w 13"/>
                  <a:gd name="T15" fmla="*/ 10 h 10"/>
                  <a:gd name="T16" fmla="*/ 13 w 13"/>
                  <a:gd name="T17" fmla="*/ 10 h 10"/>
                  <a:gd name="T18" fmla="*/ 13 w 13"/>
                  <a:gd name="T19" fmla="*/ 9 h 10"/>
                  <a:gd name="T20" fmla="*/ 13 w 13"/>
                  <a:gd name="T21" fmla="*/ 7 h 10"/>
                  <a:gd name="T22" fmla="*/ 12 w 13"/>
                  <a:gd name="T23" fmla="*/ 6 h 10"/>
                  <a:gd name="T24" fmla="*/ 11 w 13"/>
                  <a:gd name="T25" fmla="*/ 6 h 10"/>
                  <a:gd name="T26" fmla="*/ 8 w 13"/>
                  <a:gd name="T27" fmla="*/ 4 h 10"/>
                  <a:gd name="T28" fmla="*/ 5 w 13"/>
                  <a:gd name="T29" fmla="*/ 2 h 10"/>
                  <a:gd name="T30" fmla="*/ 2 w 13"/>
                  <a:gd name="T31" fmla="*/ 0 h 10"/>
                  <a:gd name="T32" fmla="*/ 1 w 13"/>
                  <a:gd name="T33" fmla="*/ 0 h 10"/>
                  <a:gd name="T34" fmla="*/ 0 w 13"/>
                  <a:gd name="T35" fmla="*/ 0 h 10"/>
                  <a:gd name="T36" fmla="*/ 0 w 13"/>
                  <a:gd name="T37" fmla="*/ 0 h 10"/>
                  <a:gd name="T38" fmla="*/ 0 w 13"/>
                  <a:gd name="T3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0">
                    <a:moveTo>
                      <a:pt x="0" y="1"/>
                    </a:moveTo>
                    <a:lnTo>
                      <a:pt x="2" y="3"/>
                    </a:lnTo>
                    <a:lnTo>
                      <a:pt x="3" y="4"/>
                    </a:lnTo>
                    <a:lnTo>
                      <a:pt x="4" y="7"/>
                    </a:lnTo>
                    <a:lnTo>
                      <a:pt x="6" y="9"/>
                    </a:lnTo>
                    <a:lnTo>
                      <a:pt x="8" y="10"/>
                    </a:lnTo>
                    <a:lnTo>
                      <a:pt x="10" y="10"/>
                    </a:lnTo>
                    <a:lnTo>
                      <a:pt x="12" y="10"/>
                    </a:lnTo>
                    <a:lnTo>
                      <a:pt x="13" y="10"/>
                    </a:lnTo>
                    <a:lnTo>
                      <a:pt x="13" y="9"/>
                    </a:lnTo>
                    <a:lnTo>
                      <a:pt x="13" y="7"/>
                    </a:lnTo>
                    <a:lnTo>
                      <a:pt x="12" y="6"/>
                    </a:lnTo>
                    <a:lnTo>
                      <a:pt x="11" y="6"/>
                    </a:lnTo>
                    <a:lnTo>
                      <a:pt x="8" y="4"/>
                    </a:lnTo>
                    <a:lnTo>
                      <a:pt x="5" y="2"/>
                    </a:lnTo>
                    <a:lnTo>
                      <a:pt x="2" y="0"/>
                    </a:lnTo>
                    <a:lnTo>
                      <a:pt x="1" y="0"/>
                    </a:lnTo>
                    <a:lnTo>
                      <a:pt x="0" y="0"/>
                    </a:lnTo>
                    <a:lnTo>
                      <a:pt x="0"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403"/>
              <p:cNvSpPr>
                <a:spLocks/>
              </p:cNvSpPr>
              <p:nvPr userDrawn="1"/>
            </p:nvSpPr>
            <p:spPr bwMode="auto">
              <a:xfrm>
                <a:off x="2233" y="2741"/>
                <a:ext cx="3" cy="4"/>
              </a:xfrm>
              <a:custGeom>
                <a:avLst/>
                <a:gdLst>
                  <a:gd name="T0" fmla="*/ 0 w 5"/>
                  <a:gd name="T1" fmla="*/ 1 h 6"/>
                  <a:gd name="T2" fmla="*/ 0 w 5"/>
                  <a:gd name="T3" fmla="*/ 3 h 6"/>
                  <a:gd name="T4" fmla="*/ 1 w 5"/>
                  <a:gd name="T5" fmla="*/ 4 h 6"/>
                  <a:gd name="T6" fmla="*/ 1 w 5"/>
                  <a:gd name="T7" fmla="*/ 6 h 6"/>
                  <a:gd name="T8" fmla="*/ 2 w 5"/>
                  <a:gd name="T9" fmla="*/ 6 h 6"/>
                  <a:gd name="T10" fmla="*/ 3 w 5"/>
                  <a:gd name="T11" fmla="*/ 6 h 6"/>
                  <a:gd name="T12" fmla="*/ 4 w 5"/>
                  <a:gd name="T13" fmla="*/ 6 h 6"/>
                  <a:gd name="T14" fmla="*/ 5 w 5"/>
                  <a:gd name="T15" fmla="*/ 5 h 6"/>
                  <a:gd name="T16" fmla="*/ 5 w 5"/>
                  <a:gd name="T17" fmla="*/ 3 h 6"/>
                  <a:gd name="T18" fmla="*/ 5 w 5"/>
                  <a:gd name="T19" fmla="*/ 2 h 6"/>
                  <a:gd name="T20" fmla="*/ 4 w 5"/>
                  <a:gd name="T21" fmla="*/ 1 h 6"/>
                  <a:gd name="T22" fmla="*/ 3 w 5"/>
                  <a:gd name="T23" fmla="*/ 0 h 6"/>
                  <a:gd name="T24" fmla="*/ 1 w 5"/>
                  <a:gd name="T25" fmla="*/ 0 h 6"/>
                  <a:gd name="T26" fmla="*/ 0 w 5"/>
                  <a:gd name="T2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0" y="1"/>
                    </a:moveTo>
                    <a:lnTo>
                      <a:pt x="0" y="3"/>
                    </a:lnTo>
                    <a:lnTo>
                      <a:pt x="1" y="4"/>
                    </a:lnTo>
                    <a:lnTo>
                      <a:pt x="1" y="6"/>
                    </a:lnTo>
                    <a:lnTo>
                      <a:pt x="2" y="6"/>
                    </a:lnTo>
                    <a:lnTo>
                      <a:pt x="3" y="6"/>
                    </a:lnTo>
                    <a:lnTo>
                      <a:pt x="4" y="6"/>
                    </a:lnTo>
                    <a:lnTo>
                      <a:pt x="5" y="5"/>
                    </a:lnTo>
                    <a:lnTo>
                      <a:pt x="5" y="3"/>
                    </a:lnTo>
                    <a:lnTo>
                      <a:pt x="5" y="2"/>
                    </a:lnTo>
                    <a:lnTo>
                      <a:pt x="4" y="1"/>
                    </a:lnTo>
                    <a:lnTo>
                      <a:pt x="3"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404"/>
              <p:cNvSpPr>
                <a:spLocks/>
              </p:cNvSpPr>
              <p:nvPr userDrawn="1"/>
            </p:nvSpPr>
            <p:spPr bwMode="auto">
              <a:xfrm>
                <a:off x="2229" y="2730"/>
                <a:ext cx="4" cy="9"/>
              </a:xfrm>
              <a:custGeom>
                <a:avLst/>
                <a:gdLst>
                  <a:gd name="T0" fmla="*/ 0 w 9"/>
                  <a:gd name="T1" fmla="*/ 10 h 16"/>
                  <a:gd name="T2" fmla="*/ 1 w 9"/>
                  <a:gd name="T3" fmla="*/ 11 h 16"/>
                  <a:gd name="T4" fmla="*/ 2 w 9"/>
                  <a:gd name="T5" fmla="*/ 10 h 16"/>
                  <a:gd name="T6" fmla="*/ 2 w 9"/>
                  <a:gd name="T7" fmla="*/ 9 h 16"/>
                  <a:gd name="T8" fmla="*/ 2 w 9"/>
                  <a:gd name="T9" fmla="*/ 8 h 16"/>
                  <a:gd name="T10" fmla="*/ 3 w 9"/>
                  <a:gd name="T11" fmla="*/ 7 h 16"/>
                  <a:gd name="T12" fmla="*/ 4 w 9"/>
                  <a:gd name="T13" fmla="*/ 7 h 16"/>
                  <a:gd name="T14" fmla="*/ 4 w 9"/>
                  <a:gd name="T15" fmla="*/ 8 h 16"/>
                  <a:gd name="T16" fmla="*/ 4 w 9"/>
                  <a:gd name="T17" fmla="*/ 10 h 16"/>
                  <a:gd name="T18" fmla="*/ 4 w 9"/>
                  <a:gd name="T19" fmla="*/ 12 h 16"/>
                  <a:gd name="T20" fmla="*/ 5 w 9"/>
                  <a:gd name="T21" fmla="*/ 14 h 16"/>
                  <a:gd name="T22" fmla="*/ 7 w 9"/>
                  <a:gd name="T23" fmla="*/ 16 h 16"/>
                  <a:gd name="T24" fmla="*/ 8 w 9"/>
                  <a:gd name="T25" fmla="*/ 15 h 16"/>
                  <a:gd name="T26" fmla="*/ 9 w 9"/>
                  <a:gd name="T27" fmla="*/ 13 h 16"/>
                  <a:gd name="T28" fmla="*/ 8 w 9"/>
                  <a:gd name="T29" fmla="*/ 12 h 16"/>
                  <a:gd name="T30" fmla="*/ 8 w 9"/>
                  <a:gd name="T31" fmla="*/ 10 h 16"/>
                  <a:gd name="T32" fmla="*/ 7 w 9"/>
                  <a:gd name="T33" fmla="*/ 9 h 16"/>
                  <a:gd name="T34" fmla="*/ 7 w 9"/>
                  <a:gd name="T35" fmla="*/ 7 h 16"/>
                  <a:gd name="T36" fmla="*/ 7 w 9"/>
                  <a:gd name="T37" fmla="*/ 5 h 16"/>
                  <a:gd name="T38" fmla="*/ 4 w 9"/>
                  <a:gd name="T39" fmla="*/ 5 h 16"/>
                  <a:gd name="T40" fmla="*/ 4 w 9"/>
                  <a:gd name="T41" fmla="*/ 5 h 16"/>
                  <a:gd name="T42" fmla="*/ 3 w 9"/>
                  <a:gd name="T43" fmla="*/ 4 h 16"/>
                  <a:gd name="T44" fmla="*/ 3 w 9"/>
                  <a:gd name="T45" fmla="*/ 3 h 16"/>
                  <a:gd name="T46" fmla="*/ 4 w 9"/>
                  <a:gd name="T47" fmla="*/ 2 h 16"/>
                  <a:gd name="T48" fmla="*/ 3 w 9"/>
                  <a:gd name="T49" fmla="*/ 1 h 16"/>
                  <a:gd name="T50" fmla="*/ 3 w 9"/>
                  <a:gd name="T51" fmla="*/ 0 h 16"/>
                  <a:gd name="T52" fmla="*/ 2 w 9"/>
                  <a:gd name="T53" fmla="*/ 0 h 16"/>
                  <a:gd name="T54" fmla="*/ 1 w 9"/>
                  <a:gd name="T55" fmla="*/ 1 h 16"/>
                  <a:gd name="T56" fmla="*/ 0 w 9"/>
                  <a:gd name="T57" fmla="*/ 3 h 16"/>
                  <a:gd name="T58" fmla="*/ 0 w 9"/>
                  <a:gd name="T59" fmla="*/ 5 h 16"/>
                  <a:gd name="T60" fmla="*/ 0 w 9"/>
                  <a:gd name="T61" fmla="*/ 7 h 16"/>
                  <a:gd name="T62" fmla="*/ 0 w 9"/>
                  <a:gd name="T63" fmla="*/ 9 h 16"/>
                  <a:gd name="T64" fmla="*/ 0 w 9"/>
                  <a:gd name="T6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6">
                    <a:moveTo>
                      <a:pt x="0" y="10"/>
                    </a:moveTo>
                    <a:lnTo>
                      <a:pt x="1" y="11"/>
                    </a:lnTo>
                    <a:lnTo>
                      <a:pt x="2" y="10"/>
                    </a:lnTo>
                    <a:lnTo>
                      <a:pt x="2" y="9"/>
                    </a:lnTo>
                    <a:lnTo>
                      <a:pt x="2" y="8"/>
                    </a:lnTo>
                    <a:lnTo>
                      <a:pt x="3" y="7"/>
                    </a:lnTo>
                    <a:lnTo>
                      <a:pt x="4" y="7"/>
                    </a:lnTo>
                    <a:lnTo>
                      <a:pt x="4" y="8"/>
                    </a:lnTo>
                    <a:lnTo>
                      <a:pt x="4" y="10"/>
                    </a:lnTo>
                    <a:lnTo>
                      <a:pt x="4" y="12"/>
                    </a:lnTo>
                    <a:lnTo>
                      <a:pt x="5" y="14"/>
                    </a:lnTo>
                    <a:lnTo>
                      <a:pt x="7" y="16"/>
                    </a:lnTo>
                    <a:lnTo>
                      <a:pt x="8" y="15"/>
                    </a:lnTo>
                    <a:lnTo>
                      <a:pt x="9" y="13"/>
                    </a:lnTo>
                    <a:lnTo>
                      <a:pt x="8" y="12"/>
                    </a:lnTo>
                    <a:lnTo>
                      <a:pt x="8" y="10"/>
                    </a:lnTo>
                    <a:lnTo>
                      <a:pt x="7" y="9"/>
                    </a:lnTo>
                    <a:lnTo>
                      <a:pt x="7" y="7"/>
                    </a:lnTo>
                    <a:lnTo>
                      <a:pt x="7" y="5"/>
                    </a:lnTo>
                    <a:lnTo>
                      <a:pt x="4" y="5"/>
                    </a:lnTo>
                    <a:lnTo>
                      <a:pt x="4" y="5"/>
                    </a:lnTo>
                    <a:lnTo>
                      <a:pt x="3" y="4"/>
                    </a:lnTo>
                    <a:lnTo>
                      <a:pt x="3" y="3"/>
                    </a:lnTo>
                    <a:lnTo>
                      <a:pt x="4" y="2"/>
                    </a:lnTo>
                    <a:lnTo>
                      <a:pt x="3" y="1"/>
                    </a:lnTo>
                    <a:lnTo>
                      <a:pt x="3" y="0"/>
                    </a:lnTo>
                    <a:lnTo>
                      <a:pt x="2" y="0"/>
                    </a:lnTo>
                    <a:lnTo>
                      <a:pt x="1" y="1"/>
                    </a:lnTo>
                    <a:lnTo>
                      <a:pt x="0" y="3"/>
                    </a:lnTo>
                    <a:lnTo>
                      <a:pt x="0" y="5"/>
                    </a:lnTo>
                    <a:lnTo>
                      <a:pt x="0" y="7"/>
                    </a:lnTo>
                    <a:lnTo>
                      <a:pt x="0" y="9"/>
                    </a:lnTo>
                    <a:lnTo>
                      <a:pt x="0"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405"/>
              <p:cNvSpPr>
                <a:spLocks/>
              </p:cNvSpPr>
              <p:nvPr userDrawn="1"/>
            </p:nvSpPr>
            <p:spPr bwMode="auto">
              <a:xfrm>
                <a:off x="2229" y="2738"/>
                <a:ext cx="2" cy="3"/>
              </a:xfrm>
              <a:custGeom>
                <a:avLst/>
                <a:gdLst>
                  <a:gd name="T0" fmla="*/ 0 w 3"/>
                  <a:gd name="T1" fmla="*/ 8 h 8"/>
                  <a:gd name="T2" fmla="*/ 3 w 3"/>
                  <a:gd name="T3" fmla="*/ 5 h 8"/>
                  <a:gd name="T4" fmla="*/ 3 w 3"/>
                  <a:gd name="T5" fmla="*/ 2 h 8"/>
                  <a:gd name="T6" fmla="*/ 2 w 3"/>
                  <a:gd name="T7" fmla="*/ 1 h 8"/>
                  <a:gd name="T8" fmla="*/ 1 w 3"/>
                  <a:gd name="T9" fmla="*/ 0 h 8"/>
                  <a:gd name="T10" fmla="*/ 1 w 3"/>
                  <a:gd name="T11" fmla="*/ 2 h 8"/>
                  <a:gd name="T12" fmla="*/ 1 w 3"/>
                  <a:gd name="T13" fmla="*/ 4 h 8"/>
                  <a:gd name="T14" fmla="*/ 0 w 3"/>
                  <a:gd name="T15" fmla="*/ 6 h 8"/>
                  <a:gd name="T16" fmla="*/ 0 w 3"/>
                  <a:gd name="T17" fmla="*/ 7 h 8"/>
                  <a:gd name="T18" fmla="*/ 0 w 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8">
                    <a:moveTo>
                      <a:pt x="0" y="8"/>
                    </a:moveTo>
                    <a:lnTo>
                      <a:pt x="3" y="5"/>
                    </a:lnTo>
                    <a:lnTo>
                      <a:pt x="3" y="2"/>
                    </a:lnTo>
                    <a:lnTo>
                      <a:pt x="2" y="1"/>
                    </a:lnTo>
                    <a:lnTo>
                      <a:pt x="1" y="0"/>
                    </a:lnTo>
                    <a:lnTo>
                      <a:pt x="1" y="2"/>
                    </a:lnTo>
                    <a:lnTo>
                      <a:pt x="1" y="4"/>
                    </a:lnTo>
                    <a:lnTo>
                      <a:pt x="0" y="6"/>
                    </a:lnTo>
                    <a:lnTo>
                      <a:pt x="0" y="7"/>
                    </a:lnTo>
                    <a:lnTo>
                      <a:pt x="0"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0" name="Freeform 407"/>
            <p:cNvSpPr>
              <a:spLocks/>
            </p:cNvSpPr>
            <p:nvPr userDrawn="1"/>
          </p:nvSpPr>
          <p:spPr bwMode="auto">
            <a:xfrm>
              <a:off x="2225" y="2741"/>
              <a:ext cx="11" cy="24"/>
            </a:xfrm>
            <a:custGeom>
              <a:avLst/>
              <a:gdLst>
                <a:gd name="T0" fmla="*/ 22 w 23"/>
                <a:gd name="T1" fmla="*/ 13 h 48"/>
                <a:gd name="T2" fmla="*/ 19 w 23"/>
                <a:gd name="T3" fmla="*/ 13 h 48"/>
                <a:gd name="T4" fmla="*/ 15 w 23"/>
                <a:gd name="T5" fmla="*/ 9 h 48"/>
                <a:gd name="T6" fmla="*/ 13 w 23"/>
                <a:gd name="T7" fmla="*/ 2 h 48"/>
                <a:gd name="T8" fmla="*/ 11 w 23"/>
                <a:gd name="T9" fmla="*/ 1 h 48"/>
                <a:gd name="T10" fmla="*/ 11 w 23"/>
                <a:gd name="T11" fmla="*/ 3 h 48"/>
                <a:gd name="T12" fmla="*/ 12 w 23"/>
                <a:gd name="T13" fmla="*/ 7 h 48"/>
                <a:gd name="T14" fmla="*/ 11 w 23"/>
                <a:gd name="T15" fmla="*/ 10 h 48"/>
                <a:gd name="T16" fmla="*/ 11 w 23"/>
                <a:gd name="T17" fmla="*/ 9 h 48"/>
                <a:gd name="T18" fmla="*/ 9 w 23"/>
                <a:gd name="T19" fmla="*/ 12 h 48"/>
                <a:gd name="T20" fmla="*/ 8 w 23"/>
                <a:gd name="T21" fmla="*/ 18 h 48"/>
                <a:gd name="T22" fmla="*/ 9 w 23"/>
                <a:gd name="T23" fmla="*/ 22 h 48"/>
                <a:gd name="T24" fmla="*/ 6 w 23"/>
                <a:gd name="T25" fmla="*/ 23 h 48"/>
                <a:gd name="T26" fmla="*/ 4 w 23"/>
                <a:gd name="T27" fmla="*/ 23 h 48"/>
                <a:gd name="T28" fmla="*/ 4 w 23"/>
                <a:gd name="T29" fmla="*/ 19 h 48"/>
                <a:gd name="T30" fmla="*/ 2 w 23"/>
                <a:gd name="T31" fmla="*/ 19 h 48"/>
                <a:gd name="T32" fmla="*/ 2 w 23"/>
                <a:gd name="T33" fmla="*/ 22 h 48"/>
                <a:gd name="T34" fmla="*/ 1 w 23"/>
                <a:gd name="T35" fmla="*/ 24 h 48"/>
                <a:gd name="T36" fmla="*/ 2 w 23"/>
                <a:gd name="T37" fmla="*/ 27 h 48"/>
                <a:gd name="T38" fmla="*/ 3 w 23"/>
                <a:gd name="T39" fmla="*/ 29 h 48"/>
                <a:gd name="T40" fmla="*/ 2 w 23"/>
                <a:gd name="T41" fmla="*/ 32 h 48"/>
                <a:gd name="T42" fmla="*/ 3 w 23"/>
                <a:gd name="T43" fmla="*/ 36 h 48"/>
                <a:gd name="T44" fmla="*/ 4 w 23"/>
                <a:gd name="T45" fmla="*/ 41 h 48"/>
                <a:gd name="T46" fmla="*/ 3 w 23"/>
                <a:gd name="T47" fmla="*/ 46 h 48"/>
                <a:gd name="T48" fmla="*/ 6 w 23"/>
                <a:gd name="T49" fmla="*/ 48 h 48"/>
                <a:gd name="T50" fmla="*/ 8 w 23"/>
                <a:gd name="T51" fmla="*/ 47 h 48"/>
                <a:gd name="T52" fmla="*/ 8 w 23"/>
                <a:gd name="T53" fmla="*/ 44 h 48"/>
                <a:gd name="T54" fmla="*/ 7 w 23"/>
                <a:gd name="T55" fmla="*/ 42 h 48"/>
                <a:gd name="T56" fmla="*/ 6 w 23"/>
                <a:gd name="T57" fmla="*/ 37 h 48"/>
                <a:gd name="T58" fmla="*/ 7 w 23"/>
                <a:gd name="T59" fmla="*/ 32 h 48"/>
                <a:gd name="T60" fmla="*/ 9 w 23"/>
                <a:gd name="T61" fmla="*/ 33 h 48"/>
                <a:gd name="T62" fmla="*/ 10 w 23"/>
                <a:gd name="T63" fmla="*/ 30 h 48"/>
                <a:gd name="T64" fmla="*/ 13 w 23"/>
                <a:gd name="T65" fmla="*/ 23 h 48"/>
                <a:gd name="T66" fmla="*/ 13 w 23"/>
                <a:gd name="T67" fmla="*/ 24 h 48"/>
                <a:gd name="T68" fmla="*/ 15 w 23"/>
                <a:gd name="T69" fmla="*/ 25 h 48"/>
                <a:gd name="T70" fmla="*/ 16 w 23"/>
                <a:gd name="T71" fmla="*/ 27 h 48"/>
                <a:gd name="T72" fmla="*/ 19 w 23"/>
                <a:gd name="T73" fmla="*/ 25 h 48"/>
                <a:gd name="T74" fmla="*/ 19 w 23"/>
                <a:gd name="T75" fmla="*/ 23 h 48"/>
                <a:gd name="T76" fmla="*/ 19 w 23"/>
                <a:gd name="T77" fmla="*/ 20 h 48"/>
                <a:gd name="T78" fmla="*/ 21 w 23"/>
                <a:gd name="T79" fmla="*/ 18 h 48"/>
                <a:gd name="T80" fmla="*/ 23 w 23"/>
                <a:gd name="T81" fmla="*/ 18 h 48"/>
                <a:gd name="T82" fmla="*/ 23 w 23"/>
                <a:gd name="T83"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48">
                  <a:moveTo>
                    <a:pt x="23" y="14"/>
                  </a:moveTo>
                  <a:lnTo>
                    <a:pt x="22" y="13"/>
                  </a:lnTo>
                  <a:lnTo>
                    <a:pt x="21" y="13"/>
                  </a:lnTo>
                  <a:lnTo>
                    <a:pt x="19" y="13"/>
                  </a:lnTo>
                  <a:lnTo>
                    <a:pt x="17" y="11"/>
                  </a:lnTo>
                  <a:lnTo>
                    <a:pt x="15" y="9"/>
                  </a:lnTo>
                  <a:lnTo>
                    <a:pt x="13" y="6"/>
                  </a:lnTo>
                  <a:lnTo>
                    <a:pt x="13" y="2"/>
                  </a:lnTo>
                  <a:lnTo>
                    <a:pt x="13" y="0"/>
                  </a:lnTo>
                  <a:lnTo>
                    <a:pt x="11" y="1"/>
                  </a:lnTo>
                  <a:lnTo>
                    <a:pt x="11" y="2"/>
                  </a:lnTo>
                  <a:lnTo>
                    <a:pt x="11" y="3"/>
                  </a:lnTo>
                  <a:lnTo>
                    <a:pt x="11" y="5"/>
                  </a:lnTo>
                  <a:lnTo>
                    <a:pt x="12" y="7"/>
                  </a:lnTo>
                  <a:lnTo>
                    <a:pt x="12" y="8"/>
                  </a:lnTo>
                  <a:lnTo>
                    <a:pt x="11" y="10"/>
                  </a:lnTo>
                  <a:lnTo>
                    <a:pt x="11" y="9"/>
                  </a:lnTo>
                  <a:lnTo>
                    <a:pt x="11" y="9"/>
                  </a:lnTo>
                  <a:lnTo>
                    <a:pt x="9" y="9"/>
                  </a:lnTo>
                  <a:lnTo>
                    <a:pt x="9" y="12"/>
                  </a:lnTo>
                  <a:lnTo>
                    <a:pt x="8" y="15"/>
                  </a:lnTo>
                  <a:lnTo>
                    <a:pt x="8" y="18"/>
                  </a:lnTo>
                  <a:lnTo>
                    <a:pt x="8" y="20"/>
                  </a:lnTo>
                  <a:lnTo>
                    <a:pt x="9" y="22"/>
                  </a:lnTo>
                  <a:lnTo>
                    <a:pt x="8" y="23"/>
                  </a:lnTo>
                  <a:lnTo>
                    <a:pt x="6" y="23"/>
                  </a:lnTo>
                  <a:lnTo>
                    <a:pt x="5" y="23"/>
                  </a:lnTo>
                  <a:lnTo>
                    <a:pt x="4" y="23"/>
                  </a:lnTo>
                  <a:lnTo>
                    <a:pt x="5" y="19"/>
                  </a:lnTo>
                  <a:lnTo>
                    <a:pt x="4" y="19"/>
                  </a:lnTo>
                  <a:lnTo>
                    <a:pt x="3" y="19"/>
                  </a:lnTo>
                  <a:lnTo>
                    <a:pt x="2" y="19"/>
                  </a:lnTo>
                  <a:lnTo>
                    <a:pt x="2" y="21"/>
                  </a:lnTo>
                  <a:lnTo>
                    <a:pt x="2" y="22"/>
                  </a:lnTo>
                  <a:lnTo>
                    <a:pt x="1" y="23"/>
                  </a:lnTo>
                  <a:lnTo>
                    <a:pt x="1" y="24"/>
                  </a:lnTo>
                  <a:lnTo>
                    <a:pt x="0" y="25"/>
                  </a:lnTo>
                  <a:lnTo>
                    <a:pt x="2" y="27"/>
                  </a:lnTo>
                  <a:lnTo>
                    <a:pt x="3" y="28"/>
                  </a:lnTo>
                  <a:lnTo>
                    <a:pt x="3" y="29"/>
                  </a:lnTo>
                  <a:lnTo>
                    <a:pt x="3" y="31"/>
                  </a:lnTo>
                  <a:lnTo>
                    <a:pt x="2" y="32"/>
                  </a:lnTo>
                  <a:lnTo>
                    <a:pt x="2" y="33"/>
                  </a:lnTo>
                  <a:lnTo>
                    <a:pt x="3" y="36"/>
                  </a:lnTo>
                  <a:lnTo>
                    <a:pt x="4" y="38"/>
                  </a:lnTo>
                  <a:lnTo>
                    <a:pt x="4" y="41"/>
                  </a:lnTo>
                  <a:lnTo>
                    <a:pt x="3" y="44"/>
                  </a:lnTo>
                  <a:lnTo>
                    <a:pt x="3" y="46"/>
                  </a:lnTo>
                  <a:lnTo>
                    <a:pt x="4" y="48"/>
                  </a:lnTo>
                  <a:lnTo>
                    <a:pt x="6" y="48"/>
                  </a:lnTo>
                  <a:lnTo>
                    <a:pt x="7" y="48"/>
                  </a:lnTo>
                  <a:lnTo>
                    <a:pt x="8" y="47"/>
                  </a:lnTo>
                  <a:lnTo>
                    <a:pt x="8" y="46"/>
                  </a:lnTo>
                  <a:lnTo>
                    <a:pt x="8" y="44"/>
                  </a:lnTo>
                  <a:lnTo>
                    <a:pt x="8" y="43"/>
                  </a:lnTo>
                  <a:lnTo>
                    <a:pt x="7" y="42"/>
                  </a:lnTo>
                  <a:lnTo>
                    <a:pt x="6" y="40"/>
                  </a:lnTo>
                  <a:lnTo>
                    <a:pt x="6" y="37"/>
                  </a:lnTo>
                  <a:lnTo>
                    <a:pt x="6" y="34"/>
                  </a:lnTo>
                  <a:lnTo>
                    <a:pt x="7" y="32"/>
                  </a:lnTo>
                  <a:lnTo>
                    <a:pt x="8" y="33"/>
                  </a:lnTo>
                  <a:lnTo>
                    <a:pt x="9" y="33"/>
                  </a:lnTo>
                  <a:lnTo>
                    <a:pt x="9" y="34"/>
                  </a:lnTo>
                  <a:lnTo>
                    <a:pt x="10" y="30"/>
                  </a:lnTo>
                  <a:lnTo>
                    <a:pt x="11" y="27"/>
                  </a:lnTo>
                  <a:lnTo>
                    <a:pt x="13" y="23"/>
                  </a:lnTo>
                  <a:lnTo>
                    <a:pt x="13" y="23"/>
                  </a:lnTo>
                  <a:lnTo>
                    <a:pt x="13" y="24"/>
                  </a:lnTo>
                  <a:lnTo>
                    <a:pt x="15" y="24"/>
                  </a:lnTo>
                  <a:lnTo>
                    <a:pt x="15" y="25"/>
                  </a:lnTo>
                  <a:lnTo>
                    <a:pt x="15" y="26"/>
                  </a:lnTo>
                  <a:lnTo>
                    <a:pt x="16" y="27"/>
                  </a:lnTo>
                  <a:lnTo>
                    <a:pt x="17" y="26"/>
                  </a:lnTo>
                  <a:lnTo>
                    <a:pt x="19" y="25"/>
                  </a:lnTo>
                  <a:lnTo>
                    <a:pt x="19" y="24"/>
                  </a:lnTo>
                  <a:lnTo>
                    <a:pt x="19" y="23"/>
                  </a:lnTo>
                  <a:lnTo>
                    <a:pt x="19" y="21"/>
                  </a:lnTo>
                  <a:lnTo>
                    <a:pt x="19" y="20"/>
                  </a:lnTo>
                  <a:lnTo>
                    <a:pt x="20" y="18"/>
                  </a:lnTo>
                  <a:lnTo>
                    <a:pt x="21" y="18"/>
                  </a:lnTo>
                  <a:lnTo>
                    <a:pt x="22" y="18"/>
                  </a:lnTo>
                  <a:lnTo>
                    <a:pt x="23" y="18"/>
                  </a:lnTo>
                  <a:lnTo>
                    <a:pt x="23" y="16"/>
                  </a:lnTo>
                  <a:lnTo>
                    <a:pt x="23" y="15"/>
                  </a:lnTo>
                  <a:lnTo>
                    <a:pt x="23" y="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08"/>
            <p:cNvSpPr>
              <a:spLocks/>
            </p:cNvSpPr>
            <p:nvPr userDrawn="1"/>
          </p:nvSpPr>
          <p:spPr bwMode="auto">
            <a:xfrm>
              <a:off x="2231" y="2702"/>
              <a:ext cx="2" cy="1"/>
            </a:xfrm>
            <a:custGeom>
              <a:avLst/>
              <a:gdLst>
                <a:gd name="T0" fmla="*/ 3 w 5"/>
                <a:gd name="T1" fmla="*/ 0 h 3"/>
                <a:gd name="T2" fmla="*/ 1 w 5"/>
                <a:gd name="T3" fmla="*/ 1 h 3"/>
                <a:gd name="T4" fmla="*/ 0 w 5"/>
                <a:gd name="T5" fmla="*/ 1 h 3"/>
                <a:gd name="T6" fmla="*/ 1 w 5"/>
                <a:gd name="T7" fmla="*/ 2 h 3"/>
                <a:gd name="T8" fmla="*/ 3 w 5"/>
                <a:gd name="T9" fmla="*/ 3 h 3"/>
                <a:gd name="T10" fmla="*/ 4 w 5"/>
                <a:gd name="T11" fmla="*/ 3 h 3"/>
                <a:gd name="T12" fmla="*/ 5 w 5"/>
                <a:gd name="T13" fmla="*/ 3 h 3"/>
                <a:gd name="T14" fmla="*/ 5 w 5"/>
                <a:gd name="T15" fmla="*/ 2 h 3"/>
                <a:gd name="T16" fmla="*/ 4 w 5"/>
                <a:gd name="T17" fmla="*/ 1 h 3"/>
                <a:gd name="T18" fmla="*/ 3 w 5"/>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3" y="0"/>
                  </a:moveTo>
                  <a:lnTo>
                    <a:pt x="1" y="1"/>
                  </a:lnTo>
                  <a:lnTo>
                    <a:pt x="0" y="1"/>
                  </a:lnTo>
                  <a:lnTo>
                    <a:pt x="1" y="2"/>
                  </a:lnTo>
                  <a:lnTo>
                    <a:pt x="3" y="3"/>
                  </a:lnTo>
                  <a:lnTo>
                    <a:pt x="4" y="3"/>
                  </a:lnTo>
                  <a:lnTo>
                    <a:pt x="5" y="3"/>
                  </a:lnTo>
                  <a:lnTo>
                    <a:pt x="5" y="2"/>
                  </a:lnTo>
                  <a:lnTo>
                    <a:pt x="4"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09"/>
            <p:cNvSpPr>
              <a:spLocks/>
            </p:cNvSpPr>
            <p:nvPr userDrawn="1"/>
          </p:nvSpPr>
          <p:spPr bwMode="auto">
            <a:xfrm>
              <a:off x="2227" y="2699"/>
              <a:ext cx="6" cy="12"/>
            </a:xfrm>
            <a:custGeom>
              <a:avLst/>
              <a:gdLst>
                <a:gd name="T0" fmla="*/ 4 w 13"/>
                <a:gd name="T1" fmla="*/ 5 h 23"/>
                <a:gd name="T2" fmla="*/ 5 w 13"/>
                <a:gd name="T3" fmla="*/ 11 h 23"/>
                <a:gd name="T4" fmla="*/ 5 w 13"/>
                <a:gd name="T5" fmla="*/ 18 h 23"/>
                <a:gd name="T6" fmla="*/ 8 w 13"/>
                <a:gd name="T7" fmla="*/ 23 h 23"/>
                <a:gd name="T8" fmla="*/ 9 w 13"/>
                <a:gd name="T9" fmla="*/ 23 h 23"/>
                <a:gd name="T10" fmla="*/ 11 w 13"/>
                <a:gd name="T11" fmla="*/ 23 h 23"/>
                <a:gd name="T12" fmla="*/ 12 w 13"/>
                <a:gd name="T13" fmla="*/ 23 h 23"/>
                <a:gd name="T14" fmla="*/ 13 w 13"/>
                <a:gd name="T15" fmla="*/ 22 h 23"/>
                <a:gd name="T16" fmla="*/ 11 w 13"/>
                <a:gd name="T17" fmla="*/ 20 h 23"/>
                <a:gd name="T18" fmla="*/ 8 w 13"/>
                <a:gd name="T19" fmla="*/ 16 h 23"/>
                <a:gd name="T20" fmla="*/ 8 w 13"/>
                <a:gd name="T21" fmla="*/ 12 h 23"/>
                <a:gd name="T22" fmla="*/ 8 w 13"/>
                <a:gd name="T23" fmla="*/ 9 h 23"/>
                <a:gd name="T24" fmla="*/ 7 w 13"/>
                <a:gd name="T25" fmla="*/ 7 h 23"/>
                <a:gd name="T26" fmla="*/ 6 w 13"/>
                <a:gd name="T27" fmla="*/ 5 h 23"/>
                <a:gd name="T28" fmla="*/ 5 w 13"/>
                <a:gd name="T29" fmla="*/ 3 h 23"/>
                <a:gd name="T30" fmla="*/ 4 w 13"/>
                <a:gd name="T31" fmla="*/ 2 h 23"/>
                <a:gd name="T32" fmla="*/ 3 w 13"/>
                <a:gd name="T33" fmla="*/ 0 h 23"/>
                <a:gd name="T34" fmla="*/ 1 w 13"/>
                <a:gd name="T35" fmla="*/ 0 h 23"/>
                <a:gd name="T36" fmla="*/ 0 w 13"/>
                <a:gd name="T37" fmla="*/ 1 h 23"/>
                <a:gd name="T38" fmla="*/ 1 w 13"/>
                <a:gd name="T39" fmla="*/ 2 h 23"/>
                <a:gd name="T40" fmla="*/ 1 w 13"/>
                <a:gd name="T41" fmla="*/ 2 h 23"/>
                <a:gd name="T42" fmla="*/ 2 w 13"/>
                <a:gd name="T43" fmla="*/ 3 h 23"/>
                <a:gd name="T44" fmla="*/ 3 w 13"/>
                <a:gd name="T45" fmla="*/ 4 h 23"/>
                <a:gd name="T46" fmla="*/ 4 w 13"/>
                <a:gd name="T4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3">
                  <a:moveTo>
                    <a:pt x="4" y="5"/>
                  </a:moveTo>
                  <a:lnTo>
                    <a:pt x="5" y="11"/>
                  </a:lnTo>
                  <a:lnTo>
                    <a:pt x="5" y="18"/>
                  </a:lnTo>
                  <a:lnTo>
                    <a:pt x="8" y="23"/>
                  </a:lnTo>
                  <a:lnTo>
                    <a:pt x="9" y="23"/>
                  </a:lnTo>
                  <a:lnTo>
                    <a:pt x="11" y="23"/>
                  </a:lnTo>
                  <a:lnTo>
                    <a:pt x="12" y="23"/>
                  </a:lnTo>
                  <a:lnTo>
                    <a:pt x="13" y="22"/>
                  </a:lnTo>
                  <a:lnTo>
                    <a:pt x="11" y="20"/>
                  </a:lnTo>
                  <a:lnTo>
                    <a:pt x="8" y="16"/>
                  </a:lnTo>
                  <a:lnTo>
                    <a:pt x="8" y="12"/>
                  </a:lnTo>
                  <a:lnTo>
                    <a:pt x="8" y="9"/>
                  </a:lnTo>
                  <a:lnTo>
                    <a:pt x="7" y="7"/>
                  </a:lnTo>
                  <a:lnTo>
                    <a:pt x="6" y="5"/>
                  </a:lnTo>
                  <a:lnTo>
                    <a:pt x="5" y="3"/>
                  </a:lnTo>
                  <a:lnTo>
                    <a:pt x="4" y="2"/>
                  </a:lnTo>
                  <a:lnTo>
                    <a:pt x="3" y="0"/>
                  </a:lnTo>
                  <a:lnTo>
                    <a:pt x="1" y="0"/>
                  </a:lnTo>
                  <a:lnTo>
                    <a:pt x="0" y="1"/>
                  </a:lnTo>
                  <a:lnTo>
                    <a:pt x="1" y="2"/>
                  </a:lnTo>
                  <a:lnTo>
                    <a:pt x="1" y="2"/>
                  </a:lnTo>
                  <a:lnTo>
                    <a:pt x="2" y="3"/>
                  </a:lnTo>
                  <a:lnTo>
                    <a:pt x="3" y="4"/>
                  </a:lnTo>
                  <a:lnTo>
                    <a:pt x="4"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10"/>
            <p:cNvSpPr>
              <a:spLocks/>
            </p:cNvSpPr>
            <p:nvPr userDrawn="1"/>
          </p:nvSpPr>
          <p:spPr bwMode="auto">
            <a:xfrm>
              <a:off x="2228" y="2682"/>
              <a:ext cx="3" cy="5"/>
            </a:xfrm>
            <a:custGeom>
              <a:avLst/>
              <a:gdLst>
                <a:gd name="T0" fmla="*/ 2 w 6"/>
                <a:gd name="T1" fmla="*/ 1 h 11"/>
                <a:gd name="T2" fmla="*/ 2 w 6"/>
                <a:gd name="T3" fmla="*/ 3 h 11"/>
                <a:gd name="T4" fmla="*/ 1 w 6"/>
                <a:gd name="T5" fmla="*/ 5 h 11"/>
                <a:gd name="T6" fmla="*/ 1 w 6"/>
                <a:gd name="T7" fmla="*/ 6 h 11"/>
                <a:gd name="T8" fmla="*/ 0 w 6"/>
                <a:gd name="T9" fmla="*/ 8 h 11"/>
                <a:gd name="T10" fmla="*/ 0 w 6"/>
                <a:gd name="T11" fmla="*/ 9 h 11"/>
                <a:gd name="T12" fmla="*/ 1 w 6"/>
                <a:gd name="T13" fmla="*/ 11 h 11"/>
                <a:gd name="T14" fmla="*/ 2 w 6"/>
                <a:gd name="T15" fmla="*/ 10 h 11"/>
                <a:gd name="T16" fmla="*/ 4 w 6"/>
                <a:gd name="T17" fmla="*/ 8 h 11"/>
                <a:gd name="T18" fmla="*/ 5 w 6"/>
                <a:gd name="T19" fmla="*/ 6 h 11"/>
                <a:gd name="T20" fmla="*/ 6 w 6"/>
                <a:gd name="T21" fmla="*/ 2 h 11"/>
                <a:gd name="T22" fmla="*/ 5 w 6"/>
                <a:gd name="T23" fmla="*/ 1 h 11"/>
                <a:gd name="T24" fmla="*/ 5 w 6"/>
                <a:gd name="T25" fmla="*/ 0 h 11"/>
                <a:gd name="T26" fmla="*/ 3 w 6"/>
                <a:gd name="T27" fmla="*/ 0 h 11"/>
                <a:gd name="T28" fmla="*/ 2 w 6"/>
                <a:gd name="T2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1">
                  <a:moveTo>
                    <a:pt x="2" y="1"/>
                  </a:moveTo>
                  <a:lnTo>
                    <a:pt x="2" y="3"/>
                  </a:lnTo>
                  <a:lnTo>
                    <a:pt x="1" y="5"/>
                  </a:lnTo>
                  <a:lnTo>
                    <a:pt x="1" y="6"/>
                  </a:lnTo>
                  <a:lnTo>
                    <a:pt x="0" y="8"/>
                  </a:lnTo>
                  <a:lnTo>
                    <a:pt x="0" y="9"/>
                  </a:lnTo>
                  <a:lnTo>
                    <a:pt x="1" y="11"/>
                  </a:lnTo>
                  <a:lnTo>
                    <a:pt x="2" y="10"/>
                  </a:lnTo>
                  <a:lnTo>
                    <a:pt x="4" y="8"/>
                  </a:lnTo>
                  <a:lnTo>
                    <a:pt x="5" y="6"/>
                  </a:lnTo>
                  <a:lnTo>
                    <a:pt x="6" y="2"/>
                  </a:lnTo>
                  <a:lnTo>
                    <a:pt x="5" y="1"/>
                  </a:lnTo>
                  <a:lnTo>
                    <a:pt x="5" y="0"/>
                  </a:lnTo>
                  <a:lnTo>
                    <a:pt x="3" y="0"/>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11"/>
            <p:cNvSpPr>
              <a:spLocks/>
            </p:cNvSpPr>
            <p:nvPr userDrawn="1"/>
          </p:nvSpPr>
          <p:spPr bwMode="auto">
            <a:xfrm>
              <a:off x="2229" y="2691"/>
              <a:ext cx="2" cy="2"/>
            </a:xfrm>
            <a:custGeom>
              <a:avLst/>
              <a:gdLst>
                <a:gd name="T0" fmla="*/ 0 w 4"/>
                <a:gd name="T1" fmla="*/ 1 h 5"/>
                <a:gd name="T2" fmla="*/ 0 w 4"/>
                <a:gd name="T3" fmla="*/ 2 h 5"/>
                <a:gd name="T4" fmla="*/ 0 w 4"/>
                <a:gd name="T5" fmla="*/ 4 h 5"/>
                <a:gd name="T6" fmla="*/ 1 w 4"/>
                <a:gd name="T7" fmla="*/ 5 h 5"/>
                <a:gd name="T8" fmla="*/ 2 w 4"/>
                <a:gd name="T9" fmla="*/ 5 h 5"/>
                <a:gd name="T10" fmla="*/ 3 w 4"/>
                <a:gd name="T11" fmla="*/ 4 h 5"/>
                <a:gd name="T12" fmla="*/ 4 w 4"/>
                <a:gd name="T13" fmla="*/ 2 h 5"/>
                <a:gd name="T14" fmla="*/ 3 w 4"/>
                <a:gd name="T15" fmla="*/ 1 h 5"/>
                <a:gd name="T16" fmla="*/ 2 w 4"/>
                <a:gd name="T17" fmla="*/ 0 h 5"/>
                <a:gd name="T18" fmla="*/ 1 w 4"/>
                <a:gd name="T19" fmla="*/ 0 h 5"/>
                <a:gd name="T20" fmla="*/ 0 w 4"/>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0" y="1"/>
                  </a:moveTo>
                  <a:lnTo>
                    <a:pt x="0" y="2"/>
                  </a:lnTo>
                  <a:lnTo>
                    <a:pt x="0" y="4"/>
                  </a:lnTo>
                  <a:lnTo>
                    <a:pt x="1" y="5"/>
                  </a:lnTo>
                  <a:lnTo>
                    <a:pt x="2" y="5"/>
                  </a:lnTo>
                  <a:lnTo>
                    <a:pt x="3" y="4"/>
                  </a:lnTo>
                  <a:lnTo>
                    <a:pt x="4" y="2"/>
                  </a:lnTo>
                  <a:lnTo>
                    <a:pt x="3" y="1"/>
                  </a:ln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12"/>
            <p:cNvSpPr>
              <a:spLocks/>
            </p:cNvSpPr>
            <p:nvPr userDrawn="1"/>
          </p:nvSpPr>
          <p:spPr bwMode="auto">
            <a:xfrm>
              <a:off x="2231" y="2686"/>
              <a:ext cx="3" cy="6"/>
            </a:xfrm>
            <a:custGeom>
              <a:avLst/>
              <a:gdLst>
                <a:gd name="T0" fmla="*/ 1 w 7"/>
                <a:gd name="T1" fmla="*/ 0 h 10"/>
                <a:gd name="T2" fmla="*/ 1 w 7"/>
                <a:gd name="T3" fmla="*/ 2 h 10"/>
                <a:gd name="T4" fmla="*/ 0 w 7"/>
                <a:gd name="T5" fmla="*/ 4 h 10"/>
                <a:gd name="T6" fmla="*/ 0 w 7"/>
                <a:gd name="T7" fmla="*/ 6 h 10"/>
                <a:gd name="T8" fmla="*/ 1 w 7"/>
                <a:gd name="T9" fmla="*/ 8 h 10"/>
                <a:gd name="T10" fmla="*/ 2 w 7"/>
                <a:gd name="T11" fmla="*/ 9 h 10"/>
                <a:gd name="T12" fmla="*/ 4 w 7"/>
                <a:gd name="T13" fmla="*/ 10 h 10"/>
                <a:gd name="T14" fmla="*/ 5 w 7"/>
                <a:gd name="T15" fmla="*/ 10 h 10"/>
                <a:gd name="T16" fmla="*/ 7 w 7"/>
                <a:gd name="T17" fmla="*/ 10 h 10"/>
                <a:gd name="T18" fmla="*/ 7 w 7"/>
                <a:gd name="T19" fmla="*/ 9 h 10"/>
                <a:gd name="T20" fmla="*/ 6 w 7"/>
                <a:gd name="T21" fmla="*/ 7 h 10"/>
                <a:gd name="T22" fmla="*/ 5 w 7"/>
                <a:gd name="T23" fmla="*/ 4 h 10"/>
                <a:gd name="T24" fmla="*/ 4 w 7"/>
                <a:gd name="T25" fmla="*/ 2 h 10"/>
                <a:gd name="T26" fmla="*/ 1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1" y="0"/>
                  </a:moveTo>
                  <a:lnTo>
                    <a:pt x="1" y="2"/>
                  </a:lnTo>
                  <a:lnTo>
                    <a:pt x="0" y="4"/>
                  </a:lnTo>
                  <a:lnTo>
                    <a:pt x="0" y="6"/>
                  </a:lnTo>
                  <a:lnTo>
                    <a:pt x="1" y="8"/>
                  </a:lnTo>
                  <a:lnTo>
                    <a:pt x="2" y="9"/>
                  </a:lnTo>
                  <a:lnTo>
                    <a:pt x="4" y="10"/>
                  </a:lnTo>
                  <a:lnTo>
                    <a:pt x="5" y="10"/>
                  </a:lnTo>
                  <a:lnTo>
                    <a:pt x="7" y="10"/>
                  </a:lnTo>
                  <a:lnTo>
                    <a:pt x="7" y="9"/>
                  </a:lnTo>
                  <a:lnTo>
                    <a:pt x="6" y="7"/>
                  </a:lnTo>
                  <a:lnTo>
                    <a:pt x="5" y="4"/>
                  </a:lnTo>
                  <a:lnTo>
                    <a:pt x="4" y="2"/>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13"/>
            <p:cNvSpPr>
              <a:spLocks/>
            </p:cNvSpPr>
            <p:nvPr userDrawn="1"/>
          </p:nvSpPr>
          <p:spPr bwMode="auto">
            <a:xfrm>
              <a:off x="2232" y="2685"/>
              <a:ext cx="2" cy="2"/>
            </a:xfrm>
            <a:custGeom>
              <a:avLst/>
              <a:gdLst>
                <a:gd name="T0" fmla="*/ 3 w 3"/>
                <a:gd name="T1" fmla="*/ 4 h 4"/>
                <a:gd name="T2" fmla="*/ 3 w 3"/>
                <a:gd name="T3" fmla="*/ 2 h 4"/>
                <a:gd name="T4" fmla="*/ 2 w 3"/>
                <a:gd name="T5" fmla="*/ 1 h 4"/>
                <a:gd name="T6" fmla="*/ 2 w 3"/>
                <a:gd name="T7" fmla="*/ 1 h 4"/>
                <a:gd name="T8" fmla="*/ 1 w 3"/>
                <a:gd name="T9" fmla="*/ 0 h 4"/>
                <a:gd name="T10" fmla="*/ 0 w 3"/>
                <a:gd name="T11" fmla="*/ 0 h 4"/>
                <a:gd name="T12" fmla="*/ 1 w 3"/>
                <a:gd name="T13" fmla="*/ 2 h 4"/>
                <a:gd name="T14" fmla="*/ 1 w 3"/>
                <a:gd name="T15" fmla="*/ 3 h 4"/>
                <a:gd name="T16" fmla="*/ 2 w 3"/>
                <a:gd name="T17" fmla="*/ 4 h 4"/>
                <a:gd name="T18" fmla="*/ 3 w 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4"/>
                  </a:moveTo>
                  <a:lnTo>
                    <a:pt x="3" y="2"/>
                  </a:lnTo>
                  <a:lnTo>
                    <a:pt x="2" y="1"/>
                  </a:lnTo>
                  <a:lnTo>
                    <a:pt x="2" y="1"/>
                  </a:lnTo>
                  <a:lnTo>
                    <a:pt x="1" y="0"/>
                  </a:lnTo>
                  <a:lnTo>
                    <a:pt x="0" y="0"/>
                  </a:lnTo>
                  <a:lnTo>
                    <a:pt x="1" y="2"/>
                  </a:lnTo>
                  <a:lnTo>
                    <a:pt x="1" y="3"/>
                  </a:lnTo>
                  <a:lnTo>
                    <a:pt x="2" y="4"/>
                  </a:lnTo>
                  <a:lnTo>
                    <a:pt x="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14"/>
            <p:cNvSpPr>
              <a:spLocks/>
            </p:cNvSpPr>
            <p:nvPr userDrawn="1"/>
          </p:nvSpPr>
          <p:spPr bwMode="auto">
            <a:xfrm>
              <a:off x="2234" y="2685"/>
              <a:ext cx="4" cy="5"/>
            </a:xfrm>
            <a:custGeom>
              <a:avLst/>
              <a:gdLst>
                <a:gd name="T0" fmla="*/ 6 w 6"/>
                <a:gd name="T1" fmla="*/ 9 h 9"/>
                <a:gd name="T2" fmla="*/ 6 w 6"/>
                <a:gd name="T3" fmla="*/ 7 h 9"/>
                <a:gd name="T4" fmla="*/ 5 w 6"/>
                <a:gd name="T5" fmla="*/ 6 h 9"/>
                <a:gd name="T6" fmla="*/ 5 w 6"/>
                <a:gd name="T7" fmla="*/ 4 h 9"/>
                <a:gd name="T8" fmla="*/ 4 w 6"/>
                <a:gd name="T9" fmla="*/ 2 h 9"/>
                <a:gd name="T10" fmla="*/ 3 w 6"/>
                <a:gd name="T11" fmla="*/ 1 h 9"/>
                <a:gd name="T12" fmla="*/ 2 w 6"/>
                <a:gd name="T13" fmla="*/ 0 h 9"/>
                <a:gd name="T14" fmla="*/ 1 w 6"/>
                <a:gd name="T15" fmla="*/ 1 h 9"/>
                <a:gd name="T16" fmla="*/ 0 w 6"/>
                <a:gd name="T17" fmla="*/ 2 h 9"/>
                <a:gd name="T18" fmla="*/ 0 w 6"/>
                <a:gd name="T19" fmla="*/ 4 h 9"/>
                <a:gd name="T20" fmla="*/ 1 w 6"/>
                <a:gd name="T21" fmla="*/ 5 h 9"/>
                <a:gd name="T22" fmla="*/ 2 w 6"/>
                <a:gd name="T23" fmla="*/ 6 h 9"/>
                <a:gd name="T24" fmla="*/ 3 w 6"/>
                <a:gd name="T25" fmla="*/ 7 h 9"/>
                <a:gd name="T26" fmla="*/ 4 w 6"/>
                <a:gd name="T27" fmla="*/ 8 h 9"/>
                <a:gd name="T28" fmla="*/ 5 w 6"/>
                <a:gd name="T29" fmla="*/ 9 h 9"/>
                <a:gd name="T30" fmla="*/ 6 w 6"/>
                <a:gd name="T3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6" y="9"/>
                  </a:moveTo>
                  <a:lnTo>
                    <a:pt x="6" y="7"/>
                  </a:lnTo>
                  <a:lnTo>
                    <a:pt x="5" y="6"/>
                  </a:lnTo>
                  <a:lnTo>
                    <a:pt x="5" y="4"/>
                  </a:lnTo>
                  <a:lnTo>
                    <a:pt x="4" y="2"/>
                  </a:lnTo>
                  <a:lnTo>
                    <a:pt x="3" y="1"/>
                  </a:lnTo>
                  <a:lnTo>
                    <a:pt x="2" y="0"/>
                  </a:lnTo>
                  <a:lnTo>
                    <a:pt x="1" y="1"/>
                  </a:lnTo>
                  <a:lnTo>
                    <a:pt x="0" y="2"/>
                  </a:lnTo>
                  <a:lnTo>
                    <a:pt x="0" y="4"/>
                  </a:lnTo>
                  <a:lnTo>
                    <a:pt x="1" y="5"/>
                  </a:lnTo>
                  <a:lnTo>
                    <a:pt x="2" y="6"/>
                  </a:lnTo>
                  <a:lnTo>
                    <a:pt x="3" y="7"/>
                  </a:lnTo>
                  <a:lnTo>
                    <a:pt x="4" y="8"/>
                  </a:lnTo>
                  <a:lnTo>
                    <a:pt x="5" y="9"/>
                  </a:lnTo>
                  <a:lnTo>
                    <a:pt x="6"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15"/>
            <p:cNvSpPr>
              <a:spLocks/>
            </p:cNvSpPr>
            <p:nvPr userDrawn="1"/>
          </p:nvSpPr>
          <p:spPr bwMode="auto">
            <a:xfrm>
              <a:off x="2232" y="2680"/>
              <a:ext cx="2" cy="4"/>
            </a:xfrm>
            <a:custGeom>
              <a:avLst/>
              <a:gdLst>
                <a:gd name="T0" fmla="*/ 0 w 6"/>
                <a:gd name="T1" fmla="*/ 2 h 7"/>
                <a:gd name="T2" fmla="*/ 0 w 6"/>
                <a:gd name="T3" fmla="*/ 4 h 7"/>
                <a:gd name="T4" fmla="*/ 2 w 6"/>
                <a:gd name="T5" fmla="*/ 5 h 7"/>
                <a:gd name="T6" fmla="*/ 2 w 6"/>
                <a:gd name="T7" fmla="*/ 6 h 7"/>
                <a:gd name="T8" fmla="*/ 3 w 6"/>
                <a:gd name="T9" fmla="*/ 7 h 7"/>
                <a:gd name="T10" fmla="*/ 4 w 6"/>
                <a:gd name="T11" fmla="*/ 7 h 7"/>
                <a:gd name="T12" fmla="*/ 5 w 6"/>
                <a:gd name="T13" fmla="*/ 6 h 7"/>
                <a:gd name="T14" fmla="*/ 5 w 6"/>
                <a:gd name="T15" fmla="*/ 5 h 7"/>
                <a:gd name="T16" fmla="*/ 6 w 6"/>
                <a:gd name="T17" fmla="*/ 4 h 7"/>
                <a:gd name="T18" fmla="*/ 5 w 6"/>
                <a:gd name="T19" fmla="*/ 3 h 7"/>
                <a:gd name="T20" fmla="*/ 4 w 6"/>
                <a:gd name="T21" fmla="*/ 2 h 7"/>
                <a:gd name="T22" fmla="*/ 4 w 6"/>
                <a:gd name="T23" fmla="*/ 1 h 7"/>
                <a:gd name="T24" fmla="*/ 3 w 6"/>
                <a:gd name="T25" fmla="*/ 0 h 7"/>
                <a:gd name="T26" fmla="*/ 2 w 6"/>
                <a:gd name="T27" fmla="*/ 0 h 7"/>
                <a:gd name="T28" fmla="*/ 0 w 6"/>
                <a:gd name="T29" fmla="*/ 1 h 7"/>
                <a:gd name="T30" fmla="*/ 0 w 6"/>
                <a:gd name="T3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7">
                  <a:moveTo>
                    <a:pt x="0" y="2"/>
                  </a:moveTo>
                  <a:lnTo>
                    <a:pt x="0" y="4"/>
                  </a:lnTo>
                  <a:lnTo>
                    <a:pt x="2" y="5"/>
                  </a:lnTo>
                  <a:lnTo>
                    <a:pt x="2" y="6"/>
                  </a:lnTo>
                  <a:lnTo>
                    <a:pt x="3" y="7"/>
                  </a:lnTo>
                  <a:lnTo>
                    <a:pt x="4" y="7"/>
                  </a:lnTo>
                  <a:lnTo>
                    <a:pt x="5" y="6"/>
                  </a:lnTo>
                  <a:lnTo>
                    <a:pt x="5" y="5"/>
                  </a:lnTo>
                  <a:lnTo>
                    <a:pt x="6" y="4"/>
                  </a:lnTo>
                  <a:lnTo>
                    <a:pt x="5" y="3"/>
                  </a:lnTo>
                  <a:lnTo>
                    <a:pt x="4" y="2"/>
                  </a:lnTo>
                  <a:lnTo>
                    <a:pt x="4" y="1"/>
                  </a:lnTo>
                  <a:lnTo>
                    <a:pt x="3" y="0"/>
                  </a:lnTo>
                  <a:lnTo>
                    <a:pt x="2" y="0"/>
                  </a:lnTo>
                  <a:lnTo>
                    <a:pt x="0"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16"/>
            <p:cNvSpPr>
              <a:spLocks/>
            </p:cNvSpPr>
            <p:nvPr userDrawn="1"/>
          </p:nvSpPr>
          <p:spPr bwMode="auto">
            <a:xfrm>
              <a:off x="2229" y="2675"/>
              <a:ext cx="3" cy="5"/>
            </a:xfrm>
            <a:custGeom>
              <a:avLst/>
              <a:gdLst>
                <a:gd name="T0" fmla="*/ 4 w 6"/>
                <a:gd name="T1" fmla="*/ 8 h 10"/>
                <a:gd name="T2" fmla="*/ 6 w 6"/>
                <a:gd name="T3" fmla="*/ 7 h 10"/>
                <a:gd name="T4" fmla="*/ 6 w 6"/>
                <a:gd name="T5" fmla="*/ 7 h 10"/>
                <a:gd name="T6" fmla="*/ 6 w 6"/>
                <a:gd name="T7" fmla="*/ 6 h 10"/>
                <a:gd name="T8" fmla="*/ 6 w 6"/>
                <a:gd name="T9" fmla="*/ 5 h 10"/>
                <a:gd name="T10" fmla="*/ 6 w 6"/>
                <a:gd name="T11" fmla="*/ 4 h 10"/>
                <a:gd name="T12" fmla="*/ 5 w 6"/>
                <a:gd name="T13" fmla="*/ 3 h 10"/>
                <a:gd name="T14" fmla="*/ 5 w 6"/>
                <a:gd name="T15" fmla="*/ 2 h 10"/>
                <a:gd name="T16" fmla="*/ 5 w 6"/>
                <a:gd name="T17" fmla="*/ 1 h 10"/>
                <a:gd name="T18" fmla="*/ 3 w 6"/>
                <a:gd name="T19" fmla="*/ 0 h 10"/>
                <a:gd name="T20" fmla="*/ 2 w 6"/>
                <a:gd name="T21" fmla="*/ 0 h 10"/>
                <a:gd name="T22" fmla="*/ 2 w 6"/>
                <a:gd name="T23" fmla="*/ 1 h 10"/>
                <a:gd name="T24" fmla="*/ 2 w 6"/>
                <a:gd name="T25" fmla="*/ 2 h 10"/>
                <a:gd name="T26" fmla="*/ 2 w 6"/>
                <a:gd name="T27" fmla="*/ 3 h 10"/>
                <a:gd name="T28" fmla="*/ 2 w 6"/>
                <a:gd name="T29" fmla="*/ 4 h 10"/>
                <a:gd name="T30" fmla="*/ 2 w 6"/>
                <a:gd name="T31" fmla="*/ 6 h 10"/>
                <a:gd name="T32" fmla="*/ 1 w 6"/>
                <a:gd name="T33" fmla="*/ 7 h 10"/>
                <a:gd name="T34" fmla="*/ 0 w 6"/>
                <a:gd name="T35" fmla="*/ 8 h 10"/>
                <a:gd name="T36" fmla="*/ 0 w 6"/>
                <a:gd name="T37" fmla="*/ 8 h 10"/>
                <a:gd name="T38" fmla="*/ 1 w 6"/>
                <a:gd name="T39" fmla="*/ 9 h 10"/>
                <a:gd name="T40" fmla="*/ 1 w 6"/>
                <a:gd name="T41" fmla="*/ 10 h 10"/>
                <a:gd name="T42" fmla="*/ 3 w 6"/>
                <a:gd name="T43" fmla="*/ 10 h 10"/>
                <a:gd name="T44" fmla="*/ 3 w 6"/>
                <a:gd name="T45" fmla="*/ 10 h 10"/>
                <a:gd name="T46" fmla="*/ 3 w 6"/>
                <a:gd name="T47" fmla="*/ 9 h 10"/>
                <a:gd name="T48" fmla="*/ 3 w 6"/>
                <a:gd name="T49" fmla="*/ 9 h 10"/>
                <a:gd name="T50" fmla="*/ 3 w 6"/>
                <a:gd name="T51" fmla="*/ 8 h 10"/>
                <a:gd name="T52" fmla="*/ 4 w 6"/>
                <a:gd name="T5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10">
                  <a:moveTo>
                    <a:pt x="4" y="8"/>
                  </a:moveTo>
                  <a:lnTo>
                    <a:pt x="6" y="7"/>
                  </a:lnTo>
                  <a:lnTo>
                    <a:pt x="6" y="7"/>
                  </a:lnTo>
                  <a:lnTo>
                    <a:pt x="6" y="6"/>
                  </a:lnTo>
                  <a:lnTo>
                    <a:pt x="6" y="5"/>
                  </a:lnTo>
                  <a:lnTo>
                    <a:pt x="6" y="4"/>
                  </a:lnTo>
                  <a:lnTo>
                    <a:pt x="5" y="3"/>
                  </a:lnTo>
                  <a:lnTo>
                    <a:pt x="5" y="2"/>
                  </a:lnTo>
                  <a:lnTo>
                    <a:pt x="5" y="1"/>
                  </a:lnTo>
                  <a:lnTo>
                    <a:pt x="3" y="0"/>
                  </a:lnTo>
                  <a:lnTo>
                    <a:pt x="2" y="0"/>
                  </a:lnTo>
                  <a:lnTo>
                    <a:pt x="2" y="1"/>
                  </a:lnTo>
                  <a:lnTo>
                    <a:pt x="2" y="2"/>
                  </a:lnTo>
                  <a:lnTo>
                    <a:pt x="2" y="3"/>
                  </a:lnTo>
                  <a:lnTo>
                    <a:pt x="2" y="4"/>
                  </a:lnTo>
                  <a:lnTo>
                    <a:pt x="2" y="6"/>
                  </a:lnTo>
                  <a:lnTo>
                    <a:pt x="1" y="7"/>
                  </a:lnTo>
                  <a:lnTo>
                    <a:pt x="0" y="8"/>
                  </a:lnTo>
                  <a:lnTo>
                    <a:pt x="0" y="8"/>
                  </a:lnTo>
                  <a:lnTo>
                    <a:pt x="1" y="9"/>
                  </a:lnTo>
                  <a:lnTo>
                    <a:pt x="1" y="10"/>
                  </a:lnTo>
                  <a:lnTo>
                    <a:pt x="3" y="10"/>
                  </a:lnTo>
                  <a:lnTo>
                    <a:pt x="3" y="10"/>
                  </a:lnTo>
                  <a:lnTo>
                    <a:pt x="3" y="9"/>
                  </a:lnTo>
                  <a:lnTo>
                    <a:pt x="3" y="9"/>
                  </a:lnTo>
                  <a:lnTo>
                    <a:pt x="3" y="8"/>
                  </a:lnTo>
                  <a:lnTo>
                    <a:pt x="4"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17"/>
            <p:cNvSpPr>
              <a:spLocks/>
            </p:cNvSpPr>
            <p:nvPr userDrawn="1"/>
          </p:nvSpPr>
          <p:spPr bwMode="auto">
            <a:xfrm>
              <a:off x="2222" y="2682"/>
              <a:ext cx="6" cy="13"/>
            </a:xfrm>
            <a:custGeom>
              <a:avLst/>
              <a:gdLst>
                <a:gd name="T0" fmla="*/ 4 w 12"/>
                <a:gd name="T1" fmla="*/ 16 h 25"/>
                <a:gd name="T2" fmla="*/ 5 w 12"/>
                <a:gd name="T3" fmla="*/ 17 h 25"/>
                <a:gd name="T4" fmla="*/ 4 w 12"/>
                <a:gd name="T5" fmla="*/ 18 h 25"/>
                <a:gd name="T6" fmla="*/ 4 w 12"/>
                <a:gd name="T7" fmla="*/ 20 h 25"/>
                <a:gd name="T8" fmla="*/ 4 w 12"/>
                <a:gd name="T9" fmla="*/ 22 h 25"/>
                <a:gd name="T10" fmla="*/ 4 w 12"/>
                <a:gd name="T11" fmla="*/ 24 h 25"/>
                <a:gd name="T12" fmla="*/ 2 w 12"/>
                <a:gd name="T13" fmla="*/ 25 h 25"/>
                <a:gd name="T14" fmla="*/ 4 w 12"/>
                <a:gd name="T15" fmla="*/ 25 h 25"/>
                <a:gd name="T16" fmla="*/ 5 w 12"/>
                <a:gd name="T17" fmla="*/ 24 h 25"/>
                <a:gd name="T18" fmla="*/ 6 w 12"/>
                <a:gd name="T19" fmla="*/ 23 h 25"/>
                <a:gd name="T20" fmla="*/ 7 w 12"/>
                <a:gd name="T21" fmla="*/ 22 h 25"/>
                <a:gd name="T22" fmla="*/ 7 w 12"/>
                <a:gd name="T23" fmla="*/ 20 h 25"/>
                <a:gd name="T24" fmla="*/ 8 w 12"/>
                <a:gd name="T25" fmla="*/ 19 h 25"/>
                <a:gd name="T26" fmla="*/ 8 w 12"/>
                <a:gd name="T27" fmla="*/ 17 h 25"/>
                <a:gd name="T28" fmla="*/ 8 w 12"/>
                <a:gd name="T29" fmla="*/ 15 h 25"/>
                <a:gd name="T30" fmla="*/ 8 w 12"/>
                <a:gd name="T31" fmla="*/ 13 h 25"/>
                <a:gd name="T32" fmla="*/ 9 w 12"/>
                <a:gd name="T33" fmla="*/ 12 h 25"/>
                <a:gd name="T34" fmla="*/ 9 w 12"/>
                <a:gd name="T35" fmla="*/ 9 h 25"/>
                <a:gd name="T36" fmla="*/ 10 w 12"/>
                <a:gd name="T37" fmla="*/ 6 h 25"/>
                <a:gd name="T38" fmla="*/ 11 w 12"/>
                <a:gd name="T39" fmla="*/ 3 h 25"/>
                <a:gd name="T40" fmla="*/ 12 w 12"/>
                <a:gd name="T41" fmla="*/ 0 h 25"/>
                <a:gd name="T42" fmla="*/ 10 w 12"/>
                <a:gd name="T43" fmla="*/ 0 h 25"/>
                <a:gd name="T44" fmla="*/ 9 w 12"/>
                <a:gd name="T45" fmla="*/ 1 h 25"/>
                <a:gd name="T46" fmla="*/ 8 w 12"/>
                <a:gd name="T47" fmla="*/ 3 h 25"/>
                <a:gd name="T48" fmla="*/ 7 w 12"/>
                <a:gd name="T49" fmla="*/ 6 h 25"/>
                <a:gd name="T50" fmla="*/ 6 w 12"/>
                <a:gd name="T51" fmla="*/ 7 h 25"/>
                <a:gd name="T52" fmla="*/ 5 w 12"/>
                <a:gd name="T53" fmla="*/ 8 h 25"/>
                <a:gd name="T54" fmla="*/ 5 w 12"/>
                <a:gd name="T55" fmla="*/ 9 h 25"/>
                <a:gd name="T56" fmla="*/ 5 w 12"/>
                <a:gd name="T57" fmla="*/ 11 h 25"/>
                <a:gd name="T58" fmla="*/ 4 w 12"/>
                <a:gd name="T59" fmla="*/ 15 h 25"/>
                <a:gd name="T60" fmla="*/ 3 w 12"/>
                <a:gd name="T61" fmla="*/ 14 h 25"/>
                <a:gd name="T62" fmla="*/ 2 w 12"/>
                <a:gd name="T63" fmla="*/ 14 h 25"/>
                <a:gd name="T64" fmla="*/ 1 w 12"/>
                <a:gd name="T65" fmla="*/ 13 h 25"/>
                <a:gd name="T66" fmla="*/ 0 w 12"/>
                <a:gd name="T67" fmla="*/ 14 h 25"/>
                <a:gd name="T68" fmla="*/ 0 w 12"/>
                <a:gd name="T69" fmla="*/ 15 h 25"/>
                <a:gd name="T70" fmla="*/ 0 w 12"/>
                <a:gd name="T71" fmla="*/ 16 h 25"/>
                <a:gd name="T72" fmla="*/ 1 w 12"/>
                <a:gd name="T73" fmla="*/ 16 h 25"/>
                <a:gd name="T74" fmla="*/ 1 w 12"/>
                <a:gd name="T75" fmla="*/ 17 h 25"/>
                <a:gd name="T76" fmla="*/ 2 w 12"/>
                <a:gd name="T77" fmla="*/ 17 h 25"/>
                <a:gd name="T78" fmla="*/ 3 w 12"/>
                <a:gd name="T79" fmla="*/ 17 h 25"/>
                <a:gd name="T80" fmla="*/ 4 w 12"/>
                <a:gd name="T81"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5">
                  <a:moveTo>
                    <a:pt x="4" y="16"/>
                  </a:moveTo>
                  <a:lnTo>
                    <a:pt x="5" y="17"/>
                  </a:lnTo>
                  <a:lnTo>
                    <a:pt x="4" y="18"/>
                  </a:lnTo>
                  <a:lnTo>
                    <a:pt x="4" y="20"/>
                  </a:lnTo>
                  <a:lnTo>
                    <a:pt x="4" y="22"/>
                  </a:lnTo>
                  <a:lnTo>
                    <a:pt x="4" y="24"/>
                  </a:lnTo>
                  <a:lnTo>
                    <a:pt x="2" y="25"/>
                  </a:lnTo>
                  <a:lnTo>
                    <a:pt x="4" y="25"/>
                  </a:lnTo>
                  <a:lnTo>
                    <a:pt x="5" y="24"/>
                  </a:lnTo>
                  <a:lnTo>
                    <a:pt x="6" y="23"/>
                  </a:lnTo>
                  <a:lnTo>
                    <a:pt x="7" y="22"/>
                  </a:lnTo>
                  <a:lnTo>
                    <a:pt x="7" y="20"/>
                  </a:lnTo>
                  <a:lnTo>
                    <a:pt x="8" y="19"/>
                  </a:lnTo>
                  <a:lnTo>
                    <a:pt x="8" y="17"/>
                  </a:lnTo>
                  <a:lnTo>
                    <a:pt x="8" y="15"/>
                  </a:lnTo>
                  <a:lnTo>
                    <a:pt x="8" y="13"/>
                  </a:lnTo>
                  <a:lnTo>
                    <a:pt x="9" y="12"/>
                  </a:lnTo>
                  <a:lnTo>
                    <a:pt x="9" y="9"/>
                  </a:lnTo>
                  <a:lnTo>
                    <a:pt x="10" y="6"/>
                  </a:lnTo>
                  <a:lnTo>
                    <a:pt x="11" y="3"/>
                  </a:lnTo>
                  <a:lnTo>
                    <a:pt x="12" y="0"/>
                  </a:lnTo>
                  <a:lnTo>
                    <a:pt x="10" y="0"/>
                  </a:lnTo>
                  <a:lnTo>
                    <a:pt x="9" y="1"/>
                  </a:lnTo>
                  <a:lnTo>
                    <a:pt x="8" y="3"/>
                  </a:lnTo>
                  <a:lnTo>
                    <a:pt x="7" y="6"/>
                  </a:lnTo>
                  <a:lnTo>
                    <a:pt x="6" y="7"/>
                  </a:lnTo>
                  <a:lnTo>
                    <a:pt x="5" y="8"/>
                  </a:lnTo>
                  <a:lnTo>
                    <a:pt x="5" y="9"/>
                  </a:lnTo>
                  <a:lnTo>
                    <a:pt x="5" y="11"/>
                  </a:lnTo>
                  <a:lnTo>
                    <a:pt x="4" y="15"/>
                  </a:lnTo>
                  <a:lnTo>
                    <a:pt x="3" y="14"/>
                  </a:lnTo>
                  <a:lnTo>
                    <a:pt x="2" y="14"/>
                  </a:lnTo>
                  <a:lnTo>
                    <a:pt x="1" y="13"/>
                  </a:lnTo>
                  <a:lnTo>
                    <a:pt x="0" y="14"/>
                  </a:lnTo>
                  <a:lnTo>
                    <a:pt x="0" y="15"/>
                  </a:lnTo>
                  <a:lnTo>
                    <a:pt x="0" y="16"/>
                  </a:lnTo>
                  <a:lnTo>
                    <a:pt x="1" y="16"/>
                  </a:lnTo>
                  <a:lnTo>
                    <a:pt x="1" y="17"/>
                  </a:lnTo>
                  <a:lnTo>
                    <a:pt x="2" y="17"/>
                  </a:lnTo>
                  <a:lnTo>
                    <a:pt x="3" y="17"/>
                  </a:lnTo>
                  <a:lnTo>
                    <a:pt x="4"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18"/>
            <p:cNvSpPr>
              <a:spLocks/>
            </p:cNvSpPr>
            <p:nvPr userDrawn="1"/>
          </p:nvSpPr>
          <p:spPr bwMode="auto">
            <a:xfrm>
              <a:off x="2201" y="2717"/>
              <a:ext cx="3" cy="2"/>
            </a:xfrm>
            <a:custGeom>
              <a:avLst/>
              <a:gdLst>
                <a:gd name="T0" fmla="*/ 6 w 6"/>
                <a:gd name="T1" fmla="*/ 0 h 6"/>
                <a:gd name="T2" fmla="*/ 4 w 6"/>
                <a:gd name="T3" fmla="*/ 2 h 6"/>
                <a:gd name="T4" fmla="*/ 3 w 6"/>
                <a:gd name="T5" fmla="*/ 3 h 6"/>
                <a:gd name="T6" fmla="*/ 1 w 6"/>
                <a:gd name="T7" fmla="*/ 4 h 6"/>
                <a:gd name="T8" fmla="*/ 0 w 6"/>
                <a:gd name="T9" fmla="*/ 6 h 6"/>
                <a:gd name="T10" fmla="*/ 0 w 6"/>
                <a:gd name="T11" fmla="*/ 6 h 6"/>
                <a:gd name="T12" fmla="*/ 2 w 6"/>
                <a:gd name="T13" fmla="*/ 6 h 6"/>
                <a:gd name="T14" fmla="*/ 4 w 6"/>
                <a:gd name="T15" fmla="*/ 5 h 6"/>
                <a:gd name="T16" fmla="*/ 5 w 6"/>
                <a:gd name="T17" fmla="*/ 3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lnTo>
                    <a:pt x="4" y="2"/>
                  </a:lnTo>
                  <a:lnTo>
                    <a:pt x="3" y="3"/>
                  </a:lnTo>
                  <a:lnTo>
                    <a:pt x="1" y="4"/>
                  </a:lnTo>
                  <a:lnTo>
                    <a:pt x="0" y="6"/>
                  </a:lnTo>
                  <a:lnTo>
                    <a:pt x="0" y="6"/>
                  </a:lnTo>
                  <a:lnTo>
                    <a:pt x="2" y="6"/>
                  </a:lnTo>
                  <a:lnTo>
                    <a:pt x="4" y="5"/>
                  </a:lnTo>
                  <a:lnTo>
                    <a:pt x="5" y="3"/>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419"/>
            <p:cNvSpPr>
              <a:spLocks/>
            </p:cNvSpPr>
            <p:nvPr userDrawn="1"/>
          </p:nvSpPr>
          <p:spPr bwMode="auto">
            <a:xfrm>
              <a:off x="2204" y="2718"/>
              <a:ext cx="3" cy="3"/>
            </a:xfrm>
            <a:custGeom>
              <a:avLst/>
              <a:gdLst>
                <a:gd name="T0" fmla="*/ 0 w 5"/>
                <a:gd name="T1" fmla="*/ 4 h 5"/>
                <a:gd name="T2" fmla="*/ 1 w 5"/>
                <a:gd name="T3" fmla="*/ 5 h 5"/>
                <a:gd name="T4" fmla="*/ 1 w 5"/>
                <a:gd name="T5" fmla="*/ 5 h 5"/>
                <a:gd name="T6" fmla="*/ 2 w 5"/>
                <a:gd name="T7" fmla="*/ 5 h 5"/>
                <a:gd name="T8" fmla="*/ 3 w 5"/>
                <a:gd name="T9" fmla="*/ 5 h 5"/>
                <a:gd name="T10" fmla="*/ 5 w 5"/>
                <a:gd name="T11" fmla="*/ 3 h 5"/>
                <a:gd name="T12" fmla="*/ 5 w 5"/>
                <a:gd name="T13" fmla="*/ 1 h 5"/>
                <a:gd name="T14" fmla="*/ 5 w 5"/>
                <a:gd name="T15" fmla="*/ 0 h 5"/>
                <a:gd name="T16" fmla="*/ 4 w 5"/>
                <a:gd name="T17" fmla="*/ 0 h 5"/>
                <a:gd name="T18" fmla="*/ 2 w 5"/>
                <a:gd name="T19" fmla="*/ 1 h 5"/>
                <a:gd name="T20" fmla="*/ 1 w 5"/>
                <a:gd name="T21" fmla="*/ 2 h 5"/>
                <a:gd name="T22" fmla="*/ 0 w 5"/>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0" y="4"/>
                  </a:moveTo>
                  <a:lnTo>
                    <a:pt x="1" y="5"/>
                  </a:lnTo>
                  <a:lnTo>
                    <a:pt x="1" y="5"/>
                  </a:lnTo>
                  <a:lnTo>
                    <a:pt x="2" y="5"/>
                  </a:lnTo>
                  <a:lnTo>
                    <a:pt x="3" y="5"/>
                  </a:lnTo>
                  <a:lnTo>
                    <a:pt x="5" y="3"/>
                  </a:lnTo>
                  <a:lnTo>
                    <a:pt x="5" y="1"/>
                  </a:lnTo>
                  <a:lnTo>
                    <a:pt x="5" y="0"/>
                  </a:lnTo>
                  <a:lnTo>
                    <a:pt x="4" y="0"/>
                  </a:lnTo>
                  <a:lnTo>
                    <a:pt x="2" y="1"/>
                  </a:lnTo>
                  <a:lnTo>
                    <a:pt x="1" y="2"/>
                  </a:lnTo>
                  <a:lnTo>
                    <a:pt x="0"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420"/>
            <p:cNvSpPr>
              <a:spLocks/>
            </p:cNvSpPr>
            <p:nvPr userDrawn="1"/>
          </p:nvSpPr>
          <p:spPr bwMode="auto">
            <a:xfrm>
              <a:off x="2207" y="2713"/>
              <a:ext cx="8" cy="3"/>
            </a:xfrm>
            <a:custGeom>
              <a:avLst/>
              <a:gdLst>
                <a:gd name="T0" fmla="*/ 7 w 17"/>
                <a:gd name="T1" fmla="*/ 6 h 6"/>
                <a:gd name="T2" fmla="*/ 8 w 17"/>
                <a:gd name="T3" fmla="*/ 4 h 6"/>
                <a:gd name="T4" fmla="*/ 9 w 17"/>
                <a:gd name="T5" fmla="*/ 4 h 6"/>
                <a:gd name="T6" fmla="*/ 12 w 17"/>
                <a:gd name="T7" fmla="*/ 4 h 6"/>
                <a:gd name="T8" fmla="*/ 13 w 17"/>
                <a:gd name="T9" fmla="*/ 5 h 6"/>
                <a:gd name="T10" fmla="*/ 14 w 17"/>
                <a:gd name="T11" fmla="*/ 6 h 6"/>
                <a:gd name="T12" fmla="*/ 16 w 17"/>
                <a:gd name="T13" fmla="*/ 4 h 6"/>
                <a:gd name="T14" fmla="*/ 16 w 17"/>
                <a:gd name="T15" fmla="*/ 3 h 6"/>
                <a:gd name="T16" fmla="*/ 17 w 17"/>
                <a:gd name="T17" fmla="*/ 1 h 6"/>
                <a:gd name="T18" fmla="*/ 16 w 17"/>
                <a:gd name="T19" fmla="*/ 0 h 6"/>
                <a:gd name="T20" fmla="*/ 14 w 17"/>
                <a:gd name="T21" fmla="*/ 0 h 6"/>
                <a:gd name="T22" fmla="*/ 13 w 17"/>
                <a:gd name="T23" fmla="*/ 0 h 6"/>
                <a:gd name="T24" fmla="*/ 11 w 17"/>
                <a:gd name="T25" fmla="*/ 0 h 6"/>
                <a:gd name="T26" fmla="*/ 9 w 17"/>
                <a:gd name="T27" fmla="*/ 0 h 6"/>
                <a:gd name="T28" fmla="*/ 6 w 17"/>
                <a:gd name="T29" fmla="*/ 1 h 6"/>
                <a:gd name="T30" fmla="*/ 4 w 17"/>
                <a:gd name="T31" fmla="*/ 2 h 6"/>
                <a:gd name="T32" fmla="*/ 2 w 17"/>
                <a:gd name="T33" fmla="*/ 3 h 6"/>
                <a:gd name="T34" fmla="*/ 0 w 17"/>
                <a:gd name="T35" fmla="*/ 5 h 6"/>
                <a:gd name="T36" fmla="*/ 1 w 17"/>
                <a:gd name="T37" fmla="*/ 6 h 6"/>
                <a:gd name="T38" fmla="*/ 3 w 17"/>
                <a:gd name="T39" fmla="*/ 6 h 6"/>
                <a:gd name="T40" fmla="*/ 5 w 17"/>
                <a:gd name="T41" fmla="*/ 6 h 6"/>
                <a:gd name="T42" fmla="*/ 7 w 17"/>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6">
                  <a:moveTo>
                    <a:pt x="7" y="6"/>
                  </a:moveTo>
                  <a:lnTo>
                    <a:pt x="8" y="4"/>
                  </a:lnTo>
                  <a:lnTo>
                    <a:pt x="9" y="4"/>
                  </a:lnTo>
                  <a:lnTo>
                    <a:pt x="12" y="4"/>
                  </a:lnTo>
                  <a:lnTo>
                    <a:pt x="13" y="5"/>
                  </a:lnTo>
                  <a:lnTo>
                    <a:pt x="14" y="6"/>
                  </a:lnTo>
                  <a:lnTo>
                    <a:pt x="16" y="4"/>
                  </a:lnTo>
                  <a:lnTo>
                    <a:pt x="16" y="3"/>
                  </a:lnTo>
                  <a:lnTo>
                    <a:pt x="17" y="1"/>
                  </a:lnTo>
                  <a:lnTo>
                    <a:pt x="16" y="0"/>
                  </a:lnTo>
                  <a:lnTo>
                    <a:pt x="14" y="0"/>
                  </a:lnTo>
                  <a:lnTo>
                    <a:pt x="13" y="0"/>
                  </a:lnTo>
                  <a:lnTo>
                    <a:pt x="11" y="0"/>
                  </a:lnTo>
                  <a:lnTo>
                    <a:pt x="9" y="0"/>
                  </a:lnTo>
                  <a:lnTo>
                    <a:pt x="6" y="1"/>
                  </a:lnTo>
                  <a:lnTo>
                    <a:pt x="4" y="2"/>
                  </a:lnTo>
                  <a:lnTo>
                    <a:pt x="2" y="3"/>
                  </a:lnTo>
                  <a:lnTo>
                    <a:pt x="0" y="5"/>
                  </a:lnTo>
                  <a:lnTo>
                    <a:pt x="1" y="6"/>
                  </a:lnTo>
                  <a:lnTo>
                    <a:pt x="3" y="6"/>
                  </a:lnTo>
                  <a:lnTo>
                    <a:pt x="5" y="6"/>
                  </a:lnTo>
                  <a:lnTo>
                    <a:pt x="7"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421"/>
            <p:cNvSpPr>
              <a:spLocks/>
            </p:cNvSpPr>
            <p:nvPr userDrawn="1"/>
          </p:nvSpPr>
          <p:spPr bwMode="auto">
            <a:xfrm>
              <a:off x="2215" y="2707"/>
              <a:ext cx="8" cy="5"/>
            </a:xfrm>
            <a:custGeom>
              <a:avLst/>
              <a:gdLst>
                <a:gd name="T0" fmla="*/ 0 w 16"/>
                <a:gd name="T1" fmla="*/ 10 h 10"/>
                <a:gd name="T2" fmla="*/ 2 w 16"/>
                <a:gd name="T3" fmla="*/ 10 h 10"/>
                <a:gd name="T4" fmla="*/ 4 w 16"/>
                <a:gd name="T5" fmla="*/ 10 h 10"/>
                <a:gd name="T6" fmla="*/ 5 w 16"/>
                <a:gd name="T7" fmla="*/ 9 h 10"/>
                <a:gd name="T8" fmla="*/ 6 w 16"/>
                <a:gd name="T9" fmla="*/ 8 h 10"/>
                <a:gd name="T10" fmla="*/ 7 w 16"/>
                <a:gd name="T11" fmla="*/ 6 h 10"/>
                <a:gd name="T12" fmla="*/ 8 w 16"/>
                <a:gd name="T13" fmla="*/ 5 h 10"/>
                <a:gd name="T14" fmla="*/ 9 w 16"/>
                <a:gd name="T15" fmla="*/ 4 h 10"/>
                <a:gd name="T16" fmla="*/ 11 w 16"/>
                <a:gd name="T17" fmla="*/ 5 h 10"/>
                <a:gd name="T18" fmla="*/ 14 w 16"/>
                <a:gd name="T19" fmla="*/ 6 h 10"/>
                <a:gd name="T20" fmla="*/ 15 w 16"/>
                <a:gd name="T21" fmla="*/ 5 h 10"/>
                <a:gd name="T22" fmla="*/ 16 w 16"/>
                <a:gd name="T23" fmla="*/ 4 h 10"/>
                <a:gd name="T24" fmla="*/ 16 w 16"/>
                <a:gd name="T25" fmla="*/ 3 h 10"/>
                <a:gd name="T26" fmla="*/ 16 w 16"/>
                <a:gd name="T27" fmla="*/ 2 h 10"/>
                <a:gd name="T28" fmla="*/ 14 w 16"/>
                <a:gd name="T29" fmla="*/ 0 h 10"/>
                <a:gd name="T30" fmla="*/ 11 w 16"/>
                <a:gd name="T31" fmla="*/ 0 h 10"/>
                <a:gd name="T32" fmla="*/ 9 w 16"/>
                <a:gd name="T33" fmla="*/ 1 h 10"/>
                <a:gd name="T34" fmla="*/ 6 w 16"/>
                <a:gd name="T35" fmla="*/ 3 h 10"/>
                <a:gd name="T36" fmla="*/ 4 w 16"/>
                <a:gd name="T37" fmla="*/ 4 h 10"/>
                <a:gd name="T38" fmla="*/ 2 w 16"/>
                <a:gd name="T39" fmla="*/ 5 h 10"/>
                <a:gd name="T40" fmla="*/ 1 w 16"/>
                <a:gd name="T41" fmla="*/ 7 h 10"/>
                <a:gd name="T42" fmla="*/ 0 w 16"/>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0">
                  <a:moveTo>
                    <a:pt x="0" y="10"/>
                  </a:moveTo>
                  <a:lnTo>
                    <a:pt x="2" y="10"/>
                  </a:lnTo>
                  <a:lnTo>
                    <a:pt x="4" y="10"/>
                  </a:lnTo>
                  <a:lnTo>
                    <a:pt x="5" y="9"/>
                  </a:lnTo>
                  <a:lnTo>
                    <a:pt x="6" y="8"/>
                  </a:lnTo>
                  <a:lnTo>
                    <a:pt x="7" y="6"/>
                  </a:lnTo>
                  <a:lnTo>
                    <a:pt x="8" y="5"/>
                  </a:lnTo>
                  <a:lnTo>
                    <a:pt x="9" y="4"/>
                  </a:lnTo>
                  <a:lnTo>
                    <a:pt x="11" y="5"/>
                  </a:lnTo>
                  <a:lnTo>
                    <a:pt x="14" y="6"/>
                  </a:lnTo>
                  <a:lnTo>
                    <a:pt x="15" y="5"/>
                  </a:lnTo>
                  <a:lnTo>
                    <a:pt x="16" y="4"/>
                  </a:lnTo>
                  <a:lnTo>
                    <a:pt x="16" y="3"/>
                  </a:lnTo>
                  <a:lnTo>
                    <a:pt x="16" y="2"/>
                  </a:lnTo>
                  <a:lnTo>
                    <a:pt x="14" y="0"/>
                  </a:lnTo>
                  <a:lnTo>
                    <a:pt x="11" y="0"/>
                  </a:lnTo>
                  <a:lnTo>
                    <a:pt x="9" y="1"/>
                  </a:lnTo>
                  <a:lnTo>
                    <a:pt x="6" y="3"/>
                  </a:lnTo>
                  <a:lnTo>
                    <a:pt x="4" y="4"/>
                  </a:lnTo>
                  <a:lnTo>
                    <a:pt x="2" y="5"/>
                  </a:lnTo>
                  <a:lnTo>
                    <a:pt x="1" y="7"/>
                  </a:lnTo>
                  <a:lnTo>
                    <a:pt x="0"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422"/>
            <p:cNvSpPr>
              <a:spLocks/>
            </p:cNvSpPr>
            <p:nvPr userDrawn="1"/>
          </p:nvSpPr>
          <p:spPr bwMode="auto">
            <a:xfrm>
              <a:off x="2217" y="2711"/>
              <a:ext cx="4" cy="5"/>
            </a:xfrm>
            <a:custGeom>
              <a:avLst/>
              <a:gdLst>
                <a:gd name="T0" fmla="*/ 1 w 7"/>
                <a:gd name="T1" fmla="*/ 9 h 9"/>
                <a:gd name="T2" fmla="*/ 3 w 7"/>
                <a:gd name="T3" fmla="*/ 9 h 9"/>
                <a:gd name="T4" fmla="*/ 4 w 7"/>
                <a:gd name="T5" fmla="*/ 9 h 9"/>
                <a:gd name="T6" fmla="*/ 5 w 7"/>
                <a:gd name="T7" fmla="*/ 8 h 9"/>
                <a:gd name="T8" fmla="*/ 5 w 7"/>
                <a:gd name="T9" fmla="*/ 5 h 9"/>
                <a:gd name="T10" fmla="*/ 6 w 7"/>
                <a:gd name="T11" fmla="*/ 3 h 9"/>
                <a:gd name="T12" fmla="*/ 7 w 7"/>
                <a:gd name="T13" fmla="*/ 0 h 9"/>
                <a:gd name="T14" fmla="*/ 5 w 7"/>
                <a:gd name="T15" fmla="*/ 0 h 9"/>
                <a:gd name="T16" fmla="*/ 4 w 7"/>
                <a:gd name="T17" fmla="*/ 1 h 9"/>
                <a:gd name="T18" fmla="*/ 2 w 7"/>
                <a:gd name="T19" fmla="*/ 2 h 9"/>
                <a:gd name="T20" fmla="*/ 2 w 7"/>
                <a:gd name="T21" fmla="*/ 4 h 9"/>
                <a:gd name="T22" fmla="*/ 2 w 7"/>
                <a:gd name="T23" fmla="*/ 5 h 9"/>
                <a:gd name="T24" fmla="*/ 1 w 7"/>
                <a:gd name="T25" fmla="*/ 6 h 9"/>
                <a:gd name="T26" fmla="*/ 0 w 7"/>
                <a:gd name="T27" fmla="*/ 7 h 9"/>
                <a:gd name="T28" fmla="*/ 0 w 7"/>
                <a:gd name="T29" fmla="*/ 8 h 9"/>
                <a:gd name="T30" fmla="*/ 1 w 7"/>
                <a:gd name="T3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9">
                  <a:moveTo>
                    <a:pt x="1" y="9"/>
                  </a:moveTo>
                  <a:lnTo>
                    <a:pt x="3" y="9"/>
                  </a:lnTo>
                  <a:lnTo>
                    <a:pt x="4" y="9"/>
                  </a:lnTo>
                  <a:lnTo>
                    <a:pt x="5" y="8"/>
                  </a:lnTo>
                  <a:lnTo>
                    <a:pt x="5" y="5"/>
                  </a:lnTo>
                  <a:lnTo>
                    <a:pt x="6" y="3"/>
                  </a:lnTo>
                  <a:lnTo>
                    <a:pt x="7" y="0"/>
                  </a:lnTo>
                  <a:lnTo>
                    <a:pt x="5" y="0"/>
                  </a:lnTo>
                  <a:lnTo>
                    <a:pt x="4" y="1"/>
                  </a:lnTo>
                  <a:lnTo>
                    <a:pt x="2" y="2"/>
                  </a:lnTo>
                  <a:lnTo>
                    <a:pt x="2" y="4"/>
                  </a:lnTo>
                  <a:lnTo>
                    <a:pt x="2" y="5"/>
                  </a:lnTo>
                  <a:lnTo>
                    <a:pt x="1" y="6"/>
                  </a:lnTo>
                  <a:lnTo>
                    <a:pt x="0" y="7"/>
                  </a:lnTo>
                  <a:lnTo>
                    <a:pt x="0" y="8"/>
                  </a:lnTo>
                  <a:lnTo>
                    <a:pt x="1"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423"/>
            <p:cNvSpPr>
              <a:spLocks/>
            </p:cNvSpPr>
            <p:nvPr userDrawn="1"/>
          </p:nvSpPr>
          <p:spPr bwMode="auto">
            <a:xfrm>
              <a:off x="2219" y="2717"/>
              <a:ext cx="2" cy="1"/>
            </a:xfrm>
            <a:custGeom>
              <a:avLst/>
              <a:gdLst>
                <a:gd name="T0" fmla="*/ 1 w 3"/>
                <a:gd name="T1" fmla="*/ 0 h 3"/>
                <a:gd name="T2" fmla="*/ 0 w 3"/>
                <a:gd name="T3" fmla="*/ 2 h 3"/>
                <a:gd name="T4" fmla="*/ 0 w 3"/>
                <a:gd name="T5" fmla="*/ 2 h 3"/>
                <a:gd name="T6" fmla="*/ 0 w 3"/>
                <a:gd name="T7" fmla="*/ 3 h 3"/>
                <a:gd name="T8" fmla="*/ 1 w 3"/>
                <a:gd name="T9" fmla="*/ 3 h 3"/>
                <a:gd name="T10" fmla="*/ 2 w 3"/>
                <a:gd name="T11" fmla="*/ 3 h 3"/>
                <a:gd name="T12" fmla="*/ 2 w 3"/>
                <a:gd name="T13" fmla="*/ 2 h 3"/>
                <a:gd name="T14" fmla="*/ 3 w 3"/>
                <a:gd name="T15" fmla="*/ 2 h 3"/>
                <a:gd name="T16" fmla="*/ 2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lnTo>
                    <a:pt x="0" y="2"/>
                  </a:lnTo>
                  <a:lnTo>
                    <a:pt x="0" y="2"/>
                  </a:lnTo>
                  <a:lnTo>
                    <a:pt x="0" y="3"/>
                  </a:lnTo>
                  <a:lnTo>
                    <a:pt x="1" y="3"/>
                  </a:lnTo>
                  <a:lnTo>
                    <a:pt x="2" y="3"/>
                  </a:lnTo>
                  <a:lnTo>
                    <a:pt x="2" y="2"/>
                  </a:lnTo>
                  <a:lnTo>
                    <a:pt x="3" y="2"/>
                  </a:lnTo>
                  <a:lnTo>
                    <a:pt x="2"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24"/>
            <p:cNvSpPr>
              <a:spLocks/>
            </p:cNvSpPr>
            <p:nvPr userDrawn="1"/>
          </p:nvSpPr>
          <p:spPr bwMode="auto">
            <a:xfrm>
              <a:off x="2221" y="2718"/>
              <a:ext cx="3" cy="3"/>
            </a:xfrm>
            <a:custGeom>
              <a:avLst/>
              <a:gdLst>
                <a:gd name="T0" fmla="*/ 4 w 7"/>
                <a:gd name="T1" fmla="*/ 6 h 6"/>
                <a:gd name="T2" fmla="*/ 5 w 7"/>
                <a:gd name="T3" fmla="*/ 5 h 6"/>
                <a:gd name="T4" fmla="*/ 6 w 7"/>
                <a:gd name="T5" fmla="*/ 4 h 6"/>
                <a:gd name="T6" fmla="*/ 7 w 7"/>
                <a:gd name="T7" fmla="*/ 2 h 6"/>
                <a:gd name="T8" fmla="*/ 7 w 7"/>
                <a:gd name="T9" fmla="*/ 1 h 6"/>
                <a:gd name="T10" fmla="*/ 5 w 7"/>
                <a:gd name="T11" fmla="*/ 0 h 6"/>
                <a:gd name="T12" fmla="*/ 4 w 7"/>
                <a:gd name="T13" fmla="*/ 0 h 6"/>
                <a:gd name="T14" fmla="*/ 3 w 7"/>
                <a:gd name="T15" fmla="*/ 1 h 6"/>
                <a:gd name="T16" fmla="*/ 3 w 7"/>
                <a:gd name="T17" fmla="*/ 3 h 6"/>
                <a:gd name="T18" fmla="*/ 1 w 7"/>
                <a:gd name="T19" fmla="*/ 4 h 6"/>
                <a:gd name="T20" fmla="*/ 0 w 7"/>
                <a:gd name="T21" fmla="*/ 6 h 6"/>
                <a:gd name="T22" fmla="*/ 4 w 7"/>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6">
                  <a:moveTo>
                    <a:pt x="4" y="6"/>
                  </a:moveTo>
                  <a:lnTo>
                    <a:pt x="5" y="5"/>
                  </a:lnTo>
                  <a:lnTo>
                    <a:pt x="6" y="4"/>
                  </a:lnTo>
                  <a:lnTo>
                    <a:pt x="7" y="2"/>
                  </a:lnTo>
                  <a:lnTo>
                    <a:pt x="7" y="1"/>
                  </a:lnTo>
                  <a:lnTo>
                    <a:pt x="5" y="0"/>
                  </a:lnTo>
                  <a:lnTo>
                    <a:pt x="4" y="0"/>
                  </a:lnTo>
                  <a:lnTo>
                    <a:pt x="3" y="1"/>
                  </a:lnTo>
                  <a:lnTo>
                    <a:pt x="3" y="3"/>
                  </a:lnTo>
                  <a:lnTo>
                    <a:pt x="1" y="4"/>
                  </a:lnTo>
                  <a:lnTo>
                    <a:pt x="0" y="6"/>
                  </a:lnTo>
                  <a:lnTo>
                    <a:pt x="4"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425"/>
            <p:cNvSpPr>
              <a:spLocks/>
            </p:cNvSpPr>
            <p:nvPr userDrawn="1"/>
          </p:nvSpPr>
          <p:spPr bwMode="auto">
            <a:xfrm>
              <a:off x="2221" y="2706"/>
              <a:ext cx="5" cy="11"/>
            </a:xfrm>
            <a:custGeom>
              <a:avLst/>
              <a:gdLst>
                <a:gd name="T0" fmla="*/ 8 w 10"/>
                <a:gd name="T1" fmla="*/ 2 h 22"/>
                <a:gd name="T2" fmla="*/ 7 w 10"/>
                <a:gd name="T3" fmla="*/ 3 h 22"/>
                <a:gd name="T4" fmla="*/ 6 w 10"/>
                <a:gd name="T5" fmla="*/ 6 h 22"/>
                <a:gd name="T6" fmla="*/ 5 w 10"/>
                <a:gd name="T7" fmla="*/ 8 h 22"/>
                <a:gd name="T8" fmla="*/ 4 w 10"/>
                <a:gd name="T9" fmla="*/ 10 h 22"/>
                <a:gd name="T10" fmla="*/ 3 w 10"/>
                <a:gd name="T11" fmla="*/ 12 h 22"/>
                <a:gd name="T12" fmla="*/ 0 w 10"/>
                <a:gd name="T13" fmla="*/ 14 h 22"/>
                <a:gd name="T14" fmla="*/ 0 w 10"/>
                <a:gd name="T15" fmla="*/ 16 h 22"/>
                <a:gd name="T16" fmla="*/ 0 w 10"/>
                <a:gd name="T17" fmla="*/ 17 h 22"/>
                <a:gd name="T18" fmla="*/ 2 w 10"/>
                <a:gd name="T19" fmla="*/ 19 h 22"/>
                <a:gd name="T20" fmla="*/ 2 w 10"/>
                <a:gd name="T21" fmla="*/ 20 h 22"/>
                <a:gd name="T22" fmla="*/ 3 w 10"/>
                <a:gd name="T23" fmla="*/ 21 h 22"/>
                <a:gd name="T24" fmla="*/ 4 w 10"/>
                <a:gd name="T25" fmla="*/ 22 h 22"/>
                <a:gd name="T26" fmla="*/ 5 w 10"/>
                <a:gd name="T27" fmla="*/ 21 h 22"/>
                <a:gd name="T28" fmla="*/ 6 w 10"/>
                <a:gd name="T29" fmla="*/ 20 h 22"/>
                <a:gd name="T30" fmla="*/ 5 w 10"/>
                <a:gd name="T31" fmla="*/ 19 h 22"/>
                <a:gd name="T32" fmla="*/ 5 w 10"/>
                <a:gd name="T33" fmla="*/ 17 h 22"/>
                <a:gd name="T34" fmla="*/ 4 w 10"/>
                <a:gd name="T35" fmla="*/ 16 h 22"/>
                <a:gd name="T36" fmla="*/ 4 w 10"/>
                <a:gd name="T37" fmla="*/ 15 h 22"/>
                <a:gd name="T38" fmla="*/ 5 w 10"/>
                <a:gd name="T39" fmla="*/ 14 h 22"/>
                <a:gd name="T40" fmla="*/ 6 w 10"/>
                <a:gd name="T41" fmla="*/ 12 h 22"/>
                <a:gd name="T42" fmla="*/ 7 w 10"/>
                <a:gd name="T43" fmla="*/ 11 h 22"/>
                <a:gd name="T44" fmla="*/ 8 w 10"/>
                <a:gd name="T45" fmla="*/ 9 h 22"/>
                <a:gd name="T46" fmla="*/ 9 w 10"/>
                <a:gd name="T47" fmla="*/ 8 h 22"/>
                <a:gd name="T48" fmla="*/ 10 w 10"/>
                <a:gd name="T49" fmla="*/ 7 h 22"/>
                <a:gd name="T50" fmla="*/ 10 w 10"/>
                <a:gd name="T51" fmla="*/ 6 h 22"/>
                <a:gd name="T52" fmla="*/ 10 w 10"/>
                <a:gd name="T53" fmla="*/ 5 h 22"/>
                <a:gd name="T54" fmla="*/ 10 w 10"/>
                <a:gd name="T55" fmla="*/ 4 h 22"/>
                <a:gd name="T56" fmla="*/ 10 w 10"/>
                <a:gd name="T57" fmla="*/ 3 h 22"/>
                <a:gd name="T58" fmla="*/ 10 w 10"/>
                <a:gd name="T59" fmla="*/ 2 h 22"/>
                <a:gd name="T60" fmla="*/ 9 w 10"/>
                <a:gd name="T61" fmla="*/ 0 h 22"/>
                <a:gd name="T62" fmla="*/ 8 w 10"/>
                <a:gd name="T63"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 h="22">
                  <a:moveTo>
                    <a:pt x="8" y="2"/>
                  </a:moveTo>
                  <a:lnTo>
                    <a:pt x="7" y="3"/>
                  </a:lnTo>
                  <a:lnTo>
                    <a:pt x="6" y="6"/>
                  </a:lnTo>
                  <a:lnTo>
                    <a:pt x="5" y="8"/>
                  </a:lnTo>
                  <a:lnTo>
                    <a:pt x="4" y="10"/>
                  </a:lnTo>
                  <a:lnTo>
                    <a:pt x="3" y="12"/>
                  </a:lnTo>
                  <a:lnTo>
                    <a:pt x="0" y="14"/>
                  </a:lnTo>
                  <a:lnTo>
                    <a:pt x="0" y="16"/>
                  </a:lnTo>
                  <a:lnTo>
                    <a:pt x="0" y="17"/>
                  </a:lnTo>
                  <a:lnTo>
                    <a:pt x="2" y="19"/>
                  </a:lnTo>
                  <a:lnTo>
                    <a:pt x="2" y="20"/>
                  </a:lnTo>
                  <a:lnTo>
                    <a:pt x="3" y="21"/>
                  </a:lnTo>
                  <a:lnTo>
                    <a:pt x="4" y="22"/>
                  </a:lnTo>
                  <a:lnTo>
                    <a:pt x="5" y="21"/>
                  </a:lnTo>
                  <a:lnTo>
                    <a:pt x="6" y="20"/>
                  </a:lnTo>
                  <a:lnTo>
                    <a:pt x="5" y="19"/>
                  </a:lnTo>
                  <a:lnTo>
                    <a:pt x="5" y="17"/>
                  </a:lnTo>
                  <a:lnTo>
                    <a:pt x="4" y="16"/>
                  </a:lnTo>
                  <a:lnTo>
                    <a:pt x="4" y="15"/>
                  </a:lnTo>
                  <a:lnTo>
                    <a:pt x="5" y="14"/>
                  </a:lnTo>
                  <a:lnTo>
                    <a:pt x="6" y="12"/>
                  </a:lnTo>
                  <a:lnTo>
                    <a:pt x="7" y="11"/>
                  </a:lnTo>
                  <a:lnTo>
                    <a:pt x="8" y="9"/>
                  </a:lnTo>
                  <a:lnTo>
                    <a:pt x="9" y="8"/>
                  </a:lnTo>
                  <a:lnTo>
                    <a:pt x="10" y="7"/>
                  </a:lnTo>
                  <a:lnTo>
                    <a:pt x="10" y="6"/>
                  </a:lnTo>
                  <a:lnTo>
                    <a:pt x="10" y="5"/>
                  </a:lnTo>
                  <a:lnTo>
                    <a:pt x="10" y="4"/>
                  </a:lnTo>
                  <a:lnTo>
                    <a:pt x="10" y="3"/>
                  </a:lnTo>
                  <a:lnTo>
                    <a:pt x="10" y="2"/>
                  </a:lnTo>
                  <a:lnTo>
                    <a:pt x="9" y="0"/>
                  </a:lnTo>
                  <a:lnTo>
                    <a:pt x="8"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426"/>
            <p:cNvSpPr>
              <a:spLocks/>
            </p:cNvSpPr>
            <p:nvPr userDrawn="1"/>
          </p:nvSpPr>
          <p:spPr bwMode="auto">
            <a:xfrm>
              <a:off x="2226" y="2708"/>
              <a:ext cx="4" cy="8"/>
            </a:xfrm>
            <a:custGeom>
              <a:avLst/>
              <a:gdLst>
                <a:gd name="T0" fmla="*/ 3 w 7"/>
                <a:gd name="T1" fmla="*/ 16 h 16"/>
                <a:gd name="T2" fmla="*/ 3 w 7"/>
                <a:gd name="T3" fmla="*/ 16 h 16"/>
                <a:gd name="T4" fmla="*/ 4 w 7"/>
                <a:gd name="T5" fmla="*/ 16 h 16"/>
                <a:gd name="T6" fmla="*/ 4 w 7"/>
                <a:gd name="T7" fmla="*/ 13 h 16"/>
                <a:gd name="T8" fmla="*/ 4 w 7"/>
                <a:gd name="T9" fmla="*/ 11 h 16"/>
                <a:gd name="T10" fmla="*/ 5 w 7"/>
                <a:gd name="T11" fmla="*/ 10 h 16"/>
                <a:gd name="T12" fmla="*/ 6 w 7"/>
                <a:gd name="T13" fmla="*/ 8 h 16"/>
                <a:gd name="T14" fmla="*/ 7 w 7"/>
                <a:gd name="T15" fmla="*/ 7 h 16"/>
                <a:gd name="T16" fmla="*/ 7 w 7"/>
                <a:gd name="T17" fmla="*/ 4 h 16"/>
                <a:gd name="T18" fmla="*/ 7 w 7"/>
                <a:gd name="T19" fmla="*/ 3 h 16"/>
                <a:gd name="T20" fmla="*/ 6 w 7"/>
                <a:gd name="T21" fmla="*/ 3 h 16"/>
                <a:gd name="T22" fmla="*/ 6 w 7"/>
                <a:gd name="T23" fmla="*/ 2 h 16"/>
                <a:gd name="T24" fmla="*/ 6 w 7"/>
                <a:gd name="T25" fmla="*/ 0 h 16"/>
                <a:gd name="T26" fmla="*/ 5 w 7"/>
                <a:gd name="T27" fmla="*/ 0 h 16"/>
                <a:gd name="T28" fmla="*/ 4 w 7"/>
                <a:gd name="T29" fmla="*/ 0 h 16"/>
                <a:gd name="T30" fmla="*/ 3 w 7"/>
                <a:gd name="T31" fmla="*/ 0 h 16"/>
                <a:gd name="T32" fmla="*/ 3 w 7"/>
                <a:gd name="T33" fmla="*/ 3 h 16"/>
                <a:gd name="T34" fmla="*/ 2 w 7"/>
                <a:gd name="T35" fmla="*/ 5 h 16"/>
                <a:gd name="T36" fmla="*/ 2 w 7"/>
                <a:gd name="T37" fmla="*/ 8 h 16"/>
                <a:gd name="T38" fmla="*/ 0 w 7"/>
                <a:gd name="T39" fmla="*/ 10 h 16"/>
                <a:gd name="T40" fmla="*/ 0 w 7"/>
                <a:gd name="T41" fmla="*/ 12 h 16"/>
                <a:gd name="T42" fmla="*/ 1 w 7"/>
                <a:gd name="T43" fmla="*/ 13 h 16"/>
                <a:gd name="T44" fmla="*/ 2 w 7"/>
                <a:gd name="T45" fmla="*/ 15 h 16"/>
                <a:gd name="T46" fmla="*/ 3 w 7"/>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16">
                  <a:moveTo>
                    <a:pt x="3" y="16"/>
                  </a:moveTo>
                  <a:lnTo>
                    <a:pt x="3" y="16"/>
                  </a:lnTo>
                  <a:lnTo>
                    <a:pt x="4" y="16"/>
                  </a:lnTo>
                  <a:lnTo>
                    <a:pt x="4" y="13"/>
                  </a:lnTo>
                  <a:lnTo>
                    <a:pt x="4" y="11"/>
                  </a:lnTo>
                  <a:lnTo>
                    <a:pt x="5" y="10"/>
                  </a:lnTo>
                  <a:lnTo>
                    <a:pt x="6" y="8"/>
                  </a:lnTo>
                  <a:lnTo>
                    <a:pt x="7" y="7"/>
                  </a:lnTo>
                  <a:lnTo>
                    <a:pt x="7" y="4"/>
                  </a:lnTo>
                  <a:lnTo>
                    <a:pt x="7" y="3"/>
                  </a:lnTo>
                  <a:lnTo>
                    <a:pt x="6" y="3"/>
                  </a:lnTo>
                  <a:lnTo>
                    <a:pt x="6" y="2"/>
                  </a:lnTo>
                  <a:lnTo>
                    <a:pt x="6" y="0"/>
                  </a:lnTo>
                  <a:lnTo>
                    <a:pt x="5" y="0"/>
                  </a:lnTo>
                  <a:lnTo>
                    <a:pt x="4" y="0"/>
                  </a:lnTo>
                  <a:lnTo>
                    <a:pt x="3" y="0"/>
                  </a:lnTo>
                  <a:lnTo>
                    <a:pt x="3" y="3"/>
                  </a:lnTo>
                  <a:lnTo>
                    <a:pt x="2" y="5"/>
                  </a:lnTo>
                  <a:lnTo>
                    <a:pt x="2" y="8"/>
                  </a:lnTo>
                  <a:lnTo>
                    <a:pt x="0" y="10"/>
                  </a:lnTo>
                  <a:lnTo>
                    <a:pt x="0" y="12"/>
                  </a:lnTo>
                  <a:lnTo>
                    <a:pt x="1" y="13"/>
                  </a:lnTo>
                  <a:lnTo>
                    <a:pt x="2" y="15"/>
                  </a:lnTo>
                  <a:lnTo>
                    <a:pt x="3"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427"/>
            <p:cNvSpPr>
              <a:spLocks/>
            </p:cNvSpPr>
            <p:nvPr userDrawn="1"/>
          </p:nvSpPr>
          <p:spPr bwMode="auto">
            <a:xfrm>
              <a:off x="2224" y="2720"/>
              <a:ext cx="4" cy="11"/>
            </a:xfrm>
            <a:custGeom>
              <a:avLst/>
              <a:gdLst>
                <a:gd name="T0" fmla="*/ 8 w 8"/>
                <a:gd name="T1" fmla="*/ 0 h 23"/>
                <a:gd name="T2" fmla="*/ 7 w 8"/>
                <a:gd name="T3" fmla="*/ 1 h 23"/>
                <a:gd name="T4" fmla="*/ 6 w 8"/>
                <a:gd name="T5" fmla="*/ 3 h 23"/>
                <a:gd name="T6" fmla="*/ 5 w 8"/>
                <a:gd name="T7" fmla="*/ 5 h 23"/>
                <a:gd name="T8" fmla="*/ 4 w 8"/>
                <a:gd name="T9" fmla="*/ 7 h 23"/>
                <a:gd name="T10" fmla="*/ 3 w 8"/>
                <a:gd name="T11" fmla="*/ 11 h 23"/>
                <a:gd name="T12" fmla="*/ 3 w 8"/>
                <a:gd name="T13" fmla="*/ 15 h 23"/>
                <a:gd name="T14" fmla="*/ 2 w 8"/>
                <a:gd name="T15" fmla="*/ 20 h 23"/>
                <a:gd name="T16" fmla="*/ 0 w 8"/>
                <a:gd name="T17" fmla="*/ 23 h 23"/>
                <a:gd name="T18" fmla="*/ 1 w 8"/>
                <a:gd name="T19" fmla="*/ 23 h 23"/>
                <a:gd name="T20" fmla="*/ 3 w 8"/>
                <a:gd name="T21" fmla="*/ 21 h 23"/>
                <a:gd name="T22" fmla="*/ 5 w 8"/>
                <a:gd name="T23" fmla="*/ 19 h 23"/>
                <a:gd name="T24" fmla="*/ 5 w 8"/>
                <a:gd name="T25" fmla="*/ 15 h 23"/>
                <a:gd name="T26" fmla="*/ 6 w 8"/>
                <a:gd name="T27" fmla="*/ 12 h 23"/>
                <a:gd name="T28" fmla="*/ 7 w 8"/>
                <a:gd name="T29" fmla="*/ 10 h 23"/>
                <a:gd name="T30" fmla="*/ 7 w 8"/>
                <a:gd name="T31" fmla="*/ 7 h 23"/>
                <a:gd name="T32" fmla="*/ 7 w 8"/>
                <a:gd name="T33" fmla="*/ 5 h 23"/>
                <a:gd name="T34" fmla="*/ 8 w 8"/>
                <a:gd name="T35" fmla="*/ 4 h 23"/>
                <a:gd name="T36" fmla="*/ 8 w 8"/>
                <a:gd name="T37" fmla="*/ 2 h 23"/>
                <a:gd name="T38" fmla="*/ 8 w 8"/>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23">
                  <a:moveTo>
                    <a:pt x="8" y="0"/>
                  </a:moveTo>
                  <a:lnTo>
                    <a:pt x="7" y="1"/>
                  </a:lnTo>
                  <a:lnTo>
                    <a:pt x="6" y="3"/>
                  </a:lnTo>
                  <a:lnTo>
                    <a:pt x="5" y="5"/>
                  </a:lnTo>
                  <a:lnTo>
                    <a:pt x="4" y="7"/>
                  </a:lnTo>
                  <a:lnTo>
                    <a:pt x="3" y="11"/>
                  </a:lnTo>
                  <a:lnTo>
                    <a:pt x="3" y="15"/>
                  </a:lnTo>
                  <a:lnTo>
                    <a:pt x="2" y="20"/>
                  </a:lnTo>
                  <a:lnTo>
                    <a:pt x="0" y="23"/>
                  </a:lnTo>
                  <a:lnTo>
                    <a:pt x="1" y="23"/>
                  </a:lnTo>
                  <a:lnTo>
                    <a:pt x="3" y="21"/>
                  </a:lnTo>
                  <a:lnTo>
                    <a:pt x="5" y="19"/>
                  </a:lnTo>
                  <a:lnTo>
                    <a:pt x="5" y="15"/>
                  </a:lnTo>
                  <a:lnTo>
                    <a:pt x="6" y="12"/>
                  </a:lnTo>
                  <a:lnTo>
                    <a:pt x="7" y="10"/>
                  </a:lnTo>
                  <a:lnTo>
                    <a:pt x="7" y="7"/>
                  </a:lnTo>
                  <a:lnTo>
                    <a:pt x="7" y="5"/>
                  </a:lnTo>
                  <a:lnTo>
                    <a:pt x="8" y="4"/>
                  </a:lnTo>
                  <a:lnTo>
                    <a:pt x="8" y="2"/>
                  </a:lnTo>
                  <a:lnTo>
                    <a:pt x="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428"/>
            <p:cNvSpPr>
              <a:spLocks/>
            </p:cNvSpPr>
            <p:nvPr userDrawn="1"/>
          </p:nvSpPr>
          <p:spPr bwMode="auto">
            <a:xfrm>
              <a:off x="2225" y="2732"/>
              <a:ext cx="3" cy="3"/>
            </a:xfrm>
            <a:custGeom>
              <a:avLst/>
              <a:gdLst>
                <a:gd name="T0" fmla="*/ 0 w 4"/>
                <a:gd name="T1" fmla="*/ 5 h 5"/>
                <a:gd name="T2" fmla="*/ 1 w 4"/>
                <a:gd name="T3" fmla="*/ 5 h 5"/>
                <a:gd name="T4" fmla="*/ 2 w 4"/>
                <a:gd name="T5" fmla="*/ 4 h 5"/>
                <a:gd name="T6" fmla="*/ 3 w 4"/>
                <a:gd name="T7" fmla="*/ 3 h 5"/>
                <a:gd name="T8" fmla="*/ 4 w 4"/>
                <a:gd name="T9" fmla="*/ 2 h 5"/>
                <a:gd name="T10" fmla="*/ 3 w 4"/>
                <a:gd name="T11" fmla="*/ 0 h 5"/>
                <a:gd name="T12" fmla="*/ 2 w 4"/>
                <a:gd name="T13" fmla="*/ 1 h 5"/>
                <a:gd name="T14" fmla="*/ 0 w 4"/>
                <a:gd name="T15" fmla="*/ 2 h 5"/>
                <a:gd name="T16" fmla="*/ 0 w 4"/>
                <a:gd name="T17" fmla="*/ 3 h 5"/>
                <a:gd name="T18" fmla="*/ 0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0" y="5"/>
                  </a:moveTo>
                  <a:lnTo>
                    <a:pt x="1" y="5"/>
                  </a:lnTo>
                  <a:lnTo>
                    <a:pt x="2" y="4"/>
                  </a:lnTo>
                  <a:lnTo>
                    <a:pt x="3" y="3"/>
                  </a:lnTo>
                  <a:lnTo>
                    <a:pt x="4" y="2"/>
                  </a:lnTo>
                  <a:lnTo>
                    <a:pt x="3" y="0"/>
                  </a:lnTo>
                  <a:lnTo>
                    <a:pt x="2" y="1"/>
                  </a:lnTo>
                  <a:lnTo>
                    <a:pt x="0" y="2"/>
                  </a:lnTo>
                  <a:lnTo>
                    <a:pt x="0" y="3"/>
                  </a:lnTo>
                  <a:lnTo>
                    <a:pt x="0"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429"/>
            <p:cNvSpPr>
              <a:spLocks/>
            </p:cNvSpPr>
            <p:nvPr userDrawn="1"/>
          </p:nvSpPr>
          <p:spPr bwMode="auto">
            <a:xfrm>
              <a:off x="2220" y="2735"/>
              <a:ext cx="1" cy="1"/>
            </a:xfrm>
            <a:custGeom>
              <a:avLst/>
              <a:gdLst>
                <a:gd name="T0" fmla="*/ 1 w 1"/>
                <a:gd name="T1" fmla="*/ 0 h 2"/>
                <a:gd name="T2" fmla="*/ 0 w 1"/>
                <a:gd name="T3" fmla="*/ 0 h 2"/>
                <a:gd name="T4" fmla="*/ 0 w 1"/>
                <a:gd name="T5" fmla="*/ 2 h 2"/>
                <a:gd name="T6" fmla="*/ 1 w 1"/>
                <a:gd name="T7" fmla="*/ 2 h 2"/>
                <a:gd name="T8" fmla="*/ 1 w 1"/>
                <a:gd name="T9" fmla="*/ 1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lnTo>
                    <a:pt x="0" y="0"/>
                  </a:lnTo>
                  <a:lnTo>
                    <a:pt x="0" y="2"/>
                  </a:lnTo>
                  <a:lnTo>
                    <a:pt x="1" y="2"/>
                  </a:lnTo>
                  <a:lnTo>
                    <a:pt x="1"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30"/>
            <p:cNvSpPr>
              <a:spLocks/>
            </p:cNvSpPr>
            <p:nvPr userDrawn="1"/>
          </p:nvSpPr>
          <p:spPr bwMode="auto">
            <a:xfrm>
              <a:off x="2212" y="2738"/>
              <a:ext cx="3" cy="2"/>
            </a:xfrm>
            <a:custGeom>
              <a:avLst/>
              <a:gdLst>
                <a:gd name="T0" fmla="*/ 3 w 5"/>
                <a:gd name="T1" fmla="*/ 0 h 5"/>
                <a:gd name="T2" fmla="*/ 2 w 5"/>
                <a:gd name="T3" fmla="*/ 1 h 5"/>
                <a:gd name="T4" fmla="*/ 1 w 5"/>
                <a:gd name="T5" fmla="*/ 2 h 5"/>
                <a:gd name="T6" fmla="*/ 0 w 5"/>
                <a:gd name="T7" fmla="*/ 4 h 5"/>
                <a:gd name="T8" fmla="*/ 1 w 5"/>
                <a:gd name="T9" fmla="*/ 4 h 5"/>
                <a:gd name="T10" fmla="*/ 3 w 5"/>
                <a:gd name="T11" fmla="*/ 5 h 5"/>
                <a:gd name="T12" fmla="*/ 4 w 5"/>
                <a:gd name="T13" fmla="*/ 4 h 5"/>
                <a:gd name="T14" fmla="*/ 4 w 5"/>
                <a:gd name="T15" fmla="*/ 2 h 5"/>
                <a:gd name="T16" fmla="*/ 5 w 5"/>
                <a:gd name="T17" fmla="*/ 1 h 5"/>
                <a:gd name="T18" fmla="*/ 4 w 5"/>
                <a:gd name="T19" fmla="*/ 1 h 5"/>
                <a:gd name="T20" fmla="*/ 3 w 5"/>
                <a:gd name="T21" fmla="*/ 1 h 5"/>
                <a:gd name="T22" fmla="*/ 3 w 5"/>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3" y="0"/>
                  </a:moveTo>
                  <a:lnTo>
                    <a:pt x="2" y="1"/>
                  </a:lnTo>
                  <a:lnTo>
                    <a:pt x="1" y="2"/>
                  </a:lnTo>
                  <a:lnTo>
                    <a:pt x="0" y="4"/>
                  </a:lnTo>
                  <a:lnTo>
                    <a:pt x="1" y="4"/>
                  </a:lnTo>
                  <a:lnTo>
                    <a:pt x="3" y="5"/>
                  </a:lnTo>
                  <a:lnTo>
                    <a:pt x="4" y="4"/>
                  </a:lnTo>
                  <a:lnTo>
                    <a:pt x="4" y="2"/>
                  </a:lnTo>
                  <a:lnTo>
                    <a:pt x="5" y="1"/>
                  </a:lnTo>
                  <a:lnTo>
                    <a:pt x="4" y="1"/>
                  </a:lnTo>
                  <a:lnTo>
                    <a:pt x="3"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431"/>
            <p:cNvSpPr>
              <a:spLocks/>
            </p:cNvSpPr>
            <p:nvPr userDrawn="1"/>
          </p:nvSpPr>
          <p:spPr bwMode="auto">
            <a:xfrm>
              <a:off x="2208" y="2745"/>
              <a:ext cx="1" cy="1"/>
            </a:xfrm>
            <a:custGeom>
              <a:avLst/>
              <a:gdLst>
                <a:gd name="T0" fmla="*/ 0 w 2"/>
                <a:gd name="T1" fmla="*/ 1 h 1"/>
                <a:gd name="T2" fmla="*/ 2 w 2"/>
                <a:gd name="T3" fmla="*/ 1 h 1"/>
                <a:gd name="T4" fmla="*/ 2 w 2"/>
                <a:gd name="T5" fmla="*/ 0 h 1"/>
                <a:gd name="T6" fmla="*/ 2 w 2"/>
                <a:gd name="T7" fmla="*/ 0 h 1"/>
                <a:gd name="T8" fmla="*/ 1 w 2"/>
                <a:gd name="T9" fmla="*/ 0 h 1"/>
                <a:gd name="T10" fmla="*/ 0 w 2"/>
                <a:gd name="T11" fmla="*/ 0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lnTo>
                    <a:pt x="2" y="1"/>
                  </a:lnTo>
                  <a:lnTo>
                    <a:pt x="2" y="0"/>
                  </a:lnTo>
                  <a:lnTo>
                    <a:pt x="2" y="0"/>
                  </a:lnTo>
                  <a:lnTo>
                    <a:pt x="1" y="0"/>
                  </a:lnTo>
                  <a:lnTo>
                    <a:pt x="0"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432"/>
            <p:cNvSpPr>
              <a:spLocks/>
            </p:cNvSpPr>
            <p:nvPr userDrawn="1"/>
          </p:nvSpPr>
          <p:spPr bwMode="auto">
            <a:xfrm>
              <a:off x="2202" y="2748"/>
              <a:ext cx="4" cy="3"/>
            </a:xfrm>
            <a:custGeom>
              <a:avLst/>
              <a:gdLst>
                <a:gd name="T0" fmla="*/ 7 w 7"/>
                <a:gd name="T1" fmla="*/ 2 h 8"/>
                <a:gd name="T2" fmla="*/ 6 w 7"/>
                <a:gd name="T3" fmla="*/ 1 h 8"/>
                <a:gd name="T4" fmla="*/ 5 w 7"/>
                <a:gd name="T5" fmla="*/ 0 h 8"/>
                <a:gd name="T6" fmla="*/ 3 w 7"/>
                <a:gd name="T7" fmla="*/ 0 h 8"/>
                <a:gd name="T8" fmla="*/ 2 w 7"/>
                <a:gd name="T9" fmla="*/ 1 h 8"/>
                <a:gd name="T10" fmla="*/ 1 w 7"/>
                <a:gd name="T11" fmla="*/ 2 h 8"/>
                <a:gd name="T12" fmla="*/ 0 w 7"/>
                <a:gd name="T13" fmla="*/ 3 h 8"/>
                <a:gd name="T14" fmla="*/ 0 w 7"/>
                <a:gd name="T15" fmla="*/ 6 h 8"/>
                <a:gd name="T16" fmla="*/ 0 w 7"/>
                <a:gd name="T17" fmla="*/ 8 h 8"/>
                <a:gd name="T18" fmla="*/ 2 w 7"/>
                <a:gd name="T19" fmla="*/ 8 h 8"/>
                <a:gd name="T20" fmla="*/ 3 w 7"/>
                <a:gd name="T21" fmla="*/ 7 h 8"/>
                <a:gd name="T22" fmla="*/ 4 w 7"/>
                <a:gd name="T23" fmla="*/ 6 h 8"/>
                <a:gd name="T24" fmla="*/ 4 w 7"/>
                <a:gd name="T25" fmla="*/ 5 h 8"/>
                <a:gd name="T26" fmla="*/ 5 w 7"/>
                <a:gd name="T27" fmla="*/ 2 h 8"/>
                <a:gd name="T28" fmla="*/ 7 w 7"/>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8">
                  <a:moveTo>
                    <a:pt x="7" y="2"/>
                  </a:moveTo>
                  <a:lnTo>
                    <a:pt x="6" y="1"/>
                  </a:lnTo>
                  <a:lnTo>
                    <a:pt x="5" y="0"/>
                  </a:lnTo>
                  <a:lnTo>
                    <a:pt x="3" y="0"/>
                  </a:lnTo>
                  <a:lnTo>
                    <a:pt x="2" y="1"/>
                  </a:lnTo>
                  <a:lnTo>
                    <a:pt x="1" y="2"/>
                  </a:lnTo>
                  <a:lnTo>
                    <a:pt x="0" y="3"/>
                  </a:lnTo>
                  <a:lnTo>
                    <a:pt x="0" y="6"/>
                  </a:lnTo>
                  <a:lnTo>
                    <a:pt x="0" y="8"/>
                  </a:lnTo>
                  <a:lnTo>
                    <a:pt x="2" y="8"/>
                  </a:lnTo>
                  <a:lnTo>
                    <a:pt x="3" y="7"/>
                  </a:lnTo>
                  <a:lnTo>
                    <a:pt x="4" y="6"/>
                  </a:lnTo>
                  <a:lnTo>
                    <a:pt x="4" y="5"/>
                  </a:lnTo>
                  <a:lnTo>
                    <a:pt x="5" y="2"/>
                  </a:lnTo>
                  <a:lnTo>
                    <a:pt x="7"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433"/>
            <p:cNvSpPr>
              <a:spLocks/>
            </p:cNvSpPr>
            <p:nvPr userDrawn="1"/>
          </p:nvSpPr>
          <p:spPr bwMode="auto">
            <a:xfrm>
              <a:off x="2202" y="2750"/>
              <a:ext cx="6" cy="6"/>
            </a:xfrm>
            <a:custGeom>
              <a:avLst/>
              <a:gdLst>
                <a:gd name="T0" fmla="*/ 7 w 11"/>
                <a:gd name="T1" fmla="*/ 1 h 11"/>
                <a:gd name="T2" fmla="*/ 6 w 11"/>
                <a:gd name="T3" fmla="*/ 3 h 11"/>
                <a:gd name="T4" fmla="*/ 5 w 11"/>
                <a:gd name="T5" fmla="*/ 5 h 11"/>
                <a:gd name="T6" fmla="*/ 3 w 11"/>
                <a:gd name="T7" fmla="*/ 7 h 11"/>
                <a:gd name="T8" fmla="*/ 1 w 11"/>
                <a:gd name="T9" fmla="*/ 8 h 11"/>
                <a:gd name="T10" fmla="*/ 0 w 11"/>
                <a:gd name="T11" fmla="*/ 10 h 11"/>
                <a:gd name="T12" fmla="*/ 1 w 11"/>
                <a:gd name="T13" fmla="*/ 11 h 11"/>
                <a:gd name="T14" fmla="*/ 3 w 11"/>
                <a:gd name="T15" fmla="*/ 11 h 11"/>
                <a:gd name="T16" fmla="*/ 5 w 11"/>
                <a:gd name="T17" fmla="*/ 10 h 11"/>
                <a:gd name="T18" fmla="*/ 6 w 11"/>
                <a:gd name="T19" fmla="*/ 9 h 11"/>
                <a:gd name="T20" fmla="*/ 7 w 11"/>
                <a:gd name="T21" fmla="*/ 8 h 11"/>
                <a:gd name="T22" fmla="*/ 6 w 11"/>
                <a:gd name="T23" fmla="*/ 7 h 11"/>
                <a:gd name="T24" fmla="*/ 6 w 11"/>
                <a:gd name="T25" fmla="*/ 6 h 11"/>
                <a:gd name="T26" fmla="*/ 6 w 11"/>
                <a:gd name="T27" fmla="*/ 5 h 11"/>
                <a:gd name="T28" fmla="*/ 7 w 11"/>
                <a:gd name="T29" fmla="*/ 5 h 11"/>
                <a:gd name="T30" fmla="*/ 8 w 11"/>
                <a:gd name="T31" fmla="*/ 5 h 11"/>
                <a:gd name="T32" fmla="*/ 9 w 11"/>
                <a:gd name="T33" fmla="*/ 5 h 11"/>
                <a:gd name="T34" fmla="*/ 10 w 11"/>
                <a:gd name="T35" fmla="*/ 4 h 11"/>
                <a:gd name="T36" fmla="*/ 11 w 11"/>
                <a:gd name="T37" fmla="*/ 3 h 11"/>
                <a:gd name="T38" fmla="*/ 11 w 11"/>
                <a:gd name="T39" fmla="*/ 1 h 11"/>
                <a:gd name="T40" fmla="*/ 10 w 11"/>
                <a:gd name="T41" fmla="*/ 0 h 11"/>
                <a:gd name="T42" fmla="*/ 9 w 11"/>
                <a:gd name="T43" fmla="*/ 0 h 11"/>
                <a:gd name="T44" fmla="*/ 8 w 11"/>
                <a:gd name="T45" fmla="*/ 0 h 11"/>
                <a:gd name="T46" fmla="*/ 7 w 11"/>
                <a:gd name="T4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11">
                  <a:moveTo>
                    <a:pt x="7" y="1"/>
                  </a:moveTo>
                  <a:lnTo>
                    <a:pt x="6" y="3"/>
                  </a:lnTo>
                  <a:lnTo>
                    <a:pt x="5" y="5"/>
                  </a:lnTo>
                  <a:lnTo>
                    <a:pt x="3" y="7"/>
                  </a:lnTo>
                  <a:lnTo>
                    <a:pt x="1" y="8"/>
                  </a:lnTo>
                  <a:lnTo>
                    <a:pt x="0" y="10"/>
                  </a:lnTo>
                  <a:lnTo>
                    <a:pt x="1" y="11"/>
                  </a:lnTo>
                  <a:lnTo>
                    <a:pt x="3" y="11"/>
                  </a:lnTo>
                  <a:lnTo>
                    <a:pt x="5" y="10"/>
                  </a:lnTo>
                  <a:lnTo>
                    <a:pt x="6" y="9"/>
                  </a:lnTo>
                  <a:lnTo>
                    <a:pt x="7" y="8"/>
                  </a:lnTo>
                  <a:lnTo>
                    <a:pt x="6" y="7"/>
                  </a:lnTo>
                  <a:lnTo>
                    <a:pt x="6" y="6"/>
                  </a:lnTo>
                  <a:lnTo>
                    <a:pt x="6" y="5"/>
                  </a:lnTo>
                  <a:lnTo>
                    <a:pt x="7" y="5"/>
                  </a:lnTo>
                  <a:lnTo>
                    <a:pt x="8" y="5"/>
                  </a:lnTo>
                  <a:lnTo>
                    <a:pt x="9" y="5"/>
                  </a:lnTo>
                  <a:lnTo>
                    <a:pt x="10" y="4"/>
                  </a:lnTo>
                  <a:lnTo>
                    <a:pt x="11" y="3"/>
                  </a:lnTo>
                  <a:lnTo>
                    <a:pt x="11" y="1"/>
                  </a:lnTo>
                  <a:lnTo>
                    <a:pt x="10" y="0"/>
                  </a:lnTo>
                  <a:lnTo>
                    <a:pt x="9" y="0"/>
                  </a:lnTo>
                  <a:lnTo>
                    <a:pt x="8" y="0"/>
                  </a:lnTo>
                  <a:lnTo>
                    <a:pt x="7"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434"/>
            <p:cNvSpPr>
              <a:spLocks/>
            </p:cNvSpPr>
            <p:nvPr userDrawn="1"/>
          </p:nvSpPr>
          <p:spPr bwMode="auto">
            <a:xfrm>
              <a:off x="2209" y="2747"/>
              <a:ext cx="4" cy="5"/>
            </a:xfrm>
            <a:custGeom>
              <a:avLst/>
              <a:gdLst>
                <a:gd name="T0" fmla="*/ 5 w 9"/>
                <a:gd name="T1" fmla="*/ 0 h 11"/>
                <a:gd name="T2" fmla="*/ 3 w 9"/>
                <a:gd name="T3" fmla="*/ 1 h 11"/>
                <a:gd name="T4" fmla="*/ 2 w 9"/>
                <a:gd name="T5" fmla="*/ 2 h 11"/>
                <a:gd name="T6" fmla="*/ 1 w 9"/>
                <a:gd name="T7" fmla="*/ 3 h 11"/>
                <a:gd name="T8" fmla="*/ 1 w 9"/>
                <a:gd name="T9" fmla="*/ 4 h 11"/>
                <a:gd name="T10" fmla="*/ 1 w 9"/>
                <a:gd name="T11" fmla="*/ 7 h 11"/>
                <a:gd name="T12" fmla="*/ 1 w 9"/>
                <a:gd name="T13" fmla="*/ 8 h 11"/>
                <a:gd name="T14" fmla="*/ 0 w 9"/>
                <a:gd name="T15" fmla="*/ 10 h 11"/>
                <a:gd name="T16" fmla="*/ 1 w 9"/>
                <a:gd name="T17" fmla="*/ 11 h 11"/>
                <a:gd name="T18" fmla="*/ 2 w 9"/>
                <a:gd name="T19" fmla="*/ 11 h 11"/>
                <a:gd name="T20" fmla="*/ 4 w 9"/>
                <a:gd name="T21" fmla="*/ 9 h 11"/>
                <a:gd name="T22" fmla="*/ 7 w 9"/>
                <a:gd name="T23" fmla="*/ 8 h 11"/>
                <a:gd name="T24" fmla="*/ 8 w 9"/>
                <a:gd name="T25" fmla="*/ 6 h 11"/>
                <a:gd name="T26" fmla="*/ 9 w 9"/>
                <a:gd name="T27" fmla="*/ 3 h 11"/>
                <a:gd name="T28" fmla="*/ 9 w 9"/>
                <a:gd name="T29" fmla="*/ 2 h 11"/>
                <a:gd name="T30" fmla="*/ 8 w 9"/>
                <a:gd name="T31" fmla="*/ 1 h 11"/>
                <a:gd name="T32" fmla="*/ 7 w 9"/>
                <a:gd name="T33" fmla="*/ 0 h 11"/>
                <a:gd name="T34" fmla="*/ 5 w 9"/>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1">
                  <a:moveTo>
                    <a:pt x="5" y="0"/>
                  </a:moveTo>
                  <a:lnTo>
                    <a:pt x="3" y="1"/>
                  </a:lnTo>
                  <a:lnTo>
                    <a:pt x="2" y="2"/>
                  </a:lnTo>
                  <a:lnTo>
                    <a:pt x="1" y="3"/>
                  </a:lnTo>
                  <a:lnTo>
                    <a:pt x="1" y="4"/>
                  </a:lnTo>
                  <a:lnTo>
                    <a:pt x="1" y="7"/>
                  </a:lnTo>
                  <a:lnTo>
                    <a:pt x="1" y="8"/>
                  </a:lnTo>
                  <a:lnTo>
                    <a:pt x="0" y="10"/>
                  </a:lnTo>
                  <a:lnTo>
                    <a:pt x="1" y="11"/>
                  </a:lnTo>
                  <a:lnTo>
                    <a:pt x="2" y="11"/>
                  </a:lnTo>
                  <a:lnTo>
                    <a:pt x="4" y="9"/>
                  </a:lnTo>
                  <a:lnTo>
                    <a:pt x="7" y="8"/>
                  </a:lnTo>
                  <a:lnTo>
                    <a:pt x="8" y="6"/>
                  </a:lnTo>
                  <a:lnTo>
                    <a:pt x="9" y="3"/>
                  </a:lnTo>
                  <a:lnTo>
                    <a:pt x="9" y="2"/>
                  </a:lnTo>
                  <a:lnTo>
                    <a:pt x="8" y="1"/>
                  </a:lnTo>
                  <a:lnTo>
                    <a:pt x="7"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435"/>
            <p:cNvSpPr>
              <a:spLocks/>
            </p:cNvSpPr>
            <p:nvPr userDrawn="1"/>
          </p:nvSpPr>
          <p:spPr bwMode="auto">
            <a:xfrm>
              <a:off x="2214" y="2748"/>
              <a:ext cx="2" cy="3"/>
            </a:xfrm>
            <a:custGeom>
              <a:avLst/>
              <a:gdLst>
                <a:gd name="T0" fmla="*/ 0 w 4"/>
                <a:gd name="T1" fmla="*/ 6 h 6"/>
                <a:gd name="T2" fmla="*/ 1 w 4"/>
                <a:gd name="T3" fmla="*/ 6 h 6"/>
                <a:gd name="T4" fmla="*/ 2 w 4"/>
                <a:gd name="T5" fmla="*/ 5 h 6"/>
                <a:gd name="T6" fmla="*/ 3 w 4"/>
                <a:gd name="T7" fmla="*/ 4 h 6"/>
                <a:gd name="T8" fmla="*/ 3 w 4"/>
                <a:gd name="T9" fmla="*/ 2 h 6"/>
                <a:gd name="T10" fmla="*/ 3 w 4"/>
                <a:gd name="T11" fmla="*/ 1 h 6"/>
                <a:gd name="T12" fmla="*/ 4 w 4"/>
                <a:gd name="T13" fmla="*/ 0 h 6"/>
                <a:gd name="T14" fmla="*/ 2 w 4"/>
                <a:gd name="T15" fmla="*/ 0 h 6"/>
                <a:gd name="T16" fmla="*/ 2 w 4"/>
                <a:gd name="T17" fmla="*/ 1 h 6"/>
                <a:gd name="T18" fmla="*/ 2 w 4"/>
                <a:gd name="T19" fmla="*/ 2 h 6"/>
                <a:gd name="T20" fmla="*/ 1 w 4"/>
                <a:gd name="T21" fmla="*/ 2 h 6"/>
                <a:gd name="T22" fmla="*/ 0 w 4"/>
                <a:gd name="T23" fmla="*/ 4 h 6"/>
                <a:gd name="T24" fmla="*/ 0 w 4"/>
                <a:gd name="T25" fmla="*/ 5 h 6"/>
                <a:gd name="T26" fmla="*/ 0 w 4"/>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0" y="6"/>
                  </a:moveTo>
                  <a:lnTo>
                    <a:pt x="1" y="6"/>
                  </a:lnTo>
                  <a:lnTo>
                    <a:pt x="2" y="5"/>
                  </a:lnTo>
                  <a:lnTo>
                    <a:pt x="3" y="4"/>
                  </a:lnTo>
                  <a:lnTo>
                    <a:pt x="3" y="2"/>
                  </a:lnTo>
                  <a:lnTo>
                    <a:pt x="3" y="1"/>
                  </a:lnTo>
                  <a:lnTo>
                    <a:pt x="4" y="0"/>
                  </a:lnTo>
                  <a:lnTo>
                    <a:pt x="2" y="0"/>
                  </a:lnTo>
                  <a:lnTo>
                    <a:pt x="2" y="1"/>
                  </a:lnTo>
                  <a:lnTo>
                    <a:pt x="2" y="2"/>
                  </a:lnTo>
                  <a:lnTo>
                    <a:pt x="1" y="2"/>
                  </a:lnTo>
                  <a:lnTo>
                    <a:pt x="0" y="4"/>
                  </a:lnTo>
                  <a:lnTo>
                    <a:pt x="0" y="5"/>
                  </a:lnTo>
                  <a:lnTo>
                    <a:pt x="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436"/>
            <p:cNvSpPr>
              <a:spLocks/>
            </p:cNvSpPr>
            <p:nvPr userDrawn="1"/>
          </p:nvSpPr>
          <p:spPr bwMode="auto">
            <a:xfrm>
              <a:off x="2222" y="2735"/>
              <a:ext cx="6" cy="10"/>
            </a:xfrm>
            <a:custGeom>
              <a:avLst/>
              <a:gdLst>
                <a:gd name="T0" fmla="*/ 3 w 12"/>
                <a:gd name="T1" fmla="*/ 19 h 20"/>
                <a:gd name="T2" fmla="*/ 4 w 12"/>
                <a:gd name="T3" fmla="*/ 19 h 20"/>
                <a:gd name="T4" fmla="*/ 5 w 12"/>
                <a:gd name="T5" fmla="*/ 18 h 20"/>
                <a:gd name="T6" fmla="*/ 6 w 12"/>
                <a:gd name="T7" fmla="*/ 17 h 20"/>
                <a:gd name="T8" fmla="*/ 6 w 12"/>
                <a:gd name="T9" fmla="*/ 16 h 20"/>
                <a:gd name="T10" fmla="*/ 6 w 12"/>
                <a:gd name="T11" fmla="*/ 15 h 20"/>
                <a:gd name="T12" fmla="*/ 6 w 12"/>
                <a:gd name="T13" fmla="*/ 14 h 20"/>
                <a:gd name="T14" fmla="*/ 6 w 12"/>
                <a:gd name="T15" fmla="*/ 13 h 20"/>
                <a:gd name="T16" fmla="*/ 7 w 12"/>
                <a:gd name="T17" fmla="*/ 12 h 20"/>
                <a:gd name="T18" fmla="*/ 8 w 12"/>
                <a:gd name="T19" fmla="*/ 15 h 20"/>
                <a:gd name="T20" fmla="*/ 8 w 12"/>
                <a:gd name="T21" fmla="*/ 17 h 20"/>
                <a:gd name="T22" fmla="*/ 8 w 12"/>
                <a:gd name="T23" fmla="*/ 20 h 20"/>
                <a:gd name="T24" fmla="*/ 10 w 12"/>
                <a:gd name="T25" fmla="*/ 20 h 20"/>
                <a:gd name="T26" fmla="*/ 10 w 12"/>
                <a:gd name="T27" fmla="*/ 13 h 20"/>
                <a:gd name="T28" fmla="*/ 12 w 12"/>
                <a:gd name="T29" fmla="*/ 7 h 20"/>
                <a:gd name="T30" fmla="*/ 12 w 12"/>
                <a:gd name="T31" fmla="*/ 0 h 20"/>
                <a:gd name="T32" fmla="*/ 10 w 12"/>
                <a:gd name="T33" fmla="*/ 2 h 20"/>
                <a:gd name="T34" fmla="*/ 9 w 12"/>
                <a:gd name="T35" fmla="*/ 5 h 20"/>
                <a:gd name="T36" fmla="*/ 8 w 12"/>
                <a:gd name="T37" fmla="*/ 7 h 20"/>
                <a:gd name="T38" fmla="*/ 8 w 12"/>
                <a:gd name="T39" fmla="*/ 8 h 20"/>
                <a:gd name="T40" fmla="*/ 8 w 12"/>
                <a:gd name="T41" fmla="*/ 10 h 20"/>
                <a:gd name="T42" fmla="*/ 8 w 12"/>
                <a:gd name="T43" fmla="*/ 10 h 20"/>
                <a:gd name="T44" fmla="*/ 7 w 12"/>
                <a:gd name="T45" fmla="*/ 11 h 20"/>
                <a:gd name="T46" fmla="*/ 7 w 12"/>
                <a:gd name="T47" fmla="*/ 8 h 20"/>
                <a:gd name="T48" fmla="*/ 7 w 12"/>
                <a:gd name="T49" fmla="*/ 7 h 20"/>
                <a:gd name="T50" fmla="*/ 6 w 12"/>
                <a:gd name="T51" fmla="*/ 6 h 20"/>
                <a:gd name="T52" fmla="*/ 5 w 12"/>
                <a:gd name="T53" fmla="*/ 5 h 20"/>
                <a:gd name="T54" fmla="*/ 4 w 12"/>
                <a:gd name="T55" fmla="*/ 4 h 20"/>
                <a:gd name="T56" fmla="*/ 4 w 12"/>
                <a:gd name="T57" fmla="*/ 2 h 20"/>
                <a:gd name="T58" fmla="*/ 3 w 12"/>
                <a:gd name="T59" fmla="*/ 2 h 20"/>
                <a:gd name="T60" fmla="*/ 2 w 12"/>
                <a:gd name="T61" fmla="*/ 3 h 20"/>
                <a:gd name="T62" fmla="*/ 1 w 12"/>
                <a:gd name="T63" fmla="*/ 4 h 20"/>
                <a:gd name="T64" fmla="*/ 0 w 12"/>
                <a:gd name="T65" fmla="*/ 5 h 20"/>
                <a:gd name="T66" fmla="*/ 0 w 12"/>
                <a:gd name="T67" fmla="*/ 5 h 20"/>
                <a:gd name="T68" fmla="*/ 1 w 12"/>
                <a:gd name="T69" fmla="*/ 6 h 20"/>
                <a:gd name="T70" fmla="*/ 2 w 12"/>
                <a:gd name="T71" fmla="*/ 6 h 20"/>
                <a:gd name="T72" fmla="*/ 2 w 12"/>
                <a:gd name="T73" fmla="*/ 7 h 20"/>
                <a:gd name="T74" fmla="*/ 3 w 12"/>
                <a:gd name="T75" fmla="*/ 8 h 20"/>
                <a:gd name="T76" fmla="*/ 3 w 12"/>
                <a:gd name="T77" fmla="*/ 10 h 20"/>
                <a:gd name="T78" fmla="*/ 3 w 12"/>
                <a:gd name="T79" fmla="*/ 12 h 20"/>
                <a:gd name="T80" fmla="*/ 3 w 12"/>
                <a:gd name="T81" fmla="*/ 14 h 20"/>
                <a:gd name="T82" fmla="*/ 3 w 12"/>
                <a:gd name="T83" fmla="*/ 16 h 20"/>
                <a:gd name="T84" fmla="*/ 1 w 12"/>
                <a:gd name="T85" fmla="*/ 17 h 20"/>
                <a:gd name="T86" fmla="*/ 2 w 12"/>
                <a:gd name="T87" fmla="*/ 18 h 20"/>
                <a:gd name="T88" fmla="*/ 3 w 12"/>
                <a:gd name="T89" fmla="*/ 18 h 20"/>
                <a:gd name="T90" fmla="*/ 3 w 12"/>
                <a:gd name="T9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0">
                  <a:moveTo>
                    <a:pt x="3" y="19"/>
                  </a:moveTo>
                  <a:lnTo>
                    <a:pt x="4" y="19"/>
                  </a:lnTo>
                  <a:lnTo>
                    <a:pt x="5" y="18"/>
                  </a:lnTo>
                  <a:lnTo>
                    <a:pt x="6" y="17"/>
                  </a:lnTo>
                  <a:lnTo>
                    <a:pt x="6" y="16"/>
                  </a:lnTo>
                  <a:lnTo>
                    <a:pt x="6" y="15"/>
                  </a:lnTo>
                  <a:lnTo>
                    <a:pt x="6" y="14"/>
                  </a:lnTo>
                  <a:lnTo>
                    <a:pt x="6" y="13"/>
                  </a:lnTo>
                  <a:lnTo>
                    <a:pt x="7" y="12"/>
                  </a:lnTo>
                  <a:lnTo>
                    <a:pt x="8" y="15"/>
                  </a:lnTo>
                  <a:lnTo>
                    <a:pt x="8" y="17"/>
                  </a:lnTo>
                  <a:lnTo>
                    <a:pt x="8" y="20"/>
                  </a:lnTo>
                  <a:lnTo>
                    <a:pt x="10" y="20"/>
                  </a:lnTo>
                  <a:lnTo>
                    <a:pt x="10" y="13"/>
                  </a:lnTo>
                  <a:lnTo>
                    <a:pt x="12" y="7"/>
                  </a:lnTo>
                  <a:lnTo>
                    <a:pt x="12" y="0"/>
                  </a:lnTo>
                  <a:lnTo>
                    <a:pt x="10" y="2"/>
                  </a:lnTo>
                  <a:lnTo>
                    <a:pt x="9" y="5"/>
                  </a:lnTo>
                  <a:lnTo>
                    <a:pt x="8" y="7"/>
                  </a:lnTo>
                  <a:lnTo>
                    <a:pt x="8" y="8"/>
                  </a:lnTo>
                  <a:lnTo>
                    <a:pt x="8" y="10"/>
                  </a:lnTo>
                  <a:lnTo>
                    <a:pt x="8" y="10"/>
                  </a:lnTo>
                  <a:lnTo>
                    <a:pt x="7" y="11"/>
                  </a:lnTo>
                  <a:lnTo>
                    <a:pt x="7" y="8"/>
                  </a:lnTo>
                  <a:lnTo>
                    <a:pt x="7" y="7"/>
                  </a:lnTo>
                  <a:lnTo>
                    <a:pt x="6" y="6"/>
                  </a:lnTo>
                  <a:lnTo>
                    <a:pt x="5" y="5"/>
                  </a:lnTo>
                  <a:lnTo>
                    <a:pt x="4" y="4"/>
                  </a:lnTo>
                  <a:lnTo>
                    <a:pt x="4" y="2"/>
                  </a:lnTo>
                  <a:lnTo>
                    <a:pt x="3" y="2"/>
                  </a:lnTo>
                  <a:lnTo>
                    <a:pt x="2" y="3"/>
                  </a:lnTo>
                  <a:lnTo>
                    <a:pt x="1" y="4"/>
                  </a:lnTo>
                  <a:lnTo>
                    <a:pt x="0" y="5"/>
                  </a:lnTo>
                  <a:lnTo>
                    <a:pt x="0" y="5"/>
                  </a:lnTo>
                  <a:lnTo>
                    <a:pt x="1" y="6"/>
                  </a:lnTo>
                  <a:lnTo>
                    <a:pt x="2" y="6"/>
                  </a:lnTo>
                  <a:lnTo>
                    <a:pt x="2" y="7"/>
                  </a:lnTo>
                  <a:lnTo>
                    <a:pt x="3" y="8"/>
                  </a:lnTo>
                  <a:lnTo>
                    <a:pt x="3" y="10"/>
                  </a:lnTo>
                  <a:lnTo>
                    <a:pt x="3" y="12"/>
                  </a:lnTo>
                  <a:lnTo>
                    <a:pt x="3" y="14"/>
                  </a:lnTo>
                  <a:lnTo>
                    <a:pt x="3" y="16"/>
                  </a:lnTo>
                  <a:lnTo>
                    <a:pt x="1" y="17"/>
                  </a:lnTo>
                  <a:lnTo>
                    <a:pt x="2" y="18"/>
                  </a:lnTo>
                  <a:lnTo>
                    <a:pt x="3" y="18"/>
                  </a:lnTo>
                  <a:lnTo>
                    <a:pt x="3" y="1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437"/>
            <p:cNvSpPr>
              <a:spLocks/>
            </p:cNvSpPr>
            <p:nvPr userDrawn="1"/>
          </p:nvSpPr>
          <p:spPr bwMode="auto">
            <a:xfrm>
              <a:off x="2213" y="2737"/>
              <a:ext cx="9" cy="10"/>
            </a:xfrm>
            <a:custGeom>
              <a:avLst/>
              <a:gdLst>
                <a:gd name="T0" fmla="*/ 2 w 19"/>
                <a:gd name="T1" fmla="*/ 16 h 20"/>
                <a:gd name="T2" fmla="*/ 1 w 19"/>
                <a:gd name="T3" fmla="*/ 16 h 20"/>
                <a:gd name="T4" fmla="*/ 0 w 19"/>
                <a:gd name="T5" fmla="*/ 17 h 20"/>
                <a:gd name="T6" fmla="*/ 0 w 19"/>
                <a:gd name="T7" fmla="*/ 18 h 20"/>
                <a:gd name="T8" fmla="*/ 0 w 19"/>
                <a:gd name="T9" fmla="*/ 19 h 20"/>
                <a:gd name="T10" fmla="*/ 1 w 19"/>
                <a:gd name="T11" fmla="*/ 20 h 20"/>
                <a:gd name="T12" fmla="*/ 3 w 19"/>
                <a:gd name="T13" fmla="*/ 20 h 20"/>
                <a:gd name="T14" fmla="*/ 5 w 19"/>
                <a:gd name="T15" fmla="*/ 19 h 20"/>
                <a:gd name="T16" fmla="*/ 6 w 19"/>
                <a:gd name="T17" fmla="*/ 17 h 20"/>
                <a:gd name="T18" fmla="*/ 7 w 19"/>
                <a:gd name="T19" fmla="*/ 15 h 20"/>
                <a:gd name="T20" fmla="*/ 7 w 19"/>
                <a:gd name="T21" fmla="*/ 13 h 20"/>
                <a:gd name="T22" fmla="*/ 8 w 19"/>
                <a:gd name="T23" fmla="*/ 11 h 20"/>
                <a:gd name="T24" fmla="*/ 9 w 19"/>
                <a:gd name="T25" fmla="*/ 9 h 20"/>
                <a:gd name="T26" fmla="*/ 10 w 19"/>
                <a:gd name="T27" fmla="*/ 11 h 20"/>
                <a:gd name="T28" fmla="*/ 9 w 19"/>
                <a:gd name="T29" fmla="*/ 13 h 20"/>
                <a:gd name="T30" fmla="*/ 9 w 19"/>
                <a:gd name="T31" fmla="*/ 15 h 20"/>
                <a:gd name="T32" fmla="*/ 8 w 19"/>
                <a:gd name="T33" fmla="*/ 17 h 20"/>
                <a:gd name="T34" fmla="*/ 7 w 19"/>
                <a:gd name="T35" fmla="*/ 18 h 20"/>
                <a:gd name="T36" fmla="*/ 8 w 19"/>
                <a:gd name="T37" fmla="*/ 18 h 20"/>
                <a:gd name="T38" fmla="*/ 10 w 19"/>
                <a:gd name="T39" fmla="*/ 17 h 20"/>
                <a:gd name="T40" fmla="*/ 11 w 19"/>
                <a:gd name="T41" fmla="*/ 16 h 20"/>
                <a:gd name="T42" fmla="*/ 12 w 19"/>
                <a:gd name="T43" fmla="*/ 14 h 20"/>
                <a:gd name="T44" fmla="*/ 13 w 19"/>
                <a:gd name="T45" fmla="*/ 15 h 20"/>
                <a:gd name="T46" fmla="*/ 13 w 19"/>
                <a:gd name="T47" fmla="*/ 16 h 20"/>
                <a:gd name="T48" fmla="*/ 13 w 19"/>
                <a:gd name="T49" fmla="*/ 17 h 20"/>
                <a:gd name="T50" fmla="*/ 14 w 19"/>
                <a:gd name="T51" fmla="*/ 18 h 20"/>
                <a:gd name="T52" fmla="*/ 16 w 19"/>
                <a:gd name="T53" fmla="*/ 17 h 20"/>
                <a:gd name="T54" fmla="*/ 18 w 19"/>
                <a:gd name="T55" fmla="*/ 15 h 20"/>
                <a:gd name="T56" fmla="*/ 19 w 19"/>
                <a:gd name="T57" fmla="*/ 13 h 20"/>
                <a:gd name="T58" fmla="*/ 19 w 19"/>
                <a:gd name="T59" fmla="*/ 8 h 20"/>
                <a:gd name="T60" fmla="*/ 18 w 19"/>
                <a:gd name="T61" fmla="*/ 8 h 20"/>
                <a:gd name="T62" fmla="*/ 16 w 19"/>
                <a:gd name="T63" fmla="*/ 8 h 20"/>
                <a:gd name="T64" fmla="*/ 15 w 19"/>
                <a:gd name="T65" fmla="*/ 8 h 20"/>
                <a:gd name="T66" fmla="*/ 15 w 19"/>
                <a:gd name="T67" fmla="*/ 9 h 20"/>
                <a:gd name="T68" fmla="*/ 14 w 19"/>
                <a:gd name="T69" fmla="*/ 8 h 20"/>
                <a:gd name="T70" fmla="*/ 15 w 19"/>
                <a:gd name="T71" fmla="*/ 7 h 20"/>
                <a:gd name="T72" fmla="*/ 15 w 19"/>
                <a:gd name="T73" fmla="*/ 6 h 20"/>
                <a:gd name="T74" fmla="*/ 16 w 19"/>
                <a:gd name="T75" fmla="*/ 4 h 20"/>
                <a:gd name="T76" fmla="*/ 15 w 19"/>
                <a:gd name="T77" fmla="*/ 3 h 20"/>
                <a:gd name="T78" fmla="*/ 14 w 19"/>
                <a:gd name="T79" fmla="*/ 3 h 20"/>
                <a:gd name="T80" fmla="*/ 13 w 19"/>
                <a:gd name="T81" fmla="*/ 3 h 20"/>
                <a:gd name="T82" fmla="*/ 12 w 19"/>
                <a:gd name="T83" fmla="*/ 4 h 20"/>
                <a:gd name="T84" fmla="*/ 11 w 19"/>
                <a:gd name="T85" fmla="*/ 4 h 20"/>
                <a:gd name="T86" fmla="*/ 10 w 19"/>
                <a:gd name="T87" fmla="*/ 6 h 20"/>
                <a:gd name="T88" fmla="*/ 10 w 19"/>
                <a:gd name="T89" fmla="*/ 4 h 20"/>
                <a:gd name="T90" fmla="*/ 10 w 19"/>
                <a:gd name="T91" fmla="*/ 3 h 20"/>
                <a:gd name="T92" fmla="*/ 10 w 19"/>
                <a:gd name="T93" fmla="*/ 2 h 20"/>
                <a:gd name="T94" fmla="*/ 11 w 19"/>
                <a:gd name="T95" fmla="*/ 1 h 20"/>
                <a:gd name="T96" fmla="*/ 10 w 19"/>
                <a:gd name="T97" fmla="*/ 0 h 20"/>
                <a:gd name="T98" fmla="*/ 8 w 19"/>
                <a:gd name="T99" fmla="*/ 0 h 20"/>
                <a:gd name="T100" fmla="*/ 7 w 19"/>
                <a:gd name="T101" fmla="*/ 1 h 20"/>
                <a:gd name="T102" fmla="*/ 7 w 19"/>
                <a:gd name="T103" fmla="*/ 2 h 20"/>
                <a:gd name="T104" fmla="*/ 6 w 19"/>
                <a:gd name="T105" fmla="*/ 2 h 20"/>
                <a:gd name="T106" fmla="*/ 6 w 19"/>
                <a:gd name="T107" fmla="*/ 4 h 20"/>
                <a:gd name="T108" fmla="*/ 5 w 19"/>
                <a:gd name="T109" fmla="*/ 7 h 20"/>
                <a:gd name="T110" fmla="*/ 5 w 19"/>
                <a:gd name="T111" fmla="*/ 9 h 20"/>
                <a:gd name="T112" fmla="*/ 5 w 19"/>
                <a:gd name="T113" fmla="*/ 10 h 20"/>
                <a:gd name="T114" fmla="*/ 6 w 19"/>
                <a:gd name="T115" fmla="*/ 12 h 20"/>
                <a:gd name="T116" fmla="*/ 5 w 19"/>
                <a:gd name="T117" fmla="*/ 13 h 20"/>
                <a:gd name="T118" fmla="*/ 4 w 19"/>
                <a:gd name="T119" fmla="*/ 14 h 20"/>
                <a:gd name="T120" fmla="*/ 3 w 19"/>
                <a:gd name="T121" fmla="*/ 15 h 20"/>
                <a:gd name="T122" fmla="*/ 2 w 19"/>
                <a:gd name="T12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 h="20">
                  <a:moveTo>
                    <a:pt x="2" y="16"/>
                  </a:moveTo>
                  <a:lnTo>
                    <a:pt x="1" y="16"/>
                  </a:lnTo>
                  <a:lnTo>
                    <a:pt x="0" y="17"/>
                  </a:lnTo>
                  <a:lnTo>
                    <a:pt x="0" y="18"/>
                  </a:lnTo>
                  <a:lnTo>
                    <a:pt x="0" y="19"/>
                  </a:lnTo>
                  <a:lnTo>
                    <a:pt x="1" y="20"/>
                  </a:lnTo>
                  <a:lnTo>
                    <a:pt x="3" y="20"/>
                  </a:lnTo>
                  <a:lnTo>
                    <a:pt x="5" y="19"/>
                  </a:lnTo>
                  <a:lnTo>
                    <a:pt x="6" y="17"/>
                  </a:lnTo>
                  <a:lnTo>
                    <a:pt x="7" y="15"/>
                  </a:lnTo>
                  <a:lnTo>
                    <a:pt x="7" y="13"/>
                  </a:lnTo>
                  <a:lnTo>
                    <a:pt x="8" y="11"/>
                  </a:lnTo>
                  <a:lnTo>
                    <a:pt x="9" y="9"/>
                  </a:lnTo>
                  <a:lnTo>
                    <a:pt x="10" y="11"/>
                  </a:lnTo>
                  <a:lnTo>
                    <a:pt x="9" y="13"/>
                  </a:lnTo>
                  <a:lnTo>
                    <a:pt x="9" y="15"/>
                  </a:lnTo>
                  <a:lnTo>
                    <a:pt x="8" y="17"/>
                  </a:lnTo>
                  <a:lnTo>
                    <a:pt x="7" y="18"/>
                  </a:lnTo>
                  <a:lnTo>
                    <a:pt x="8" y="18"/>
                  </a:lnTo>
                  <a:lnTo>
                    <a:pt x="10" y="17"/>
                  </a:lnTo>
                  <a:lnTo>
                    <a:pt x="11" y="16"/>
                  </a:lnTo>
                  <a:lnTo>
                    <a:pt x="12" y="14"/>
                  </a:lnTo>
                  <a:lnTo>
                    <a:pt x="13" y="15"/>
                  </a:lnTo>
                  <a:lnTo>
                    <a:pt x="13" y="16"/>
                  </a:lnTo>
                  <a:lnTo>
                    <a:pt x="13" y="17"/>
                  </a:lnTo>
                  <a:lnTo>
                    <a:pt x="14" y="18"/>
                  </a:lnTo>
                  <a:lnTo>
                    <a:pt x="16" y="17"/>
                  </a:lnTo>
                  <a:lnTo>
                    <a:pt x="18" y="15"/>
                  </a:lnTo>
                  <a:lnTo>
                    <a:pt x="19" y="13"/>
                  </a:lnTo>
                  <a:lnTo>
                    <a:pt x="19" y="8"/>
                  </a:lnTo>
                  <a:lnTo>
                    <a:pt x="18" y="8"/>
                  </a:lnTo>
                  <a:lnTo>
                    <a:pt x="16" y="8"/>
                  </a:lnTo>
                  <a:lnTo>
                    <a:pt x="15" y="8"/>
                  </a:lnTo>
                  <a:lnTo>
                    <a:pt x="15" y="9"/>
                  </a:lnTo>
                  <a:lnTo>
                    <a:pt x="14" y="8"/>
                  </a:lnTo>
                  <a:lnTo>
                    <a:pt x="15" y="7"/>
                  </a:lnTo>
                  <a:lnTo>
                    <a:pt x="15" y="6"/>
                  </a:lnTo>
                  <a:lnTo>
                    <a:pt x="16" y="4"/>
                  </a:lnTo>
                  <a:lnTo>
                    <a:pt x="15" y="3"/>
                  </a:lnTo>
                  <a:lnTo>
                    <a:pt x="14" y="3"/>
                  </a:lnTo>
                  <a:lnTo>
                    <a:pt x="13" y="3"/>
                  </a:lnTo>
                  <a:lnTo>
                    <a:pt x="12" y="4"/>
                  </a:lnTo>
                  <a:lnTo>
                    <a:pt x="11" y="4"/>
                  </a:lnTo>
                  <a:lnTo>
                    <a:pt x="10" y="6"/>
                  </a:lnTo>
                  <a:lnTo>
                    <a:pt x="10" y="4"/>
                  </a:lnTo>
                  <a:lnTo>
                    <a:pt x="10" y="3"/>
                  </a:lnTo>
                  <a:lnTo>
                    <a:pt x="10" y="2"/>
                  </a:lnTo>
                  <a:lnTo>
                    <a:pt x="11" y="1"/>
                  </a:lnTo>
                  <a:lnTo>
                    <a:pt x="10" y="0"/>
                  </a:lnTo>
                  <a:lnTo>
                    <a:pt x="8" y="0"/>
                  </a:lnTo>
                  <a:lnTo>
                    <a:pt x="7" y="1"/>
                  </a:lnTo>
                  <a:lnTo>
                    <a:pt x="7" y="2"/>
                  </a:lnTo>
                  <a:lnTo>
                    <a:pt x="6" y="2"/>
                  </a:lnTo>
                  <a:lnTo>
                    <a:pt x="6" y="4"/>
                  </a:lnTo>
                  <a:lnTo>
                    <a:pt x="5" y="7"/>
                  </a:lnTo>
                  <a:lnTo>
                    <a:pt x="5" y="9"/>
                  </a:lnTo>
                  <a:lnTo>
                    <a:pt x="5" y="10"/>
                  </a:lnTo>
                  <a:lnTo>
                    <a:pt x="6" y="12"/>
                  </a:lnTo>
                  <a:lnTo>
                    <a:pt x="5" y="13"/>
                  </a:lnTo>
                  <a:lnTo>
                    <a:pt x="4" y="14"/>
                  </a:lnTo>
                  <a:lnTo>
                    <a:pt x="3" y="15"/>
                  </a:lnTo>
                  <a:lnTo>
                    <a:pt x="2"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438"/>
            <p:cNvSpPr>
              <a:spLocks/>
            </p:cNvSpPr>
            <p:nvPr userDrawn="1"/>
          </p:nvSpPr>
          <p:spPr bwMode="auto">
            <a:xfrm>
              <a:off x="2220" y="2756"/>
              <a:ext cx="2" cy="4"/>
            </a:xfrm>
            <a:custGeom>
              <a:avLst/>
              <a:gdLst>
                <a:gd name="T0" fmla="*/ 4 w 5"/>
                <a:gd name="T1" fmla="*/ 9 h 9"/>
                <a:gd name="T2" fmla="*/ 5 w 5"/>
                <a:gd name="T3" fmla="*/ 7 h 9"/>
                <a:gd name="T4" fmla="*/ 5 w 5"/>
                <a:gd name="T5" fmla="*/ 4 h 9"/>
                <a:gd name="T6" fmla="*/ 5 w 5"/>
                <a:gd name="T7" fmla="*/ 2 h 9"/>
                <a:gd name="T8" fmla="*/ 5 w 5"/>
                <a:gd name="T9" fmla="*/ 0 h 9"/>
                <a:gd name="T10" fmla="*/ 4 w 5"/>
                <a:gd name="T11" fmla="*/ 1 h 9"/>
                <a:gd name="T12" fmla="*/ 2 w 5"/>
                <a:gd name="T13" fmla="*/ 2 h 9"/>
                <a:gd name="T14" fmla="*/ 1 w 5"/>
                <a:gd name="T15" fmla="*/ 4 h 9"/>
                <a:gd name="T16" fmla="*/ 0 w 5"/>
                <a:gd name="T17" fmla="*/ 6 h 9"/>
                <a:gd name="T18" fmla="*/ 1 w 5"/>
                <a:gd name="T19" fmla="*/ 6 h 9"/>
                <a:gd name="T20" fmla="*/ 1 w 5"/>
                <a:gd name="T21" fmla="*/ 7 h 9"/>
                <a:gd name="T22" fmla="*/ 1 w 5"/>
                <a:gd name="T23" fmla="*/ 8 h 9"/>
                <a:gd name="T24" fmla="*/ 2 w 5"/>
                <a:gd name="T25" fmla="*/ 9 h 9"/>
                <a:gd name="T26" fmla="*/ 4 w 5"/>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4" y="9"/>
                  </a:moveTo>
                  <a:lnTo>
                    <a:pt x="5" y="7"/>
                  </a:lnTo>
                  <a:lnTo>
                    <a:pt x="5" y="4"/>
                  </a:lnTo>
                  <a:lnTo>
                    <a:pt x="5" y="2"/>
                  </a:lnTo>
                  <a:lnTo>
                    <a:pt x="5" y="0"/>
                  </a:lnTo>
                  <a:lnTo>
                    <a:pt x="4" y="1"/>
                  </a:lnTo>
                  <a:lnTo>
                    <a:pt x="2" y="2"/>
                  </a:lnTo>
                  <a:lnTo>
                    <a:pt x="1" y="4"/>
                  </a:lnTo>
                  <a:lnTo>
                    <a:pt x="0" y="6"/>
                  </a:lnTo>
                  <a:lnTo>
                    <a:pt x="1" y="6"/>
                  </a:lnTo>
                  <a:lnTo>
                    <a:pt x="1" y="7"/>
                  </a:lnTo>
                  <a:lnTo>
                    <a:pt x="1" y="8"/>
                  </a:lnTo>
                  <a:lnTo>
                    <a:pt x="2" y="9"/>
                  </a:lnTo>
                  <a:lnTo>
                    <a:pt x="4"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439"/>
            <p:cNvSpPr>
              <a:spLocks/>
            </p:cNvSpPr>
            <p:nvPr userDrawn="1"/>
          </p:nvSpPr>
          <p:spPr bwMode="auto">
            <a:xfrm>
              <a:off x="2222" y="2748"/>
              <a:ext cx="4" cy="5"/>
            </a:xfrm>
            <a:custGeom>
              <a:avLst/>
              <a:gdLst>
                <a:gd name="T0" fmla="*/ 0 w 8"/>
                <a:gd name="T1" fmla="*/ 10 h 10"/>
                <a:gd name="T2" fmla="*/ 2 w 8"/>
                <a:gd name="T3" fmla="*/ 10 h 10"/>
                <a:gd name="T4" fmla="*/ 4 w 8"/>
                <a:gd name="T5" fmla="*/ 7 h 10"/>
                <a:gd name="T6" fmla="*/ 6 w 8"/>
                <a:gd name="T7" fmla="*/ 4 h 10"/>
                <a:gd name="T8" fmla="*/ 8 w 8"/>
                <a:gd name="T9" fmla="*/ 0 h 10"/>
                <a:gd name="T10" fmla="*/ 5 w 8"/>
                <a:gd name="T11" fmla="*/ 1 h 10"/>
                <a:gd name="T12" fmla="*/ 3 w 8"/>
                <a:gd name="T13" fmla="*/ 4 h 10"/>
                <a:gd name="T14" fmla="*/ 1 w 8"/>
                <a:gd name="T15" fmla="*/ 7 h 10"/>
                <a:gd name="T16" fmla="*/ 0 w 8"/>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0" y="10"/>
                  </a:moveTo>
                  <a:lnTo>
                    <a:pt x="2" y="10"/>
                  </a:lnTo>
                  <a:lnTo>
                    <a:pt x="4" y="7"/>
                  </a:lnTo>
                  <a:lnTo>
                    <a:pt x="6" y="4"/>
                  </a:lnTo>
                  <a:lnTo>
                    <a:pt x="8" y="0"/>
                  </a:lnTo>
                  <a:lnTo>
                    <a:pt x="5" y="1"/>
                  </a:lnTo>
                  <a:lnTo>
                    <a:pt x="3" y="4"/>
                  </a:lnTo>
                  <a:lnTo>
                    <a:pt x="1" y="7"/>
                  </a:lnTo>
                  <a:lnTo>
                    <a:pt x="0"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440"/>
            <p:cNvSpPr>
              <a:spLocks/>
            </p:cNvSpPr>
            <p:nvPr userDrawn="1"/>
          </p:nvSpPr>
          <p:spPr bwMode="auto">
            <a:xfrm>
              <a:off x="2223" y="2757"/>
              <a:ext cx="2" cy="1"/>
            </a:xfrm>
            <a:custGeom>
              <a:avLst/>
              <a:gdLst>
                <a:gd name="T0" fmla="*/ 2 w 3"/>
                <a:gd name="T1" fmla="*/ 0 h 3"/>
                <a:gd name="T2" fmla="*/ 0 w 3"/>
                <a:gd name="T3" fmla="*/ 1 h 3"/>
                <a:gd name="T4" fmla="*/ 0 w 3"/>
                <a:gd name="T5" fmla="*/ 2 h 3"/>
                <a:gd name="T6" fmla="*/ 0 w 3"/>
                <a:gd name="T7" fmla="*/ 3 h 3"/>
                <a:gd name="T8" fmla="*/ 1 w 3"/>
                <a:gd name="T9" fmla="*/ 3 h 3"/>
                <a:gd name="T10" fmla="*/ 1 w 3"/>
                <a:gd name="T11" fmla="*/ 3 h 3"/>
                <a:gd name="T12" fmla="*/ 2 w 3"/>
                <a:gd name="T13" fmla="*/ 3 h 3"/>
                <a:gd name="T14" fmla="*/ 3 w 3"/>
                <a:gd name="T15" fmla="*/ 3 h 3"/>
                <a:gd name="T16" fmla="*/ 3 w 3"/>
                <a:gd name="T17" fmla="*/ 2 h 3"/>
                <a:gd name="T18" fmla="*/ 3 w 3"/>
                <a:gd name="T19" fmla="*/ 1 h 3"/>
                <a:gd name="T20" fmla="*/ 3 w 3"/>
                <a:gd name="T21" fmla="*/ 0 h 3"/>
                <a:gd name="T22" fmla="*/ 2 w 3"/>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2" y="0"/>
                  </a:moveTo>
                  <a:lnTo>
                    <a:pt x="0" y="1"/>
                  </a:lnTo>
                  <a:lnTo>
                    <a:pt x="0" y="2"/>
                  </a:lnTo>
                  <a:lnTo>
                    <a:pt x="0" y="3"/>
                  </a:lnTo>
                  <a:lnTo>
                    <a:pt x="1" y="3"/>
                  </a:lnTo>
                  <a:lnTo>
                    <a:pt x="1" y="3"/>
                  </a:lnTo>
                  <a:lnTo>
                    <a:pt x="2" y="3"/>
                  </a:lnTo>
                  <a:lnTo>
                    <a:pt x="3" y="3"/>
                  </a:lnTo>
                  <a:lnTo>
                    <a:pt x="3" y="2"/>
                  </a:lnTo>
                  <a:lnTo>
                    <a:pt x="3" y="1"/>
                  </a:lnTo>
                  <a:lnTo>
                    <a:pt x="3"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441"/>
            <p:cNvSpPr>
              <a:spLocks/>
            </p:cNvSpPr>
            <p:nvPr userDrawn="1"/>
          </p:nvSpPr>
          <p:spPr bwMode="auto">
            <a:xfrm>
              <a:off x="2223" y="2785"/>
              <a:ext cx="2" cy="3"/>
            </a:xfrm>
            <a:custGeom>
              <a:avLst/>
              <a:gdLst>
                <a:gd name="T0" fmla="*/ 2 w 4"/>
                <a:gd name="T1" fmla="*/ 6 h 6"/>
                <a:gd name="T2" fmla="*/ 3 w 4"/>
                <a:gd name="T3" fmla="*/ 5 h 6"/>
                <a:gd name="T4" fmla="*/ 4 w 4"/>
                <a:gd name="T5" fmla="*/ 4 h 6"/>
                <a:gd name="T6" fmla="*/ 4 w 4"/>
                <a:gd name="T7" fmla="*/ 3 h 6"/>
                <a:gd name="T8" fmla="*/ 3 w 4"/>
                <a:gd name="T9" fmla="*/ 2 h 6"/>
                <a:gd name="T10" fmla="*/ 3 w 4"/>
                <a:gd name="T11" fmla="*/ 1 h 6"/>
                <a:gd name="T12" fmla="*/ 3 w 4"/>
                <a:gd name="T13" fmla="*/ 1 h 6"/>
                <a:gd name="T14" fmla="*/ 2 w 4"/>
                <a:gd name="T15" fmla="*/ 0 h 6"/>
                <a:gd name="T16" fmla="*/ 1 w 4"/>
                <a:gd name="T17" fmla="*/ 1 h 6"/>
                <a:gd name="T18" fmla="*/ 1 w 4"/>
                <a:gd name="T19" fmla="*/ 2 h 6"/>
                <a:gd name="T20" fmla="*/ 0 w 4"/>
                <a:gd name="T21" fmla="*/ 4 h 6"/>
                <a:gd name="T22" fmla="*/ 1 w 4"/>
                <a:gd name="T23" fmla="*/ 5 h 6"/>
                <a:gd name="T24" fmla="*/ 2 w 4"/>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2" y="6"/>
                  </a:moveTo>
                  <a:lnTo>
                    <a:pt x="3" y="5"/>
                  </a:lnTo>
                  <a:lnTo>
                    <a:pt x="4" y="4"/>
                  </a:lnTo>
                  <a:lnTo>
                    <a:pt x="4" y="3"/>
                  </a:lnTo>
                  <a:lnTo>
                    <a:pt x="3" y="2"/>
                  </a:lnTo>
                  <a:lnTo>
                    <a:pt x="3" y="1"/>
                  </a:lnTo>
                  <a:lnTo>
                    <a:pt x="3" y="1"/>
                  </a:lnTo>
                  <a:lnTo>
                    <a:pt x="2" y="0"/>
                  </a:lnTo>
                  <a:lnTo>
                    <a:pt x="1" y="1"/>
                  </a:lnTo>
                  <a:lnTo>
                    <a:pt x="1" y="2"/>
                  </a:lnTo>
                  <a:lnTo>
                    <a:pt x="0" y="4"/>
                  </a:lnTo>
                  <a:lnTo>
                    <a:pt x="1" y="5"/>
                  </a:lnTo>
                  <a:lnTo>
                    <a:pt x="2"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442"/>
            <p:cNvSpPr>
              <a:spLocks/>
            </p:cNvSpPr>
            <p:nvPr userDrawn="1"/>
          </p:nvSpPr>
          <p:spPr bwMode="auto">
            <a:xfrm>
              <a:off x="2223" y="2786"/>
              <a:ext cx="5" cy="12"/>
            </a:xfrm>
            <a:custGeom>
              <a:avLst/>
              <a:gdLst>
                <a:gd name="T0" fmla="*/ 1 w 9"/>
                <a:gd name="T1" fmla="*/ 23 h 23"/>
                <a:gd name="T2" fmla="*/ 3 w 9"/>
                <a:gd name="T3" fmla="*/ 22 h 23"/>
                <a:gd name="T4" fmla="*/ 4 w 9"/>
                <a:gd name="T5" fmla="*/ 20 h 23"/>
                <a:gd name="T6" fmla="*/ 4 w 9"/>
                <a:gd name="T7" fmla="*/ 18 h 23"/>
                <a:gd name="T8" fmla="*/ 5 w 9"/>
                <a:gd name="T9" fmla="*/ 16 h 23"/>
                <a:gd name="T10" fmla="*/ 5 w 9"/>
                <a:gd name="T11" fmla="*/ 13 h 23"/>
                <a:gd name="T12" fmla="*/ 6 w 9"/>
                <a:gd name="T13" fmla="*/ 11 h 23"/>
                <a:gd name="T14" fmla="*/ 7 w 9"/>
                <a:gd name="T15" fmla="*/ 9 h 23"/>
                <a:gd name="T16" fmla="*/ 8 w 9"/>
                <a:gd name="T17" fmla="*/ 7 h 23"/>
                <a:gd name="T18" fmla="*/ 9 w 9"/>
                <a:gd name="T19" fmla="*/ 5 h 23"/>
                <a:gd name="T20" fmla="*/ 9 w 9"/>
                <a:gd name="T21" fmla="*/ 0 h 23"/>
                <a:gd name="T22" fmla="*/ 7 w 9"/>
                <a:gd name="T23" fmla="*/ 0 h 23"/>
                <a:gd name="T24" fmla="*/ 5 w 9"/>
                <a:gd name="T25" fmla="*/ 1 h 23"/>
                <a:gd name="T26" fmla="*/ 5 w 9"/>
                <a:gd name="T27" fmla="*/ 2 h 23"/>
                <a:gd name="T28" fmla="*/ 5 w 9"/>
                <a:gd name="T29" fmla="*/ 3 h 23"/>
                <a:gd name="T30" fmla="*/ 5 w 9"/>
                <a:gd name="T31" fmla="*/ 4 h 23"/>
                <a:gd name="T32" fmla="*/ 5 w 9"/>
                <a:gd name="T33" fmla="*/ 6 h 23"/>
                <a:gd name="T34" fmla="*/ 4 w 9"/>
                <a:gd name="T35" fmla="*/ 8 h 23"/>
                <a:gd name="T36" fmla="*/ 4 w 9"/>
                <a:gd name="T37" fmla="*/ 9 h 23"/>
                <a:gd name="T38" fmla="*/ 3 w 9"/>
                <a:gd name="T39" fmla="*/ 10 h 23"/>
                <a:gd name="T40" fmla="*/ 2 w 9"/>
                <a:gd name="T41" fmla="*/ 13 h 23"/>
                <a:gd name="T42" fmla="*/ 2 w 9"/>
                <a:gd name="T43" fmla="*/ 16 h 23"/>
                <a:gd name="T44" fmla="*/ 1 w 9"/>
                <a:gd name="T45" fmla="*/ 19 h 23"/>
                <a:gd name="T46" fmla="*/ 0 w 9"/>
                <a:gd name="T47" fmla="*/ 20 h 23"/>
                <a:gd name="T48" fmla="*/ 0 w 9"/>
                <a:gd name="T49" fmla="*/ 21 h 23"/>
                <a:gd name="T50" fmla="*/ 1 w 9"/>
                <a:gd name="T51" fmla="*/ 22 h 23"/>
                <a:gd name="T52" fmla="*/ 1 w 9"/>
                <a:gd name="T5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23">
                  <a:moveTo>
                    <a:pt x="1" y="23"/>
                  </a:moveTo>
                  <a:lnTo>
                    <a:pt x="3" y="22"/>
                  </a:lnTo>
                  <a:lnTo>
                    <a:pt x="4" y="20"/>
                  </a:lnTo>
                  <a:lnTo>
                    <a:pt x="4" y="18"/>
                  </a:lnTo>
                  <a:lnTo>
                    <a:pt x="5" y="16"/>
                  </a:lnTo>
                  <a:lnTo>
                    <a:pt x="5" y="13"/>
                  </a:lnTo>
                  <a:lnTo>
                    <a:pt x="6" y="11"/>
                  </a:lnTo>
                  <a:lnTo>
                    <a:pt x="7" y="9"/>
                  </a:lnTo>
                  <a:lnTo>
                    <a:pt x="8" y="7"/>
                  </a:lnTo>
                  <a:lnTo>
                    <a:pt x="9" y="5"/>
                  </a:lnTo>
                  <a:lnTo>
                    <a:pt x="9" y="0"/>
                  </a:lnTo>
                  <a:lnTo>
                    <a:pt x="7" y="0"/>
                  </a:lnTo>
                  <a:lnTo>
                    <a:pt x="5" y="1"/>
                  </a:lnTo>
                  <a:lnTo>
                    <a:pt x="5" y="2"/>
                  </a:lnTo>
                  <a:lnTo>
                    <a:pt x="5" y="3"/>
                  </a:lnTo>
                  <a:lnTo>
                    <a:pt x="5" y="4"/>
                  </a:lnTo>
                  <a:lnTo>
                    <a:pt x="5" y="6"/>
                  </a:lnTo>
                  <a:lnTo>
                    <a:pt x="4" y="8"/>
                  </a:lnTo>
                  <a:lnTo>
                    <a:pt x="4" y="9"/>
                  </a:lnTo>
                  <a:lnTo>
                    <a:pt x="3" y="10"/>
                  </a:lnTo>
                  <a:lnTo>
                    <a:pt x="2" y="13"/>
                  </a:lnTo>
                  <a:lnTo>
                    <a:pt x="2" y="16"/>
                  </a:lnTo>
                  <a:lnTo>
                    <a:pt x="1" y="19"/>
                  </a:lnTo>
                  <a:lnTo>
                    <a:pt x="0" y="20"/>
                  </a:lnTo>
                  <a:lnTo>
                    <a:pt x="0" y="21"/>
                  </a:lnTo>
                  <a:lnTo>
                    <a:pt x="1" y="22"/>
                  </a:lnTo>
                  <a:lnTo>
                    <a:pt x="1" y="2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443"/>
            <p:cNvSpPr>
              <a:spLocks/>
            </p:cNvSpPr>
            <p:nvPr userDrawn="1"/>
          </p:nvSpPr>
          <p:spPr bwMode="auto">
            <a:xfrm>
              <a:off x="2221" y="2778"/>
              <a:ext cx="2" cy="2"/>
            </a:xfrm>
            <a:custGeom>
              <a:avLst/>
              <a:gdLst>
                <a:gd name="T0" fmla="*/ 1 w 5"/>
                <a:gd name="T1" fmla="*/ 0 h 4"/>
                <a:gd name="T2" fmla="*/ 0 w 5"/>
                <a:gd name="T3" fmla="*/ 1 h 4"/>
                <a:gd name="T4" fmla="*/ 0 w 5"/>
                <a:gd name="T5" fmla="*/ 2 h 4"/>
                <a:gd name="T6" fmla="*/ 0 w 5"/>
                <a:gd name="T7" fmla="*/ 4 h 4"/>
                <a:gd name="T8" fmla="*/ 4 w 5"/>
                <a:gd name="T9" fmla="*/ 4 h 4"/>
                <a:gd name="T10" fmla="*/ 5 w 5"/>
                <a:gd name="T11" fmla="*/ 3 h 4"/>
                <a:gd name="T12" fmla="*/ 4 w 5"/>
                <a:gd name="T13" fmla="*/ 1 h 4"/>
                <a:gd name="T14" fmla="*/ 4 w 5"/>
                <a:gd name="T15" fmla="*/ 0 h 4"/>
                <a:gd name="T16" fmla="*/ 1 w 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1" y="0"/>
                  </a:moveTo>
                  <a:lnTo>
                    <a:pt x="0" y="1"/>
                  </a:lnTo>
                  <a:lnTo>
                    <a:pt x="0" y="2"/>
                  </a:lnTo>
                  <a:lnTo>
                    <a:pt x="0" y="4"/>
                  </a:lnTo>
                  <a:lnTo>
                    <a:pt x="4" y="4"/>
                  </a:lnTo>
                  <a:lnTo>
                    <a:pt x="5" y="3"/>
                  </a:lnTo>
                  <a:lnTo>
                    <a:pt x="4" y="1"/>
                  </a:lnTo>
                  <a:lnTo>
                    <a:pt x="4"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44"/>
            <p:cNvSpPr>
              <a:spLocks/>
            </p:cNvSpPr>
            <p:nvPr userDrawn="1"/>
          </p:nvSpPr>
          <p:spPr bwMode="auto">
            <a:xfrm>
              <a:off x="2220" y="2801"/>
              <a:ext cx="3" cy="7"/>
            </a:xfrm>
            <a:custGeom>
              <a:avLst/>
              <a:gdLst>
                <a:gd name="T0" fmla="*/ 5 w 7"/>
                <a:gd name="T1" fmla="*/ 15 h 15"/>
                <a:gd name="T2" fmla="*/ 7 w 7"/>
                <a:gd name="T3" fmla="*/ 14 h 15"/>
                <a:gd name="T4" fmla="*/ 7 w 7"/>
                <a:gd name="T5" fmla="*/ 13 h 15"/>
                <a:gd name="T6" fmla="*/ 7 w 7"/>
                <a:gd name="T7" fmla="*/ 12 h 15"/>
                <a:gd name="T8" fmla="*/ 6 w 7"/>
                <a:gd name="T9" fmla="*/ 9 h 15"/>
                <a:gd name="T10" fmla="*/ 6 w 7"/>
                <a:gd name="T11" fmla="*/ 4 h 15"/>
                <a:gd name="T12" fmla="*/ 5 w 7"/>
                <a:gd name="T13" fmla="*/ 1 h 15"/>
                <a:gd name="T14" fmla="*/ 4 w 7"/>
                <a:gd name="T15" fmla="*/ 0 h 15"/>
                <a:gd name="T16" fmla="*/ 4 w 7"/>
                <a:gd name="T17" fmla="*/ 1 h 15"/>
                <a:gd name="T18" fmla="*/ 2 w 7"/>
                <a:gd name="T19" fmla="*/ 1 h 15"/>
                <a:gd name="T20" fmla="*/ 1 w 7"/>
                <a:gd name="T21" fmla="*/ 2 h 15"/>
                <a:gd name="T22" fmla="*/ 1 w 7"/>
                <a:gd name="T23" fmla="*/ 4 h 15"/>
                <a:gd name="T24" fmla="*/ 1 w 7"/>
                <a:gd name="T25" fmla="*/ 6 h 15"/>
                <a:gd name="T26" fmla="*/ 0 w 7"/>
                <a:gd name="T27" fmla="*/ 9 h 15"/>
                <a:gd name="T28" fmla="*/ 0 w 7"/>
                <a:gd name="T29" fmla="*/ 11 h 15"/>
                <a:gd name="T30" fmla="*/ 1 w 7"/>
                <a:gd name="T31" fmla="*/ 13 h 15"/>
                <a:gd name="T32" fmla="*/ 2 w 7"/>
                <a:gd name="T33" fmla="*/ 14 h 15"/>
                <a:gd name="T34" fmla="*/ 5 w 7"/>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15">
                  <a:moveTo>
                    <a:pt x="5" y="15"/>
                  </a:moveTo>
                  <a:lnTo>
                    <a:pt x="7" y="14"/>
                  </a:lnTo>
                  <a:lnTo>
                    <a:pt x="7" y="13"/>
                  </a:lnTo>
                  <a:lnTo>
                    <a:pt x="7" y="12"/>
                  </a:lnTo>
                  <a:lnTo>
                    <a:pt x="6" y="9"/>
                  </a:lnTo>
                  <a:lnTo>
                    <a:pt x="6" y="4"/>
                  </a:lnTo>
                  <a:lnTo>
                    <a:pt x="5" y="1"/>
                  </a:lnTo>
                  <a:lnTo>
                    <a:pt x="4" y="0"/>
                  </a:lnTo>
                  <a:lnTo>
                    <a:pt x="4" y="1"/>
                  </a:lnTo>
                  <a:lnTo>
                    <a:pt x="2" y="1"/>
                  </a:lnTo>
                  <a:lnTo>
                    <a:pt x="1" y="2"/>
                  </a:lnTo>
                  <a:lnTo>
                    <a:pt x="1" y="4"/>
                  </a:lnTo>
                  <a:lnTo>
                    <a:pt x="1" y="6"/>
                  </a:lnTo>
                  <a:lnTo>
                    <a:pt x="0" y="9"/>
                  </a:lnTo>
                  <a:lnTo>
                    <a:pt x="0" y="11"/>
                  </a:lnTo>
                  <a:lnTo>
                    <a:pt x="1" y="13"/>
                  </a:lnTo>
                  <a:lnTo>
                    <a:pt x="2" y="14"/>
                  </a:lnTo>
                  <a:lnTo>
                    <a:pt x="5"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445"/>
            <p:cNvSpPr>
              <a:spLocks/>
            </p:cNvSpPr>
            <p:nvPr userDrawn="1"/>
          </p:nvSpPr>
          <p:spPr bwMode="auto">
            <a:xfrm>
              <a:off x="2219" y="2816"/>
              <a:ext cx="1" cy="1"/>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0" y="0"/>
                  </a:lnTo>
                  <a:lnTo>
                    <a:pt x="1" y="1"/>
                  </a:lnTo>
                  <a:lnTo>
                    <a:pt x="1" y="1"/>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446"/>
            <p:cNvSpPr>
              <a:spLocks/>
            </p:cNvSpPr>
            <p:nvPr userDrawn="1"/>
          </p:nvSpPr>
          <p:spPr bwMode="auto">
            <a:xfrm>
              <a:off x="2219" y="2800"/>
              <a:ext cx="2" cy="4"/>
            </a:xfrm>
            <a:custGeom>
              <a:avLst/>
              <a:gdLst>
                <a:gd name="T0" fmla="*/ 1 w 4"/>
                <a:gd name="T1" fmla="*/ 9 h 9"/>
                <a:gd name="T2" fmla="*/ 2 w 4"/>
                <a:gd name="T3" fmla="*/ 7 h 9"/>
                <a:gd name="T4" fmla="*/ 3 w 4"/>
                <a:gd name="T5" fmla="*/ 4 h 9"/>
                <a:gd name="T6" fmla="*/ 4 w 4"/>
                <a:gd name="T7" fmla="*/ 2 h 9"/>
                <a:gd name="T8" fmla="*/ 4 w 4"/>
                <a:gd name="T9" fmla="*/ 0 h 9"/>
                <a:gd name="T10" fmla="*/ 3 w 4"/>
                <a:gd name="T11" fmla="*/ 1 h 9"/>
                <a:gd name="T12" fmla="*/ 1 w 4"/>
                <a:gd name="T13" fmla="*/ 2 h 9"/>
                <a:gd name="T14" fmla="*/ 0 w 4"/>
                <a:gd name="T15" fmla="*/ 4 h 9"/>
                <a:gd name="T16" fmla="*/ 0 w 4"/>
                <a:gd name="T17" fmla="*/ 7 h 9"/>
                <a:gd name="T18" fmla="*/ 1 w 4"/>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9">
                  <a:moveTo>
                    <a:pt x="1" y="9"/>
                  </a:moveTo>
                  <a:lnTo>
                    <a:pt x="2" y="7"/>
                  </a:lnTo>
                  <a:lnTo>
                    <a:pt x="3" y="4"/>
                  </a:lnTo>
                  <a:lnTo>
                    <a:pt x="4" y="2"/>
                  </a:lnTo>
                  <a:lnTo>
                    <a:pt x="4" y="0"/>
                  </a:lnTo>
                  <a:lnTo>
                    <a:pt x="3" y="1"/>
                  </a:lnTo>
                  <a:lnTo>
                    <a:pt x="1" y="2"/>
                  </a:lnTo>
                  <a:lnTo>
                    <a:pt x="0" y="4"/>
                  </a:lnTo>
                  <a:lnTo>
                    <a:pt x="0" y="7"/>
                  </a:lnTo>
                  <a:lnTo>
                    <a:pt x="1"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447"/>
            <p:cNvSpPr>
              <a:spLocks/>
            </p:cNvSpPr>
            <p:nvPr userDrawn="1"/>
          </p:nvSpPr>
          <p:spPr bwMode="auto">
            <a:xfrm>
              <a:off x="2220" y="2811"/>
              <a:ext cx="2" cy="4"/>
            </a:xfrm>
            <a:custGeom>
              <a:avLst/>
              <a:gdLst>
                <a:gd name="T0" fmla="*/ 1 w 5"/>
                <a:gd name="T1" fmla="*/ 9 h 9"/>
                <a:gd name="T2" fmla="*/ 4 w 5"/>
                <a:gd name="T3" fmla="*/ 9 h 9"/>
                <a:gd name="T4" fmla="*/ 4 w 5"/>
                <a:gd name="T5" fmla="*/ 8 h 9"/>
                <a:gd name="T6" fmla="*/ 5 w 5"/>
                <a:gd name="T7" fmla="*/ 7 h 9"/>
                <a:gd name="T8" fmla="*/ 5 w 5"/>
                <a:gd name="T9" fmla="*/ 6 h 9"/>
                <a:gd name="T10" fmla="*/ 4 w 5"/>
                <a:gd name="T11" fmla="*/ 5 h 9"/>
                <a:gd name="T12" fmla="*/ 4 w 5"/>
                <a:gd name="T13" fmla="*/ 4 h 9"/>
                <a:gd name="T14" fmla="*/ 5 w 5"/>
                <a:gd name="T15" fmla="*/ 3 h 9"/>
                <a:gd name="T16" fmla="*/ 5 w 5"/>
                <a:gd name="T17" fmla="*/ 1 h 9"/>
                <a:gd name="T18" fmla="*/ 5 w 5"/>
                <a:gd name="T19" fmla="*/ 0 h 9"/>
                <a:gd name="T20" fmla="*/ 4 w 5"/>
                <a:gd name="T21" fmla="*/ 0 h 9"/>
                <a:gd name="T22" fmla="*/ 2 w 5"/>
                <a:gd name="T23" fmla="*/ 0 h 9"/>
                <a:gd name="T24" fmla="*/ 1 w 5"/>
                <a:gd name="T25" fmla="*/ 0 h 9"/>
                <a:gd name="T26" fmla="*/ 0 w 5"/>
                <a:gd name="T27" fmla="*/ 1 h 9"/>
                <a:gd name="T28" fmla="*/ 0 w 5"/>
                <a:gd name="T29" fmla="*/ 4 h 9"/>
                <a:gd name="T30" fmla="*/ 0 w 5"/>
                <a:gd name="T31" fmla="*/ 6 h 9"/>
                <a:gd name="T32" fmla="*/ 1 w 5"/>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9">
                  <a:moveTo>
                    <a:pt x="1" y="9"/>
                  </a:moveTo>
                  <a:lnTo>
                    <a:pt x="4" y="9"/>
                  </a:lnTo>
                  <a:lnTo>
                    <a:pt x="4" y="8"/>
                  </a:lnTo>
                  <a:lnTo>
                    <a:pt x="5" y="7"/>
                  </a:lnTo>
                  <a:lnTo>
                    <a:pt x="5" y="6"/>
                  </a:lnTo>
                  <a:lnTo>
                    <a:pt x="4" y="5"/>
                  </a:lnTo>
                  <a:lnTo>
                    <a:pt x="4" y="4"/>
                  </a:lnTo>
                  <a:lnTo>
                    <a:pt x="5" y="3"/>
                  </a:lnTo>
                  <a:lnTo>
                    <a:pt x="5" y="1"/>
                  </a:lnTo>
                  <a:lnTo>
                    <a:pt x="5" y="0"/>
                  </a:lnTo>
                  <a:lnTo>
                    <a:pt x="4" y="0"/>
                  </a:lnTo>
                  <a:lnTo>
                    <a:pt x="2" y="0"/>
                  </a:lnTo>
                  <a:lnTo>
                    <a:pt x="1" y="0"/>
                  </a:lnTo>
                  <a:lnTo>
                    <a:pt x="0" y="1"/>
                  </a:lnTo>
                  <a:lnTo>
                    <a:pt x="0" y="4"/>
                  </a:lnTo>
                  <a:lnTo>
                    <a:pt x="0" y="6"/>
                  </a:lnTo>
                  <a:lnTo>
                    <a:pt x="1"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448"/>
            <p:cNvSpPr>
              <a:spLocks/>
            </p:cNvSpPr>
            <p:nvPr userDrawn="1"/>
          </p:nvSpPr>
          <p:spPr bwMode="auto">
            <a:xfrm>
              <a:off x="2222" y="2816"/>
              <a:ext cx="3" cy="10"/>
            </a:xfrm>
            <a:custGeom>
              <a:avLst/>
              <a:gdLst>
                <a:gd name="T0" fmla="*/ 3 w 5"/>
                <a:gd name="T1" fmla="*/ 0 h 20"/>
                <a:gd name="T2" fmla="*/ 2 w 5"/>
                <a:gd name="T3" fmla="*/ 2 h 20"/>
                <a:gd name="T4" fmla="*/ 1 w 5"/>
                <a:gd name="T5" fmla="*/ 4 h 20"/>
                <a:gd name="T6" fmla="*/ 1 w 5"/>
                <a:gd name="T7" fmla="*/ 7 h 20"/>
                <a:gd name="T8" fmla="*/ 2 w 5"/>
                <a:gd name="T9" fmla="*/ 10 h 20"/>
                <a:gd name="T10" fmla="*/ 1 w 5"/>
                <a:gd name="T11" fmla="*/ 12 h 20"/>
                <a:gd name="T12" fmla="*/ 1 w 5"/>
                <a:gd name="T13" fmla="*/ 14 h 20"/>
                <a:gd name="T14" fmla="*/ 0 w 5"/>
                <a:gd name="T15" fmla="*/ 17 h 20"/>
                <a:gd name="T16" fmla="*/ 0 w 5"/>
                <a:gd name="T17" fmla="*/ 19 h 20"/>
                <a:gd name="T18" fmla="*/ 1 w 5"/>
                <a:gd name="T19" fmla="*/ 20 h 20"/>
                <a:gd name="T20" fmla="*/ 2 w 5"/>
                <a:gd name="T21" fmla="*/ 20 h 20"/>
                <a:gd name="T22" fmla="*/ 3 w 5"/>
                <a:gd name="T23" fmla="*/ 20 h 20"/>
                <a:gd name="T24" fmla="*/ 5 w 5"/>
                <a:gd name="T25" fmla="*/ 14 h 20"/>
                <a:gd name="T26" fmla="*/ 5 w 5"/>
                <a:gd name="T27" fmla="*/ 7 h 20"/>
                <a:gd name="T28" fmla="*/ 5 w 5"/>
                <a:gd name="T29" fmla="*/ 1 h 20"/>
                <a:gd name="T30" fmla="*/ 5 w 5"/>
                <a:gd name="T31" fmla="*/ 0 h 20"/>
                <a:gd name="T32" fmla="*/ 4 w 5"/>
                <a:gd name="T33" fmla="*/ 0 h 20"/>
                <a:gd name="T34" fmla="*/ 3 w 5"/>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0">
                  <a:moveTo>
                    <a:pt x="3" y="0"/>
                  </a:moveTo>
                  <a:lnTo>
                    <a:pt x="2" y="2"/>
                  </a:lnTo>
                  <a:lnTo>
                    <a:pt x="1" y="4"/>
                  </a:lnTo>
                  <a:lnTo>
                    <a:pt x="1" y="7"/>
                  </a:lnTo>
                  <a:lnTo>
                    <a:pt x="2" y="10"/>
                  </a:lnTo>
                  <a:lnTo>
                    <a:pt x="1" y="12"/>
                  </a:lnTo>
                  <a:lnTo>
                    <a:pt x="1" y="14"/>
                  </a:lnTo>
                  <a:lnTo>
                    <a:pt x="0" y="17"/>
                  </a:lnTo>
                  <a:lnTo>
                    <a:pt x="0" y="19"/>
                  </a:lnTo>
                  <a:lnTo>
                    <a:pt x="1" y="20"/>
                  </a:lnTo>
                  <a:lnTo>
                    <a:pt x="2" y="20"/>
                  </a:lnTo>
                  <a:lnTo>
                    <a:pt x="3" y="20"/>
                  </a:lnTo>
                  <a:lnTo>
                    <a:pt x="5" y="14"/>
                  </a:lnTo>
                  <a:lnTo>
                    <a:pt x="5" y="7"/>
                  </a:lnTo>
                  <a:lnTo>
                    <a:pt x="5" y="1"/>
                  </a:lnTo>
                  <a:lnTo>
                    <a:pt x="5" y="0"/>
                  </a:lnTo>
                  <a:lnTo>
                    <a:pt x="4"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449"/>
            <p:cNvSpPr>
              <a:spLocks/>
            </p:cNvSpPr>
            <p:nvPr userDrawn="1"/>
          </p:nvSpPr>
          <p:spPr bwMode="auto">
            <a:xfrm>
              <a:off x="2222" y="2844"/>
              <a:ext cx="2" cy="5"/>
            </a:xfrm>
            <a:custGeom>
              <a:avLst/>
              <a:gdLst>
                <a:gd name="T0" fmla="*/ 3 w 3"/>
                <a:gd name="T1" fmla="*/ 0 h 11"/>
                <a:gd name="T2" fmla="*/ 1 w 3"/>
                <a:gd name="T3" fmla="*/ 0 h 11"/>
                <a:gd name="T4" fmla="*/ 0 w 3"/>
                <a:gd name="T5" fmla="*/ 3 h 11"/>
                <a:gd name="T6" fmla="*/ 0 w 3"/>
                <a:gd name="T7" fmla="*/ 7 h 11"/>
                <a:gd name="T8" fmla="*/ 0 w 3"/>
                <a:gd name="T9" fmla="*/ 11 h 11"/>
                <a:gd name="T10" fmla="*/ 1 w 3"/>
                <a:gd name="T11" fmla="*/ 8 h 11"/>
                <a:gd name="T12" fmla="*/ 2 w 3"/>
                <a:gd name="T13" fmla="*/ 5 h 11"/>
                <a:gd name="T14" fmla="*/ 3 w 3"/>
                <a:gd name="T15" fmla="*/ 3 h 11"/>
                <a:gd name="T16" fmla="*/ 3 w 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1">
                  <a:moveTo>
                    <a:pt x="3" y="0"/>
                  </a:moveTo>
                  <a:lnTo>
                    <a:pt x="1" y="0"/>
                  </a:lnTo>
                  <a:lnTo>
                    <a:pt x="0" y="3"/>
                  </a:lnTo>
                  <a:lnTo>
                    <a:pt x="0" y="7"/>
                  </a:lnTo>
                  <a:lnTo>
                    <a:pt x="0" y="11"/>
                  </a:lnTo>
                  <a:lnTo>
                    <a:pt x="1" y="8"/>
                  </a:lnTo>
                  <a:lnTo>
                    <a:pt x="2" y="5"/>
                  </a:lnTo>
                  <a:lnTo>
                    <a:pt x="3" y="3"/>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450"/>
            <p:cNvSpPr>
              <a:spLocks/>
            </p:cNvSpPr>
            <p:nvPr userDrawn="1"/>
          </p:nvSpPr>
          <p:spPr bwMode="auto">
            <a:xfrm>
              <a:off x="2222" y="2857"/>
              <a:ext cx="2" cy="2"/>
            </a:xfrm>
            <a:custGeom>
              <a:avLst/>
              <a:gdLst>
                <a:gd name="T0" fmla="*/ 4 w 4"/>
                <a:gd name="T1" fmla="*/ 1 h 4"/>
                <a:gd name="T2" fmla="*/ 3 w 4"/>
                <a:gd name="T3" fmla="*/ 0 h 4"/>
                <a:gd name="T4" fmla="*/ 1 w 4"/>
                <a:gd name="T5" fmla="*/ 0 h 4"/>
                <a:gd name="T6" fmla="*/ 1 w 4"/>
                <a:gd name="T7" fmla="*/ 1 h 4"/>
                <a:gd name="T8" fmla="*/ 0 w 4"/>
                <a:gd name="T9" fmla="*/ 2 h 4"/>
                <a:gd name="T10" fmla="*/ 0 w 4"/>
                <a:gd name="T11" fmla="*/ 4 h 4"/>
                <a:gd name="T12" fmla="*/ 1 w 4"/>
                <a:gd name="T13" fmla="*/ 4 h 4"/>
                <a:gd name="T14" fmla="*/ 2 w 4"/>
                <a:gd name="T15" fmla="*/ 3 h 4"/>
                <a:gd name="T16" fmla="*/ 3 w 4"/>
                <a:gd name="T17" fmla="*/ 2 h 4"/>
                <a:gd name="T18" fmla="*/ 4 w 4"/>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1"/>
                  </a:moveTo>
                  <a:lnTo>
                    <a:pt x="3" y="0"/>
                  </a:lnTo>
                  <a:lnTo>
                    <a:pt x="1" y="0"/>
                  </a:lnTo>
                  <a:lnTo>
                    <a:pt x="1" y="1"/>
                  </a:lnTo>
                  <a:lnTo>
                    <a:pt x="0" y="2"/>
                  </a:lnTo>
                  <a:lnTo>
                    <a:pt x="0" y="4"/>
                  </a:lnTo>
                  <a:lnTo>
                    <a:pt x="1" y="4"/>
                  </a:lnTo>
                  <a:lnTo>
                    <a:pt x="2" y="3"/>
                  </a:lnTo>
                  <a:lnTo>
                    <a:pt x="3" y="2"/>
                  </a:lnTo>
                  <a:lnTo>
                    <a:pt x="4"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451"/>
            <p:cNvSpPr>
              <a:spLocks/>
            </p:cNvSpPr>
            <p:nvPr userDrawn="1"/>
          </p:nvSpPr>
          <p:spPr bwMode="auto">
            <a:xfrm>
              <a:off x="2221" y="2869"/>
              <a:ext cx="2" cy="2"/>
            </a:xfrm>
            <a:custGeom>
              <a:avLst/>
              <a:gdLst>
                <a:gd name="T0" fmla="*/ 0 w 4"/>
                <a:gd name="T1" fmla="*/ 3 h 4"/>
                <a:gd name="T2" fmla="*/ 3 w 4"/>
                <a:gd name="T3" fmla="*/ 4 h 4"/>
                <a:gd name="T4" fmla="*/ 3 w 4"/>
                <a:gd name="T5" fmla="*/ 3 h 4"/>
                <a:gd name="T6" fmla="*/ 4 w 4"/>
                <a:gd name="T7" fmla="*/ 1 h 4"/>
                <a:gd name="T8" fmla="*/ 4 w 4"/>
                <a:gd name="T9" fmla="*/ 0 h 4"/>
                <a:gd name="T10" fmla="*/ 3 w 4"/>
                <a:gd name="T11" fmla="*/ 0 h 4"/>
                <a:gd name="T12" fmla="*/ 3 w 4"/>
                <a:gd name="T13" fmla="*/ 0 h 4"/>
                <a:gd name="T14" fmla="*/ 2 w 4"/>
                <a:gd name="T15" fmla="*/ 0 h 4"/>
                <a:gd name="T16" fmla="*/ 0 w 4"/>
                <a:gd name="T17" fmla="*/ 1 h 4"/>
                <a:gd name="T18" fmla="*/ 0 w 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0" y="3"/>
                  </a:moveTo>
                  <a:lnTo>
                    <a:pt x="3" y="4"/>
                  </a:lnTo>
                  <a:lnTo>
                    <a:pt x="3" y="3"/>
                  </a:lnTo>
                  <a:lnTo>
                    <a:pt x="4" y="1"/>
                  </a:lnTo>
                  <a:lnTo>
                    <a:pt x="4" y="0"/>
                  </a:lnTo>
                  <a:lnTo>
                    <a:pt x="3" y="0"/>
                  </a:lnTo>
                  <a:lnTo>
                    <a:pt x="3" y="0"/>
                  </a:lnTo>
                  <a:lnTo>
                    <a:pt x="2" y="0"/>
                  </a:lnTo>
                  <a:lnTo>
                    <a:pt x="0" y="1"/>
                  </a:lnTo>
                  <a:lnTo>
                    <a:pt x="0"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452"/>
            <p:cNvSpPr>
              <a:spLocks/>
            </p:cNvSpPr>
            <p:nvPr userDrawn="1"/>
          </p:nvSpPr>
          <p:spPr bwMode="auto">
            <a:xfrm>
              <a:off x="2220" y="2882"/>
              <a:ext cx="2" cy="6"/>
            </a:xfrm>
            <a:custGeom>
              <a:avLst/>
              <a:gdLst>
                <a:gd name="T0" fmla="*/ 6 w 6"/>
                <a:gd name="T1" fmla="*/ 5 h 10"/>
                <a:gd name="T2" fmla="*/ 6 w 6"/>
                <a:gd name="T3" fmla="*/ 4 h 10"/>
                <a:gd name="T4" fmla="*/ 6 w 6"/>
                <a:gd name="T5" fmla="*/ 3 h 10"/>
                <a:gd name="T6" fmla="*/ 6 w 6"/>
                <a:gd name="T7" fmla="*/ 2 h 10"/>
                <a:gd name="T8" fmla="*/ 6 w 6"/>
                <a:gd name="T9" fmla="*/ 1 h 10"/>
                <a:gd name="T10" fmla="*/ 5 w 6"/>
                <a:gd name="T11" fmla="*/ 0 h 10"/>
                <a:gd name="T12" fmla="*/ 3 w 6"/>
                <a:gd name="T13" fmla="*/ 0 h 10"/>
                <a:gd name="T14" fmla="*/ 1 w 6"/>
                <a:gd name="T15" fmla="*/ 4 h 10"/>
                <a:gd name="T16" fmla="*/ 0 w 6"/>
                <a:gd name="T17" fmla="*/ 7 h 10"/>
                <a:gd name="T18" fmla="*/ 1 w 6"/>
                <a:gd name="T19" fmla="*/ 10 h 10"/>
                <a:gd name="T20" fmla="*/ 3 w 6"/>
                <a:gd name="T21" fmla="*/ 10 h 10"/>
                <a:gd name="T22" fmla="*/ 5 w 6"/>
                <a:gd name="T23" fmla="*/ 9 h 10"/>
                <a:gd name="T24" fmla="*/ 5 w 6"/>
                <a:gd name="T25" fmla="*/ 8 h 10"/>
                <a:gd name="T26" fmla="*/ 6 w 6"/>
                <a:gd name="T27" fmla="*/ 6 h 10"/>
                <a:gd name="T28" fmla="*/ 6 w 6"/>
                <a:gd name="T2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0">
                  <a:moveTo>
                    <a:pt x="6" y="5"/>
                  </a:moveTo>
                  <a:lnTo>
                    <a:pt x="6" y="4"/>
                  </a:lnTo>
                  <a:lnTo>
                    <a:pt x="6" y="3"/>
                  </a:lnTo>
                  <a:lnTo>
                    <a:pt x="6" y="2"/>
                  </a:lnTo>
                  <a:lnTo>
                    <a:pt x="6" y="1"/>
                  </a:lnTo>
                  <a:lnTo>
                    <a:pt x="5" y="0"/>
                  </a:lnTo>
                  <a:lnTo>
                    <a:pt x="3" y="0"/>
                  </a:lnTo>
                  <a:lnTo>
                    <a:pt x="1" y="4"/>
                  </a:lnTo>
                  <a:lnTo>
                    <a:pt x="0" y="7"/>
                  </a:lnTo>
                  <a:lnTo>
                    <a:pt x="1" y="10"/>
                  </a:lnTo>
                  <a:lnTo>
                    <a:pt x="3" y="10"/>
                  </a:lnTo>
                  <a:lnTo>
                    <a:pt x="5" y="9"/>
                  </a:lnTo>
                  <a:lnTo>
                    <a:pt x="5" y="8"/>
                  </a:lnTo>
                  <a:lnTo>
                    <a:pt x="6" y="6"/>
                  </a:lnTo>
                  <a:lnTo>
                    <a:pt x="6"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453"/>
            <p:cNvSpPr>
              <a:spLocks/>
            </p:cNvSpPr>
            <p:nvPr userDrawn="1"/>
          </p:nvSpPr>
          <p:spPr bwMode="auto">
            <a:xfrm>
              <a:off x="2217" y="2893"/>
              <a:ext cx="2" cy="2"/>
            </a:xfrm>
            <a:custGeom>
              <a:avLst/>
              <a:gdLst>
                <a:gd name="T0" fmla="*/ 1 w 4"/>
                <a:gd name="T1" fmla="*/ 3 h 3"/>
                <a:gd name="T2" fmla="*/ 3 w 4"/>
                <a:gd name="T3" fmla="*/ 3 h 3"/>
                <a:gd name="T4" fmla="*/ 4 w 4"/>
                <a:gd name="T5" fmla="*/ 2 h 3"/>
                <a:gd name="T6" fmla="*/ 4 w 4"/>
                <a:gd name="T7" fmla="*/ 0 h 3"/>
                <a:gd name="T8" fmla="*/ 2 w 4"/>
                <a:gd name="T9" fmla="*/ 1 h 3"/>
                <a:gd name="T10" fmla="*/ 1 w 4"/>
                <a:gd name="T11" fmla="*/ 1 h 3"/>
                <a:gd name="T12" fmla="*/ 0 w 4"/>
                <a:gd name="T13" fmla="*/ 2 h 3"/>
                <a:gd name="T14" fmla="*/ 0 w 4"/>
                <a:gd name="T15" fmla="*/ 3 h 3"/>
                <a:gd name="T16" fmla="*/ 1 w 4"/>
                <a:gd name="T17" fmla="*/ 3 h 3"/>
                <a:gd name="T18" fmla="*/ 1 w 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1" y="3"/>
                  </a:moveTo>
                  <a:lnTo>
                    <a:pt x="3" y="3"/>
                  </a:lnTo>
                  <a:lnTo>
                    <a:pt x="4" y="2"/>
                  </a:lnTo>
                  <a:lnTo>
                    <a:pt x="4" y="0"/>
                  </a:lnTo>
                  <a:lnTo>
                    <a:pt x="2" y="1"/>
                  </a:lnTo>
                  <a:lnTo>
                    <a:pt x="1" y="1"/>
                  </a:lnTo>
                  <a:lnTo>
                    <a:pt x="0" y="2"/>
                  </a:lnTo>
                  <a:lnTo>
                    <a:pt x="0" y="3"/>
                  </a:lnTo>
                  <a:lnTo>
                    <a:pt x="1" y="3"/>
                  </a:lnTo>
                  <a:lnTo>
                    <a:pt x="1"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454"/>
            <p:cNvSpPr>
              <a:spLocks/>
            </p:cNvSpPr>
            <p:nvPr userDrawn="1"/>
          </p:nvSpPr>
          <p:spPr bwMode="auto">
            <a:xfrm>
              <a:off x="2203" y="2906"/>
              <a:ext cx="2" cy="2"/>
            </a:xfrm>
            <a:custGeom>
              <a:avLst/>
              <a:gdLst>
                <a:gd name="T0" fmla="*/ 1 w 4"/>
                <a:gd name="T1" fmla="*/ 4 h 4"/>
                <a:gd name="T2" fmla="*/ 2 w 4"/>
                <a:gd name="T3" fmla="*/ 4 h 4"/>
                <a:gd name="T4" fmla="*/ 4 w 4"/>
                <a:gd name="T5" fmla="*/ 2 h 4"/>
                <a:gd name="T6" fmla="*/ 4 w 4"/>
                <a:gd name="T7" fmla="*/ 0 h 4"/>
                <a:gd name="T8" fmla="*/ 2 w 4"/>
                <a:gd name="T9" fmla="*/ 1 h 4"/>
                <a:gd name="T10" fmla="*/ 1 w 4"/>
                <a:gd name="T11" fmla="*/ 2 h 4"/>
                <a:gd name="T12" fmla="*/ 0 w 4"/>
                <a:gd name="T13" fmla="*/ 4 h 4"/>
                <a:gd name="T14" fmla="*/ 0 w 4"/>
                <a:gd name="T15" fmla="*/ 4 h 4"/>
                <a:gd name="T16" fmla="*/ 1 w 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1" y="4"/>
                  </a:moveTo>
                  <a:lnTo>
                    <a:pt x="2" y="4"/>
                  </a:lnTo>
                  <a:lnTo>
                    <a:pt x="4" y="2"/>
                  </a:lnTo>
                  <a:lnTo>
                    <a:pt x="4" y="0"/>
                  </a:lnTo>
                  <a:lnTo>
                    <a:pt x="2" y="1"/>
                  </a:lnTo>
                  <a:lnTo>
                    <a:pt x="1" y="2"/>
                  </a:lnTo>
                  <a:lnTo>
                    <a:pt x="0" y="4"/>
                  </a:lnTo>
                  <a:lnTo>
                    <a:pt x="0" y="4"/>
                  </a:lnTo>
                  <a:lnTo>
                    <a:pt x="1"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455"/>
            <p:cNvSpPr>
              <a:spLocks/>
            </p:cNvSpPr>
            <p:nvPr userDrawn="1"/>
          </p:nvSpPr>
          <p:spPr bwMode="auto">
            <a:xfrm>
              <a:off x="2181" y="2909"/>
              <a:ext cx="19" cy="5"/>
            </a:xfrm>
            <a:custGeom>
              <a:avLst/>
              <a:gdLst>
                <a:gd name="T0" fmla="*/ 0 w 38"/>
                <a:gd name="T1" fmla="*/ 9 h 12"/>
                <a:gd name="T2" fmla="*/ 2 w 38"/>
                <a:gd name="T3" fmla="*/ 9 h 12"/>
                <a:gd name="T4" fmla="*/ 5 w 38"/>
                <a:gd name="T5" fmla="*/ 9 h 12"/>
                <a:gd name="T6" fmla="*/ 7 w 38"/>
                <a:gd name="T7" fmla="*/ 9 h 12"/>
                <a:gd name="T8" fmla="*/ 10 w 38"/>
                <a:gd name="T9" fmla="*/ 9 h 12"/>
                <a:gd name="T10" fmla="*/ 12 w 38"/>
                <a:gd name="T11" fmla="*/ 10 h 12"/>
                <a:gd name="T12" fmla="*/ 14 w 38"/>
                <a:gd name="T13" fmla="*/ 12 h 12"/>
                <a:gd name="T14" fmla="*/ 25 w 38"/>
                <a:gd name="T15" fmla="*/ 9 h 12"/>
                <a:gd name="T16" fmla="*/ 33 w 38"/>
                <a:gd name="T17" fmla="*/ 3 h 12"/>
                <a:gd name="T18" fmla="*/ 35 w 38"/>
                <a:gd name="T19" fmla="*/ 2 h 12"/>
                <a:gd name="T20" fmla="*/ 37 w 38"/>
                <a:gd name="T21" fmla="*/ 2 h 12"/>
                <a:gd name="T22" fmla="*/ 38 w 38"/>
                <a:gd name="T23" fmla="*/ 0 h 12"/>
                <a:gd name="T24" fmla="*/ 37 w 38"/>
                <a:gd name="T25" fmla="*/ 0 h 12"/>
                <a:gd name="T26" fmla="*/ 35 w 38"/>
                <a:gd name="T27" fmla="*/ 0 h 12"/>
                <a:gd name="T28" fmla="*/ 34 w 38"/>
                <a:gd name="T29" fmla="*/ 1 h 12"/>
                <a:gd name="T30" fmla="*/ 34 w 38"/>
                <a:gd name="T31" fmla="*/ 2 h 12"/>
                <a:gd name="T32" fmla="*/ 30 w 38"/>
                <a:gd name="T33" fmla="*/ 3 h 12"/>
                <a:gd name="T34" fmla="*/ 28 w 38"/>
                <a:gd name="T35" fmla="*/ 5 h 12"/>
                <a:gd name="T36" fmla="*/ 25 w 38"/>
                <a:gd name="T37" fmla="*/ 7 h 12"/>
                <a:gd name="T38" fmla="*/ 22 w 38"/>
                <a:gd name="T39" fmla="*/ 9 h 12"/>
                <a:gd name="T40" fmla="*/ 21 w 38"/>
                <a:gd name="T41" fmla="*/ 9 h 12"/>
                <a:gd name="T42" fmla="*/ 18 w 38"/>
                <a:gd name="T43" fmla="*/ 9 h 12"/>
                <a:gd name="T44" fmla="*/ 17 w 38"/>
                <a:gd name="T45" fmla="*/ 9 h 12"/>
                <a:gd name="T46" fmla="*/ 16 w 38"/>
                <a:gd name="T47" fmla="*/ 8 h 12"/>
                <a:gd name="T48" fmla="*/ 17 w 38"/>
                <a:gd name="T49" fmla="*/ 7 h 12"/>
                <a:gd name="T50" fmla="*/ 20 w 38"/>
                <a:gd name="T51" fmla="*/ 7 h 12"/>
                <a:gd name="T52" fmla="*/ 21 w 38"/>
                <a:gd name="T53" fmla="*/ 6 h 12"/>
                <a:gd name="T54" fmla="*/ 23 w 38"/>
                <a:gd name="T55" fmla="*/ 5 h 12"/>
                <a:gd name="T56" fmla="*/ 18 w 38"/>
                <a:gd name="T57" fmla="*/ 6 h 12"/>
                <a:gd name="T58" fmla="*/ 15 w 38"/>
                <a:gd name="T59" fmla="*/ 6 h 12"/>
                <a:gd name="T60" fmla="*/ 11 w 38"/>
                <a:gd name="T61" fmla="*/ 7 h 12"/>
                <a:gd name="T62" fmla="*/ 9 w 38"/>
                <a:gd name="T63" fmla="*/ 7 h 12"/>
                <a:gd name="T64" fmla="*/ 7 w 38"/>
                <a:gd name="T65" fmla="*/ 7 h 12"/>
                <a:gd name="T66" fmla="*/ 4 w 38"/>
                <a:gd name="T67" fmla="*/ 7 h 12"/>
                <a:gd name="T68" fmla="*/ 2 w 38"/>
                <a:gd name="T69" fmla="*/ 8 h 12"/>
                <a:gd name="T70" fmla="*/ 0 w 38"/>
                <a:gd name="T7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12">
                  <a:moveTo>
                    <a:pt x="0" y="9"/>
                  </a:moveTo>
                  <a:lnTo>
                    <a:pt x="2" y="9"/>
                  </a:lnTo>
                  <a:lnTo>
                    <a:pt x="5" y="9"/>
                  </a:lnTo>
                  <a:lnTo>
                    <a:pt x="7" y="9"/>
                  </a:lnTo>
                  <a:lnTo>
                    <a:pt x="10" y="9"/>
                  </a:lnTo>
                  <a:lnTo>
                    <a:pt x="12" y="10"/>
                  </a:lnTo>
                  <a:lnTo>
                    <a:pt x="14" y="12"/>
                  </a:lnTo>
                  <a:lnTo>
                    <a:pt x="25" y="9"/>
                  </a:lnTo>
                  <a:lnTo>
                    <a:pt x="33" y="3"/>
                  </a:lnTo>
                  <a:lnTo>
                    <a:pt x="35" y="2"/>
                  </a:lnTo>
                  <a:lnTo>
                    <a:pt x="37" y="2"/>
                  </a:lnTo>
                  <a:lnTo>
                    <a:pt x="38" y="0"/>
                  </a:lnTo>
                  <a:lnTo>
                    <a:pt x="37" y="0"/>
                  </a:lnTo>
                  <a:lnTo>
                    <a:pt x="35" y="0"/>
                  </a:lnTo>
                  <a:lnTo>
                    <a:pt x="34" y="1"/>
                  </a:lnTo>
                  <a:lnTo>
                    <a:pt x="34" y="2"/>
                  </a:lnTo>
                  <a:lnTo>
                    <a:pt x="30" y="3"/>
                  </a:lnTo>
                  <a:lnTo>
                    <a:pt x="28" y="5"/>
                  </a:lnTo>
                  <a:lnTo>
                    <a:pt x="25" y="7"/>
                  </a:lnTo>
                  <a:lnTo>
                    <a:pt x="22" y="9"/>
                  </a:lnTo>
                  <a:lnTo>
                    <a:pt x="21" y="9"/>
                  </a:lnTo>
                  <a:lnTo>
                    <a:pt x="18" y="9"/>
                  </a:lnTo>
                  <a:lnTo>
                    <a:pt x="17" y="9"/>
                  </a:lnTo>
                  <a:lnTo>
                    <a:pt x="16" y="8"/>
                  </a:lnTo>
                  <a:lnTo>
                    <a:pt x="17" y="7"/>
                  </a:lnTo>
                  <a:lnTo>
                    <a:pt x="20" y="7"/>
                  </a:lnTo>
                  <a:lnTo>
                    <a:pt x="21" y="6"/>
                  </a:lnTo>
                  <a:lnTo>
                    <a:pt x="23" y="5"/>
                  </a:lnTo>
                  <a:lnTo>
                    <a:pt x="18" y="6"/>
                  </a:lnTo>
                  <a:lnTo>
                    <a:pt x="15" y="6"/>
                  </a:lnTo>
                  <a:lnTo>
                    <a:pt x="11" y="7"/>
                  </a:lnTo>
                  <a:lnTo>
                    <a:pt x="9" y="7"/>
                  </a:lnTo>
                  <a:lnTo>
                    <a:pt x="7" y="7"/>
                  </a:lnTo>
                  <a:lnTo>
                    <a:pt x="4" y="7"/>
                  </a:lnTo>
                  <a:lnTo>
                    <a:pt x="2" y="8"/>
                  </a:lnTo>
                  <a:lnTo>
                    <a:pt x="0"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456"/>
            <p:cNvSpPr>
              <a:spLocks/>
            </p:cNvSpPr>
            <p:nvPr userDrawn="1"/>
          </p:nvSpPr>
          <p:spPr bwMode="auto">
            <a:xfrm>
              <a:off x="2173" y="2896"/>
              <a:ext cx="48" cy="24"/>
            </a:xfrm>
            <a:custGeom>
              <a:avLst/>
              <a:gdLst>
                <a:gd name="T0" fmla="*/ 17 w 95"/>
                <a:gd name="T1" fmla="*/ 42 h 46"/>
                <a:gd name="T2" fmla="*/ 33 w 95"/>
                <a:gd name="T3" fmla="*/ 41 h 46"/>
                <a:gd name="T4" fmla="*/ 38 w 95"/>
                <a:gd name="T5" fmla="*/ 42 h 46"/>
                <a:gd name="T6" fmla="*/ 42 w 95"/>
                <a:gd name="T7" fmla="*/ 40 h 46"/>
                <a:gd name="T8" fmla="*/ 45 w 95"/>
                <a:gd name="T9" fmla="*/ 37 h 46"/>
                <a:gd name="T10" fmla="*/ 49 w 95"/>
                <a:gd name="T11" fmla="*/ 34 h 46"/>
                <a:gd name="T12" fmla="*/ 61 w 95"/>
                <a:gd name="T13" fmla="*/ 29 h 46"/>
                <a:gd name="T14" fmla="*/ 70 w 95"/>
                <a:gd name="T15" fmla="*/ 27 h 46"/>
                <a:gd name="T16" fmla="*/ 74 w 95"/>
                <a:gd name="T17" fmla="*/ 22 h 46"/>
                <a:gd name="T18" fmla="*/ 75 w 95"/>
                <a:gd name="T19" fmla="*/ 17 h 46"/>
                <a:gd name="T20" fmla="*/ 78 w 95"/>
                <a:gd name="T21" fmla="*/ 11 h 46"/>
                <a:gd name="T22" fmla="*/ 81 w 95"/>
                <a:gd name="T23" fmla="*/ 7 h 46"/>
                <a:gd name="T24" fmla="*/ 86 w 95"/>
                <a:gd name="T25" fmla="*/ 6 h 46"/>
                <a:gd name="T26" fmla="*/ 89 w 95"/>
                <a:gd name="T27" fmla="*/ 6 h 46"/>
                <a:gd name="T28" fmla="*/ 91 w 95"/>
                <a:gd name="T29" fmla="*/ 5 h 46"/>
                <a:gd name="T30" fmla="*/ 94 w 95"/>
                <a:gd name="T31" fmla="*/ 5 h 46"/>
                <a:gd name="T32" fmla="*/ 95 w 95"/>
                <a:gd name="T33" fmla="*/ 2 h 46"/>
                <a:gd name="T34" fmla="*/ 93 w 95"/>
                <a:gd name="T35" fmla="*/ 1 h 46"/>
                <a:gd name="T36" fmla="*/ 88 w 95"/>
                <a:gd name="T37" fmla="*/ 1 h 46"/>
                <a:gd name="T38" fmla="*/ 84 w 95"/>
                <a:gd name="T39" fmla="*/ 3 h 46"/>
                <a:gd name="T40" fmla="*/ 80 w 95"/>
                <a:gd name="T41" fmla="*/ 4 h 46"/>
                <a:gd name="T42" fmla="*/ 78 w 95"/>
                <a:gd name="T43" fmla="*/ 8 h 46"/>
                <a:gd name="T44" fmla="*/ 75 w 95"/>
                <a:gd name="T45" fmla="*/ 11 h 46"/>
                <a:gd name="T46" fmla="*/ 72 w 95"/>
                <a:gd name="T47" fmla="*/ 15 h 46"/>
                <a:gd name="T48" fmla="*/ 72 w 95"/>
                <a:gd name="T49" fmla="*/ 18 h 46"/>
                <a:gd name="T50" fmla="*/ 71 w 95"/>
                <a:gd name="T51" fmla="*/ 21 h 46"/>
                <a:gd name="T52" fmla="*/ 68 w 95"/>
                <a:gd name="T53" fmla="*/ 24 h 46"/>
                <a:gd name="T54" fmla="*/ 63 w 95"/>
                <a:gd name="T55" fmla="*/ 28 h 46"/>
                <a:gd name="T56" fmla="*/ 60 w 95"/>
                <a:gd name="T57" fmla="*/ 27 h 46"/>
                <a:gd name="T58" fmla="*/ 55 w 95"/>
                <a:gd name="T59" fmla="*/ 28 h 46"/>
                <a:gd name="T60" fmla="*/ 50 w 95"/>
                <a:gd name="T61" fmla="*/ 30 h 46"/>
                <a:gd name="T62" fmla="*/ 45 w 95"/>
                <a:gd name="T63" fmla="*/ 33 h 46"/>
                <a:gd name="T64" fmla="*/ 41 w 95"/>
                <a:gd name="T65" fmla="*/ 37 h 46"/>
                <a:gd name="T66" fmla="*/ 38 w 95"/>
                <a:gd name="T67" fmla="*/ 37 h 46"/>
                <a:gd name="T68" fmla="*/ 34 w 95"/>
                <a:gd name="T69" fmla="*/ 39 h 46"/>
                <a:gd name="T70" fmla="*/ 30 w 95"/>
                <a:gd name="T71" fmla="*/ 39 h 46"/>
                <a:gd name="T72" fmla="*/ 26 w 95"/>
                <a:gd name="T73" fmla="*/ 37 h 46"/>
                <a:gd name="T74" fmla="*/ 21 w 95"/>
                <a:gd name="T75" fmla="*/ 37 h 46"/>
                <a:gd name="T76" fmla="*/ 16 w 95"/>
                <a:gd name="T77" fmla="*/ 37 h 46"/>
                <a:gd name="T78" fmla="*/ 13 w 95"/>
                <a:gd name="T79" fmla="*/ 41 h 46"/>
                <a:gd name="T80" fmla="*/ 9 w 95"/>
                <a:gd name="T81" fmla="*/ 42 h 46"/>
                <a:gd name="T82" fmla="*/ 4 w 95"/>
                <a:gd name="T83" fmla="*/ 42 h 46"/>
                <a:gd name="T84" fmla="*/ 0 w 95"/>
                <a:gd name="T85" fmla="*/ 43 h 46"/>
                <a:gd name="T86" fmla="*/ 2 w 95"/>
                <a:gd name="T87" fmla="*/ 46 h 46"/>
                <a:gd name="T88" fmla="*/ 5 w 95"/>
                <a:gd name="T89" fmla="*/ 46 h 46"/>
                <a:gd name="T90" fmla="*/ 9 w 95"/>
                <a:gd name="T9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5" h="46">
                  <a:moveTo>
                    <a:pt x="9" y="46"/>
                  </a:moveTo>
                  <a:lnTo>
                    <a:pt x="17" y="42"/>
                  </a:lnTo>
                  <a:lnTo>
                    <a:pt x="25" y="41"/>
                  </a:lnTo>
                  <a:lnTo>
                    <a:pt x="33" y="41"/>
                  </a:lnTo>
                  <a:lnTo>
                    <a:pt x="36" y="42"/>
                  </a:lnTo>
                  <a:lnTo>
                    <a:pt x="38" y="42"/>
                  </a:lnTo>
                  <a:lnTo>
                    <a:pt x="40" y="41"/>
                  </a:lnTo>
                  <a:lnTo>
                    <a:pt x="42" y="40"/>
                  </a:lnTo>
                  <a:lnTo>
                    <a:pt x="43" y="38"/>
                  </a:lnTo>
                  <a:lnTo>
                    <a:pt x="45" y="37"/>
                  </a:lnTo>
                  <a:lnTo>
                    <a:pt x="47" y="36"/>
                  </a:lnTo>
                  <a:lnTo>
                    <a:pt x="49" y="34"/>
                  </a:lnTo>
                  <a:lnTo>
                    <a:pt x="54" y="30"/>
                  </a:lnTo>
                  <a:lnTo>
                    <a:pt x="61" y="29"/>
                  </a:lnTo>
                  <a:lnTo>
                    <a:pt x="67" y="28"/>
                  </a:lnTo>
                  <a:lnTo>
                    <a:pt x="70" y="27"/>
                  </a:lnTo>
                  <a:lnTo>
                    <a:pt x="72" y="25"/>
                  </a:lnTo>
                  <a:lnTo>
                    <a:pt x="74" y="22"/>
                  </a:lnTo>
                  <a:lnTo>
                    <a:pt x="74" y="19"/>
                  </a:lnTo>
                  <a:lnTo>
                    <a:pt x="75" y="17"/>
                  </a:lnTo>
                  <a:lnTo>
                    <a:pt x="76" y="14"/>
                  </a:lnTo>
                  <a:lnTo>
                    <a:pt x="78" y="11"/>
                  </a:lnTo>
                  <a:lnTo>
                    <a:pt x="79" y="9"/>
                  </a:lnTo>
                  <a:lnTo>
                    <a:pt x="81" y="7"/>
                  </a:lnTo>
                  <a:lnTo>
                    <a:pt x="84" y="6"/>
                  </a:lnTo>
                  <a:lnTo>
                    <a:pt x="86" y="6"/>
                  </a:lnTo>
                  <a:lnTo>
                    <a:pt x="87" y="6"/>
                  </a:lnTo>
                  <a:lnTo>
                    <a:pt x="89" y="6"/>
                  </a:lnTo>
                  <a:lnTo>
                    <a:pt x="90" y="5"/>
                  </a:lnTo>
                  <a:lnTo>
                    <a:pt x="91" y="5"/>
                  </a:lnTo>
                  <a:lnTo>
                    <a:pt x="93" y="6"/>
                  </a:lnTo>
                  <a:lnTo>
                    <a:pt x="94" y="5"/>
                  </a:lnTo>
                  <a:lnTo>
                    <a:pt x="95" y="3"/>
                  </a:lnTo>
                  <a:lnTo>
                    <a:pt x="95" y="2"/>
                  </a:lnTo>
                  <a:lnTo>
                    <a:pt x="95" y="0"/>
                  </a:lnTo>
                  <a:lnTo>
                    <a:pt x="93" y="1"/>
                  </a:lnTo>
                  <a:lnTo>
                    <a:pt x="91" y="1"/>
                  </a:lnTo>
                  <a:lnTo>
                    <a:pt x="88" y="1"/>
                  </a:lnTo>
                  <a:lnTo>
                    <a:pt x="86" y="2"/>
                  </a:lnTo>
                  <a:lnTo>
                    <a:pt x="84" y="3"/>
                  </a:lnTo>
                  <a:lnTo>
                    <a:pt x="82" y="4"/>
                  </a:lnTo>
                  <a:lnTo>
                    <a:pt x="80" y="4"/>
                  </a:lnTo>
                  <a:lnTo>
                    <a:pt x="79" y="6"/>
                  </a:lnTo>
                  <a:lnTo>
                    <a:pt x="78" y="8"/>
                  </a:lnTo>
                  <a:lnTo>
                    <a:pt x="76" y="9"/>
                  </a:lnTo>
                  <a:lnTo>
                    <a:pt x="75" y="11"/>
                  </a:lnTo>
                  <a:lnTo>
                    <a:pt x="74" y="14"/>
                  </a:lnTo>
                  <a:lnTo>
                    <a:pt x="72" y="15"/>
                  </a:lnTo>
                  <a:lnTo>
                    <a:pt x="73" y="17"/>
                  </a:lnTo>
                  <a:lnTo>
                    <a:pt x="72" y="18"/>
                  </a:lnTo>
                  <a:lnTo>
                    <a:pt x="72" y="19"/>
                  </a:lnTo>
                  <a:lnTo>
                    <a:pt x="71" y="21"/>
                  </a:lnTo>
                  <a:lnTo>
                    <a:pt x="70" y="22"/>
                  </a:lnTo>
                  <a:lnTo>
                    <a:pt x="68" y="24"/>
                  </a:lnTo>
                  <a:lnTo>
                    <a:pt x="65" y="26"/>
                  </a:lnTo>
                  <a:lnTo>
                    <a:pt x="63" y="28"/>
                  </a:lnTo>
                  <a:lnTo>
                    <a:pt x="62" y="28"/>
                  </a:lnTo>
                  <a:lnTo>
                    <a:pt x="60" y="27"/>
                  </a:lnTo>
                  <a:lnTo>
                    <a:pt x="58" y="27"/>
                  </a:lnTo>
                  <a:lnTo>
                    <a:pt x="55" y="28"/>
                  </a:lnTo>
                  <a:lnTo>
                    <a:pt x="53" y="29"/>
                  </a:lnTo>
                  <a:lnTo>
                    <a:pt x="50" y="30"/>
                  </a:lnTo>
                  <a:lnTo>
                    <a:pt x="48" y="31"/>
                  </a:lnTo>
                  <a:lnTo>
                    <a:pt x="45" y="33"/>
                  </a:lnTo>
                  <a:lnTo>
                    <a:pt x="43" y="34"/>
                  </a:lnTo>
                  <a:lnTo>
                    <a:pt x="41" y="37"/>
                  </a:lnTo>
                  <a:lnTo>
                    <a:pt x="39" y="37"/>
                  </a:lnTo>
                  <a:lnTo>
                    <a:pt x="38" y="37"/>
                  </a:lnTo>
                  <a:lnTo>
                    <a:pt x="36" y="38"/>
                  </a:lnTo>
                  <a:lnTo>
                    <a:pt x="34" y="39"/>
                  </a:lnTo>
                  <a:lnTo>
                    <a:pt x="32" y="39"/>
                  </a:lnTo>
                  <a:lnTo>
                    <a:pt x="30" y="39"/>
                  </a:lnTo>
                  <a:lnTo>
                    <a:pt x="28" y="37"/>
                  </a:lnTo>
                  <a:lnTo>
                    <a:pt x="26" y="37"/>
                  </a:lnTo>
                  <a:lnTo>
                    <a:pt x="24" y="37"/>
                  </a:lnTo>
                  <a:lnTo>
                    <a:pt x="21" y="37"/>
                  </a:lnTo>
                  <a:lnTo>
                    <a:pt x="19" y="37"/>
                  </a:lnTo>
                  <a:lnTo>
                    <a:pt x="16" y="37"/>
                  </a:lnTo>
                  <a:lnTo>
                    <a:pt x="14" y="39"/>
                  </a:lnTo>
                  <a:lnTo>
                    <a:pt x="13" y="41"/>
                  </a:lnTo>
                  <a:lnTo>
                    <a:pt x="11" y="41"/>
                  </a:lnTo>
                  <a:lnTo>
                    <a:pt x="9" y="42"/>
                  </a:lnTo>
                  <a:lnTo>
                    <a:pt x="7" y="42"/>
                  </a:lnTo>
                  <a:lnTo>
                    <a:pt x="4" y="42"/>
                  </a:lnTo>
                  <a:lnTo>
                    <a:pt x="2" y="42"/>
                  </a:lnTo>
                  <a:lnTo>
                    <a:pt x="0" y="43"/>
                  </a:lnTo>
                  <a:lnTo>
                    <a:pt x="1" y="45"/>
                  </a:lnTo>
                  <a:lnTo>
                    <a:pt x="2" y="46"/>
                  </a:lnTo>
                  <a:lnTo>
                    <a:pt x="4" y="46"/>
                  </a:lnTo>
                  <a:lnTo>
                    <a:pt x="5" y="46"/>
                  </a:lnTo>
                  <a:lnTo>
                    <a:pt x="7" y="46"/>
                  </a:lnTo>
                  <a:lnTo>
                    <a:pt x="9" y="4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57"/>
            <p:cNvSpPr>
              <a:spLocks/>
            </p:cNvSpPr>
            <p:nvPr userDrawn="1"/>
          </p:nvSpPr>
          <p:spPr bwMode="auto">
            <a:xfrm>
              <a:off x="2206" y="2896"/>
              <a:ext cx="8" cy="10"/>
            </a:xfrm>
            <a:custGeom>
              <a:avLst/>
              <a:gdLst>
                <a:gd name="T0" fmla="*/ 17 w 17"/>
                <a:gd name="T1" fmla="*/ 1 h 21"/>
                <a:gd name="T2" fmla="*/ 16 w 17"/>
                <a:gd name="T3" fmla="*/ 0 h 21"/>
                <a:gd name="T4" fmla="*/ 15 w 17"/>
                <a:gd name="T5" fmla="*/ 0 h 21"/>
                <a:gd name="T6" fmla="*/ 14 w 17"/>
                <a:gd name="T7" fmla="*/ 1 h 21"/>
                <a:gd name="T8" fmla="*/ 13 w 17"/>
                <a:gd name="T9" fmla="*/ 2 h 21"/>
                <a:gd name="T10" fmla="*/ 10 w 17"/>
                <a:gd name="T11" fmla="*/ 2 h 21"/>
                <a:gd name="T12" fmla="*/ 6 w 17"/>
                <a:gd name="T13" fmla="*/ 5 h 21"/>
                <a:gd name="T14" fmla="*/ 4 w 17"/>
                <a:gd name="T15" fmla="*/ 10 h 21"/>
                <a:gd name="T16" fmla="*/ 2 w 17"/>
                <a:gd name="T17" fmla="*/ 16 h 21"/>
                <a:gd name="T18" fmla="*/ 0 w 17"/>
                <a:gd name="T19" fmla="*/ 21 h 21"/>
                <a:gd name="T20" fmla="*/ 2 w 17"/>
                <a:gd name="T21" fmla="*/ 21 h 21"/>
                <a:gd name="T22" fmla="*/ 3 w 17"/>
                <a:gd name="T23" fmla="*/ 20 h 21"/>
                <a:gd name="T24" fmla="*/ 3 w 17"/>
                <a:gd name="T25" fmla="*/ 19 h 21"/>
                <a:gd name="T26" fmla="*/ 3 w 17"/>
                <a:gd name="T27" fmla="*/ 18 h 21"/>
                <a:gd name="T28" fmla="*/ 4 w 17"/>
                <a:gd name="T29" fmla="*/ 17 h 21"/>
                <a:gd name="T30" fmla="*/ 4 w 17"/>
                <a:gd name="T31" fmla="*/ 16 h 21"/>
                <a:gd name="T32" fmla="*/ 5 w 17"/>
                <a:gd name="T33" fmla="*/ 16 h 21"/>
                <a:gd name="T34" fmla="*/ 6 w 17"/>
                <a:gd name="T35" fmla="*/ 10 h 21"/>
                <a:gd name="T36" fmla="*/ 8 w 17"/>
                <a:gd name="T37" fmla="*/ 7 h 21"/>
                <a:gd name="T38" fmla="*/ 10 w 17"/>
                <a:gd name="T39" fmla="*/ 5 h 21"/>
                <a:gd name="T40" fmla="*/ 13 w 17"/>
                <a:gd name="T41" fmla="*/ 4 h 21"/>
                <a:gd name="T42" fmla="*/ 15 w 17"/>
                <a:gd name="T43" fmla="*/ 2 h 21"/>
                <a:gd name="T44" fmla="*/ 17 w 17"/>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21">
                  <a:moveTo>
                    <a:pt x="17" y="1"/>
                  </a:moveTo>
                  <a:lnTo>
                    <a:pt x="16" y="0"/>
                  </a:lnTo>
                  <a:lnTo>
                    <a:pt x="15" y="0"/>
                  </a:lnTo>
                  <a:lnTo>
                    <a:pt x="14" y="1"/>
                  </a:lnTo>
                  <a:lnTo>
                    <a:pt x="13" y="2"/>
                  </a:lnTo>
                  <a:lnTo>
                    <a:pt x="10" y="2"/>
                  </a:lnTo>
                  <a:lnTo>
                    <a:pt x="6" y="5"/>
                  </a:lnTo>
                  <a:lnTo>
                    <a:pt x="4" y="10"/>
                  </a:lnTo>
                  <a:lnTo>
                    <a:pt x="2" y="16"/>
                  </a:lnTo>
                  <a:lnTo>
                    <a:pt x="0" y="21"/>
                  </a:lnTo>
                  <a:lnTo>
                    <a:pt x="2" y="21"/>
                  </a:lnTo>
                  <a:lnTo>
                    <a:pt x="3" y="20"/>
                  </a:lnTo>
                  <a:lnTo>
                    <a:pt x="3" y="19"/>
                  </a:lnTo>
                  <a:lnTo>
                    <a:pt x="3" y="18"/>
                  </a:lnTo>
                  <a:lnTo>
                    <a:pt x="4" y="17"/>
                  </a:lnTo>
                  <a:lnTo>
                    <a:pt x="4" y="16"/>
                  </a:lnTo>
                  <a:lnTo>
                    <a:pt x="5" y="16"/>
                  </a:lnTo>
                  <a:lnTo>
                    <a:pt x="6" y="10"/>
                  </a:lnTo>
                  <a:lnTo>
                    <a:pt x="8" y="7"/>
                  </a:lnTo>
                  <a:lnTo>
                    <a:pt x="10" y="5"/>
                  </a:lnTo>
                  <a:lnTo>
                    <a:pt x="13" y="4"/>
                  </a:lnTo>
                  <a:lnTo>
                    <a:pt x="15" y="2"/>
                  </a:lnTo>
                  <a:lnTo>
                    <a:pt x="17"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458"/>
            <p:cNvSpPr>
              <a:spLocks/>
            </p:cNvSpPr>
            <p:nvPr userDrawn="1"/>
          </p:nvSpPr>
          <p:spPr bwMode="auto">
            <a:xfrm>
              <a:off x="2171" y="2914"/>
              <a:ext cx="8" cy="2"/>
            </a:xfrm>
            <a:custGeom>
              <a:avLst/>
              <a:gdLst>
                <a:gd name="T0" fmla="*/ 4 w 14"/>
                <a:gd name="T1" fmla="*/ 3 h 4"/>
                <a:gd name="T2" fmla="*/ 5 w 14"/>
                <a:gd name="T3" fmla="*/ 3 h 4"/>
                <a:gd name="T4" fmla="*/ 7 w 14"/>
                <a:gd name="T5" fmla="*/ 3 h 4"/>
                <a:gd name="T6" fmla="*/ 9 w 14"/>
                <a:gd name="T7" fmla="*/ 3 h 4"/>
                <a:gd name="T8" fmla="*/ 11 w 14"/>
                <a:gd name="T9" fmla="*/ 3 h 4"/>
                <a:gd name="T10" fmla="*/ 12 w 14"/>
                <a:gd name="T11" fmla="*/ 3 h 4"/>
                <a:gd name="T12" fmla="*/ 14 w 14"/>
                <a:gd name="T13" fmla="*/ 1 h 4"/>
                <a:gd name="T14" fmla="*/ 13 w 14"/>
                <a:gd name="T15" fmla="*/ 1 h 4"/>
                <a:gd name="T16" fmla="*/ 12 w 14"/>
                <a:gd name="T17" fmla="*/ 0 h 4"/>
                <a:gd name="T18" fmla="*/ 11 w 14"/>
                <a:gd name="T19" fmla="*/ 1 h 4"/>
                <a:gd name="T20" fmla="*/ 9 w 14"/>
                <a:gd name="T21" fmla="*/ 1 h 4"/>
                <a:gd name="T22" fmla="*/ 7 w 14"/>
                <a:gd name="T23" fmla="*/ 1 h 4"/>
                <a:gd name="T24" fmla="*/ 5 w 14"/>
                <a:gd name="T25" fmla="*/ 1 h 4"/>
                <a:gd name="T26" fmla="*/ 3 w 14"/>
                <a:gd name="T27" fmla="*/ 1 h 4"/>
                <a:gd name="T28" fmla="*/ 2 w 14"/>
                <a:gd name="T29" fmla="*/ 2 h 4"/>
                <a:gd name="T30" fmla="*/ 0 w 14"/>
                <a:gd name="T31" fmla="*/ 2 h 4"/>
                <a:gd name="T32" fmla="*/ 0 w 14"/>
                <a:gd name="T33" fmla="*/ 4 h 4"/>
                <a:gd name="T34" fmla="*/ 1 w 14"/>
                <a:gd name="T35" fmla="*/ 4 h 4"/>
                <a:gd name="T36" fmla="*/ 2 w 14"/>
                <a:gd name="T37" fmla="*/ 4 h 4"/>
                <a:gd name="T38" fmla="*/ 4 w 14"/>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4">
                  <a:moveTo>
                    <a:pt x="4" y="3"/>
                  </a:moveTo>
                  <a:lnTo>
                    <a:pt x="5" y="3"/>
                  </a:lnTo>
                  <a:lnTo>
                    <a:pt x="7" y="3"/>
                  </a:lnTo>
                  <a:lnTo>
                    <a:pt x="9" y="3"/>
                  </a:lnTo>
                  <a:lnTo>
                    <a:pt x="11" y="3"/>
                  </a:lnTo>
                  <a:lnTo>
                    <a:pt x="12" y="3"/>
                  </a:lnTo>
                  <a:lnTo>
                    <a:pt x="14" y="1"/>
                  </a:lnTo>
                  <a:lnTo>
                    <a:pt x="13" y="1"/>
                  </a:lnTo>
                  <a:lnTo>
                    <a:pt x="12" y="0"/>
                  </a:lnTo>
                  <a:lnTo>
                    <a:pt x="11" y="1"/>
                  </a:lnTo>
                  <a:lnTo>
                    <a:pt x="9" y="1"/>
                  </a:lnTo>
                  <a:lnTo>
                    <a:pt x="7" y="1"/>
                  </a:lnTo>
                  <a:lnTo>
                    <a:pt x="5" y="1"/>
                  </a:lnTo>
                  <a:lnTo>
                    <a:pt x="3" y="1"/>
                  </a:lnTo>
                  <a:lnTo>
                    <a:pt x="2" y="2"/>
                  </a:lnTo>
                  <a:lnTo>
                    <a:pt x="0" y="2"/>
                  </a:lnTo>
                  <a:lnTo>
                    <a:pt x="0" y="4"/>
                  </a:lnTo>
                  <a:lnTo>
                    <a:pt x="1" y="4"/>
                  </a:lnTo>
                  <a:lnTo>
                    <a:pt x="2" y="4"/>
                  </a:lnTo>
                  <a:lnTo>
                    <a:pt x="4"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459"/>
            <p:cNvSpPr>
              <a:spLocks/>
            </p:cNvSpPr>
            <p:nvPr userDrawn="1"/>
          </p:nvSpPr>
          <p:spPr bwMode="auto">
            <a:xfrm>
              <a:off x="2164" y="2920"/>
              <a:ext cx="6" cy="1"/>
            </a:xfrm>
            <a:custGeom>
              <a:avLst/>
              <a:gdLst>
                <a:gd name="T0" fmla="*/ 0 w 11"/>
                <a:gd name="T1" fmla="*/ 1 h 3"/>
                <a:gd name="T2" fmla="*/ 4 w 11"/>
                <a:gd name="T3" fmla="*/ 2 h 3"/>
                <a:gd name="T4" fmla="*/ 8 w 11"/>
                <a:gd name="T5" fmla="*/ 3 h 3"/>
                <a:gd name="T6" fmla="*/ 11 w 11"/>
                <a:gd name="T7" fmla="*/ 3 h 3"/>
                <a:gd name="T8" fmla="*/ 11 w 11"/>
                <a:gd name="T9" fmla="*/ 2 h 3"/>
                <a:gd name="T10" fmla="*/ 8 w 11"/>
                <a:gd name="T11" fmla="*/ 1 h 3"/>
                <a:gd name="T12" fmla="*/ 5 w 11"/>
                <a:gd name="T13" fmla="*/ 1 h 3"/>
                <a:gd name="T14" fmla="*/ 3 w 11"/>
                <a:gd name="T15" fmla="*/ 0 h 3"/>
                <a:gd name="T16" fmla="*/ 0 w 1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
                  <a:moveTo>
                    <a:pt x="0" y="1"/>
                  </a:moveTo>
                  <a:lnTo>
                    <a:pt x="4" y="2"/>
                  </a:lnTo>
                  <a:lnTo>
                    <a:pt x="8" y="3"/>
                  </a:lnTo>
                  <a:lnTo>
                    <a:pt x="11" y="3"/>
                  </a:lnTo>
                  <a:lnTo>
                    <a:pt x="11" y="2"/>
                  </a:lnTo>
                  <a:lnTo>
                    <a:pt x="8" y="1"/>
                  </a:lnTo>
                  <a:lnTo>
                    <a:pt x="5" y="1"/>
                  </a:lnTo>
                  <a:lnTo>
                    <a:pt x="3"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60"/>
            <p:cNvSpPr>
              <a:spLocks/>
            </p:cNvSpPr>
            <p:nvPr userDrawn="1"/>
          </p:nvSpPr>
          <p:spPr bwMode="auto">
            <a:xfrm>
              <a:off x="2163" y="2916"/>
              <a:ext cx="8" cy="4"/>
            </a:xfrm>
            <a:custGeom>
              <a:avLst/>
              <a:gdLst>
                <a:gd name="T0" fmla="*/ 16 w 16"/>
                <a:gd name="T1" fmla="*/ 4 h 6"/>
                <a:gd name="T2" fmla="*/ 13 w 16"/>
                <a:gd name="T3" fmla="*/ 3 h 6"/>
                <a:gd name="T4" fmla="*/ 12 w 16"/>
                <a:gd name="T5" fmla="*/ 2 h 6"/>
                <a:gd name="T6" fmla="*/ 10 w 16"/>
                <a:gd name="T7" fmla="*/ 2 h 6"/>
                <a:gd name="T8" fmla="*/ 9 w 16"/>
                <a:gd name="T9" fmla="*/ 1 h 6"/>
                <a:gd name="T10" fmla="*/ 7 w 16"/>
                <a:gd name="T11" fmla="*/ 0 h 6"/>
                <a:gd name="T12" fmla="*/ 6 w 16"/>
                <a:gd name="T13" fmla="*/ 0 h 6"/>
                <a:gd name="T14" fmla="*/ 4 w 16"/>
                <a:gd name="T15" fmla="*/ 0 h 6"/>
                <a:gd name="T16" fmla="*/ 2 w 16"/>
                <a:gd name="T17" fmla="*/ 0 h 6"/>
                <a:gd name="T18" fmla="*/ 0 w 16"/>
                <a:gd name="T19" fmla="*/ 1 h 6"/>
                <a:gd name="T20" fmla="*/ 3 w 16"/>
                <a:gd name="T21" fmla="*/ 3 h 6"/>
                <a:gd name="T22" fmla="*/ 5 w 16"/>
                <a:gd name="T23" fmla="*/ 4 h 6"/>
                <a:gd name="T24" fmla="*/ 8 w 16"/>
                <a:gd name="T25" fmla="*/ 4 h 6"/>
                <a:gd name="T26" fmla="*/ 11 w 16"/>
                <a:gd name="T27" fmla="*/ 5 h 6"/>
                <a:gd name="T28" fmla="*/ 15 w 16"/>
                <a:gd name="T29" fmla="*/ 6 h 6"/>
                <a:gd name="T30" fmla="*/ 16 w 16"/>
                <a:gd name="T31" fmla="*/ 5 h 6"/>
                <a:gd name="T32" fmla="*/ 16 w 16"/>
                <a:gd name="T3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6">
                  <a:moveTo>
                    <a:pt x="16" y="4"/>
                  </a:moveTo>
                  <a:lnTo>
                    <a:pt x="13" y="3"/>
                  </a:lnTo>
                  <a:lnTo>
                    <a:pt x="12" y="2"/>
                  </a:lnTo>
                  <a:lnTo>
                    <a:pt x="10" y="2"/>
                  </a:lnTo>
                  <a:lnTo>
                    <a:pt x="9" y="1"/>
                  </a:lnTo>
                  <a:lnTo>
                    <a:pt x="7" y="0"/>
                  </a:lnTo>
                  <a:lnTo>
                    <a:pt x="6" y="0"/>
                  </a:lnTo>
                  <a:lnTo>
                    <a:pt x="4" y="0"/>
                  </a:lnTo>
                  <a:lnTo>
                    <a:pt x="2" y="0"/>
                  </a:lnTo>
                  <a:lnTo>
                    <a:pt x="0" y="1"/>
                  </a:lnTo>
                  <a:lnTo>
                    <a:pt x="3" y="3"/>
                  </a:lnTo>
                  <a:lnTo>
                    <a:pt x="5" y="4"/>
                  </a:lnTo>
                  <a:lnTo>
                    <a:pt x="8" y="4"/>
                  </a:lnTo>
                  <a:lnTo>
                    <a:pt x="11" y="5"/>
                  </a:lnTo>
                  <a:lnTo>
                    <a:pt x="15" y="6"/>
                  </a:lnTo>
                  <a:lnTo>
                    <a:pt x="16" y="5"/>
                  </a:lnTo>
                  <a:lnTo>
                    <a:pt x="16"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61"/>
            <p:cNvSpPr>
              <a:spLocks/>
            </p:cNvSpPr>
            <p:nvPr userDrawn="1"/>
          </p:nvSpPr>
          <p:spPr bwMode="auto">
            <a:xfrm>
              <a:off x="2171" y="2921"/>
              <a:ext cx="5" cy="4"/>
            </a:xfrm>
            <a:custGeom>
              <a:avLst/>
              <a:gdLst>
                <a:gd name="T0" fmla="*/ 2 w 10"/>
                <a:gd name="T1" fmla="*/ 0 h 8"/>
                <a:gd name="T2" fmla="*/ 1 w 10"/>
                <a:gd name="T3" fmla="*/ 2 h 8"/>
                <a:gd name="T4" fmla="*/ 0 w 10"/>
                <a:gd name="T5" fmla="*/ 3 h 8"/>
                <a:gd name="T6" fmla="*/ 0 w 10"/>
                <a:gd name="T7" fmla="*/ 5 h 8"/>
                <a:gd name="T8" fmla="*/ 1 w 10"/>
                <a:gd name="T9" fmla="*/ 7 h 8"/>
                <a:gd name="T10" fmla="*/ 3 w 10"/>
                <a:gd name="T11" fmla="*/ 7 h 8"/>
                <a:gd name="T12" fmla="*/ 5 w 10"/>
                <a:gd name="T13" fmla="*/ 8 h 8"/>
                <a:gd name="T14" fmla="*/ 6 w 10"/>
                <a:gd name="T15" fmla="*/ 6 h 8"/>
                <a:gd name="T16" fmla="*/ 8 w 10"/>
                <a:gd name="T17" fmla="*/ 5 h 8"/>
                <a:gd name="T18" fmla="*/ 9 w 10"/>
                <a:gd name="T19" fmla="*/ 3 h 8"/>
                <a:gd name="T20" fmla="*/ 10 w 10"/>
                <a:gd name="T21" fmla="*/ 2 h 8"/>
                <a:gd name="T22" fmla="*/ 7 w 10"/>
                <a:gd name="T23" fmla="*/ 1 h 8"/>
                <a:gd name="T24" fmla="*/ 5 w 10"/>
                <a:gd name="T25" fmla="*/ 0 h 8"/>
                <a:gd name="T26" fmla="*/ 2 w 10"/>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8">
                  <a:moveTo>
                    <a:pt x="2" y="0"/>
                  </a:moveTo>
                  <a:lnTo>
                    <a:pt x="1" y="2"/>
                  </a:lnTo>
                  <a:lnTo>
                    <a:pt x="0" y="3"/>
                  </a:lnTo>
                  <a:lnTo>
                    <a:pt x="0" y="5"/>
                  </a:lnTo>
                  <a:lnTo>
                    <a:pt x="1" y="7"/>
                  </a:lnTo>
                  <a:lnTo>
                    <a:pt x="3" y="7"/>
                  </a:lnTo>
                  <a:lnTo>
                    <a:pt x="5" y="8"/>
                  </a:lnTo>
                  <a:lnTo>
                    <a:pt x="6" y="6"/>
                  </a:lnTo>
                  <a:lnTo>
                    <a:pt x="8" y="5"/>
                  </a:lnTo>
                  <a:lnTo>
                    <a:pt x="9" y="3"/>
                  </a:lnTo>
                  <a:lnTo>
                    <a:pt x="10" y="2"/>
                  </a:lnTo>
                  <a:lnTo>
                    <a:pt x="7" y="1"/>
                  </a:lnTo>
                  <a:lnTo>
                    <a:pt x="5"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462"/>
            <p:cNvSpPr>
              <a:spLocks/>
            </p:cNvSpPr>
            <p:nvPr userDrawn="1"/>
          </p:nvSpPr>
          <p:spPr bwMode="auto">
            <a:xfrm>
              <a:off x="2176" y="2918"/>
              <a:ext cx="35" cy="12"/>
            </a:xfrm>
            <a:custGeom>
              <a:avLst/>
              <a:gdLst>
                <a:gd name="T0" fmla="*/ 59 w 70"/>
                <a:gd name="T1" fmla="*/ 18 h 23"/>
                <a:gd name="T2" fmla="*/ 67 w 70"/>
                <a:gd name="T3" fmla="*/ 11 h 23"/>
                <a:gd name="T4" fmla="*/ 60 w 70"/>
                <a:gd name="T5" fmla="*/ 8 h 23"/>
                <a:gd name="T6" fmla="*/ 44 w 70"/>
                <a:gd name="T7" fmla="*/ 4 h 23"/>
                <a:gd name="T8" fmla="*/ 18 w 70"/>
                <a:gd name="T9" fmla="*/ 0 h 23"/>
                <a:gd name="T10" fmla="*/ 7 w 70"/>
                <a:gd name="T11" fmla="*/ 5 h 23"/>
                <a:gd name="T12" fmla="*/ 14 w 70"/>
                <a:gd name="T13" fmla="*/ 6 h 23"/>
                <a:gd name="T14" fmla="*/ 22 w 70"/>
                <a:gd name="T15" fmla="*/ 3 h 23"/>
                <a:gd name="T16" fmla="*/ 34 w 70"/>
                <a:gd name="T17" fmla="*/ 6 h 23"/>
                <a:gd name="T18" fmla="*/ 45 w 70"/>
                <a:gd name="T19" fmla="*/ 7 h 23"/>
                <a:gd name="T20" fmla="*/ 56 w 70"/>
                <a:gd name="T21" fmla="*/ 9 h 23"/>
                <a:gd name="T22" fmla="*/ 59 w 70"/>
                <a:gd name="T23" fmla="*/ 10 h 23"/>
                <a:gd name="T24" fmla="*/ 62 w 70"/>
                <a:gd name="T25" fmla="*/ 11 h 23"/>
                <a:gd name="T26" fmla="*/ 61 w 70"/>
                <a:gd name="T27" fmla="*/ 14 h 23"/>
                <a:gd name="T28" fmla="*/ 58 w 70"/>
                <a:gd name="T29" fmla="*/ 14 h 23"/>
                <a:gd name="T30" fmla="*/ 56 w 70"/>
                <a:gd name="T31" fmla="*/ 12 h 23"/>
                <a:gd name="T32" fmla="*/ 43 w 70"/>
                <a:gd name="T33" fmla="*/ 11 h 23"/>
                <a:gd name="T34" fmla="*/ 24 w 70"/>
                <a:gd name="T35" fmla="*/ 7 h 23"/>
                <a:gd name="T36" fmla="*/ 18 w 70"/>
                <a:gd name="T37" fmla="*/ 9 h 23"/>
                <a:gd name="T38" fmla="*/ 11 w 70"/>
                <a:gd name="T39" fmla="*/ 9 h 23"/>
                <a:gd name="T40" fmla="*/ 5 w 70"/>
                <a:gd name="T41" fmla="*/ 8 h 23"/>
                <a:gd name="T42" fmla="*/ 2 w 70"/>
                <a:gd name="T43" fmla="*/ 9 h 23"/>
                <a:gd name="T44" fmla="*/ 0 w 70"/>
                <a:gd name="T45" fmla="*/ 12 h 23"/>
                <a:gd name="T46" fmla="*/ 2 w 70"/>
                <a:gd name="T47" fmla="*/ 16 h 23"/>
                <a:gd name="T48" fmla="*/ 6 w 70"/>
                <a:gd name="T49" fmla="*/ 18 h 23"/>
                <a:gd name="T50" fmla="*/ 11 w 70"/>
                <a:gd name="T51" fmla="*/ 17 h 23"/>
                <a:gd name="T52" fmla="*/ 15 w 70"/>
                <a:gd name="T53" fmla="*/ 14 h 23"/>
                <a:gd name="T54" fmla="*/ 23 w 70"/>
                <a:gd name="T55" fmla="*/ 12 h 23"/>
                <a:gd name="T56" fmla="*/ 36 w 70"/>
                <a:gd name="T57" fmla="*/ 14 h 23"/>
                <a:gd name="T58" fmla="*/ 47 w 70"/>
                <a:gd name="T59" fmla="*/ 15 h 23"/>
                <a:gd name="T60" fmla="*/ 54 w 70"/>
                <a:gd name="T61" fmla="*/ 16 h 23"/>
                <a:gd name="T62" fmla="*/ 51 w 70"/>
                <a:gd name="T63" fmla="*/ 18 h 23"/>
                <a:gd name="T64" fmla="*/ 44 w 70"/>
                <a:gd name="T65" fmla="*/ 18 h 23"/>
                <a:gd name="T66" fmla="*/ 38 w 70"/>
                <a:gd name="T67" fmla="*/ 17 h 23"/>
                <a:gd name="T68" fmla="*/ 28 w 70"/>
                <a:gd name="T69" fmla="*/ 16 h 23"/>
                <a:gd name="T70" fmla="*/ 20 w 70"/>
                <a:gd name="T71" fmla="*/ 16 h 23"/>
                <a:gd name="T72" fmla="*/ 17 w 70"/>
                <a:gd name="T73" fmla="*/ 17 h 23"/>
                <a:gd name="T74" fmla="*/ 14 w 70"/>
                <a:gd name="T75" fmla="*/ 20 h 23"/>
                <a:gd name="T76" fmla="*/ 19 w 70"/>
                <a:gd name="T77" fmla="*/ 22 h 23"/>
                <a:gd name="T78" fmla="*/ 24 w 70"/>
                <a:gd name="T79" fmla="*/ 23 h 23"/>
                <a:gd name="T80" fmla="*/ 30 w 70"/>
                <a:gd name="T81" fmla="*/ 21 h 23"/>
                <a:gd name="T82" fmla="*/ 36 w 70"/>
                <a:gd name="T83" fmla="*/ 20 h 23"/>
                <a:gd name="T84" fmla="*/ 43 w 70"/>
                <a:gd name="T85"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23">
                  <a:moveTo>
                    <a:pt x="46" y="22"/>
                  </a:moveTo>
                  <a:lnTo>
                    <a:pt x="59" y="18"/>
                  </a:lnTo>
                  <a:lnTo>
                    <a:pt x="70" y="12"/>
                  </a:lnTo>
                  <a:lnTo>
                    <a:pt x="67" y="11"/>
                  </a:lnTo>
                  <a:lnTo>
                    <a:pt x="64" y="9"/>
                  </a:lnTo>
                  <a:lnTo>
                    <a:pt x="60" y="8"/>
                  </a:lnTo>
                  <a:lnTo>
                    <a:pt x="57" y="6"/>
                  </a:lnTo>
                  <a:lnTo>
                    <a:pt x="44" y="4"/>
                  </a:lnTo>
                  <a:lnTo>
                    <a:pt x="31" y="1"/>
                  </a:lnTo>
                  <a:lnTo>
                    <a:pt x="18" y="0"/>
                  </a:lnTo>
                  <a:lnTo>
                    <a:pt x="5" y="4"/>
                  </a:lnTo>
                  <a:lnTo>
                    <a:pt x="7" y="5"/>
                  </a:lnTo>
                  <a:lnTo>
                    <a:pt x="11" y="6"/>
                  </a:lnTo>
                  <a:lnTo>
                    <a:pt x="14" y="6"/>
                  </a:lnTo>
                  <a:lnTo>
                    <a:pt x="17" y="6"/>
                  </a:lnTo>
                  <a:lnTo>
                    <a:pt x="22" y="3"/>
                  </a:lnTo>
                  <a:lnTo>
                    <a:pt x="28" y="4"/>
                  </a:lnTo>
                  <a:lnTo>
                    <a:pt x="34" y="6"/>
                  </a:lnTo>
                  <a:lnTo>
                    <a:pt x="40" y="7"/>
                  </a:lnTo>
                  <a:lnTo>
                    <a:pt x="45" y="7"/>
                  </a:lnTo>
                  <a:lnTo>
                    <a:pt x="51" y="8"/>
                  </a:lnTo>
                  <a:lnTo>
                    <a:pt x="56" y="9"/>
                  </a:lnTo>
                  <a:lnTo>
                    <a:pt x="58" y="9"/>
                  </a:lnTo>
                  <a:lnTo>
                    <a:pt x="59" y="10"/>
                  </a:lnTo>
                  <a:lnTo>
                    <a:pt x="60" y="10"/>
                  </a:lnTo>
                  <a:lnTo>
                    <a:pt x="62" y="11"/>
                  </a:lnTo>
                  <a:lnTo>
                    <a:pt x="62" y="12"/>
                  </a:lnTo>
                  <a:lnTo>
                    <a:pt x="61" y="14"/>
                  </a:lnTo>
                  <a:lnTo>
                    <a:pt x="59" y="14"/>
                  </a:lnTo>
                  <a:lnTo>
                    <a:pt x="58" y="14"/>
                  </a:lnTo>
                  <a:lnTo>
                    <a:pt x="57" y="12"/>
                  </a:lnTo>
                  <a:lnTo>
                    <a:pt x="56" y="12"/>
                  </a:lnTo>
                  <a:lnTo>
                    <a:pt x="54" y="12"/>
                  </a:lnTo>
                  <a:lnTo>
                    <a:pt x="43" y="11"/>
                  </a:lnTo>
                  <a:lnTo>
                    <a:pt x="34" y="8"/>
                  </a:lnTo>
                  <a:lnTo>
                    <a:pt x="24" y="7"/>
                  </a:lnTo>
                  <a:lnTo>
                    <a:pt x="21" y="8"/>
                  </a:lnTo>
                  <a:lnTo>
                    <a:pt x="18" y="9"/>
                  </a:lnTo>
                  <a:lnTo>
                    <a:pt x="14" y="9"/>
                  </a:lnTo>
                  <a:lnTo>
                    <a:pt x="11" y="9"/>
                  </a:lnTo>
                  <a:lnTo>
                    <a:pt x="7" y="8"/>
                  </a:lnTo>
                  <a:lnTo>
                    <a:pt x="5" y="8"/>
                  </a:lnTo>
                  <a:lnTo>
                    <a:pt x="3" y="8"/>
                  </a:lnTo>
                  <a:lnTo>
                    <a:pt x="2" y="9"/>
                  </a:lnTo>
                  <a:lnTo>
                    <a:pt x="1" y="10"/>
                  </a:lnTo>
                  <a:lnTo>
                    <a:pt x="0" y="12"/>
                  </a:lnTo>
                  <a:lnTo>
                    <a:pt x="0" y="15"/>
                  </a:lnTo>
                  <a:lnTo>
                    <a:pt x="2" y="16"/>
                  </a:lnTo>
                  <a:lnTo>
                    <a:pt x="4" y="17"/>
                  </a:lnTo>
                  <a:lnTo>
                    <a:pt x="6" y="18"/>
                  </a:lnTo>
                  <a:lnTo>
                    <a:pt x="8" y="18"/>
                  </a:lnTo>
                  <a:lnTo>
                    <a:pt x="11" y="17"/>
                  </a:lnTo>
                  <a:lnTo>
                    <a:pt x="13" y="16"/>
                  </a:lnTo>
                  <a:lnTo>
                    <a:pt x="15" y="14"/>
                  </a:lnTo>
                  <a:lnTo>
                    <a:pt x="17" y="12"/>
                  </a:lnTo>
                  <a:lnTo>
                    <a:pt x="23" y="12"/>
                  </a:lnTo>
                  <a:lnTo>
                    <a:pt x="30" y="12"/>
                  </a:lnTo>
                  <a:lnTo>
                    <a:pt x="36" y="14"/>
                  </a:lnTo>
                  <a:lnTo>
                    <a:pt x="41" y="14"/>
                  </a:lnTo>
                  <a:lnTo>
                    <a:pt x="47" y="15"/>
                  </a:lnTo>
                  <a:lnTo>
                    <a:pt x="53" y="15"/>
                  </a:lnTo>
                  <a:lnTo>
                    <a:pt x="54" y="16"/>
                  </a:lnTo>
                  <a:lnTo>
                    <a:pt x="54" y="18"/>
                  </a:lnTo>
                  <a:lnTo>
                    <a:pt x="51" y="18"/>
                  </a:lnTo>
                  <a:lnTo>
                    <a:pt x="47" y="18"/>
                  </a:lnTo>
                  <a:lnTo>
                    <a:pt x="44" y="18"/>
                  </a:lnTo>
                  <a:lnTo>
                    <a:pt x="41" y="17"/>
                  </a:lnTo>
                  <a:lnTo>
                    <a:pt x="38" y="17"/>
                  </a:lnTo>
                  <a:lnTo>
                    <a:pt x="34" y="16"/>
                  </a:lnTo>
                  <a:lnTo>
                    <a:pt x="28" y="16"/>
                  </a:lnTo>
                  <a:lnTo>
                    <a:pt x="24" y="17"/>
                  </a:lnTo>
                  <a:lnTo>
                    <a:pt x="20" y="16"/>
                  </a:lnTo>
                  <a:lnTo>
                    <a:pt x="18" y="16"/>
                  </a:lnTo>
                  <a:lnTo>
                    <a:pt x="17" y="17"/>
                  </a:lnTo>
                  <a:lnTo>
                    <a:pt x="15" y="19"/>
                  </a:lnTo>
                  <a:lnTo>
                    <a:pt x="14" y="20"/>
                  </a:lnTo>
                  <a:lnTo>
                    <a:pt x="17" y="21"/>
                  </a:lnTo>
                  <a:lnTo>
                    <a:pt x="19" y="22"/>
                  </a:lnTo>
                  <a:lnTo>
                    <a:pt x="22" y="23"/>
                  </a:lnTo>
                  <a:lnTo>
                    <a:pt x="24" y="23"/>
                  </a:lnTo>
                  <a:lnTo>
                    <a:pt x="27" y="23"/>
                  </a:lnTo>
                  <a:lnTo>
                    <a:pt x="30" y="21"/>
                  </a:lnTo>
                  <a:lnTo>
                    <a:pt x="33" y="21"/>
                  </a:lnTo>
                  <a:lnTo>
                    <a:pt x="36" y="20"/>
                  </a:lnTo>
                  <a:lnTo>
                    <a:pt x="40" y="20"/>
                  </a:lnTo>
                  <a:lnTo>
                    <a:pt x="43" y="21"/>
                  </a:lnTo>
                  <a:lnTo>
                    <a:pt x="46" y="2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463"/>
            <p:cNvSpPr>
              <a:spLocks/>
            </p:cNvSpPr>
            <p:nvPr userDrawn="1"/>
          </p:nvSpPr>
          <p:spPr bwMode="auto">
            <a:xfrm>
              <a:off x="2191" y="2930"/>
              <a:ext cx="6" cy="2"/>
            </a:xfrm>
            <a:custGeom>
              <a:avLst/>
              <a:gdLst>
                <a:gd name="T0" fmla="*/ 0 w 10"/>
                <a:gd name="T1" fmla="*/ 2 h 3"/>
                <a:gd name="T2" fmla="*/ 0 w 10"/>
                <a:gd name="T3" fmla="*/ 2 h 3"/>
                <a:gd name="T4" fmla="*/ 1 w 10"/>
                <a:gd name="T5" fmla="*/ 3 h 3"/>
                <a:gd name="T6" fmla="*/ 3 w 10"/>
                <a:gd name="T7" fmla="*/ 3 h 3"/>
                <a:gd name="T8" fmla="*/ 6 w 10"/>
                <a:gd name="T9" fmla="*/ 3 h 3"/>
                <a:gd name="T10" fmla="*/ 8 w 10"/>
                <a:gd name="T11" fmla="*/ 2 h 3"/>
                <a:gd name="T12" fmla="*/ 10 w 10"/>
                <a:gd name="T13" fmla="*/ 0 h 3"/>
                <a:gd name="T14" fmla="*/ 8 w 10"/>
                <a:gd name="T15" fmla="*/ 0 h 3"/>
                <a:gd name="T16" fmla="*/ 5 w 10"/>
                <a:gd name="T17" fmla="*/ 0 h 3"/>
                <a:gd name="T18" fmla="*/ 3 w 10"/>
                <a:gd name="T19" fmla="*/ 0 h 3"/>
                <a:gd name="T20" fmla="*/ 1 w 10"/>
                <a:gd name="T21" fmla="*/ 1 h 3"/>
                <a:gd name="T22" fmla="*/ 0 w 10"/>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3">
                  <a:moveTo>
                    <a:pt x="0" y="2"/>
                  </a:moveTo>
                  <a:lnTo>
                    <a:pt x="0" y="2"/>
                  </a:lnTo>
                  <a:lnTo>
                    <a:pt x="1" y="3"/>
                  </a:lnTo>
                  <a:lnTo>
                    <a:pt x="3" y="3"/>
                  </a:lnTo>
                  <a:lnTo>
                    <a:pt x="6" y="3"/>
                  </a:lnTo>
                  <a:lnTo>
                    <a:pt x="8" y="2"/>
                  </a:lnTo>
                  <a:lnTo>
                    <a:pt x="10" y="0"/>
                  </a:lnTo>
                  <a:lnTo>
                    <a:pt x="8" y="0"/>
                  </a:lnTo>
                  <a:lnTo>
                    <a:pt x="5" y="0"/>
                  </a:lnTo>
                  <a:lnTo>
                    <a:pt x="3" y="0"/>
                  </a:lnTo>
                  <a:lnTo>
                    <a:pt x="1"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464"/>
            <p:cNvSpPr>
              <a:spLocks/>
            </p:cNvSpPr>
            <p:nvPr userDrawn="1"/>
          </p:nvSpPr>
          <p:spPr bwMode="auto">
            <a:xfrm>
              <a:off x="2213" y="2932"/>
              <a:ext cx="16" cy="4"/>
            </a:xfrm>
            <a:custGeom>
              <a:avLst/>
              <a:gdLst>
                <a:gd name="T0" fmla="*/ 11 w 32"/>
                <a:gd name="T1" fmla="*/ 0 h 9"/>
                <a:gd name="T2" fmla="*/ 9 w 32"/>
                <a:gd name="T3" fmla="*/ 1 h 9"/>
                <a:gd name="T4" fmla="*/ 6 w 32"/>
                <a:gd name="T5" fmla="*/ 2 h 9"/>
                <a:gd name="T6" fmla="*/ 4 w 32"/>
                <a:gd name="T7" fmla="*/ 4 h 9"/>
                <a:gd name="T8" fmla="*/ 2 w 32"/>
                <a:gd name="T9" fmla="*/ 6 h 9"/>
                <a:gd name="T10" fmla="*/ 0 w 32"/>
                <a:gd name="T11" fmla="*/ 7 h 9"/>
                <a:gd name="T12" fmla="*/ 4 w 32"/>
                <a:gd name="T13" fmla="*/ 9 h 9"/>
                <a:gd name="T14" fmla="*/ 8 w 32"/>
                <a:gd name="T15" fmla="*/ 9 h 9"/>
                <a:gd name="T16" fmla="*/ 12 w 32"/>
                <a:gd name="T17" fmla="*/ 9 h 9"/>
                <a:gd name="T18" fmla="*/ 13 w 32"/>
                <a:gd name="T19" fmla="*/ 7 h 9"/>
                <a:gd name="T20" fmla="*/ 15 w 32"/>
                <a:gd name="T21" fmla="*/ 6 h 9"/>
                <a:gd name="T22" fmla="*/ 18 w 32"/>
                <a:gd name="T23" fmla="*/ 6 h 9"/>
                <a:gd name="T24" fmla="*/ 20 w 32"/>
                <a:gd name="T25" fmla="*/ 6 h 9"/>
                <a:gd name="T26" fmla="*/ 22 w 32"/>
                <a:gd name="T27" fmla="*/ 6 h 9"/>
                <a:gd name="T28" fmla="*/ 24 w 32"/>
                <a:gd name="T29" fmla="*/ 6 h 9"/>
                <a:gd name="T30" fmla="*/ 25 w 32"/>
                <a:gd name="T31" fmla="*/ 6 h 9"/>
                <a:gd name="T32" fmla="*/ 27 w 32"/>
                <a:gd name="T33" fmla="*/ 7 h 9"/>
                <a:gd name="T34" fmla="*/ 28 w 32"/>
                <a:gd name="T35" fmla="*/ 9 h 9"/>
                <a:gd name="T36" fmla="*/ 30 w 32"/>
                <a:gd name="T37" fmla="*/ 9 h 9"/>
                <a:gd name="T38" fmla="*/ 31 w 32"/>
                <a:gd name="T39" fmla="*/ 9 h 9"/>
                <a:gd name="T40" fmla="*/ 32 w 32"/>
                <a:gd name="T41" fmla="*/ 6 h 9"/>
                <a:gd name="T42" fmla="*/ 26 w 32"/>
                <a:gd name="T43" fmla="*/ 5 h 9"/>
                <a:gd name="T44" fmla="*/ 22 w 32"/>
                <a:gd name="T45" fmla="*/ 3 h 9"/>
                <a:gd name="T46" fmla="*/ 16 w 32"/>
                <a:gd name="T47" fmla="*/ 1 h 9"/>
                <a:gd name="T48" fmla="*/ 11 w 32"/>
                <a:gd name="T4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9">
                  <a:moveTo>
                    <a:pt x="11" y="0"/>
                  </a:moveTo>
                  <a:lnTo>
                    <a:pt x="9" y="1"/>
                  </a:lnTo>
                  <a:lnTo>
                    <a:pt x="6" y="2"/>
                  </a:lnTo>
                  <a:lnTo>
                    <a:pt x="4" y="4"/>
                  </a:lnTo>
                  <a:lnTo>
                    <a:pt x="2" y="6"/>
                  </a:lnTo>
                  <a:lnTo>
                    <a:pt x="0" y="7"/>
                  </a:lnTo>
                  <a:lnTo>
                    <a:pt x="4" y="9"/>
                  </a:lnTo>
                  <a:lnTo>
                    <a:pt x="8" y="9"/>
                  </a:lnTo>
                  <a:lnTo>
                    <a:pt x="12" y="9"/>
                  </a:lnTo>
                  <a:lnTo>
                    <a:pt x="13" y="7"/>
                  </a:lnTo>
                  <a:lnTo>
                    <a:pt x="15" y="6"/>
                  </a:lnTo>
                  <a:lnTo>
                    <a:pt x="18" y="6"/>
                  </a:lnTo>
                  <a:lnTo>
                    <a:pt x="20" y="6"/>
                  </a:lnTo>
                  <a:lnTo>
                    <a:pt x="22" y="6"/>
                  </a:lnTo>
                  <a:lnTo>
                    <a:pt x="24" y="6"/>
                  </a:lnTo>
                  <a:lnTo>
                    <a:pt x="25" y="6"/>
                  </a:lnTo>
                  <a:lnTo>
                    <a:pt x="27" y="7"/>
                  </a:lnTo>
                  <a:lnTo>
                    <a:pt x="28" y="9"/>
                  </a:lnTo>
                  <a:lnTo>
                    <a:pt x="30" y="9"/>
                  </a:lnTo>
                  <a:lnTo>
                    <a:pt x="31" y="9"/>
                  </a:lnTo>
                  <a:lnTo>
                    <a:pt x="32" y="6"/>
                  </a:lnTo>
                  <a:lnTo>
                    <a:pt x="26" y="5"/>
                  </a:lnTo>
                  <a:lnTo>
                    <a:pt x="22" y="3"/>
                  </a:lnTo>
                  <a:lnTo>
                    <a:pt x="16" y="1"/>
                  </a:lnTo>
                  <a:lnTo>
                    <a:pt x="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465"/>
            <p:cNvSpPr>
              <a:spLocks/>
            </p:cNvSpPr>
            <p:nvPr userDrawn="1"/>
          </p:nvSpPr>
          <p:spPr bwMode="auto">
            <a:xfrm>
              <a:off x="2230" y="2935"/>
              <a:ext cx="14" cy="2"/>
            </a:xfrm>
            <a:custGeom>
              <a:avLst/>
              <a:gdLst>
                <a:gd name="T0" fmla="*/ 28 w 29"/>
                <a:gd name="T1" fmla="*/ 1 h 4"/>
                <a:gd name="T2" fmla="*/ 20 w 29"/>
                <a:gd name="T3" fmla="*/ 3 h 4"/>
                <a:gd name="T4" fmla="*/ 13 w 29"/>
                <a:gd name="T5" fmla="*/ 1 h 4"/>
                <a:gd name="T6" fmla="*/ 7 w 29"/>
                <a:gd name="T7" fmla="*/ 0 h 4"/>
                <a:gd name="T8" fmla="*/ 0 w 29"/>
                <a:gd name="T9" fmla="*/ 4 h 4"/>
                <a:gd name="T10" fmla="*/ 13 w 29"/>
                <a:gd name="T11" fmla="*/ 4 h 4"/>
                <a:gd name="T12" fmla="*/ 27 w 29"/>
                <a:gd name="T13" fmla="*/ 4 h 4"/>
                <a:gd name="T14" fmla="*/ 27 w 29"/>
                <a:gd name="T15" fmla="*/ 3 h 4"/>
                <a:gd name="T16" fmla="*/ 28 w 29"/>
                <a:gd name="T17" fmla="*/ 3 h 4"/>
                <a:gd name="T18" fmla="*/ 29 w 29"/>
                <a:gd name="T19" fmla="*/ 3 h 4"/>
                <a:gd name="T20" fmla="*/ 29 w 29"/>
                <a:gd name="T21" fmla="*/ 1 h 4"/>
                <a:gd name="T22" fmla="*/ 28 w 29"/>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
                  <a:moveTo>
                    <a:pt x="28" y="1"/>
                  </a:moveTo>
                  <a:lnTo>
                    <a:pt x="20" y="3"/>
                  </a:lnTo>
                  <a:lnTo>
                    <a:pt x="13" y="1"/>
                  </a:lnTo>
                  <a:lnTo>
                    <a:pt x="7" y="0"/>
                  </a:lnTo>
                  <a:lnTo>
                    <a:pt x="0" y="4"/>
                  </a:lnTo>
                  <a:lnTo>
                    <a:pt x="13" y="4"/>
                  </a:lnTo>
                  <a:lnTo>
                    <a:pt x="27" y="4"/>
                  </a:lnTo>
                  <a:lnTo>
                    <a:pt x="27" y="3"/>
                  </a:lnTo>
                  <a:lnTo>
                    <a:pt x="28" y="3"/>
                  </a:lnTo>
                  <a:lnTo>
                    <a:pt x="29" y="3"/>
                  </a:lnTo>
                  <a:lnTo>
                    <a:pt x="29" y="1"/>
                  </a:lnTo>
                  <a:lnTo>
                    <a:pt x="28"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466"/>
            <p:cNvSpPr>
              <a:spLocks/>
            </p:cNvSpPr>
            <p:nvPr userDrawn="1"/>
          </p:nvSpPr>
          <p:spPr bwMode="auto">
            <a:xfrm>
              <a:off x="2226" y="2932"/>
              <a:ext cx="24" cy="4"/>
            </a:xfrm>
            <a:custGeom>
              <a:avLst/>
              <a:gdLst>
                <a:gd name="T0" fmla="*/ 38 w 48"/>
                <a:gd name="T1" fmla="*/ 1 h 7"/>
                <a:gd name="T2" fmla="*/ 25 w 48"/>
                <a:gd name="T3" fmla="*/ 0 h 7"/>
                <a:gd name="T4" fmla="*/ 13 w 48"/>
                <a:gd name="T5" fmla="*/ 0 h 7"/>
                <a:gd name="T6" fmla="*/ 0 w 48"/>
                <a:gd name="T7" fmla="*/ 1 h 7"/>
                <a:gd name="T8" fmla="*/ 2 w 48"/>
                <a:gd name="T9" fmla="*/ 2 h 7"/>
                <a:gd name="T10" fmla="*/ 9 w 48"/>
                <a:gd name="T11" fmla="*/ 1 h 7"/>
                <a:gd name="T12" fmla="*/ 17 w 48"/>
                <a:gd name="T13" fmla="*/ 3 h 7"/>
                <a:gd name="T14" fmla="*/ 24 w 48"/>
                <a:gd name="T15" fmla="*/ 5 h 7"/>
                <a:gd name="T16" fmla="*/ 31 w 48"/>
                <a:gd name="T17" fmla="*/ 4 h 7"/>
                <a:gd name="T18" fmla="*/ 34 w 48"/>
                <a:gd name="T19" fmla="*/ 3 h 7"/>
                <a:gd name="T20" fmla="*/ 36 w 48"/>
                <a:gd name="T21" fmla="*/ 3 h 7"/>
                <a:gd name="T22" fmla="*/ 38 w 48"/>
                <a:gd name="T23" fmla="*/ 4 h 7"/>
                <a:gd name="T24" fmla="*/ 40 w 48"/>
                <a:gd name="T25" fmla="*/ 5 h 7"/>
                <a:gd name="T26" fmla="*/ 42 w 48"/>
                <a:gd name="T27" fmla="*/ 6 h 7"/>
                <a:gd name="T28" fmla="*/ 44 w 48"/>
                <a:gd name="T29" fmla="*/ 7 h 7"/>
                <a:gd name="T30" fmla="*/ 46 w 48"/>
                <a:gd name="T31" fmla="*/ 7 h 7"/>
                <a:gd name="T32" fmla="*/ 48 w 48"/>
                <a:gd name="T33" fmla="*/ 7 h 7"/>
                <a:gd name="T34" fmla="*/ 48 w 48"/>
                <a:gd name="T35" fmla="*/ 4 h 7"/>
                <a:gd name="T36" fmla="*/ 46 w 48"/>
                <a:gd name="T37" fmla="*/ 3 h 7"/>
                <a:gd name="T38" fmla="*/ 44 w 48"/>
                <a:gd name="T39" fmla="*/ 2 h 7"/>
                <a:gd name="T40" fmla="*/ 42 w 48"/>
                <a:gd name="T41" fmla="*/ 1 h 7"/>
                <a:gd name="T42" fmla="*/ 40 w 48"/>
                <a:gd name="T43" fmla="*/ 1 h 7"/>
                <a:gd name="T44" fmla="*/ 38 w 48"/>
                <a:gd name="T4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7">
                  <a:moveTo>
                    <a:pt x="38" y="1"/>
                  </a:moveTo>
                  <a:lnTo>
                    <a:pt x="25" y="0"/>
                  </a:lnTo>
                  <a:lnTo>
                    <a:pt x="13" y="0"/>
                  </a:lnTo>
                  <a:lnTo>
                    <a:pt x="0" y="1"/>
                  </a:lnTo>
                  <a:lnTo>
                    <a:pt x="2" y="2"/>
                  </a:lnTo>
                  <a:lnTo>
                    <a:pt x="9" y="1"/>
                  </a:lnTo>
                  <a:lnTo>
                    <a:pt x="17" y="3"/>
                  </a:lnTo>
                  <a:lnTo>
                    <a:pt x="24" y="5"/>
                  </a:lnTo>
                  <a:lnTo>
                    <a:pt x="31" y="4"/>
                  </a:lnTo>
                  <a:lnTo>
                    <a:pt x="34" y="3"/>
                  </a:lnTo>
                  <a:lnTo>
                    <a:pt x="36" y="3"/>
                  </a:lnTo>
                  <a:lnTo>
                    <a:pt x="38" y="4"/>
                  </a:lnTo>
                  <a:lnTo>
                    <a:pt x="40" y="5"/>
                  </a:lnTo>
                  <a:lnTo>
                    <a:pt x="42" y="6"/>
                  </a:lnTo>
                  <a:lnTo>
                    <a:pt x="44" y="7"/>
                  </a:lnTo>
                  <a:lnTo>
                    <a:pt x="46" y="7"/>
                  </a:lnTo>
                  <a:lnTo>
                    <a:pt x="48" y="7"/>
                  </a:lnTo>
                  <a:lnTo>
                    <a:pt x="48" y="4"/>
                  </a:lnTo>
                  <a:lnTo>
                    <a:pt x="46" y="3"/>
                  </a:lnTo>
                  <a:lnTo>
                    <a:pt x="44" y="2"/>
                  </a:lnTo>
                  <a:lnTo>
                    <a:pt x="42" y="1"/>
                  </a:lnTo>
                  <a:lnTo>
                    <a:pt x="40" y="1"/>
                  </a:lnTo>
                  <a:lnTo>
                    <a:pt x="38"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467"/>
            <p:cNvSpPr>
              <a:spLocks/>
            </p:cNvSpPr>
            <p:nvPr userDrawn="1"/>
          </p:nvSpPr>
          <p:spPr bwMode="auto">
            <a:xfrm>
              <a:off x="2252" y="2935"/>
              <a:ext cx="1" cy="1"/>
            </a:xfrm>
            <a:custGeom>
              <a:avLst/>
              <a:gdLst>
                <a:gd name="T0" fmla="*/ 0 w 3"/>
                <a:gd name="T1" fmla="*/ 2 h 2"/>
                <a:gd name="T2" fmla="*/ 2 w 3"/>
                <a:gd name="T3" fmla="*/ 1 h 2"/>
                <a:gd name="T4" fmla="*/ 2 w 3"/>
                <a:gd name="T5" fmla="*/ 1 h 2"/>
                <a:gd name="T6" fmla="*/ 3 w 3"/>
                <a:gd name="T7" fmla="*/ 1 h 2"/>
                <a:gd name="T8" fmla="*/ 0 w 3"/>
                <a:gd name="T9" fmla="*/ 0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2" y="1"/>
                  </a:lnTo>
                  <a:lnTo>
                    <a:pt x="2" y="1"/>
                  </a:lnTo>
                  <a:lnTo>
                    <a:pt x="3" y="1"/>
                  </a:lnTo>
                  <a:lnTo>
                    <a:pt x="0" y="0"/>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468"/>
            <p:cNvSpPr>
              <a:spLocks/>
            </p:cNvSpPr>
            <p:nvPr userDrawn="1"/>
          </p:nvSpPr>
          <p:spPr bwMode="auto">
            <a:xfrm>
              <a:off x="2204" y="2928"/>
              <a:ext cx="54" cy="7"/>
            </a:xfrm>
            <a:custGeom>
              <a:avLst/>
              <a:gdLst>
                <a:gd name="T0" fmla="*/ 93 w 108"/>
                <a:gd name="T1" fmla="*/ 4 h 13"/>
                <a:gd name="T2" fmla="*/ 81 w 108"/>
                <a:gd name="T3" fmla="*/ 2 h 13"/>
                <a:gd name="T4" fmla="*/ 68 w 108"/>
                <a:gd name="T5" fmla="*/ 0 h 13"/>
                <a:gd name="T6" fmla="*/ 65 w 108"/>
                <a:gd name="T7" fmla="*/ 1 h 13"/>
                <a:gd name="T8" fmla="*/ 61 w 108"/>
                <a:gd name="T9" fmla="*/ 1 h 13"/>
                <a:gd name="T10" fmla="*/ 57 w 108"/>
                <a:gd name="T11" fmla="*/ 1 h 13"/>
                <a:gd name="T12" fmla="*/ 53 w 108"/>
                <a:gd name="T13" fmla="*/ 2 h 13"/>
                <a:gd name="T14" fmla="*/ 41 w 108"/>
                <a:gd name="T15" fmla="*/ 1 h 13"/>
                <a:gd name="T16" fmla="*/ 28 w 108"/>
                <a:gd name="T17" fmla="*/ 3 h 13"/>
                <a:gd name="T18" fmla="*/ 22 w 108"/>
                <a:gd name="T19" fmla="*/ 3 h 13"/>
                <a:gd name="T20" fmla="*/ 16 w 108"/>
                <a:gd name="T21" fmla="*/ 5 h 13"/>
                <a:gd name="T22" fmla="*/ 11 w 108"/>
                <a:gd name="T23" fmla="*/ 8 h 13"/>
                <a:gd name="T24" fmla="*/ 8 w 108"/>
                <a:gd name="T25" fmla="*/ 8 h 13"/>
                <a:gd name="T26" fmla="*/ 6 w 108"/>
                <a:gd name="T27" fmla="*/ 9 h 13"/>
                <a:gd name="T28" fmla="*/ 4 w 108"/>
                <a:gd name="T29" fmla="*/ 9 h 13"/>
                <a:gd name="T30" fmla="*/ 2 w 108"/>
                <a:gd name="T31" fmla="*/ 10 h 13"/>
                <a:gd name="T32" fmla="*/ 0 w 108"/>
                <a:gd name="T33" fmla="*/ 12 h 13"/>
                <a:gd name="T34" fmla="*/ 8 w 108"/>
                <a:gd name="T35" fmla="*/ 13 h 13"/>
                <a:gd name="T36" fmla="*/ 17 w 108"/>
                <a:gd name="T37" fmla="*/ 10 h 13"/>
                <a:gd name="T38" fmla="*/ 25 w 108"/>
                <a:gd name="T39" fmla="*/ 5 h 13"/>
                <a:gd name="T40" fmla="*/ 48 w 108"/>
                <a:gd name="T41" fmla="*/ 5 h 13"/>
                <a:gd name="T42" fmla="*/ 70 w 108"/>
                <a:gd name="T43" fmla="*/ 4 h 13"/>
                <a:gd name="T44" fmla="*/ 78 w 108"/>
                <a:gd name="T45" fmla="*/ 3 h 13"/>
                <a:gd name="T46" fmla="*/ 84 w 108"/>
                <a:gd name="T47" fmla="*/ 4 h 13"/>
                <a:gd name="T48" fmla="*/ 91 w 108"/>
                <a:gd name="T49" fmla="*/ 6 h 13"/>
                <a:gd name="T50" fmla="*/ 95 w 108"/>
                <a:gd name="T51" fmla="*/ 7 h 13"/>
                <a:gd name="T52" fmla="*/ 100 w 108"/>
                <a:gd name="T53" fmla="*/ 10 h 13"/>
                <a:gd name="T54" fmla="*/ 103 w 108"/>
                <a:gd name="T55" fmla="*/ 13 h 13"/>
                <a:gd name="T56" fmla="*/ 108 w 108"/>
                <a:gd name="T57" fmla="*/ 12 h 13"/>
                <a:gd name="T58" fmla="*/ 106 w 108"/>
                <a:gd name="T59" fmla="*/ 9 h 13"/>
                <a:gd name="T60" fmla="*/ 103 w 108"/>
                <a:gd name="T61" fmla="*/ 7 h 13"/>
                <a:gd name="T62" fmla="*/ 100 w 108"/>
                <a:gd name="T63" fmla="*/ 5 h 13"/>
                <a:gd name="T64" fmla="*/ 96 w 108"/>
                <a:gd name="T65" fmla="*/ 4 h 13"/>
                <a:gd name="T66" fmla="*/ 93 w 108"/>
                <a:gd name="T6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3">
                  <a:moveTo>
                    <a:pt x="93" y="4"/>
                  </a:moveTo>
                  <a:lnTo>
                    <a:pt x="81" y="2"/>
                  </a:lnTo>
                  <a:lnTo>
                    <a:pt x="68" y="0"/>
                  </a:lnTo>
                  <a:lnTo>
                    <a:pt x="65" y="1"/>
                  </a:lnTo>
                  <a:lnTo>
                    <a:pt x="61" y="1"/>
                  </a:lnTo>
                  <a:lnTo>
                    <a:pt x="57" y="1"/>
                  </a:lnTo>
                  <a:lnTo>
                    <a:pt x="53" y="2"/>
                  </a:lnTo>
                  <a:lnTo>
                    <a:pt x="41" y="1"/>
                  </a:lnTo>
                  <a:lnTo>
                    <a:pt x="28" y="3"/>
                  </a:lnTo>
                  <a:lnTo>
                    <a:pt x="22" y="3"/>
                  </a:lnTo>
                  <a:lnTo>
                    <a:pt x="16" y="5"/>
                  </a:lnTo>
                  <a:lnTo>
                    <a:pt x="11" y="8"/>
                  </a:lnTo>
                  <a:lnTo>
                    <a:pt x="8" y="8"/>
                  </a:lnTo>
                  <a:lnTo>
                    <a:pt x="6" y="9"/>
                  </a:lnTo>
                  <a:lnTo>
                    <a:pt x="4" y="9"/>
                  </a:lnTo>
                  <a:lnTo>
                    <a:pt x="2" y="10"/>
                  </a:lnTo>
                  <a:lnTo>
                    <a:pt x="0" y="12"/>
                  </a:lnTo>
                  <a:lnTo>
                    <a:pt x="8" y="13"/>
                  </a:lnTo>
                  <a:lnTo>
                    <a:pt x="17" y="10"/>
                  </a:lnTo>
                  <a:lnTo>
                    <a:pt x="25" y="5"/>
                  </a:lnTo>
                  <a:lnTo>
                    <a:pt x="48" y="5"/>
                  </a:lnTo>
                  <a:lnTo>
                    <a:pt x="70" y="4"/>
                  </a:lnTo>
                  <a:lnTo>
                    <a:pt x="78" y="3"/>
                  </a:lnTo>
                  <a:lnTo>
                    <a:pt x="84" y="4"/>
                  </a:lnTo>
                  <a:lnTo>
                    <a:pt x="91" y="6"/>
                  </a:lnTo>
                  <a:lnTo>
                    <a:pt x="95" y="7"/>
                  </a:lnTo>
                  <a:lnTo>
                    <a:pt x="100" y="10"/>
                  </a:lnTo>
                  <a:lnTo>
                    <a:pt x="103" y="13"/>
                  </a:lnTo>
                  <a:lnTo>
                    <a:pt x="108" y="12"/>
                  </a:lnTo>
                  <a:lnTo>
                    <a:pt x="106" y="9"/>
                  </a:lnTo>
                  <a:lnTo>
                    <a:pt x="103" y="7"/>
                  </a:lnTo>
                  <a:lnTo>
                    <a:pt x="100" y="5"/>
                  </a:lnTo>
                  <a:lnTo>
                    <a:pt x="96" y="4"/>
                  </a:lnTo>
                  <a:lnTo>
                    <a:pt x="9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469"/>
            <p:cNvSpPr>
              <a:spLocks/>
            </p:cNvSpPr>
            <p:nvPr userDrawn="1"/>
          </p:nvSpPr>
          <p:spPr bwMode="auto">
            <a:xfrm>
              <a:off x="2260" y="2933"/>
              <a:ext cx="1" cy="1"/>
            </a:xfrm>
            <a:custGeom>
              <a:avLst/>
              <a:gdLst>
                <a:gd name="T0" fmla="*/ 0 w 2"/>
                <a:gd name="T1" fmla="*/ 2 h 2"/>
                <a:gd name="T2" fmla="*/ 1 w 2"/>
                <a:gd name="T3" fmla="*/ 2 h 2"/>
                <a:gd name="T4" fmla="*/ 1 w 2"/>
                <a:gd name="T5" fmla="*/ 2 h 2"/>
                <a:gd name="T6" fmla="*/ 2 w 2"/>
                <a:gd name="T7" fmla="*/ 1 h 2"/>
                <a:gd name="T8" fmla="*/ 1 w 2"/>
                <a:gd name="T9" fmla="*/ 0 h 2"/>
                <a:gd name="T10" fmla="*/ 0 w 2"/>
                <a:gd name="T11" fmla="*/ 0 h 2"/>
                <a:gd name="T12" fmla="*/ 0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1" y="2"/>
                  </a:lnTo>
                  <a:lnTo>
                    <a:pt x="1" y="2"/>
                  </a:lnTo>
                  <a:lnTo>
                    <a:pt x="2" y="1"/>
                  </a:lnTo>
                  <a:lnTo>
                    <a:pt x="1" y="0"/>
                  </a:lnTo>
                  <a:lnTo>
                    <a:pt x="0" y="0"/>
                  </a:lnTo>
                  <a:lnTo>
                    <a:pt x="0"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470"/>
            <p:cNvSpPr>
              <a:spLocks/>
            </p:cNvSpPr>
            <p:nvPr userDrawn="1"/>
          </p:nvSpPr>
          <p:spPr bwMode="auto">
            <a:xfrm>
              <a:off x="2197" y="2924"/>
              <a:ext cx="69" cy="10"/>
            </a:xfrm>
            <a:custGeom>
              <a:avLst/>
              <a:gdLst>
                <a:gd name="T0" fmla="*/ 128 w 139"/>
                <a:gd name="T1" fmla="*/ 10 h 19"/>
                <a:gd name="T2" fmla="*/ 123 w 139"/>
                <a:gd name="T3" fmla="*/ 9 h 19"/>
                <a:gd name="T4" fmla="*/ 118 w 139"/>
                <a:gd name="T5" fmla="*/ 7 h 19"/>
                <a:gd name="T6" fmla="*/ 113 w 139"/>
                <a:gd name="T7" fmla="*/ 7 h 19"/>
                <a:gd name="T8" fmla="*/ 102 w 139"/>
                <a:gd name="T9" fmla="*/ 4 h 19"/>
                <a:gd name="T10" fmla="*/ 90 w 139"/>
                <a:gd name="T11" fmla="*/ 4 h 19"/>
                <a:gd name="T12" fmla="*/ 84 w 139"/>
                <a:gd name="T13" fmla="*/ 1 h 19"/>
                <a:gd name="T14" fmla="*/ 74 w 139"/>
                <a:gd name="T15" fmla="*/ 0 h 19"/>
                <a:gd name="T16" fmla="*/ 63 w 139"/>
                <a:gd name="T17" fmla="*/ 0 h 19"/>
                <a:gd name="T18" fmla="*/ 54 w 139"/>
                <a:gd name="T19" fmla="*/ 4 h 19"/>
                <a:gd name="T20" fmla="*/ 47 w 139"/>
                <a:gd name="T21" fmla="*/ 1 h 19"/>
                <a:gd name="T22" fmla="*/ 40 w 139"/>
                <a:gd name="T23" fmla="*/ 3 h 19"/>
                <a:gd name="T24" fmla="*/ 34 w 139"/>
                <a:gd name="T25" fmla="*/ 4 h 19"/>
                <a:gd name="T26" fmla="*/ 14 w 139"/>
                <a:gd name="T27" fmla="*/ 12 h 19"/>
                <a:gd name="T28" fmla="*/ 12 w 139"/>
                <a:gd name="T29" fmla="*/ 14 h 19"/>
                <a:gd name="T30" fmla="*/ 10 w 139"/>
                <a:gd name="T31" fmla="*/ 15 h 19"/>
                <a:gd name="T32" fmla="*/ 7 w 139"/>
                <a:gd name="T33" fmla="*/ 15 h 19"/>
                <a:gd name="T34" fmla="*/ 4 w 139"/>
                <a:gd name="T35" fmla="*/ 15 h 19"/>
                <a:gd name="T36" fmla="*/ 2 w 139"/>
                <a:gd name="T37" fmla="*/ 16 h 19"/>
                <a:gd name="T38" fmla="*/ 0 w 139"/>
                <a:gd name="T39" fmla="*/ 17 h 19"/>
                <a:gd name="T40" fmla="*/ 6 w 139"/>
                <a:gd name="T41" fmla="*/ 19 h 19"/>
                <a:gd name="T42" fmla="*/ 12 w 139"/>
                <a:gd name="T43" fmla="*/ 18 h 19"/>
                <a:gd name="T44" fmla="*/ 18 w 139"/>
                <a:gd name="T45" fmla="*/ 15 h 19"/>
                <a:gd name="T46" fmla="*/ 23 w 139"/>
                <a:gd name="T47" fmla="*/ 13 h 19"/>
                <a:gd name="T48" fmla="*/ 29 w 139"/>
                <a:gd name="T49" fmla="*/ 9 h 19"/>
                <a:gd name="T50" fmla="*/ 37 w 139"/>
                <a:gd name="T51" fmla="*/ 9 h 19"/>
                <a:gd name="T52" fmla="*/ 45 w 139"/>
                <a:gd name="T53" fmla="*/ 8 h 19"/>
                <a:gd name="T54" fmla="*/ 52 w 139"/>
                <a:gd name="T55" fmla="*/ 6 h 19"/>
                <a:gd name="T56" fmla="*/ 66 w 139"/>
                <a:gd name="T57" fmla="*/ 6 h 19"/>
                <a:gd name="T58" fmla="*/ 80 w 139"/>
                <a:gd name="T59" fmla="*/ 5 h 19"/>
                <a:gd name="T60" fmla="*/ 94 w 139"/>
                <a:gd name="T61" fmla="*/ 7 h 19"/>
                <a:gd name="T62" fmla="*/ 102 w 139"/>
                <a:gd name="T63" fmla="*/ 8 h 19"/>
                <a:gd name="T64" fmla="*/ 111 w 139"/>
                <a:gd name="T65" fmla="*/ 9 h 19"/>
                <a:gd name="T66" fmla="*/ 120 w 139"/>
                <a:gd name="T67" fmla="*/ 11 h 19"/>
                <a:gd name="T68" fmla="*/ 127 w 139"/>
                <a:gd name="T69" fmla="*/ 15 h 19"/>
                <a:gd name="T70" fmla="*/ 130 w 139"/>
                <a:gd name="T71" fmla="*/ 17 h 19"/>
                <a:gd name="T72" fmla="*/ 132 w 139"/>
                <a:gd name="T73" fmla="*/ 18 h 19"/>
                <a:gd name="T74" fmla="*/ 136 w 139"/>
                <a:gd name="T75" fmla="*/ 18 h 19"/>
                <a:gd name="T76" fmla="*/ 139 w 139"/>
                <a:gd name="T77" fmla="*/ 18 h 19"/>
                <a:gd name="T78" fmla="*/ 138 w 139"/>
                <a:gd name="T79" fmla="*/ 15 h 19"/>
                <a:gd name="T80" fmla="*/ 136 w 139"/>
                <a:gd name="T81" fmla="*/ 13 h 19"/>
                <a:gd name="T82" fmla="*/ 134 w 139"/>
                <a:gd name="T83" fmla="*/ 12 h 19"/>
                <a:gd name="T84" fmla="*/ 130 w 139"/>
                <a:gd name="T85" fmla="*/ 11 h 19"/>
                <a:gd name="T86" fmla="*/ 128 w 139"/>
                <a:gd name="T87"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9">
                  <a:moveTo>
                    <a:pt x="128" y="10"/>
                  </a:moveTo>
                  <a:lnTo>
                    <a:pt x="123" y="9"/>
                  </a:lnTo>
                  <a:lnTo>
                    <a:pt x="118" y="7"/>
                  </a:lnTo>
                  <a:lnTo>
                    <a:pt x="113" y="7"/>
                  </a:lnTo>
                  <a:lnTo>
                    <a:pt x="102" y="4"/>
                  </a:lnTo>
                  <a:lnTo>
                    <a:pt x="90" y="4"/>
                  </a:lnTo>
                  <a:lnTo>
                    <a:pt x="84" y="1"/>
                  </a:lnTo>
                  <a:lnTo>
                    <a:pt x="74" y="0"/>
                  </a:lnTo>
                  <a:lnTo>
                    <a:pt x="63" y="0"/>
                  </a:lnTo>
                  <a:lnTo>
                    <a:pt x="54" y="4"/>
                  </a:lnTo>
                  <a:lnTo>
                    <a:pt x="47" y="1"/>
                  </a:lnTo>
                  <a:lnTo>
                    <a:pt x="40" y="3"/>
                  </a:lnTo>
                  <a:lnTo>
                    <a:pt x="34" y="4"/>
                  </a:lnTo>
                  <a:lnTo>
                    <a:pt x="14" y="12"/>
                  </a:lnTo>
                  <a:lnTo>
                    <a:pt x="12" y="14"/>
                  </a:lnTo>
                  <a:lnTo>
                    <a:pt x="10" y="15"/>
                  </a:lnTo>
                  <a:lnTo>
                    <a:pt x="7" y="15"/>
                  </a:lnTo>
                  <a:lnTo>
                    <a:pt x="4" y="15"/>
                  </a:lnTo>
                  <a:lnTo>
                    <a:pt x="2" y="16"/>
                  </a:lnTo>
                  <a:lnTo>
                    <a:pt x="0" y="17"/>
                  </a:lnTo>
                  <a:lnTo>
                    <a:pt x="6" y="19"/>
                  </a:lnTo>
                  <a:lnTo>
                    <a:pt x="12" y="18"/>
                  </a:lnTo>
                  <a:lnTo>
                    <a:pt x="18" y="15"/>
                  </a:lnTo>
                  <a:lnTo>
                    <a:pt x="23" y="13"/>
                  </a:lnTo>
                  <a:lnTo>
                    <a:pt x="29" y="9"/>
                  </a:lnTo>
                  <a:lnTo>
                    <a:pt x="37" y="9"/>
                  </a:lnTo>
                  <a:lnTo>
                    <a:pt x="45" y="8"/>
                  </a:lnTo>
                  <a:lnTo>
                    <a:pt x="52" y="6"/>
                  </a:lnTo>
                  <a:lnTo>
                    <a:pt x="66" y="6"/>
                  </a:lnTo>
                  <a:lnTo>
                    <a:pt x="80" y="5"/>
                  </a:lnTo>
                  <a:lnTo>
                    <a:pt x="94" y="7"/>
                  </a:lnTo>
                  <a:lnTo>
                    <a:pt x="102" y="8"/>
                  </a:lnTo>
                  <a:lnTo>
                    <a:pt x="111" y="9"/>
                  </a:lnTo>
                  <a:lnTo>
                    <a:pt x="120" y="11"/>
                  </a:lnTo>
                  <a:lnTo>
                    <a:pt x="127" y="15"/>
                  </a:lnTo>
                  <a:lnTo>
                    <a:pt x="130" y="17"/>
                  </a:lnTo>
                  <a:lnTo>
                    <a:pt x="132" y="18"/>
                  </a:lnTo>
                  <a:lnTo>
                    <a:pt x="136" y="18"/>
                  </a:lnTo>
                  <a:lnTo>
                    <a:pt x="139" y="18"/>
                  </a:lnTo>
                  <a:lnTo>
                    <a:pt x="138" y="15"/>
                  </a:lnTo>
                  <a:lnTo>
                    <a:pt x="136" y="13"/>
                  </a:lnTo>
                  <a:lnTo>
                    <a:pt x="134" y="12"/>
                  </a:lnTo>
                  <a:lnTo>
                    <a:pt x="130" y="11"/>
                  </a:lnTo>
                  <a:lnTo>
                    <a:pt x="128"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471"/>
            <p:cNvSpPr>
              <a:spLocks/>
            </p:cNvSpPr>
            <p:nvPr userDrawn="1"/>
          </p:nvSpPr>
          <p:spPr bwMode="auto">
            <a:xfrm>
              <a:off x="2245" y="2923"/>
              <a:ext cx="24" cy="9"/>
            </a:xfrm>
            <a:custGeom>
              <a:avLst/>
              <a:gdLst>
                <a:gd name="T0" fmla="*/ 11 w 48"/>
                <a:gd name="T1" fmla="*/ 1 h 19"/>
                <a:gd name="T2" fmla="*/ 9 w 48"/>
                <a:gd name="T3" fmla="*/ 1 h 19"/>
                <a:gd name="T4" fmla="*/ 6 w 48"/>
                <a:gd name="T5" fmla="*/ 0 h 19"/>
                <a:gd name="T6" fmla="*/ 3 w 48"/>
                <a:gd name="T7" fmla="*/ 0 h 19"/>
                <a:gd name="T8" fmla="*/ 0 w 48"/>
                <a:gd name="T9" fmla="*/ 1 h 19"/>
                <a:gd name="T10" fmla="*/ 1 w 48"/>
                <a:gd name="T11" fmla="*/ 3 h 19"/>
                <a:gd name="T12" fmla="*/ 3 w 48"/>
                <a:gd name="T13" fmla="*/ 4 h 19"/>
                <a:gd name="T14" fmla="*/ 5 w 48"/>
                <a:gd name="T15" fmla="*/ 4 h 19"/>
                <a:gd name="T16" fmla="*/ 7 w 48"/>
                <a:gd name="T17" fmla="*/ 4 h 19"/>
                <a:gd name="T18" fmla="*/ 9 w 48"/>
                <a:gd name="T19" fmla="*/ 4 h 19"/>
                <a:gd name="T20" fmla="*/ 12 w 48"/>
                <a:gd name="T21" fmla="*/ 3 h 19"/>
                <a:gd name="T22" fmla="*/ 14 w 48"/>
                <a:gd name="T23" fmla="*/ 4 h 19"/>
                <a:gd name="T24" fmla="*/ 24 w 48"/>
                <a:gd name="T25" fmla="*/ 8 h 19"/>
                <a:gd name="T26" fmla="*/ 34 w 48"/>
                <a:gd name="T27" fmla="*/ 10 h 19"/>
                <a:gd name="T28" fmla="*/ 37 w 48"/>
                <a:gd name="T29" fmla="*/ 11 h 19"/>
                <a:gd name="T30" fmla="*/ 39 w 48"/>
                <a:gd name="T31" fmla="*/ 13 h 19"/>
                <a:gd name="T32" fmla="*/ 41 w 48"/>
                <a:gd name="T33" fmla="*/ 15 h 19"/>
                <a:gd name="T34" fmla="*/ 42 w 48"/>
                <a:gd name="T35" fmla="*/ 16 h 19"/>
                <a:gd name="T36" fmla="*/ 44 w 48"/>
                <a:gd name="T37" fmla="*/ 18 h 19"/>
                <a:gd name="T38" fmla="*/ 46 w 48"/>
                <a:gd name="T39" fmla="*/ 19 h 19"/>
                <a:gd name="T40" fmla="*/ 48 w 48"/>
                <a:gd name="T41" fmla="*/ 18 h 19"/>
                <a:gd name="T42" fmla="*/ 48 w 48"/>
                <a:gd name="T43" fmla="*/ 17 h 19"/>
                <a:gd name="T44" fmla="*/ 48 w 48"/>
                <a:gd name="T45" fmla="*/ 15 h 19"/>
                <a:gd name="T46" fmla="*/ 47 w 48"/>
                <a:gd name="T47" fmla="*/ 14 h 19"/>
                <a:gd name="T48" fmla="*/ 46 w 48"/>
                <a:gd name="T49" fmla="*/ 13 h 19"/>
                <a:gd name="T50" fmla="*/ 29 w 48"/>
                <a:gd name="T51" fmla="*/ 6 h 19"/>
                <a:gd name="T52" fmla="*/ 11 w 48"/>
                <a:gd name="T5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11" y="1"/>
                  </a:moveTo>
                  <a:lnTo>
                    <a:pt x="9" y="1"/>
                  </a:lnTo>
                  <a:lnTo>
                    <a:pt x="6" y="0"/>
                  </a:lnTo>
                  <a:lnTo>
                    <a:pt x="3" y="0"/>
                  </a:lnTo>
                  <a:lnTo>
                    <a:pt x="0" y="1"/>
                  </a:lnTo>
                  <a:lnTo>
                    <a:pt x="1" y="3"/>
                  </a:lnTo>
                  <a:lnTo>
                    <a:pt x="3" y="4"/>
                  </a:lnTo>
                  <a:lnTo>
                    <a:pt x="5" y="4"/>
                  </a:lnTo>
                  <a:lnTo>
                    <a:pt x="7" y="4"/>
                  </a:lnTo>
                  <a:lnTo>
                    <a:pt x="9" y="4"/>
                  </a:lnTo>
                  <a:lnTo>
                    <a:pt x="12" y="3"/>
                  </a:lnTo>
                  <a:lnTo>
                    <a:pt x="14" y="4"/>
                  </a:lnTo>
                  <a:lnTo>
                    <a:pt x="24" y="8"/>
                  </a:lnTo>
                  <a:lnTo>
                    <a:pt x="34" y="10"/>
                  </a:lnTo>
                  <a:lnTo>
                    <a:pt x="37" y="11"/>
                  </a:lnTo>
                  <a:lnTo>
                    <a:pt x="39" y="13"/>
                  </a:lnTo>
                  <a:lnTo>
                    <a:pt x="41" y="15"/>
                  </a:lnTo>
                  <a:lnTo>
                    <a:pt x="42" y="16"/>
                  </a:lnTo>
                  <a:lnTo>
                    <a:pt x="44" y="18"/>
                  </a:lnTo>
                  <a:lnTo>
                    <a:pt x="46" y="19"/>
                  </a:lnTo>
                  <a:lnTo>
                    <a:pt x="48" y="18"/>
                  </a:lnTo>
                  <a:lnTo>
                    <a:pt x="48" y="17"/>
                  </a:lnTo>
                  <a:lnTo>
                    <a:pt x="48" y="15"/>
                  </a:lnTo>
                  <a:lnTo>
                    <a:pt x="47" y="14"/>
                  </a:lnTo>
                  <a:lnTo>
                    <a:pt x="46" y="13"/>
                  </a:lnTo>
                  <a:lnTo>
                    <a:pt x="29" y="6"/>
                  </a:lnTo>
                  <a:lnTo>
                    <a:pt x="1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472"/>
            <p:cNvSpPr>
              <a:spLocks/>
            </p:cNvSpPr>
            <p:nvPr userDrawn="1"/>
          </p:nvSpPr>
          <p:spPr bwMode="auto">
            <a:xfrm>
              <a:off x="2271" y="2929"/>
              <a:ext cx="1" cy="2"/>
            </a:xfrm>
            <a:custGeom>
              <a:avLst/>
              <a:gdLst>
                <a:gd name="T0" fmla="*/ 0 w 3"/>
                <a:gd name="T1" fmla="*/ 0 h 3"/>
                <a:gd name="T2" fmla="*/ 0 w 3"/>
                <a:gd name="T3" fmla="*/ 1 h 3"/>
                <a:gd name="T4" fmla="*/ 1 w 3"/>
                <a:gd name="T5" fmla="*/ 2 h 3"/>
                <a:gd name="T6" fmla="*/ 2 w 3"/>
                <a:gd name="T7" fmla="*/ 3 h 3"/>
                <a:gd name="T8" fmla="*/ 3 w 3"/>
                <a:gd name="T9" fmla="*/ 2 h 3"/>
                <a:gd name="T10" fmla="*/ 3 w 3"/>
                <a:gd name="T11" fmla="*/ 2 h 3"/>
                <a:gd name="T12" fmla="*/ 2 w 3"/>
                <a:gd name="T13" fmla="*/ 1 h 3"/>
                <a:gd name="T14" fmla="*/ 1 w 3"/>
                <a:gd name="T15" fmla="*/ 0 h 3"/>
                <a:gd name="T16" fmla="*/ 0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0"/>
                  </a:moveTo>
                  <a:lnTo>
                    <a:pt x="0" y="1"/>
                  </a:lnTo>
                  <a:lnTo>
                    <a:pt x="1" y="2"/>
                  </a:lnTo>
                  <a:lnTo>
                    <a:pt x="2" y="3"/>
                  </a:lnTo>
                  <a:lnTo>
                    <a:pt x="3" y="2"/>
                  </a:lnTo>
                  <a:lnTo>
                    <a:pt x="3" y="2"/>
                  </a:lnTo>
                  <a:lnTo>
                    <a:pt x="2" y="1"/>
                  </a:lnTo>
                  <a:lnTo>
                    <a:pt x="1"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473"/>
            <p:cNvSpPr>
              <a:spLocks/>
            </p:cNvSpPr>
            <p:nvPr userDrawn="1"/>
          </p:nvSpPr>
          <p:spPr bwMode="auto">
            <a:xfrm>
              <a:off x="2245" y="2914"/>
              <a:ext cx="51" cy="16"/>
            </a:xfrm>
            <a:custGeom>
              <a:avLst/>
              <a:gdLst>
                <a:gd name="T0" fmla="*/ 80 w 102"/>
                <a:gd name="T1" fmla="*/ 5 h 31"/>
                <a:gd name="T2" fmla="*/ 63 w 102"/>
                <a:gd name="T3" fmla="*/ 0 h 31"/>
                <a:gd name="T4" fmla="*/ 62 w 102"/>
                <a:gd name="T5" fmla="*/ 2 h 31"/>
                <a:gd name="T6" fmla="*/ 62 w 102"/>
                <a:gd name="T7" fmla="*/ 4 h 31"/>
                <a:gd name="T8" fmla="*/ 59 w 102"/>
                <a:gd name="T9" fmla="*/ 6 h 31"/>
                <a:gd name="T10" fmla="*/ 61 w 102"/>
                <a:gd name="T11" fmla="*/ 9 h 31"/>
                <a:gd name="T12" fmla="*/ 67 w 102"/>
                <a:gd name="T13" fmla="*/ 10 h 31"/>
                <a:gd name="T14" fmla="*/ 61 w 102"/>
                <a:gd name="T15" fmla="*/ 12 h 31"/>
                <a:gd name="T16" fmla="*/ 53 w 102"/>
                <a:gd name="T17" fmla="*/ 11 h 31"/>
                <a:gd name="T18" fmla="*/ 48 w 102"/>
                <a:gd name="T19" fmla="*/ 14 h 31"/>
                <a:gd name="T20" fmla="*/ 43 w 102"/>
                <a:gd name="T21" fmla="*/ 13 h 31"/>
                <a:gd name="T22" fmla="*/ 42 w 102"/>
                <a:gd name="T23" fmla="*/ 17 h 31"/>
                <a:gd name="T24" fmla="*/ 46 w 102"/>
                <a:gd name="T25" fmla="*/ 19 h 31"/>
                <a:gd name="T26" fmla="*/ 36 w 102"/>
                <a:gd name="T27" fmla="*/ 17 h 31"/>
                <a:gd name="T28" fmla="*/ 20 w 102"/>
                <a:gd name="T29" fmla="*/ 14 h 31"/>
                <a:gd name="T30" fmla="*/ 12 w 102"/>
                <a:gd name="T31" fmla="*/ 13 h 31"/>
                <a:gd name="T32" fmla="*/ 3 w 102"/>
                <a:gd name="T33" fmla="*/ 11 h 31"/>
                <a:gd name="T34" fmla="*/ 22 w 102"/>
                <a:gd name="T35" fmla="*/ 16 h 31"/>
                <a:gd name="T36" fmla="*/ 46 w 102"/>
                <a:gd name="T37" fmla="*/ 26 h 31"/>
                <a:gd name="T38" fmla="*/ 52 w 102"/>
                <a:gd name="T39" fmla="*/ 27 h 31"/>
                <a:gd name="T40" fmla="*/ 59 w 102"/>
                <a:gd name="T41" fmla="*/ 31 h 31"/>
                <a:gd name="T42" fmla="*/ 62 w 102"/>
                <a:gd name="T43" fmla="*/ 28 h 31"/>
                <a:gd name="T44" fmla="*/ 57 w 102"/>
                <a:gd name="T45" fmla="*/ 26 h 31"/>
                <a:gd name="T46" fmla="*/ 50 w 102"/>
                <a:gd name="T47" fmla="*/ 25 h 31"/>
                <a:gd name="T48" fmla="*/ 51 w 102"/>
                <a:gd name="T49" fmla="*/ 23 h 31"/>
                <a:gd name="T50" fmla="*/ 53 w 102"/>
                <a:gd name="T51" fmla="*/ 22 h 31"/>
                <a:gd name="T52" fmla="*/ 67 w 102"/>
                <a:gd name="T53" fmla="*/ 25 h 31"/>
                <a:gd name="T54" fmla="*/ 74 w 102"/>
                <a:gd name="T55" fmla="*/ 26 h 31"/>
                <a:gd name="T56" fmla="*/ 69 w 102"/>
                <a:gd name="T57" fmla="*/ 22 h 31"/>
                <a:gd name="T58" fmla="*/ 56 w 102"/>
                <a:gd name="T59" fmla="*/ 17 h 31"/>
                <a:gd name="T60" fmla="*/ 50 w 102"/>
                <a:gd name="T61" fmla="*/ 18 h 31"/>
                <a:gd name="T62" fmla="*/ 49 w 102"/>
                <a:gd name="T63" fmla="*/ 15 h 31"/>
                <a:gd name="T64" fmla="*/ 59 w 102"/>
                <a:gd name="T65" fmla="*/ 14 h 31"/>
                <a:gd name="T66" fmla="*/ 69 w 102"/>
                <a:gd name="T67" fmla="*/ 17 h 31"/>
                <a:gd name="T68" fmla="*/ 78 w 102"/>
                <a:gd name="T69" fmla="*/ 20 h 31"/>
                <a:gd name="T70" fmla="*/ 84 w 102"/>
                <a:gd name="T71" fmla="*/ 23 h 31"/>
                <a:gd name="T72" fmla="*/ 83 w 102"/>
                <a:gd name="T73" fmla="*/ 18 h 31"/>
                <a:gd name="T74" fmla="*/ 78 w 102"/>
                <a:gd name="T75" fmla="*/ 15 h 31"/>
                <a:gd name="T76" fmla="*/ 74 w 102"/>
                <a:gd name="T77" fmla="*/ 14 h 31"/>
                <a:gd name="T78" fmla="*/ 77 w 102"/>
                <a:gd name="T79" fmla="*/ 12 h 31"/>
                <a:gd name="T80" fmla="*/ 82 w 102"/>
                <a:gd name="T81" fmla="*/ 13 h 31"/>
                <a:gd name="T82" fmla="*/ 89 w 102"/>
                <a:gd name="T83" fmla="*/ 18 h 31"/>
                <a:gd name="T84" fmla="*/ 89 w 102"/>
                <a:gd name="T85" fmla="*/ 13 h 31"/>
                <a:gd name="T86" fmla="*/ 71 w 102"/>
                <a:gd name="T87" fmla="*/ 8 h 31"/>
                <a:gd name="T88" fmla="*/ 66 w 102"/>
                <a:gd name="T89" fmla="*/ 8 h 31"/>
                <a:gd name="T90" fmla="*/ 65 w 102"/>
                <a:gd name="T91" fmla="*/ 5 h 31"/>
                <a:gd name="T92" fmla="*/ 93 w 102"/>
                <a:gd name="T93" fmla="*/ 12 h 31"/>
                <a:gd name="T94" fmla="*/ 98 w 102"/>
                <a:gd name="T95" fmla="*/ 15 h 31"/>
                <a:gd name="T96" fmla="*/ 102 w 102"/>
                <a:gd name="T97" fmla="*/ 13 h 31"/>
                <a:gd name="T98" fmla="*/ 95 w 102"/>
                <a:gd name="T99"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31">
                  <a:moveTo>
                    <a:pt x="95" y="11"/>
                  </a:moveTo>
                  <a:lnTo>
                    <a:pt x="88" y="7"/>
                  </a:lnTo>
                  <a:lnTo>
                    <a:pt x="80" y="5"/>
                  </a:lnTo>
                  <a:lnTo>
                    <a:pt x="70" y="3"/>
                  </a:lnTo>
                  <a:lnTo>
                    <a:pt x="65" y="0"/>
                  </a:lnTo>
                  <a:lnTo>
                    <a:pt x="63" y="0"/>
                  </a:lnTo>
                  <a:lnTo>
                    <a:pt x="63" y="0"/>
                  </a:lnTo>
                  <a:lnTo>
                    <a:pt x="62" y="1"/>
                  </a:lnTo>
                  <a:lnTo>
                    <a:pt x="62" y="2"/>
                  </a:lnTo>
                  <a:lnTo>
                    <a:pt x="62" y="3"/>
                  </a:lnTo>
                  <a:lnTo>
                    <a:pt x="62" y="3"/>
                  </a:lnTo>
                  <a:lnTo>
                    <a:pt x="62" y="4"/>
                  </a:lnTo>
                  <a:lnTo>
                    <a:pt x="60" y="4"/>
                  </a:lnTo>
                  <a:lnTo>
                    <a:pt x="60" y="5"/>
                  </a:lnTo>
                  <a:lnTo>
                    <a:pt x="59" y="6"/>
                  </a:lnTo>
                  <a:lnTo>
                    <a:pt x="59" y="7"/>
                  </a:lnTo>
                  <a:lnTo>
                    <a:pt x="59" y="8"/>
                  </a:lnTo>
                  <a:lnTo>
                    <a:pt x="61" y="9"/>
                  </a:lnTo>
                  <a:lnTo>
                    <a:pt x="63" y="9"/>
                  </a:lnTo>
                  <a:lnTo>
                    <a:pt x="65" y="9"/>
                  </a:lnTo>
                  <a:lnTo>
                    <a:pt x="67" y="10"/>
                  </a:lnTo>
                  <a:lnTo>
                    <a:pt x="65" y="12"/>
                  </a:lnTo>
                  <a:lnTo>
                    <a:pt x="63" y="12"/>
                  </a:lnTo>
                  <a:lnTo>
                    <a:pt x="61" y="12"/>
                  </a:lnTo>
                  <a:lnTo>
                    <a:pt x="59" y="11"/>
                  </a:lnTo>
                  <a:lnTo>
                    <a:pt x="56" y="11"/>
                  </a:lnTo>
                  <a:lnTo>
                    <a:pt x="53" y="11"/>
                  </a:lnTo>
                  <a:lnTo>
                    <a:pt x="50" y="12"/>
                  </a:lnTo>
                  <a:lnTo>
                    <a:pt x="49" y="13"/>
                  </a:lnTo>
                  <a:lnTo>
                    <a:pt x="48" y="14"/>
                  </a:lnTo>
                  <a:lnTo>
                    <a:pt x="46" y="14"/>
                  </a:lnTo>
                  <a:lnTo>
                    <a:pt x="44" y="13"/>
                  </a:lnTo>
                  <a:lnTo>
                    <a:pt x="43" y="13"/>
                  </a:lnTo>
                  <a:lnTo>
                    <a:pt x="41" y="14"/>
                  </a:lnTo>
                  <a:lnTo>
                    <a:pt x="40" y="16"/>
                  </a:lnTo>
                  <a:lnTo>
                    <a:pt x="42" y="17"/>
                  </a:lnTo>
                  <a:lnTo>
                    <a:pt x="43" y="17"/>
                  </a:lnTo>
                  <a:lnTo>
                    <a:pt x="44" y="18"/>
                  </a:lnTo>
                  <a:lnTo>
                    <a:pt x="46" y="19"/>
                  </a:lnTo>
                  <a:lnTo>
                    <a:pt x="46" y="20"/>
                  </a:lnTo>
                  <a:lnTo>
                    <a:pt x="47" y="22"/>
                  </a:lnTo>
                  <a:lnTo>
                    <a:pt x="36" y="17"/>
                  </a:lnTo>
                  <a:lnTo>
                    <a:pt x="24" y="15"/>
                  </a:lnTo>
                  <a:lnTo>
                    <a:pt x="22" y="14"/>
                  </a:lnTo>
                  <a:lnTo>
                    <a:pt x="20" y="14"/>
                  </a:lnTo>
                  <a:lnTo>
                    <a:pt x="18" y="14"/>
                  </a:lnTo>
                  <a:lnTo>
                    <a:pt x="16" y="13"/>
                  </a:lnTo>
                  <a:lnTo>
                    <a:pt x="12" y="13"/>
                  </a:lnTo>
                  <a:lnTo>
                    <a:pt x="9" y="12"/>
                  </a:lnTo>
                  <a:lnTo>
                    <a:pt x="6" y="11"/>
                  </a:lnTo>
                  <a:lnTo>
                    <a:pt x="3" y="11"/>
                  </a:lnTo>
                  <a:lnTo>
                    <a:pt x="0" y="12"/>
                  </a:lnTo>
                  <a:lnTo>
                    <a:pt x="1" y="13"/>
                  </a:lnTo>
                  <a:lnTo>
                    <a:pt x="22" y="16"/>
                  </a:lnTo>
                  <a:lnTo>
                    <a:pt x="42" y="24"/>
                  </a:lnTo>
                  <a:lnTo>
                    <a:pt x="44" y="25"/>
                  </a:lnTo>
                  <a:lnTo>
                    <a:pt x="46" y="26"/>
                  </a:lnTo>
                  <a:lnTo>
                    <a:pt x="48" y="26"/>
                  </a:lnTo>
                  <a:lnTo>
                    <a:pt x="50" y="26"/>
                  </a:lnTo>
                  <a:lnTo>
                    <a:pt x="52" y="27"/>
                  </a:lnTo>
                  <a:lnTo>
                    <a:pt x="54" y="28"/>
                  </a:lnTo>
                  <a:lnTo>
                    <a:pt x="57" y="30"/>
                  </a:lnTo>
                  <a:lnTo>
                    <a:pt x="59" y="31"/>
                  </a:lnTo>
                  <a:lnTo>
                    <a:pt x="61" y="31"/>
                  </a:lnTo>
                  <a:lnTo>
                    <a:pt x="63" y="30"/>
                  </a:lnTo>
                  <a:lnTo>
                    <a:pt x="62" y="28"/>
                  </a:lnTo>
                  <a:lnTo>
                    <a:pt x="61" y="27"/>
                  </a:lnTo>
                  <a:lnTo>
                    <a:pt x="59" y="26"/>
                  </a:lnTo>
                  <a:lnTo>
                    <a:pt x="57" y="26"/>
                  </a:lnTo>
                  <a:lnTo>
                    <a:pt x="54" y="26"/>
                  </a:lnTo>
                  <a:lnTo>
                    <a:pt x="52" y="26"/>
                  </a:lnTo>
                  <a:lnTo>
                    <a:pt x="50" y="25"/>
                  </a:lnTo>
                  <a:lnTo>
                    <a:pt x="49" y="24"/>
                  </a:lnTo>
                  <a:lnTo>
                    <a:pt x="50" y="23"/>
                  </a:lnTo>
                  <a:lnTo>
                    <a:pt x="51" y="23"/>
                  </a:lnTo>
                  <a:lnTo>
                    <a:pt x="52" y="23"/>
                  </a:lnTo>
                  <a:lnTo>
                    <a:pt x="53" y="23"/>
                  </a:lnTo>
                  <a:lnTo>
                    <a:pt x="53" y="22"/>
                  </a:lnTo>
                  <a:lnTo>
                    <a:pt x="59" y="23"/>
                  </a:lnTo>
                  <a:lnTo>
                    <a:pt x="63" y="23"/>
                  </a:lnTo>
                  <a:lnTo>
                    <a:pt x="67" y="25"/>
                  </a:lnTo>
                  <a:lnTo>
                    <a:pt x="69" y="25"/>
                  </a:lnTo>
                  <a:lnTo>
                    <a:pt x="71" y="26"/>
                  </a:lnTo>
                  <a:lnTo>
                    <a:pt x="74" y="26"/>
                  </a:lnTo>
                  <a:lnTo>
                    <a:pt x="77" y="26"/>
                  </a:lnTo>
                  <a:lnTo>
                    <a:pt x="79" y="25"/>
                  </a:lnTo>
                  <a:lnTo>
                    <a:pt x="69" y="22"/>
                  </a:lnTo>
                  <a:lnTo>
                    <a:pt x="60" y="19"/>
                  </a:lnTo>
                  <a:lnTo>
                    <a:pt x="58" y="18"/>
                  </a:lnTo>
                  <a:lnTo>
                    <a:pt x="56" y="17"/>
                  </a:lnTo>
                  <a:lnTo>
                    <a:pt x="54" y="18"/>
                  </a:lnTo>
                  <a:lnTo>
                    <a:pt x="52" y="18"/>
                  </a:lnTo>
                  <a:lnTo>
                    <a:pt x="50" y="18"/>
                  </a:lnTo>
                  <a:lnTo>
                    <a:pt x="49" y="18"/>
                  </a:lnTo>
                  <a:lnTo>
                    <a:pt x="48" y="16"/>
                  </a:lnTo>
                  <a:lnTo>
                    <a:pt x="49" y="15"/>
                  </a:lnTo>
                  <a:lnTo>
                    <a:pt x="50" y="15"/>
                  </a:lnTo>
                  <a:lnTo>
                    <a:pt x="54" y="14"/>
                  </a:lnTo>
                  <a:lnTo>
                    <a:pt x="59" y="14"/>
                  </a:lnTo>
                  <a:lnTo>
                    <a:pt x="63" y="16"/>
                  </a:lnTo>
                  <a:lnTo>
                    <a:pt x="66" y="16"/>
                  </a:lnTo>
                  <a:lnTo>
                    <a:pt x="69" y="17"/>
                  </a:lnTo>
                  <a:lnTo>
                    <a:pt x="72" y="19"/>
                  </a:lnTo>
                  <a:lnTo>
                    <a:pt x="75" y="19"/>
                  </a:lnTo>
                  <a:lnTo>
                    <a:pt x="78" y="20"/>
                  </a:lnTo>
                  <a:lnTo>
                    <a:pt x="80" y="22"/>
                  </a:lnTo>
                  <a:lnTo>
                    <a:pt x="82" y="23"/>
                  </a:lnTo>
                  <a:lnTo>
                    <a:pt x="84" y="23"/>
                  </a:lnTo>
                  <a:lnTo>
                    <a:pt x="87" y="22"/>
                  </a:lnTo>
                  <a:lnTo>
                    <a:pt x="85" y="19"/>
                  </a:lnTo>
                  <a:lnTo>
                    <a:pt x="83" y="18"/>
                  </a:lnTo>
                  <a:lnTo>
                    <a:pt x="81" y="17"/>
                  </a:lnTo>
                  <a:lnTo>
                    <a:pt x="79" y="16"/>
                  </a:lnTo>
                  <a:lnTo>
                    <a:pt x="78" y="15"/>
                  </a:lnTo>
                  <a:lnTo>
                    <a:pt x="77" y="15"/>
                  </a:lnTo>
                  <a:lnTo>
                    <a:pt x="75" y="15"/>
                  </a:lnTo>
                  <a:lnTo>
                    <a:pt x="74" y="14"/>
                  </a:lnTo>
                  <a:lnTo>
                    <a:pt x="73" y="12"/>
                  </a:lnTo>
                  <a:lnTo>
                    <a:pt x="75" y="12"/>
                  </a:lnTo>
                  <a:lnTo>
                    <a:pt x="77" y="12"/>
                  </a:lnTo>
                  <a:lnTo>
                    <a:pt x="79" y="12"/>
                  </a:lnTo>
                  <a:lnTo>
                    <a:pt x="80" y="13"/>
                  </a:lnTo>
                  <a:lnTo>
                    <a:pt x="82" y="13"/>
                  </a:lnTo>
                  <a:lnTo>
                    <a:pt x="84" y="15"/>
                  </a:lnTo>
                  <a:lnTo>
                    <a:pt x="86" y="16"/>
                  </a:lnTo>
                  <a:lnTo>
                    <a:pt x="89" y="18"/>
                  </a:lnTo>
                  <a:lnTo>
                    <a:pt x="92" y="18"/>
                  </a:lnTo>
                  <a:lnTo>
                    <a:pt x="95" y="18"/>
                  </a:lnTo>
                  <a:lnTo>
                    <a:pt x="89" y="13"/>
                  </a:lnTo>
                  <a:lnTo>
                    <a:pt x="81" y="11"/>
                  </a:lnTo>
                  <a:lnTo>
                    <a:pt x="72" y="9"/>
                  </a:lnTo>
                  <a:lnTo>
                    <a:pt x="71" y="8"/>
                  </a:lnTo>
                  <a:lnTo>
                    <a:pt x="70" y="8"/>
                  </a:lnTo>
                  <a:lnTo>
                    <a:pt x="68" y="8"/>
                  </a:lnTo>
                  <a:lnTo>
                    <a:pt x="66" y="8"/>
                  </a:lnTo>
                  <a:lnTo>
                    <a:pt x="65" y="7"/>
                  </a:lnTo>
                  <a:lnTo>
                    <a:pt x="64" y="6"/>
                  </a:lnTo>
                  <a:lnTo>
                    <a:pt x="65" y="5"/>
                  </a:lnTo>
                  <a:lnTo>
                    <a:pt x="75" y="6"/>
                  </a:lnTo>
                  <a:lnTo>
                    <a:pt x="85" y="8"/>
                  </a:lnTo>
                  <a:lnTo>
                    <a:pt x="93" y="12"/>
                  </a:lnTo>
                  <a:lnTo>
                    <a:pt x="94" y="13"/>
                  </a:lnTo>
                  <a:lnTo>
                    <a:pt x="96" y="14"/>
                  </a:lnTo>
                  <a:lnTo>
                    <a:pt x="98" y="15"/>
                  </a:lnTo>
                  <a:lnTo>
                    <a:pt x="100" y="15"/>
                  </a:lnTo>
                  <a:lnTo>
                    <a:pt x="101" y="15"/>
                  </a:lnTo>
                  <a:lnTo>
                    <a:pt x="102" y="13"/>
                  </a:lnTo>
                  <a:lnTo>
                    <a:pt x="101" y="12"/>
                  </a:lnTo>
                  <a:lnTo>
                    <a:pt x="98" y="11"/>
                  </a:lnTo>
                  <a:lnTo>
                    <a:pt x="95" y="1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AB716F-BED7-4F53-A067-2E9CB737C5BC}" type="datetime1">
              <a:rPr lang="en-US" smtClean="0"/>
              <a:t>1/31/24</a:t>
            </a:fld>
            <a:endParaRPr lang="en-US" dirty="0"/>
          </a:p>
        </p:txBody>
      </p:sp>
      <p:sp>
        <p:nvSpPr>
          <p:cNvPr id="4" name="Footer Placeholder 3"/>
          <p:cNvSpPr>
            <a:spLocks noGrp="1"/>
          </p:cNvSpPr>
          <p:nvPr>
            <p:ph type="ftr" sz="quarter" idx="11"/>
          </p:nvPr>
        </p:nvSpPr>
        <p:spPr/>
        <p:txBody>
          <a:bodyPr/>
          <a:lstStyle>
            <a:lvl1pPr>
              <a:defRPr/>
            </a:lvl1pPr>
          </a:lstStyle>
          <a:p>
            <a:r>
              <a:rPr lang="en-US" dirty="0"/>
              <a:t>Footer</a:t>
            </a:r>
          </a:p>
        </p:txBody>
      </p:sp>
      <p:sp>
        <p:nvSpPr>
          <p:cNvPr id="5" name="Slide Number Placeholder 4"/>
          <p:cNvSpPr>
            <a:spLocks noGrp="1"/>
          </p:cNvSpPr>
          <p:nvPr>
            <p:ph type="sldNum" sz="quarter" idx="12"/>
          </p:nvPr>
        </p:nvSpPr>
        <p:spPr/>
        <p:txBody>
          <a:bodyPr/>
          <a:lstStyle/>
          <a:p>
            <a:fld id="{FB6A712C-932C-4237-89D7-235183607C9F}" type="slidenum">
              <a:rPr lang="en-US" smtClean="0"/>
              <a:pPr/>
              <a:t>‹#›</a:t>
            </a:fld>
            <a:endParaRPr lang="en-US" dirty="0"/>
          </a:p>
        </p:txBody>
      </p:sp>
      <p:cxnSp>
        <p:nvCxnSpPr>
          <p:cNvPr id="7" name="Straight Connector 6"/>
          <p:cNvCxnSpPr/>
          <p:nvPr userDrawn="1"/>
        </p:nvCxnSpPr>
        <p:spPr>
          <a:xfrm>
            <a:off x="1726750" y="3200400"/>
            <a:ext cx="9547913"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8" name="Title 7"/>
          <p:cNvSpPr>
            <a:spLocks noGrp="1"/>
          </p:cNvSpPr>
          <p:nvPr>
            <p:ph type="title" hasCustomPrompt="1"/>
          </p:nvPr>
        </p:nvSpPr>
        <p:spPr>
          <a:xfrm>
            <a:off x="1913645" y="1905000"/>
            <a:ext cx="9994837" cy="1143000"/>
          </a:xfrm>
        </p:spPr>
        <p:txBody>
          <a:bodyPr/>
          <a:lstStyle>
            <a:lvl1pPr>
              <a:defRPr/>
            </a:lvl1pPr>
          </a:lstStyle>
          <a:p>
            <a:r>
              <a:rPr lang="en-US" dirty="0"/>
              <a:t>Title Only</a:t>
            </a:r>
          </a:p>
        </p:txBody>
      </p:sp>
      <p:sp>
        <p:nvSpPr>
          <p:cNvPr id="9" name="Rectangle 8"/>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0" name="Group 4"/>
          <p:cNvGrpSpPr>
            <a:grpSpLocks noChangeAspect="1"/>
          </p:cNvGrpSpPr>
          <p:nvPr userDrawn="1"/>
        </p:nvGrpSpPr>
        <p:grpSpPr bwMode="auto">
          <a:xfrm>
            <a:off x="10967560" y="5634849"/>
            <a:ext cx="1146652" cy="1146951"/>
            <a:chOff x="11" y="3648"/>
            <a:chExt cx="571" cy="672"/>
          </a:xfrm>
        </p:grpSpPr>
        <p:sp>
          <p:nvSpPr>
            <p:cNvPr id="11"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9985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8C2560D-EC28-3B41-86E8-18F1CE0113B4}" type="datetimeFigureOut">
              <a:rPr lang="en-US" smtClean="0"/>
              <a:t>1/31/24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1492625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2AB12-3F54-3E44-88D6-04D9739B63A1}" type="datetimeFigureOut">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F0314-7C75-8343-B083-171A4BD0CB6F}" type="slidenum">
              <a:rPr lang="en-US" smtClean="0"/>
              <a:t>‹#›</a:t>
            </a:fld>
            <a:endParaRPr lang="en-US"/>
          </a:p>
        </p:txBody>
      </p:sp>
    </p:spTree>
    <p:extLst>
      <p:ext uri="{BB962C8B-B14F-4D97-AF65-F5344CB8AC3E}">
        <p14:creationId xmlns:p14="http://schemas.microsoft.com/office/powerpoint/2010/main" val="388912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67" y="2130848"/>
            <a:ext cx="10361692" cy="1470049"/>
          </a:xfrm>
        </p:spPr>
        <p:txBody>
          <a:bodyPr/>
          <a:lstStyle/>
          <a:p>
            <a:r>
              <a:rPr lang="en-US"/>
              <a:t>Click to edit Master title style</a:t>
            </a:r>
          </a:p>
        </p:txBody>
      </p:sp>
      <p:sp>
        <p:nvSpPr>
          <p:cNvPr id="3" name="Subtitle 2"/>
          <p:cNvSpPr>
            <a:spLocks noGrp="1"/>
          </p:cNvSpPr>
          <p:nvPr>
            <p:ph type="subTitle" idx="1"/>
          </p:nvPr>
        </p:nvSpPr>
        <p:spPr>
          <a:xfrm>
            <a:off x="1828622" y="3886647"/>
            <a:ext cx="8531582" cy="1752451"/>
          </a:xfrm>
        </p:spPr>
        <p:txBody>
          <a:bodyPr/>
          <a:lstStyle>
            <a:lvl1pPr marL="0" indent="0" algn="ctr">
              <a:buNone/>
              <a:defRPr/>
            </a:lvl1pPr>
            <a:lvl2pPr marL="382631" indent="0" algn="ctr">
              <a:buNone/>
              <a:defRPr/>
            </a:lvl2pPr>
            <a:lvl3pPr marL="765261" indent="0" algn="ctr">
              <a:buNone/>
              <a:defRPr/>
            </a:lvl3pPr>
            <a:lvl4pPr marL="1147892" indent="0" algn="ctr">
              <a:buNone/>
              <a:defRPr/>
            </a:lvl4pPr>
            <a:lvl5pPr marL="1530523" indent="0" algn="ctr">
              <a:buNone/>
              <a:defRPr/>
            </a:lvl5pPr>
            <a:lvl6pPr marL="1913153" indent="0" algn="ctr">
              <a:buNone/>
              <a:defRPr/>
            </a:lvl6pPr>
            <a:lvl7pPr marL="2295784" indent="0" algn="ctr">
              <a:buNone/>
              <a:defRPr/>
            </a:lvl7pPr>
            <a:lvl8pPr marL="2678415" indent="0" algn="ctr">
              <a:buNone/>
              <a:defRPr/>
            </a:lvl8pPr>
            <a:lvl9pPr marL="3061045"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8CCAD892-3784-264C-A276-CC36096E9E6A}" type="slidenum">
              <a:rPr lang="en-US"/>
              <a:pPr/>
              <a:t>‹#›</a:t>
            </a:fld>
            <a:endParaRPr lang="en-US"/>
          </a:p>
        </p:txBody>
      </p:sp>
    </p:spTree>
    <p:extLst>
      <p:ext uri="{BB962C8B-B14F-4D97-AF65-F5344CB8AC3E}">
        <p14:creationId xmlns:p14="http://schemas.microsoft.com/office/powerpoint/2010/main" val="232029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Text, Image, Video, etc)">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08012" y="5867400"/>
            <a:ext cx="10286999" cy="457200"/>
          </a:xfrm>
        </p:spPr>
        <p:txBody>
          <a:bodyPr>
            <a:noAutofit/>
          </a:bodyPr>
          <a:lstStyle>
            <a:lvl1pPr marL="109709" indent="0">
              <a:buNone/>
              <a:defRPr sz="2400" baseline="0"/>
            </a:lvl1pPr>
          </a:lstStyle>
          <a:p>
            <a:pPr lvl="0"/>
            <a:r>
              <a:rPr lang="en-US" dirty="0"/>
              <a:t>Image Caption (if applicable)</a:t>
            </a:r>
          </a:p>
        </p:txBody>
      </p:sp>
      <p:sp>
        <p:nvSpPr>
          <p:cNvPr id="6" name="Title 1"/>
          <p:cNvSpPr>
            <a:spLocks noGrp="1"/>
          </p:cNvSpPr>
          <p:nvPr>
            <p:ph type="title" hasCustomPrompt="1"/>
          </p:nvPr>
        </p:nvSpPr>
        <p:spPr>
          <a:xfrm>
            <a:off x="605595" y="152400"/>
            <a:ext cx="11302887" cy="1143000"/>
          </a:xfrm>
        </p:spPr>
        <p:txBody>
          <a:bodyPr>
            <a:normAutofit/>
          </a:bodyPr>
          <a:lstStyle>
            <a:lvl1pPr>
              <a:defRPr sz="4800"/>
            </a:lvl1pPr>
            <a:extLst/>
          </a:lstStyle>
          <a:p>
            <a:r>
              <a:rPr kumimoji="0" lang="en-US" dirty="0"/>
              <a:t>Title and Content</a:t>
            </a:r>
          </a:p>
        </p:txBody>
      </p:sp>
      <p:sp>
        <p:nvSpPr>
          <p:cNvPr id="7" name="Content Placeholder 2"/>
          <p:cNvSpPr>
            <a:spLocks noGrp="1"/>
          </p:cNvSpPr>
          <p:nvPr>
            <p:ph sz="half" idx="1" hasCustomPrompt="1"/>
          </p:nvPr>
        </p:nvSpPr>
        <p:spPr>
          <a:xfrm>
            <a:off x="608012" y="1524000"/>
            <a:ext cx="11276093" cy="4267200"/>
          </a:xfrm>
        </p:spPr>
        <p:txBody>
          <a:bodyPr/>
          <a:lstStyle>
            <a:lvl1pPr>
              <a:defRPr sz="3700" baseline="0"/>
            </a:lvl1pPr>
            <a:lvl2pPr>
              <a:defRPr sz="3200"/>
            </a:lvl2pPr>
            <a:lvl3pPr>
              <a:defRPr sz="2700"/>
            </a:lvl3pPr>
            <a:lvl4pPr>
              <a:defRPr sz="2400"/>
            </a:lvl4pPr>
            <a:lvl5pPr>
              <a:defRPr sz="2400"/>
            </a:lvl5pPr>
            <a:extLst/>
          </a:lstStyle>
          <a:p>
            <a:pPr lvl="0" eaLnBrk="1" latinLnBrk="0" hangingPunct="1"/>
            <a:r>
              <a:rPr lang="en-US" dirty="0"/>
              <a:t>Edit text here or click icon to insert image/object. Use at least size 24 font.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9"/>
          </p:nvPr>
        </p:nvSpPr>
        <p:spPr/>
        <p:txBody>
          <a:bodyPr/>
          <a:lstStyle/>
          <a:p>
            <a:fld id="{9E9B7458-EAAB-402C-9F09-D74C29D449F3}" type="datetime1">
              <a:rPr lang="en-US" smtClean="0"/>
              <a:t>1/31/24</a:t>
            </a:fld>
            <a:endParaRPr lang="en-US" dirty="0"/>
          </a:p>
        </p:txBody>
      </p:sp>
      <p:sp>
        <p:nvSpPr>
          <p:cNvPr id="11" name="Footer Placeholder 10"/>
          <p:cNvSpPr>
            <a:spLocks noGrp="1"/>
          </p:cNvSpPr>
          <p:nvPr>
            <p:ph type="ftr" sz="quarter" idx="20"/>
          </p:nvPr>
        </p:nvSpPr>
        <p:spPr/>
        <p:txBody>
          <a:bodyPr/>
          <a:lstStyle>
            <a:lvl1pPr>
              <a:defRPr/>
            </a:lvl1pPr>
          </a:lstStyle>
          <a:p>
            <a:r>
              <a:rPr lang="en-US" dirty="0"/>
              <a:t>Footer</a:t>
            </a:r>
          </a:p>
        </p:txBody>
      </p:sp>
      <p:sp>
        <p:nvSpPr>
          <p:cNvPr id="12" name="Slide Number Placeholder 11"/>
          <p:cNvSpPr>
            <a:spLocks noGrp="1"/>
          </p:cNvSpPr>
          <p:nvPr>
            <p:ph type="sldNum" sz="quarter" idx="21"/>
          </p:nvPr>
        </p:nvSpPr>
        <p:spPr>
          <a:xfrm>
            <a:off x="507868" y="6375400"/>
            <a:ext cx="581001" cy="365125"/>
          </a:xfrm>
        </p:spPr>
        <p:txBody>
          <a:bodyPr/>
          <a:lstStyle/>
          <a:p>
            <a:fld id="{FB6A712C-932C-4237-89D7-235183607C9F}" type="slidenum">
              <a:rPr lang="en-US" smtClean="0"/>
              <a:pPr/>
              <a:t>‹#›</a:t>
            </a:fld>
            <a:endParaRPr lang="en-US" dirty="0"/>
          </a:p>
        </p:txBody>
      </p:sp>
      <p:cxnSp>
        <p:nvCxnSpPr>
          <p:cNvPr id="8" name="Straight Connector 7"/>
          <p:cNvCxnSpPr/>
          <p:nvPr userDrawn="1"/>
        </p:nvCxnSpPr>
        <p:spPr>
          <a:xfrm>
            <a:off x="608012" y="1447800"/>
            <a:ext cx="10565078"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9" name="Rectangle 8"/>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3" name="Group 4"/>
          <p:cNvGrpSpPr>
            <a:grpSpLocks noChangeAspect="1"/>
          </p:cNvGrpSpPr>
          <p:nvPr userDrawn="1"/>
        </p:nvGrpSpPr>
        <p:grpSpPr bwMode="auto">
          <a:xfrm>
            <a:off x="10967560" y="5634849"/>
            <a:ext cx="1146652" cy="1146951"/>
            <a:chOff x="11" y="3648"/>
            <a:chExt cx="571" cy="672"/>
          </a:xfrm>
        </p:grpSpPr>
        <p:sp>
          <p:nvSpPr>
            <p:cNvPr id="14"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67EE7AE6-F85E-48C1-B168-4F377FB784F5}" type="datetime1">
              <a:rPr lang="en-US" smtClean="0"/>
              <a:t>1/31/24</a:t>
            </a:fld>
            <a:endParaRPr lang="en-US" dirty="0"/>
          </a:p>
        </p:txBody>
      </p:sp>
      <p:sp>
        <p:nvSpPr>
          <p:cNvPr id="4" name="Footer Placeholder 3"/>
          <p:cNvSpPr>
            <a:spLocks noGrp="1"/>
          </p:cNvSpPr>
          <p:nvPr>
            <p:ph type="ftr" sz="quarter" idx="15"/>
          </p:nvPr>
        </p:nvSpPr>
        <p:spPr/>
        <p:txBody>
          <a:bodyPr/>
          <a:lstStyle>
            <a:lvl1pPr>
              <a:defRPr/>
            </a:lvl1pPr>
          </a:lstStyle>
          <a:p>
            <a:r>
              <a:rPr lang="en-US" dirty="0"/>
              <a:t>Footer</a:t>
            </a:r>
          </a:p>
        </p:txBody>
      </p:sp>
      <p:sp>
        <p:nvSpPr>
          <p:cNvPr id="5" name="Slide Number Placeholder 4"/>
          <p:cNvSpPr>
            <a:spLocks noGrp="1"/>
          </p:cNvSpPr>
          <p:nvPr>
            <p:ph type="sldNum" sz="quarter" idx="16"/>
          </p:nvPr>
        </p:nvSpPr>
        <p:spPr>
          <a:xfrm>
            <a:off x="507868" y="6375400"/>
            <a:ext cx="581001" cy="365125"/>
          </a:xfrm>
        </p:spPr>
        <p:txBody>
          <a:bodyPr/>
          <a:lstStyle/>
          <a:p>
            <a:fld id="{FB6A712C-932C-4237-89D7-235183607C9F}" type="slidenum">
              <a:rPr lang="en-US" smtClean="0"/>
              <a:pPr/>
              <a:t>‹#›</a:t>
            </a:fld>
            <a:endParaRPr lang="en-US" dirty="0"/>
          </a:p>
        </p:txBody>
      </p:sp>
      <p:sp>
        <p:nvSpPr>
          <p:cNvPr id="6" name="Title 5"/>
          <p:cNvSpPr>
            <a:spLocks noGrp="1"/>
          </p:cNvSpPr>
          <p:nvPr>
            <p:ph type="title" hasCustomPrompt="1"/>
          </p:nvPr>
        </p:nvSpPr>
        <p:spPr>
          <a:xfrm>
            <a:off x="605595" y="152400"/>
            <a:ext cx="11302887" cy="1143000"/>
          </a:xfrm>
        </p:spPr>
        <p:txBody>
          <a:bodyPr/>
          <a:lstStyle>
            <a:lvl1pPr>
              <a:defRPr/>
            </a:lvl1pPr>
          </a:lstStyle>
          <a:p>
            <a:r>
              <a:rPr lang="en-US" dirty="0"/>
              <a:t>Title and Text</a:t>
            </a:r>
          </a:p>
        </p:txBody>
      </p:sp>
      <p:cxnSp>
        <p:nvCxnSpPr>
          <p:cNvPr id="8" name="Straight Connector 7"/>
          <p:cNvCxnSpPr/>
          <p:nvPr userDrawn="1"/>
        </p:nvCxnSpPr>
        <p:spPr>
          <a:xfrm>
            <a:off x="608012" y="1447800"/>
            <a:ext cx="10565078"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16" name="Text Placeholder 15"/>
          <p:cNvSpPr>
            <a:spLocks noGrp="1"/>
          </p:cNvSpPr>
          <p:nvPr>
            <p:ph type="body" sz="quarter" idx="18" hasCustomPrompt="1"/>
          </p:nvPr>
        </p:nvSpPr>
        <p:spPr>
          <a:xfrm>
            <a:off x="608012" y="1524000"/>
            <a:ext cx="11277600" cy="4724400"/>
          </a:xfrm>
        </p:spPr>
        <p:txBody>
          <a:bodyPr>
            <a:normAutofit/>
          </a:bodyPr>
          <a:lstStyle>
            <a:lvl1pPr eaLnBrk="1" latinLnBrk="0" hangingPunct="1">
              <a:defRPr sz="3600"/>
            </a:lvl1pPr>
            <a:lvl5pPr>
              <a:defRPr/>
            </a:lvl5pPr>
          </a:lstStyle>
          <a:p>
            <a:pPr lvl="0" eaLnBrk="1" latinLnBrk="0" hangingPunct="1"/>
            <a:r>
              <a:rPr lang="en-US" dirty="0"/>
              <a:t>Edit text here. Use at least size 24 font.</a:t>
            </a:r>
          </a:p>
        </p:txBody>
      </p:sp>
      <p:sp>
        <p:nvSpPr>
          <p:cNvPr id="9" name="Rectangle 8"/>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0" name="Group 4"/>
          <p:cNvGrpSpPr>
            <a:grpSpLocks noChangeAspect="1"/>
          </p:cNvGrpSpPr>
          <p:nvPr userDrawn="1"/>
        </p:nvGrpSpPr>
        <p:grpSpPr bwMode="auto">
          <a:xfrm>
            <a:off x="10967560" y="5634849"/>
            <a:ext cx="1146652" cy="1146951"/>
            <a:chOff x="11" y="3648"/>
            <a:chExt cx="571" cy="672"/>
          </a:xfrm>
        </p:grpSpPr>
        <p:sp>
          <p:nvSpPr>
            <p:cNvPr id="11"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6758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arning Objectiv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13" y="152400"/>
            <a:ext cx="11300470" cy="1143000"/>
          </a:xfrm>
        </p:spPr>
        <p:txBody>
          <a:bodyPr>
            <a:normAutofit/>
          </a:bodyPr>
          <a:lstStyle>
            <a:lvl1pPr>
              <a:defRPr sz="4800"/>
            </a:lvl1pPr>
            <a:extLst/>
          </a:lstStyle>
          <a:p>
            <a:r>
              <a:rPr kumimoji="0" lang="en-US" dirty="0"/>
              <a:t>Learning Objectives and Keywords</a:t>
            </a:r>
          </a:p>
        </p:txBody>
      </p:sp>
      <p:sp>
        <p:nvSpPr>
          <p:cNvPr id="12" name="Text Placeholder 11"/>
          <p:cNvSpPr>
            <a:spLocks noGrp="1"/>
          </p:cNvSpPr>
          <p:nvPr>
            <p:ph type="body" sz="quarter" idx="13" hasCustomPrompt="1"/>
          </p:nvPr>
        </p:nvSpPr>
        <p:spPr>
          <a:xfrm>
            <a:off x="608012" y="1524000"/>
            <a:ext cx="11276093" cy="3886200"/>
          </a:xfrm>
        </p:spPr>
        <p:txBody>
          <a:bodyPr>
            <a:normAutofit/>
          </a:bodyPr>
          <a:lstStyle>
            <a:lvl1pPr eaLnBrk="1" latinLnBrk="0" hangingPunct="1">
              <a:defRPr sz="3600" baseline="0"/>
            </a:lvl1pPr>
          </a:lstStyle>
          <a:p>
            <a:pPr lvl="0" eaLnBrk="1" latinLnBrk="0" hangingPunct="1"/>
            <a:r>
              <a:rPr lang="en-US" dirty="0"/>
              <a:t>Enter least 1 learning objective here, one per line.</a:t>
            </a:r>
          </a:p>
          <a:p>
            <a:pPr lvl="0" eaLnBrk="1" latinLnBrk="0" hangingPunct="1"/>
            <a:r>
              <a:rPr lang="en-US" dirty="0"/>
              <a:t>Learning Objective 2</a:t>
            </a:r>
          </a:p>
          <a:p>
            <a:pPr lvl="0" eaLnBrk="1" latinLnBrk="0" hangingPunct="1"/>
            <a:r>
              <a:rPr lang="en-US" dirty="0"/>
              <a:t>Learning Objective 3</a:t>
            </a:r>
          </a:p>
        </p:txBody>
      </p:sp>
      <p:sp>
        <p:nvSpPr>
          <p:cNvPr id="4" name="Date Placeholder 3"/>
          <p:cNvSpPr>
            <a:spLocks noGrp="1"/>
          </p:cNvSpPr>
          <p:nvPr>
            <p:ph type="dt" sz="half" idx="14"/>
          </p:nvPr>
        </p:nvSpPr>
        <p:spPr/>
        <p:txBody>
          <a:bodyPr/>
          <a:lstStyle/>
          <a:p>
            <a:fld id="{FF28C15F-9465-4327-BB61-B49E1CF8A73C}" type="datetime1">
              <a:rPr lang="en-US" smtClean="0"/>
              <a:t>1/31/24</a:t>
            </a:fld>
            <a:endParaRPr lang="en-US" dirty="0"/>
          </a:p>
        </p:txBody>
      </p:sp>
      <p:sp>
        <p:nvSpPr>
          <p:cNvPr id="5" name="Footer Placeholder 4"/>
          <p:cNvSpPr>
            <a:spLocks noGrp="1"/>
          </p:cNvSpPr>
          <p:nvPr>
            <p:ph type="ftr" sz="quarter" idx="15"/>
          </p:nvPr>
        </p:nvSpPr>
        <p:spPr/>
        <p:txBody>
          <a:bodyPr/>
          <a:lstStyle>
            <a:lvl1pPr>
              <a:defRPr/>
            </a:lvl1pPr>
          </a:lstStyle>
          <a:p>
            <a:r>
              <a:rPr lang="en-US" dirty="0"/>
              <a:t>Footer</a:t>
            </a:r>
          </a:p>
        </p:txBody>
      </p:sp>
      <p:sp>
        <p:nvSpPr>
          <p:cNvPr id="6" name="Slide Number Placeholder 5"/>
          <p:cNvSpPr>
            <a:spLocks noGrp="1"/>
          </p:cNvSpPr>
          <p:nvPr>
            <p:ph type="sldNum" sz="quarter" idx="16"/>
          </p:nvPr>
        </p:nvSpPr>
        <p:spPr>
          <a:xfrm>
            <a:off x="507868" y="6375400"/>
            <a:ext cx="581001" cy="365125"/>
          </a:xfrm>
        </p:spPr>
        <p:txBody>
          <a:bodyPr/>
          <a:lstStyle/>
          <a:p>
            <a:fld id="{FB6A712C-932C-4237-89D7-235183607C9F}" type="slidenum">
              <a:rPr lang="en-US" smtClean="0"/>
              <a:pPr/>
              <a:t>‹#›</a:t>
            </a:fld>
            <a:endParaRPr lang="en-US" dirty="0"/>
          </a:p>
        </p:txBody>
      </p:sp>
      <p:sp>
        <p:nvSpPr>
          <p:cNvPr id="7" name="Text Placeholder 6"/>
          <p:cNvSpPr>
            <a:spLocks noGrp="1"/>
          </p:cNvSpPr>
          <p:nvPr>
            <p:ph type="body" sz="quarter" idx="17" hasCustomPrompt="1"/>
          </p:nvPr>
        </p:nvSpPr>
        <p:spPr>
          <a:xfrm>
            <a:off x="608012" y="5410200"/>
            <a:ext cx="11276093" cy="762000"/>
          </a:xfrm>
        </p:spPr>
        <p:txBody>
          <a:bodyPr anchor="ctr">
            <a:normAutofit/>
          </a:bodyPr>
          <a:lstStyle>
            <a:lvl1pPr>
              <a:defRPr sz="2400" baseline="0"/>
            </a:lvl1pPr>
          </a:lstStyle>
          <a:p>
            <a:pPr lvl="0"/>
            <a:r>
              <a:rPr lang="en-US" dirty="0"/>
              <a:t>Enter keywords here. E.g. PowerPoint, Microsoft, Presentation</a:t>
            </a:r>
          </a:p>
        </p:txBody>
      </p:sp>
      <p:cxnSp>
        <p:nvCxnSpPr>
          <p:cNvPr id="8" name="Straight Connector 7"/>
          <p:cNvCxnSpPr/>
          <p:nvPr userDrawn="1"/>
        </p:nvCxnSpPr>
        <p:spPr>
          <a:xfrm>
            <a:off x="608012" y="1447800"/>
            <a:ext cx="10591800"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9" name="Rectangle 8"/>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0" name="Group 4"/>
          <p:cNvGrpSpPr>
            <a:grpSpLocks noChangeAspect="1"/>
          </p:cNvGrpSpPr>
          <p:nvPr userDrawn="1"/>
        </p:nvGrpSpPr>
        <p:grpSpPr bwMode="auto">
          <a:xfrm>
            <a:off x="10967560" y="5634849"/>
            <a:ext cx="1146652" cy="1146951"/>
            <a:chOff x="11" y="3648"/>
            <a:chExt cx="571" cy="672"/>
          </a:xfrm>
        </p:grpSpPr>
        <p:sp>
          <p:nvSpPr>
            <p:cNvPr id="11"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Image">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fld id="{912D1458-AEC7-4AA5-92D9-E62792C0226D}" type="datetime1">
              <a:rPr lang="en-US" smtClean="0"/>
              <a:t>1/31/24</a:t>
            </a:fld>
            <a:endParaRPr lang="en-US" dirty="0"/>
          </a:p>
        </p:txBody>
      </p:sp>
      <p:sp>
        <p:nvSpPr>
          <p:cNvPr id="4" name="Footer Placeholder 3"/>
          <p:cNvSpPr>
            <a:spLocks noGrp="1"/>
          </p:cNvSpPr>
          <p:nvPr>
            <p:ph type="ftr" sz="quarter" idx="16"/>
          </p:nvPr>
        </p:nvSpPr>
        <p:spPr/>
        <p:txBody>
          <a:bodyPr/>
          <a:lstStyle>
            <a:lvl1pPr>
              <a:defRPr/>
            </a:lvl1pPr>
          </a:lstStyle>
          <a:p>
            <a:r>
              <a:rPr lang="en-US" dirty="0"/>
              <a:t>Footer</a:t>
            </a:r>
          </a:p>
        </p:txBody>
      </p:sp>
      <p:sp>
        <p:nvSpPr>
          <p:cNvPr id="6" name="Slide Number Placeholder 5"/>
          <p:cNvSpPr>
            <a:spLocks noGrp="1"/>
          </p:cNvSpPr>
          <p:nvPr>
            <p:ph type="sldNum" sz="quarter" idx="17"/>
          </p:nvPr>
        </p:nvSpPr>
        <p:spPr/>
        <p:txBody>
          <a:bodyPr/>
          <a:lstStyle/>
          <a:p>
            <a:fld id="{FB6A712C-932C-4237-89D7-235183607C9F}" type="slidenum">
              <a:rPr lang="en-US" smtClean="0"/>
              <a:pPr/>
              <a:t>‹#›</a:t>
            </a:fld>
            <a:endParaRPr lang="en-US" dirty="0"/>
          </a:p>
        </p:txBody>
      </p:sp>
      <p:sp>
        <p:nvSpPr>
          <p:cNvPr id="10" name="Title 1"/>
          <p:cNvSpPr>
            <a:spLocks noGrp="1"/>
          </p:cNvSpPr>
          <p:nvPr>
            <p:ph type="title" hasCustomPrompt="1"/>
          </p:nvPr>
        </p:nvSpPr>
        <p:spPr>
          <a:xfrm>
            <a:off x="608013" y="152400"/>
            <a:ext cx="11300470" cy="1143000"/>
          </a:xfrm>
        </p:spPr>
        <p:txBody>
          <a:bodyPr/>
          <a:lstStyle>
            <a:lvl1pPr>
              <a:defRPr/>
            </a:lvl1pPr>
            <a:extLst/>
          </a:lstStyle>
          <a:p>
            <a:r>
              <a:rPr kumimoji="0" lang="en-US" dirty="0"/>
              <a:t>Title and </a:t>
            </a:r>
            <a:r>
              <a:rPr kumimoji="0" lang="en-US" dirty="0" err="1"/>
              <a:t>Text+Image</a:t>
            </a:r>
            <a:endParaRPr kumimoji="0" lang="en-US" dirty="0"/>
          </a:p>
        </p:txBody>
      </p:sp>
      <p:sp>
        <p:nvSpPr>
          <p:cNvPr id="13" name="Content Placeholder 3"/>
          <p:cNvSpPr>
            <a:spLocks noGrp="1"/>
          </p:cNvSpPr>
          <p:nvPr>
            <p:ph sz="half" idx="2" hasCustomPrompt="1"/>
          </p:nvPr>
        </p:nvSpPr>
        <p:spPr>
          <a:xfrm>
            <a:off x="6094412" y="1524000"/>
            <a:ext cx="5814070" cy="4267200"/>
          </a:xfrm>
          <a:effectLst>
            <a:outerShdw blurRad="50800" dist="38100" dir="2700000" algn="tl" rotWithShape="0">
              <a:prstClr val="black">
                <a:alpha val="40000"/>
              </a:prstClr>
            </a:outerShdw>
          </a:effectLst>
        </p:spPr>
        <p:txBody>
          <a:bodyPr/>
          <a:lstStyle>
            <a:lvl1pPr marL="109709" marR="0" indent="0" algn="l" defTabSz="914400" rtl="0" eaLnBrk="1" fontAlgn="auto" latinLnBrk="0" hangingPunct="1">
              <a:lnSpc>
                <a:spcPct val="100000"/>
              </a:lnSpc>
              <a:spcBef>
                <a:spcPts val="800"/>
              </a:spcBef>
              <a:spcAft>
                <a:spcPts val="0"/>
              </a:spcAft>
              <a:buClr>
                <a:schemeClr val="accent1"/>
              </a:buClr>
              <a:buSzPct val="80000"/>
              <a:buFont typeface="Wingdings 2"/>
              <a:buNone/>
              <a:tabLst/>
              <a:defRPr sz="3700"/>
            </a:lvl1pPr>
            <a:lvl2pPr eaLnBrk="1" latinLnBrk="0" hangingPunct="1">
              <a:defRPr sz="3200"/>
            </a:lvl2pPr>
            <a:lvl3pPr eaLnBrk="1" latinLnBrk="0" hangingPunct="1">
              <a:defRPr sz="2700"/>
            </a:lvl3pPr>
            <a:lvl4pPr eaLnBrk="1" latinLnBrk="0" hangingPunct="1">
              <a:defRPr sz="2400"/>
            </a:lvl4pPr>
            <a:lvl5pPr eaLnBrk="1" latinLnBrk="0" hangingPunct="1">
              <a:defRPr sz="2400"/>
            </a:lvl5pPr>
            <a:extLst/>
          </a:lstStyle>
          <a:p>
            <a:pPr marL="487595" marR="0" lvl="0" indent="-377886" algn="l" defTabSz="914400" rtl="0" eaLnBrk="1" fontAlgn="auto" latinLnBrk="0" hangingPunct="1">
              <a:lnSpc>
                <a:spcPct val="100000"/>
              </a:lnSpc>
              <a:spcBef>
                <a:spcPts val="800"/>
              </a:spcBef>
              <a:spcAft>
                <a:spcPts val="0"/>
              </a:spcAft>
              <a:buClr>
                <a:schemeClr val="accent1"/>
              </a:buClr>
              <a:buSzPct val="80000"/>
              <a:buFont typeface="Wingdings 2"/>
              <a:buChar char=""/>
              <a:tabLst/>
              <a:defRPr/>
            </a:pPr>
            <a:r>
              <a:rPr lang="en-US" dirty="0"/>
              <a:t>Edit text here or click icon to insert image/object. Use at least size 24 font.</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Text Placeholder 4"/>
          <p:cNvSpPr>
            <a:spLocks noGrp="1"/>
          </p:cNvSpPr>
          <p:nvPr>
            <p:ph type="body" sz="quarter" idx="18" hasCustomPrompt="1"/>
          </p:nvPr>
        </p:nvSpPr>
        <p:spPr>
          <a:xfrm>
            <a:off x="6094412" y="5867400"/>
            <a:ext cx="4800600" cy="457200"/>
          </a:xfrm>
        </p:spPr>
        <p:txBody>
          <a:bodyPr anchor="ctr">
            <a:noAutofit/>
          </a:bodyPr>
          <a:lstStyle>
            <a:lvl1pPr marL="109709" indent="0">
              <a:buNone/>
              <a:defRPr sz="1800" baseline="0"/>
            </a:lvl1pPr>
          </a:lstStyle>
          <a:p>
            <a:pPr lvl="0"/>
            <a:r>
              <a:rPr lang="en-US" dirty="0"/>
              <a:t>Image Caption/Citation (if applicable)</a:t>
            </a:r>
          </a:p>
        </p:txBody>
      </p:sp>
      <p:cxnSp>
        <p:nvCxnSpPr>
          <p:cNvPr id="11" name="Straight Connector 10"/>
          <p:cNvCxnSpPr/>
          <p:nvPr userDrawn="1"/>
        </p:nvCxnSpPr>
        <p:spPr>
          <a:xfrm>
            <a:off x="608012" y="1447800"/>
            <a:ext cx="10565078"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9" name="Text Placeholder 8"/>
          <p:cNvSpPr>
            <a:spLocks noGrp="1"/>
          </p:cNvSpPr>
          <p:nvPr>
            <p:ph type="body" sz="quarter" idx="19" hasCustomPrompt="1"/>
          </p:nvPr>
        </p:nvSpPr>
        <p:spPr>
          <a:xfrm>
            <a:off x="608013" y="1524000"/>
            <a:ext cx="5410200" cy="4800600"/>
          </a:xfrm>
        </p:spPr>
        <p:txBody>
          <a:bodyPr>
            <a:normAutofit/>
          </a:bodyPr>
          <a:lstStyle>
            <a:lvl1pPr marL="487595" marR="0" indent="-377886" algn="l" defTabSz="914400" rtl="0" eaLnBrk="1" fontAlgn="auto" latinLnBrk="0" hangingPunct="1">
              <a:lnSpc>
                <a:spcPct val="100000"/>
              </a:lnSpc>
              <a:spcBef>
                <a:spcPts val="800"/>
              </a:spcBef>
              <a:spcAft>
                <a:spcPts val="0"/>
              </a:spcAft>
              <a:buClr>
                <a:srgbClr val="3891A7"/>
              </a:buClr>
              <a:buSzPct val="80000"/>
              <a:buFont typeface="Wingdings 2"/>
              <a:buChar char=""/>
              <a:tabLst/>
              <a:defRPr sz="3600"/>
            </a:lvl1pPr>
            <a:lvl2pPr eaLnBrk="1" latinLnBrk="0" hangingPunct="1">
              <a:defRPr/>
            </a:lvl2pPr>
            <a:lvl3pPr eaLnBrk="1" latinLnBrk="0" hangingPunct="1">
              <a:defRPr/>
            </a:lvl3pPr>
            <a:lvl4pPr eaLnBrk="1" latinLnBrk="0" hangingPunct="1">
              <a:defRPr/>
            </a:lvl4pPr>
            <a:lvl5pPr eaLnBrk="1" latinLnBrk="0" hangingPunct="1">
              <a:defRPr/>
            </a:lvl5pPr>
          </a:lstStyle>
          <a:p>
            <a:pPr marL="487595" marR="0" lvl="0" indent="-377886" algn="l" defTabSz="914400" rtl="0" eaLnBrk="1" fontAlgn="auto" latinLnBrk="0" hangingPunct="1">
              <a:lnSpc>
                <a:spcPct val="100000"/>
              </a:lnSpc>
              <a:spcBef>
                <a:spcPts val="800"/>
              </a:spcBef>
              <a:spcAft>
                <a:spcPts val="0"/>
              </a:spcAft>
              <a:buClr>
                <a:srgbClr val="3891A7"/>
              </a:buClr>
              <a:buSzPct val="80000"/>
              <a:buFont typeface="Wingdings 2"/>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Edit text here. Use at least size 24 font.</a:t>
            </a:r>
          </a:p>
          <a:p>
            <a:pPr marL="487595" marR="0" lvl="0" indent="-377886" algn="l" defTabSz="914400" rtl="0" eaLnBrk="1" fontAlgn="auto" latinLnBrk="0" hangingPunct="1">
              <a:lnSpc>
                <a:spcPct val="100000"/>
              </a:lnSpc>
              <a:spcBef>
                <a:spcPts val="800"/>
              </a:spcBef>
              <a:spcAft>
                <a:spcPts val="0"/>
              </a:spcAft>
              <a:buClr>
                <a:srgbClr val="3891A7"/>
              </a:buClr>
              <a:buSzPct val="80000"/>
              <a:buFont typeface="Wingdings 2"/>
              <a:buChar char=""/>
              <a:tabLst/>
              <a:defRPr/>
            </a:pPr>
            <a:endParaRPr kumimoji="0" lang="en-US" sz="4300" b="0" i="0" u="none" strike="noStrike" kern="1200" cap="none" spc="0" normalizeH="0" baseline="0" noProof="0" dirty="0">
              <a:ln>
                <a:noFill/>
              </a:ln>
              <a:solidFill>
                <a:prstClr val="black"/>
              </a:solidFill>
              <a:effectLst/>
              <a:uLnTx/>
              <a:uFillTx/>
              <a:latin typeface="+mn-lt"/>
              <a:ea typeface="+mn-ea"/>
              <a:cs typeface="+mn-cs"/>
            </a:endParaRPr>
          </a:p>
        </p:txBody>
      </p:sp>
      <p:sp>
        <p:nvSpPr>
          <p:cNvPr id="12" name="Rectangle 11"/>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5" name="Group 4"/>
          <p:cNvGrpSpPr>
            <a:grpSpLocks noChangeAspect="1"/>
          </p:cNvGrpSpPr>
          <p:nvPr userDrawn="1"/>
        </p:nvGrpSpPr>
        <p:grpSpPr bwMode="auto">
          <a:xfrm>
            <a:off x="10967560" y="5634849"/>
            <a:ext cx="1146652" cy="1146951"/>
            <a:chOff x="11" y="3648"/>
            <a:chExt cx="571" cy="672"/>
          </a:xfrm>
        </p:grpSpPr>
        <p:sp>
          <p:nvSpPr>
            <p:cNvPr id="16"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lumn Comparison">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fld id="{912D1458-AEC7-4AA5-92D9-E62792C0226D}" type="datetime1">
              <a:rPr lang="en-US" smtClean="0"/>
              <a:t>1/31/24</a:t>
            </a:fld>
            <a:endParaRPr lang="en-US" dirty="0"/>
          </a:p>
        </p:txBody>
      </p:sp>
      <p:sp>
        <p:nvSpPr>
          <p:cNvPr id="4" name="Footer Placeholder 3"/>
          <p:cNvSpPr>
            <a:spLocks noGrp="1"/>
          </p:cNvSpPr>
          <p:nvPr>
            <p:ph type="ftr" sz="quarter" idx="16"/>
          </p:nvPr>
        </p:nvSpPr>
        <p:spPr/>
        <p:txBody>
          <a:bodyPr/>
          <a:lstStyle>
            <a:lvl1pPr>
              <a:defRPr/>
            </a:lvl1pPr>
          </a:lstStyle>
          <a:p>
            <a:r>
              <a:rPr lang="en-US" dirty="0"/>
              <a:t>Footer</a:t>
            </a:r>
          </a:p>
        </p:txBody>
      </p:sp>
      <p:sp>
        <p:nvSpPr>
          <p:cNvPr id="6" name="Slide Number Placeholder 5"/>
          <p:cNvSpPr>
            <a:spLocks noGrp="1"/>
          </p:cNvSpPr>
          <p:nvPr>
            <p:ph type="sldNum" sz="quarter" idx="17"/>
          </p:nvPr>
        </p:nvSpPr>
        <p:spPr/>
        <p:txBody>
          <a:bodyPr/>
          <a:lstStyle/>
          <a:p>
            <a:fld id="{FB6A712C-932C-4237-89D7-235183607C9F}" type="slidenum">
              <a:rPr lang="en-US" smtClean="0"/>
              <a:pPr/>
              <a:t>‹#›</a:t>
            </a:fld>
            <a:endParaRPr lang="en-US" dirty="0"/>
          </a:p>
        </p:txBody>
      </p:sp>
      <p:sp>
        <p:nvSpPr>
          <p:cNvPr id="10" name="Title 1"/>
          <p:cNvSpPr>
            <a:spLocks noGrp="1"/>
          </p:cNvSpPr>
          <p:nvPr>
            <p:ph type="title" hasCustomPrompt="1"/>
          </p:nvPr>
        </p:nvSpPr>
        <p:spPr>
          <a:xfrm>
            <a:off x="608013" y="152400"/>
            <a:ext cx="11300470" cy="1143000"/>
          </a:xfrm>
        </p:spPr>
        <p:txBody>
          <a:bodyPr/>
          <a:lstStyle>
            <a:lvl1pPr>
              <a:defRPr/>
            </a:lvl1pPr>
            <a:extLst/>
          </a:lstStyle>
          <a:p>
            <a:r>
              <a:rPr kumimoji="0" lang="en-US" dirty="0"/>
              <a:t>Title and Image Comparison</a:t>
            </a:r>
          </a:p>
        </p:txBody>
      </p:sp>
      <p:sp>
        <p:nvSpPr>
          <p:cNvPr id="13" name="Content Placeholder 3"/>
          <p:cNvSpPr>
            <a:spLocks noGrp="1"/>
          </p:cNvSpPr>
          <p:nvPr>
            <p:ph sz="half" idx="2" hasCustomPrompt="1"/>
          </p:nvPr>
        </p:nvSpPr>
        <p:spPr>
          <a:xfrm>
            <a:off x="6246812" y="1524000"/>
            <a:ext cx="5661670" cy="4267200"/>
          </a:xfrm>
          <a:effectLst>
            <a:outerShdw blurRad="50800" dist="38100" dir="2700000" algn="tl" rotWithShape="0">
              <a:prstClr val="black">
                <a:alpha val="40000"/>
              </a:prstClr>
            </a:outerShdw>
          </a:effectLst>
        </p:spPr>
        <p:txBody>
          <a:bodyPr/>
          <a:lstStyle>
            <a:lvl1pPr marL="109709" marR="0" indent="0" algn="l" defTabSz="914400" rtl="0" eaLnBrk="1" fontAlgn="auto" latinLnBrk="0" hangingPunct="1">
              <a:lnSpc>
                <a:spcPct val="100000"/>
              </a:lnSpc>
              <a:spcBef>
                <a:spcPts val="800"/>
              </a:spcBef>
              <a:spcAft>
                <a:spcPts val="0"/>
              </a:spcAft>
              <a:buClr>
                <a:schemeClr val="accent1"/>
              </a:buClr>
              <a:buSzPct val="80000"/>
              <a:buFont typeface="Wingdings 2"/>
              <a:buNone/>
              <a:tabLst/>
              <a:defRPr sz="3700"/>
            </a:lvl1pPr>
            <a:lvl2pPr eaLnBrk="1" latinLnBrk="0" hangingPunct="1">
              <a:defRPr sz="3200"/>
            </a:lvl2pPr>
            <a:lvl3pPr eaLnBrk="1" latinLnBrk="0" hangingPunct="1">
              <a:defRPr sz="2700"/>
            </a:lvl3pPr>
            <a:lvl4pPr eaLnBrk="1" latinLnBrk="0" hangingPunct="1">
              <a:defRPr sz="2400"/>
            </a:lvl4pPr>
            <a:lvl5pPr eaLnBrk="1" latinLnBrk="0" hangingPunct="1">
              <a:defRPr sz="2400"/>
            </a:lvl5pPr>
            <a:extLst/>
          </a:lstStyle>
          <a:p>
            <a:pPr marL="487595" marR="0" lvl="0" indent="-377886" algn="l" defTabSz="914400" rtl="0" eaLnBrk="1" fontAlgn="auto" latinLnBrk="0" hangingPunct="1">
              <a:lnSpc>
                <a:spcPct val="100000"/>
              </a:lnSpc>
              <a:spcBef>
                <a:spcPts val="800"/>
              </a:spcBef>
              <a:spcAft>
                <a:spcPts val="0"/>
              </a:spcAft>
              <a:buClr>
                <a:schemeClr val="accent1"/>
              </a:buClr>
              <a:buSzPct val="80000"/>
              <a:buFont typeface="Wingdings 2"/>
              <a:buChar char=""/>
              <a:tabLst/>
              <a:defRPr/>
            </a:pPr>
            <a:r>
              <a:rPr lang="en-US" dirty="0"/>
              <a:t>Edit text here or click icon to insert image/object. Use at least size 24 font.</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Text Placeholder 4"/>
          <p:cNvSpPr>
            <a:spLocks noGrp="1"/>
          </p:cNvSpPr>
          <p:nvPr>
            <p:ph type="body" sz="quarter" idx="18" hasCustomPrompt="1"/>
          </p:nvPr>
        </p:nvSpPr>
        <p:spPr>
          <a:xfrm>
            <a:off x="6246812" y="5867400"/>
            <a:ext cx="4648200" cy="457200"/>
          </a:xfrm>
        </p:spPr>
        <p:txBody>
          <a:bodyPr anchor="ctr">
            <a:noAutofit/>
          </a:bodyPr>
          <a:lstStyle>
            <a:lvl1pPr marL="109709" indent="0">
              <a:buNone/>
              <a:defRPr sz="1800" baseline="0"/>
            </a:lvl1pPr>
          </a:lstStyle>
          <a:p>
            <a:pPr lvl="0"/>
            <a:r>
              <a:rPr lang="en-US" dirty="0"/>
              <a:t>Image Caption/Citation (if applicable)</a:t>
            </a:r>
          </a:p>
        </p:txBody>
      </p:sp>
      <p:cxnSp>
        <p:nvCxnSpPr>
          <p:cNvPr id="11" name="Straight Connector 10"/>
          <p:cNvCxnSpPr/>
          <p:nvPr userDrawn="1"/>
        </p:nvCxnSpPr>
        <p:spPr>
          <a:xfrm>
            <a:off x="608012" y="1447800"/>
            <a:ext cx="10565078"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12" name="Content Placeholder 3"/>
          <p:cNvSpPr>
            <a:spLocks noGrp="1"/>
          </p:cNvSpPr>
          <p:nvPr>
            <p:ph sz="half" idx="19" hasCustomPrompt="1"/>
          </p:nvPr>
        </p:nvSpPr>
        <p:spPr>
          <a:xfrm>
            <a:off x="608012" y="1524000"/>
            <a:ext cx="5509270" cy="4267200"/>
          </a:xfrm>
          <a:effectLst>
            <a:outerShdw blurRad="50800" dist="38100" dir="2700000" algn="tl" rotWithShape="0">
              <a:prstClr val="black">
                <a:alpha val="40000"/>
              </a:prstClr>
            </a:outerShdw>
          </a:effectLst>
        </p:spPr>
        <p:txBody>
          <a:bodyPr/>
          <a:lstStyle>
            <a:lvl1pPr marL="109709" marR="0" indent="0" algn="l" defTabSz="914400" rtl="0" eaLnBrk="1" fontAlgn="auto" latinLnBrk="0" hangingPunct="1">
              <a:lnSpc>
                <a:spcPct val="100000"/>
              </a:lnSpc>
              <a:spcBef>
                <a:spcPts val="800"/>
              </a:spcBef>
              <a:spcAft>
                <a:spcPts val="0"/>
              </a:spcAft>
              <a:buClr>
                <a:schemeClr val="accent1"/>
              </a:buClr>
              <a:buSzPct val="80000"/>
              <a:buFont typeface="Wingdings 2"/>
              <a:buNone/>
              <a:tabLst/>
              <a:defRPr sz="3700"/>
            </a:lvl1pPr>
            <a:lvl2pPr eaLnBrk="1" latinLnBrk="0" hangingPunct="1">
              <a:defRPr sz="3200"/>
            </a:lvl2pPr>
            <a:lvl3pPr eaLnBrk="1" latinLnBrk="0" hangingPunct="1">
              <a:defRPr sz="2700"/>
            </a:lvl3pPr>
            <a:lvl4pPr eaLnBrk="1" latinLnBrk="0" hangingPunct="1">
              <a:defRPr sz="2400"/>
            </a:lvl4pPr>
            <a:lvl5pPr eaLnBrk="1" latinLnBrk="0" hangingPunct="1">
              <a:defRPr sz="2400"/>
            </a:lvl5pPr>
            <a:extLst/>
          </a:lstStyle>
          <a:p>
            <a:pPr marL="487595" marR="0" lvl="0" indent="-377886" algn="l" defTabSz="914400" rtl="0" eaLnBrk="1" fontAlgn="auto" latinLnBrk="0" hangingPunct="1">
              <a:lnSpc>
                <a:spcPct val="100000"/>
              </a:lnSpc>
              <a:spcBef>
                <a:spcPts val="800"/>
              </a:spcBef>
              <a:spcAft>
                <a:spcPts val="0"/>
              </a:spcAft>
              <a:buClr>
                <a:schemeClr val="accent1"/>
              </a:buClr>
              <a:buSzPct val="80000"/>
              <a:buFont typeface="Wingdings 2"/>
              <a:buChar char=""/>
              <a:tabLst/>
              <a:defRPr/>
            </a:pPr>
            <a:r>
              <a:rPr lang="en-US" dirty="0"/>
              <a:t>Edit text here or click icon to insert image/object. Use at least size 24 font.</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5" name="Text Placeholder 4"/>
          <p:cNvSpPr>
            <a:spLocks noGrp="1"/>
          </p:cNvSpPr>
          <p:nvPr>
            <p:ph type="body" sz="quarter" idx="20" hasCustomPrompt="1"/>
          </p:nvPr>
        </p:nvSpPr>
        <p:spPr>
          <a:xfrm>
            <a:off x="608012" y="5867400"/>
            <a:ext cx="5486400" cy="457200"/>
          </a:xfrm>
        </p:spPr>
        <p:txBody>
          <a:bodyPr anchor="ctr">
            <a:noAutofit/>
          </a:bodyPr>
          <a:lstStyle>
            <a:lvl1pPr marL="109709" indent="0">
              <a:buNone/>
              <a:defRPr sz="1800" baseline="0"/>
            </a:lvl1pPr>
          </a:lstStyle>
          <a:p>
            <a:pPr lvl="0"/>
            <a:r>
              <a:rPr lang="en-US" dirty="0"/>
              <a:t>Image Caption/Citation (if applicable)</a:t>
            </a:r>
          </a:p>
        </p:txBody>
      </p:sp>
      <p:sp>
        <p:nvSpPr>
          <p:cNvPr id="16" name="Rectangle 15"/>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7" name="Group 4"/>
          <p:cNvGrpSpPr>
            <a:grpSpLocks noChangeAspect="1"/>
          </p:cNvGrpSpPr>
          <p:nvPr userDrawn="1"/>
        </p:nvGrpSpPr>
        <p:grpSpPr bwMode="auto">
          <a:xfrm>
            <a:off x="10967560" y="5634849"/>
            <a:ext cx="1146652" cy="1146951"/>
            <a:chOff x="11" y="3648"/>
            <a:chExt cx="571" cy="672"/>
          </a:xfrm>
        </p:grpSpPr>
        <p:sp>
          <p:nvSpPr>
            <p:cNvPr id="18"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344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with Grey Bars">
    <p:bg>
      <p:bgPr>
        <a:solidFill>
          <a:schemeClr val="bg1">
            <a:lumMod val="75000"/>
          </a:schemeClr>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1588" y="11884"/>
            <a:ext cx="12188825" cy="6858000"/>
          </a:xfrm>
        </p:spPr>
        <p:txBody>
          <a:bodyPr/>
          <a:lstStyle>
            <a:lvl1pPr marL="109709" indent="0">
              <a:buNone/>
              <a:defRPr baseline="0">
                <a:solidFill>
                  <a:schemeClr val="bg1"/>
                </a:solidFill>
              </a:defRPr>
            </a:lvl1pPr>
          </a:lstStyle>
          <a:p>
            <a:pPr lvl="0"/>
            <a:r>
              <a:rPr lang="en-US" dirty="0"/>
              <a:t>Click Picture icon to insert image that will be fitted to your presentation size. Grey bars may appear.</a:t>
            </a:r>
          </a:p>
        </p:txBody>
      </p:sp>
    </p:spTree>
    <p:extLst>
      <p:ext uri="{BB962C8B-B14F-4D97-AF65-F5344CB8AC3E}">
        <p14:creationId xmlns:p14="http://schemas.microsoft.com/office/powerpoint/2010/main" val="202058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bg>
      <p:bgPr>
        <a:solidFill>
          <a:schemeClr val="bg1">
            <a:lumMod val="75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88" y="0"/>
            <a:ext cx="12188825" cy="6858000"/>
          </a:xfrm>
        </p:spPr>
        <p:txBody>
          <a:bodyPr/>
          <a:lstStyle>
            <a:lvl1pPr marL="109709" indent="0">
              <a:buNone/>
              <a:defRPr baseline="0">
                <a:solidFill>
                  <a:schemeClr val="bg1"/>
                </a:solidFill>
              </a:defRPr>
            </a:lvl1pPr>
          </a:lstStyle>
          <a:p>
            <a:r>
              <a:rPr lang="en-US" dirty="0"/>
              <a:t>Click Picture icon to insert image that fills this entire slide. No grey bars will appear. Use image Crop tool to adjust cropping.</a:t>
            </a:r>
          </a:p>
        </p:txBody>
      </p:sp>
    </p:spTree>
    <p:extLst>
      <p:ext uri="{BB962C8B-B14F-4D97-AF65-F5344CB8AC3E}">
        <p14:creationId xmlns:p14="http://schemas.microsoft.com/office/powerpoint/2010/main" val="12119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29897" y="1905000"/>
            <a:ext cx="9994837" cy="1143000"/>
          </a:xfrm>
        </p:spPr>
        <p:txBody>
          <a:bodyPr>
            <a:normAutofit/>
          </a:bodyPr>
          <a:lstStyle>
            <a:lvl1pPr>
              <a:defRPr sz="4800" cap="small" baseline="0"/>
            </a:lvl1pPr>
          </a:lstStyle>
          <a:p>
            <a:r>
              <a:rPr lang="en-US" dirty="0"/>
              <a:t>Section Header</a:t>
            </a:r>
          </a:p>
        </p:txBody>
      </p:sp>
      <p:sp>
        <p:nvSpPr>
          <p:cNvPr id="3" name="Date Placeholder 2"/>
          <p:cNvSpPr>
            <a:spLocks noGrp="1"/>
          </p:cNvSpPr>
          <p:nvPr>
            <p:ph type="dt" sz="half" idx="10"/>
          </p:nvPr>
        </p:nvSpPr>
        <p:spPr/>
        <p:txBody>
          <a:bodyPr/>
          <a:lstStyle/>
          <a:p>
            <a:fld id="{D1E17103-5FCA-4284-A24D-D406E547CC6F}" type="datetime1">
              <a:rPr lang="en-US" smtClean="0"/>
              <a:t>1/31/24</a:t>
            </a:fld>
            <a:endParaRPr lang="en-US" dirty="0"/>
          </a:p>
        </p:txBody>
      </p:sp>
      <p:sp>
        <p:nvSpPr>
          <p:cNvPr id="4" name="Footer Placeholder 3"/>
          <p:cNvSpPr>
            <a:spLocks noGrp="1"/>
          </p:cNvSpPr>
          <p:nvPr>
            <p:ph type="ftr" sz="quarter" idx="11"/>
          </p:nvPr>
        </p:nvSpPr>
        <p:spPr/>
        <p:txBody>
          <a:bodyPr/>
          <a:lstStyle>
            <a:lvl1pPr>
              <a:defRPr/>
            </a:lvl1pPr>
          </a:lstStyle>
          <a:p>
            <a:r>
              <a:rPr lang="en-US" dirty="0"/>
              <a:t>Footer</a:t>
            </a:r>
          </a:p>
        </p:txBody>
      </p:sp>
      <p:sp>
        <p:nvSpPr>
          <p:cNvPr id="5" name="Slide Number Placeholder 4"/>
          <p:cNvSpPr>
            <a:spLocks noGrp="1"/>
          </p:cNvSpPr>
          <p:nvPr>
            <p:ph type="sldNum" sz="quarter" idx="12"/>
          </p:nvPr>
        </p:nvSpPr>
        <p:spPr/>
        <p:txBody>
          <a:bodyPr/>
          <a:lstStyle/>
          <a:p>
            <a:fld id="{FB6A712C-932C-4237-89D7-235183607C9F}" type="slidenum">
              <a:rPr lang="en-US" smtClean="0"/>
              <a:pPr/>
              <a:t>‹#›</a:t>
            </a:fld>
            <a:endParaRPr lang="en-US" dirty="0"/>
          </a:p>
        </p:txBody>
      </p:sp>
      <p:sp>
        <p:nvSpPr>
          <p:cNvPr id="7" name="Text Placeholder 6"/>
          <p:cNvSpPr>
            <a:spLocks noGrp="1"/>
          </p:cNvSpPr>
          <p:nvPr>
            <p:ph type="body" sz="quarter" idx="13" hasCustomPrompt="1"/>
          </p:nvPr>
        </p:nvSpPr>
        <p:spPr>
          <a:xfrm>
            <a:off x="1929897" y="3429000"/>
            <a:ext cx="6374315" cy="2667000"/>
          </a:xfrm>
        </p:spPr>
        <p:txBody>
          <a:bodyPr>
            <a:normAutofit/>
          </a:bodyPr>
          <a:lstStyle>
            <a:lvl1pPr marL="109709" indent="0">
              <a:buNone/>
              <a:defRPr sz="3200" baseline="0"/>
            </a:lvl1pPr>
          </a:lstStyle>
          <a:p>
            <a:pPr lvl="0"/>
            <a:r>
              <a:rPr lang="en-US" dirty="0"/>
              <a:t>Optional: Descriptive text.</a:t>
            </a:r>
          </a:p>
        </p:txBody>
      </p:sp>
      <p:cxnSp>
        <p:nvCxnSpPr>
          <p:cNvPr id="9" name="Straight Connector 8"/>
          <p:cNvCxnSpPr/>
          <p:nvPr userDrawn="1"/>
        </p:nvCxnSpPr>
        <p:spPr>
          <a:xfrm>
            <a:off x="1726750" y="3200400"/>
            <a:ext cx="9547913" cy="0"/>
          </a:xfrm>
          <a:prstGeom prst="line">
            <a:avLst/>
          </a:prstGeom>
          <a:ln w="25400"/>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8" name="Rectangle 7"/>
          <p:cNvSpPr/>
          <p:nvPr userDrawn="1"/>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grpSp>
        <p:nvGrpSpPr>
          <p:cNvPr id="10" name="Group 4"/>
          <p:cNvGrpSpPr>
            <a:grpSpLocks noChangeAspect="1"/>
          </p:cNvGrpSpPr>
          <p:nvPr userDrawn="1"/>
        </p:nvGrpSpPr>
        <p:grpSpPr bwMode="auto">
          <a:xfrm>
            <a:off x="10967560" y="5634849"/>
            <a:ext cx="1146652" cy="1146951"/>
            <a:chOff x="11" y="3648"/>
            <a:chExt cx="571" cy="672"/>
          </a:xfrm>
        </p:grpSpPr>
        <p:sp>
          <p:nvSpPr>
            <p:cNvPr id="11"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873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4"/>
          <p:cNvGrpSpPr>
            <a:grpSpLocks noChangeAspect="1"/>
          </p:cNvGrpSpPr>
          <p:nvPr/>
        </p:nvGrpSpPr>
        <p:grpSpPr bwMode="auto">
          <a:xfrm>
            <a:off x="10967560" y="5634849"/>
            <a:ext cx="1146652" cy="1146951"/>
            <a:chOff x="11" y="3648"/>
            <a:chExt cx="571" cy="672"/>
          </a:xfrm>
        </p:grpSpPr>
        <p:sp>
          <p:nvSpPr>
            <p:cNvPr id="11" name="AutoShape 3"/>
            <p:cNvSpPr>
              <a:spLocks noChangeAspect="1" noChangeArrowheads="1" noTextEdit="1"/>
            </p:cNvSpPr>
            <p:nvPr userDrawn="1"/>
          </p:nvSpPr>
          <p:spPr bwMode="auto">
            <a:xfrm>
              <a:off x="11" y="3648"/>
              <a:ext cx="571" cy="672"/>
            </a:xfrm>
            <a:prstGeom prst="rect">
              <a:avLst/>
            </a:prstGeom>
            <a:noFill/>
            <a:ln w="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5"/>
            <p:cNvSpPr>
              <a:spLocks noChangeArrowheads="1"/>
            </p:cNvSpPr>
            <p:nvPr userDrawn="1"/>
          </p:nvSpPr>
          <p:spPr bwMode="auto">
            <a:xfrm>
              <a:off x="11" y="3648"/>
              <a:ext cx="571" cy="672"/>
            </a:xfrm>
            <a:prstGeom prst="rect">
              <a:avLst/>
            </a:prstGeom>
            <a:noFill/>
            <a:ln w="0">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11" y="3655"/>
              <a:ext cx="563" cy="661"/>
            </a:xfrm>
            <a:custGeom>
              <a:avLst/>
              <a:gdLst>
                <a:gd name="T0" fmla="*/ 1517 w 2817"/>
                <a:gd name="T1" fmla="*/ 3245 h 3307"/>
                <a:gd name="T2" fmla="*/ 1715 w 2817"/>
                <a:gd name="T3" fmla="*/ 3115 h 3307"/>
                <a:gd name="T4" fmla="*/ 1894 w 2817"/>
                <a:gd name="T5" fmla="*/ 2978 h 3307"/>
                <a:gd name="T6" fmla="*/ 2053 w 2817"/>
                <a:gd name="T7" fmla="*/ 2832 h 3307"/>
                <a:gd name="T8" fmla="*/ 2194 w 2817"/>
                <a:gd name="T9" fmla="*/ 2682 h 3307"/>
                <a:gd name="T10" fmla="*/ 2318 w 2817"/>
                <a:gd name="T11" fmla="*/ 2527 h 3307"/>
                <a:gd name="T12" fmla="*/ 2425 w 2817"/>
                <a:gd name="T13" fmla="*/ 2367 h 3307"/>
                <a:gd name="T14" fmla="*/ 2517 w 2817"/>
                <a:gd name="T15" fmla="*/ 2204 h 3307"/>
                <a:gd name="T16" fmla="*/ 2594 w 2817"/>
                <a:gd name="T17" fmla="*/ 2040 h 3307"/>
                <a:gd name="T18" fmla="*/ 2658 w 2817"/>
                <a:gd name="T19" fmla="*/ 1875 h 3307"/>
                <a:gd name="T20" fmla="*/ 2710 w 2817"/>
                <a:gd name="T21" fmla="*/ 1711 h 3307"/>
                <a:gd name="T22" fmla="*/ 2751 w 2817"/>
                <a:gd name="T23" fmla="*/ 1547 h 3307"/>
                <a:gd name="T24" fmla="*/ 2781 w 2817"/>
                <a:gd name="T25" fmla="*/ 1386 h 3307"/>
                <a:gd name="T26" fmla="*/ 2801 w 2817"/>
                <a:gd name="T27" fmla="*/ 1230 h 3307"/>
                <a:gd name="T28" fmla="*/ 2813 w 2817"/>
                <a:gd name="T29" fmla="*/ 1076 h 3307"/>
                <a:gd name="T30" fmla="*/ 2817 w 2817"/>
                <a:gd name="T31" fmla="*/ 929 h 3307"/>
                <a:gd name="T32" fmla="*/ 2815 w 2817"/>
                <a:gd name="T33" fmla="*/ 788 h 3307"/>
                <a:gd name="T34" fmla="*/ 2808 w 2817"/>
                <a:gd name="T35" fmla="*/ 654 h 3307"/>
                <a:gd name="T36" fmla="*/ 2797 w 2817"/>
                <a:gd name="T37" fmla="*/ 529 h 3307"/>
                <a:gd name="T38" fmla="*/ 2782 w 2817"/>
                <a:gd name="T39" fmla="*/ 414 h 3307"/>
                <a:gd name="T40" fmla="*/ 2764 w 2817"/>
                <a:gd name="T41" fmla="*/ 310 h 3307"/>
                <a:gd name="T42" fmla="*/ 2744 w 2817"/>
                <a:gd name="T43" fmla="*/ 218 h 3307"/>
                <a:gd name="T44" fmla="*/ 2725 w 2817"/>
                <a:gd name="T45" fmla="*/ 137 h 3307"/>
                <a:gd name="T46" fmla="*/ 2706 w 2817"/>
                <a:gd name="T47" fmla="*/ 71 h 3307"/>
                <a:gd name="T48" fmla="*/ 2689 w 2817"/>
                <a:gd name="T49" fmla="*/ 20 h 3307"/>
                <a:gd name="T50" fmla="*/ 137 w 2817"/>
                <a:gd name="T51" fmla="*/ 0 h 3307"/>
                <a:gd name="T52" fmla="*/ 121 w 2817"/>
                <a:gd name="T53" fmla="*/ 43 h 3307"/>
                <a:gd name="T54" fmla="*/ 102 w 2817"/>
                <a:gd name="T55" fmla="*/ 102 h 3307"/>
                <a:gd name="T56" fmla="*/ 83 w 2817"/>
                <a:gd name="T57" fmla="*/ 176 h 3307"/>
                <a:gd name="T58" fmla="*/ 63 w 2817"/>
                <a:gd name="T59" fmla="*/ 262 h 3307"/>
                <a:gd name="T60" fmla="*/ 45 w 2817"/>
                <a:gd name="T61" fmla="*/ 361 h 3307"/>
                <a:gd name="T62" fmla="*/ 28 w 2817"/>
                <a:gd name="T63" fmla="*/ 471 h 3307"/>
                <a:gd name="T64" fmla="*/ 14 w 2817"/>
                <a:gd name="T65" fmla="*/ 591 h 3307"/>
                <a:gd name="T66" fmla="*/ 5 w 2817"/>
                <a:gd name="T67" fmla="*/ 720 h 3307"/>
                <a:gd name="T68" fmla="*/ 0 w 2817"/>
                <a:gd name="T69" fmla="*/ 857 h 3307"/>
                <a:gd name="T70" fmla="*/ 2 w 2817"/>
                <a:gd name="T71" fmla="*/ 1002 h 3307"/>
                <a:gd name="T72" fmla="*/ 10 w 2817"/>
                <a:gd name="T73" fmla="*/ 1152 h 3307"/>
                <a:gd name="T74" fmla="*/ 26 w 2817"/>
                <a:gd name="T75" fmla="*/ 1308 h 3307"/>
                <a:gd name="T76" fmla="*/ 51 w 2817"/>
                <a:gd name="T77" fmla="*/ 1467 h 3307"/>
                <a:gd name="T78" fmla="*/ 86 w 2817"/>
                <a:gd name="T79" fmla="*/ 1629 h 3307"/>
                <a:gd name="T80" fmla="*/ 132 w 2817"/>
                <a:gd name="T81" fmla="*/ 1793 h 3307"/>
                <a:gd name="T82" fmla="*/ 190 w 2817"/>
                <a:gd name="T83" fmla="*/ 1958 h 3307"/>
                <a:gd name="T84" fmla="*/ 261 w 2817"/>
                <a:gd name="T85" fmla="*/ 2123 h 3307"/>
                <a:gd name="T86" fmla="*/ 345 w 2817"/>
                <a:gd name="T87" fmla="*/ 2285 h 3307"/>
                <a:gd name="T88" fmla="*/ 444 w 2817"/>
                <a:gd name="T89" fmla="*/ 2447 h 3307"/>
                <a:gd name="T90" fmla="*/ 560 w 2817"/>
                <a:gd name="T91" fmla="*/ 2605 h 3307"/>
                <a:gd name="T92" fmla="*/ 691 w 2817"/>
                <a:gd name="T93" fmla="*/ 2758 h 3307"/>
                <a:gd name="T94" fmla="*/ 841 w 2817"/>
                <a:gd name="T95" fmla="*/ 2906 h 3307"/>
                <a:gd name="T96" fmla="*/ 1011 w 2817"/>
                <a:gd name="T97" fmla="*/ 3047 h 3307"/>
                <a:gd name="T98" fmla="*/ 1199 w 2817"/>
                <a:gd name="T99" fmla="*/ 3181 h 3307"/>
                <a:gd name="T100" fmla="*/ 1409 w 2817"/>
                <a:gd name="T101" fmla="*/ 330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17" h="3307">
                  <a:moveTo>
                    <a:pt x="1409" y="3307"/>
                  </a:moveTo>
                  <a:lnTo>
                    <a:pt x="1517" y="3245"/>
                  </a:lnTo>
                  <a:lnTo>
                    <a:pt x="1618" y="3181"/>
                  </a:lnTo>
                  <a:lnTo>
                    <a:pt x="1715" y="3115"/>
                  </a:lnTo>
                  <a:lnTo>
                    <a:pt x="1808" y="3047"/>
                  </a:lnTo>
                  <a:lnTo>
                    <a:pt x="1894" y="2978"/>
                  </a:lnTo>
                  <a:lnTo>
                    <a:pt x="1976" y="2906"/>
                  </a:lnTo>
                  <a:lnTo>
                    <a:pt x="2053" y="2832"/>
                  </a:lnTo>
                  <a:lnTo>
                    <a:pt x="2126" y="2758"/>
                  </a:lnTo>
                  <a:lnTo>
                    <a:pt x="2194" y="2682"/>
                  </a:lnTo>
                  <a:lnTo>
                    <a:pt x="2259" y="2605"/>
                  </a:lnTo>
                  <a:lnTo>
                    <a:pt x="2318" y="2527"/>
                  </a:lnTo>
                  <a:lnTo>
                    <a:pt x="2373" y="2447"/>
                  </a:lnTo>
                  <a:lnTo>
                    <a:pt x="2425" y="2367"/>
                  </a:lnTo>
                  <a:lnTo>
                    <a:pt x="2473" y="2285"/>
                  </a:lnTo>
                  <a:lnTo>
                    <a:pt x="2517" y="2204"/>
                  </a:lnTo>
                  <a:lnTo>
                    <a:pt x="2558" y="2123"/>
                  </a:lnTo>
                  <a:lnTo>
                    <a:pt x="2594" y="2040"/>
                  </a:lnTo>
                  <a:lnTo>
                    <a:pt x="2628" y="1958"/>
                  </a:lnTo>
                  <a:lnTo>
                    <a:pt x="2658" y="1875"/>
                  </a:lnTo>
                  <a:lnTo>
                    <a:pt x="2686" y="1793"/>
                  </a:lnTo>
                  <a:lnTo>
                    <a:pt x="2710" y="1711"/>
                  </a:lnTo>
                  <a:lnTo>
                    <a:pt x="2732" y="1629"/>
                  </a:lnTo>
                  <a:lnTo>
                    <a:pt x="2751" y="1547"/>
                  </a:lnTo>
                  <a:lnTo>
                    <a:pt x="2767" y="1467"/>
                  </a:lnTo>
                  <a:lnTo>
                    <a:pt x="2781" y="1386"/>
                  </a:lnTo>
                  <a:lnTo>
                    <a:pt x="2792" y="1308"/>
                  </a:lnTo>
                  <a:lnTo>
                    <a:pt x="2801" y="1230"/>
                  </a:lnTo>
                  <a:lnTo>
                    <a:pt x="2808" y="1152"/>
                  </a:lnTo>
                  <a:lnTo>
                    <a:pt x="2813" y="1076"/>
                  </a:lnTo>
                  <a:lnTo>
                    <a:pt x="2816" y="1002"/>
                  </a:lnTo>
                  <a:lnTo>
                    <a:pt x="2817" y="929"/>
                  </a:lnTo>
                  <a:lnTo>
                    <a:pt x="2817" y="857"/>
                  </a:lnTo>
                  <a:lnTo>
                    <a:pt x="2815" y="788"/>
                  </a:lnTo>
                  <a:lnTo>
                    <a:pt x="2813" y="720"/>
                  </a:lnTo>
                  <a:lnTo>
                    <a:pt x="2808" y="654"/>
                  </a:lnTo>
                  <a:lnTo>
                    <a:pt x="2803" y="591"/>
                  </a:lnTo>
                  <a:lnTo>
                    <a:pt x="2797" y="529"/>
                  </a:lnTo>
                  <a:lnTo>
                    <a:pt x="2790" y="471"/>
                  </a:lnTo>
                  <a:lnTo>
                    <a:pt x="2782" y="414"/>
                  </a:lnTo>
                  <a:lnTo>
                    <a:pt x="2773" y="361"/>
                  </a:lnTo>
                  <a:lnTo>
                    <a:pt x="2764" y="310"/>
                  </a:lnTo>
                  <a:lnTo>
                    <a:pt x="2755" y="262"/>
                  </a:lnTo>
                  <a:lnTo>
                    <a:pt x="2744" y="218"/>
                  </a:lnTo>
                  <a:lnTo>
                    <a:pt x="2735" y="176"/>
                  </a:lnTo>
                  <a:lnTo>
                    <a:pt x="2725" y="137"/>
                  </a:lnTo>
                  <a:lnTo>
                    <a:pt x="2716" y="102"/>
                  </a:lnTo>
                  <a:lnTo>
                    <a:pt x="2706" y="71"/>
                  </a:lnTo>
                  <a:lnTo>
                    <a:pt x="2697" y="43"/>
                  </a:lnTo>
                  <a:lnTo>
                    <a:pt x="2689" y="20"/>
                  </a:lnTo>
                  <a:lnTo>
                    <a:pt x="2681" y="0"/>
                  </a:lnTo>
                  <a:lnTo>
                    <a:pt x="137" y="0"/>
                  </a:lnTo>
                  <a:lnTo>
                    <a:pt x="130" y="20"/>
                  </a:lnTo>
                  <a:lnTo>
                    <a:pt x="121" y="43"/>
                  </a:lnTo>
                  <a:lnTo>
                    <a:pt x="112" y="71"/>
                  </a:lnTo>
                  <a:lnTo>
                    <a:pt x="102" y="102"/>
                  </a:lnTo>
                  <a:lnTo>
                    <a:pt x="92" y="137"/>
                  </a:lnTo>
                  <a:lnTo>
                    <a:pt x="83" y="176"/>
                  </a:lnTo>
                  <a:lnTo>
                    <a:pt x="73" y="218"/>
                  </a:lnTo>
                  <a:lnTo>
                    <a:pt x="63" y="262"/>
                  </a:lnTo>
                  <a:lnTo>
                    <a:pt x="54" y="310"/>
                  </a:lnTo>
                  <a:lnTo>
                    <a:pt x="45" y="361"/>
                  </a:lnTo>
                  <a:lnTo>
                    <a:pt x="36" y="414"/>
                  </a:lnTo>
                  <a:lnTo>
                    <a:pt x="28" y="471"/>
                  </a:lnTo>
                  <a:lnTo>
                    <a:pt x="21" y="529"/>
                  </a:lnTo>
                  <a:lnTo>
                    <a:pt x="14" y="591"/>
                  </a:lnTo>
                  <a:lnTo>
                    <a:pt x="9" y="654"/>
                  </a:lnTo>
                  <a:lnTo>
                    <a:pt x="5" y="720"/>
                  </a:lnTo>
                  <a:lnTo>
                    <a:pt x="2" y="788"/>
                  </a:lnTo>
                  <a:lnTo>
                    <a:pt x="0" y="857"/>
                  </a:lnTo>
                  <a:lnTo>
                    <a:pt x="0" y="929"/>
                  </a:lnTo>
                  <a:lnTo>
                    <a:pt x="2" y="1002"/>
                  </a:lnTo>
                  <a:lnTo>
                    <a:pt x="5" y="1076"/>
                  </a:lnTo>
                  <a:lnTo>
                    <a:pt x="10" y="1152"/>
                  </a:lnTo>
                  <a:lnTo>
                    <a:pt x="17" y="1230"/>
                  </a:lnTo>
                  <a:lnTo>
                    <a:pt x="26" y="1308"/>
                  </a:lnTo>
                  <a:lnTo>
                    <a:pt x="37" y="1386"/>
                  </a:lnTo>
                  <a:lnTo>
                    <a:pt x="51" y="1467"/>
                  </a:lnTo>
                  <a:lnTo>
                    <a:pt x="67" y="1547"/>
                  </a:lnTo>
                  <a:lnTo>
                    <a:pt x="86" y="1629"/>
                  </a:lnTo>
                  <a:lnTo>
                    <a:pt x="107" y="1711"/>
                  </a:lnTo>
                  <a:lnTo>
                    <a:pt x="132" y="1793"/>
                  </a:lnTo>
                  <a:lnTo>
                    <a:pt x="159" y="1875"/>
                  </a:lnTo>
                  <a:lnTo>
                    <a:pt x="190" y="1958"/>
                  </a:lnTo>
                  <a:lnTo>
                    <a:pt x="223" y="2040"/>
                  </a:lnTo>
                  <a:lnTo>
                    <a:pt x="261" y="2123"/>
                  </a:lnTo>
                  <a:lnTo>
                    <a:pt x="301" y="2204"/>
                  </a:lnTo>
                  <a:lnTo>
                    <a:pt x="345" y="2285"/>
                  </a:lnTo>
                  <a:lnTo>
                    <a:pt x="392" y="2367"/>
                  </a:lnTo>
                  <a:lnTo>
                    <a:pt x="444" y="2447"/>
                  </a:lnTo>
                  <a:lnTo>
                    <a:pt x="500" y="2527"/>
                  </a:lnTo>
                  <a:lnTo>
                    <a:pt x="560" y="2605"/>
                  </a:lnTo>
                  <a:lnTo>
                    <a:pt x="624" y="2682"/>
                  </a:lnTo>
                  <a:lnTo>
                    <a:pt x="691" y="2758"/>
                  </a:lnTo>
                  <a:lnTo>
                    <a:pt x="764" y="2832"/>
                  </a:lnTo>
                  <a:lnTo>
                    <a:pt x="841" y="2906"/>
                  </a:lnTo>
                  <a:lnTo>
                    <a:pt x="924" y="2978"/>
                  </a:lnTo>
                  <a:lnTo>
                    <a:pt x="1011" y="3047"/>
                  </a:lnTo>
                  <a:lnTo>
                    <a:pt x="1102" y="3115"/>
                  </a:lnTo>
                  <a:lnTo>
                    <a:pt x="1199" y="3181"/>
                  </a:lnTo>
                  <a:lnTo>
                    <a:pt x="1302" y="3245"/>
                  </a:lnTo>
                  <a:lnTo>
                    <a:pt x="1409" y="3307"/>
                  </a:lnTo>
                  <a:close/>
                </a:path>
              </a:pathLst>
            </a:custGeom>
            <a:gradFill flip="none" rotWithShape="1">
              <a:gsLst>
                <a:gs pos="0">
                  <a:srgbClr val="D90033">
                    <a:shade val="30000"/>
                    <a:satMod val="115000"/>
                    <a:alpha val="0"/>
                  </a:srgbClr>
                </a:gs>
                <a:gs pos="50000">
                  <a:srgbClr val="D90033">
                    <a:shade val="67500"/>
                    <a:satMod val="115000"/>
                    <a:alpha val="30000"/>
                  </a:srgbClr>
                </a:gs>
                <a:gs pos="100000">
                  <a:srgbClr val="D90033">
                    <a:shade val="100000"/>
                    <a:satMod val="115000"/>
                    <a:alpha val="30000"/>
                  </a:srgbClr>
                </a:gs>
              </a:gsLst>
              <a:lin ang="2700000" scaled="1"/>
              <a:tileRect/>
            </a:gra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userDrawn="1"/>
          </p:nvSpPr>
          <p:spPr bwMode="auto">
            <a:xfrm>
              <a:off x="391" y="3732"/>
              <a:ext cx="66" cy="425"/>
            </a:xfrm>
            <a:custGeom>
              <a:avLst/>
              <a:gdLst>
                <a:gd name="T0" fmla="*/ 129 w 329"/>
                <a:gd name="T1" fmla="*/ 1989 h 2128"/>
                <a:gd name="T2" fmla="*/ 126 w 329"/>
                <a:gd name="T3" fmla="*/ 1779 h 2128"/>
                <a:gd name="T4" fmla="*/ 121 w 329"/>
                <a:gd name="T5" fmla="*/ 1596 h 2128"/>
                <a:gd name="T6" fmla="*/ 115 w 329"/>
                <a:gd name="T7" fmla="*/ 1438 h 2128"/>
                <a:gd name="T8" fmla="*/ 108 w 329"/>
                <a:gd name="T9" fmla="*/ 1304 h 2128"/>
                <a:gd name="T10" fmla="*/ 100 w 329"/>
                <a:gd name="T11" fmla="*/ 1190 h 2128"/>
                <a:gd name="T12" fmla="*/ 92 w 329"/>
                <a:gd name="T13" fmla="*/ 1095 h 2128"/>
                <a:gd name="T14" fmla="*/ 82 w 329"/>
                <a:gd name="T15" fmla="*/ 1019 h 2128"/>
                <a:gd name="T16" fmla="*/ 72 w 329"/>
                <a:gd name="T17" fmla="*/ 957 h 2128"/>
                <a:gd name="T18" fmla="*/ 62 w 329"/>
                <a:gd name="T19" fmla="*/ 908 h 2128"/>
                <a:gd name="T20" fmla="*/ 51 w 329"/>
                <a:gd name="T21" fmla="*/ 871 h 2128"/>
                <a:gd name="T22" fmla="*/ 40 w 329"/>
                <a:gd name="T23" fmla="*/ 845 h 2128"/>
                <a:gd name="T24" fmla="*/ 28 w 329"/>
                <a:gd name="T25" fmla="*/ 825 h 2128"/>
                <a:gd name="T26" fmla="*/ 17 w 329"/>
                <a:gd name="T27" fmla="*/ 812 h 2128"/>
                <a:gd name="T28" fmla="*/ 5 w 329"/>
                <a:gd name="T29" fmla="*/ 803 h 2128"/>
                <a:gd name="T30" fmla="*/ 30 w 329"/>
                <a:gd name="T31" fmla="*/ 727 h 2128"/>
                <a:gd name="T32" fmla="*/ 77 w 329"/>
                <a:gd name="T33" fmla="*/ 0 h 2128"/>
                <a:gd name="T34" fmla="*/ 215 w 329"/>
                <a:gd name="T35" fmla="*/ 255 h 2128"/>
                <a:gd name="T36" fmla="*/ 229 w 329"/>
                <a:gd name="T37" fmla="*/ 232 h 2128"/>
                <a:gd name="T38" fmla="*/ 251 w 329"/>
                <a:gd name="T39" fmla="*/ 203 h 2128"/>
                <a:gd name="T40" fmla="*/ 279 w 329"/>
                <a:gd name="T41" fmla="*/ 177 h 2128"/>
                <a:gd name="T42" fmla="*/ 310 w 329"/>
                <a:gd name="T43" fmla="*/ 162 h 2128"/>
                <a:gd name="T44" fmla="*/ 318 w 329"/>
                <a:gd name="T45" fmla="*/ 302 h 2128"/>
                <a:gd name="T46" fmla="*/ 297 w 329"/>
                <a:gd name="T47" fmla="*/ 324 h 2128"/>
                <a:gd name="T48" fmla="*/ 278 w 329"/>
                <a:gd name="T49" fmla="*/ 351 h 2128"/>
                <a:gd name="T50" fmla="*/ 261 w 329"/>
                <a:gd name="T51" fmla="*/ 384 h 2128"/>
                <a:gd name="T52" fmla="*/ 246 w 329"/>
                <a:gd name="T53" fmla="*/ 427 h 2128"/>
                <a:gd name="T54" fmla="*/ 233 w 329"/>
                <a:gd name="T55" fmla="*/ 479 h 2128"/>
                <a:gd name="T56" fmla="*/ 222 w 329"/>
                <a:gd name="T57" fmla="*/ 542 h 2128"/>
                <a:gd name="T58" fmla="*/ 213 w 329"/>
                <a:gd name="T59" fmla="*/ 621 h 2128"/>
                <a:gd name="T60" fmla="*/ 205 w 329"/>
                <a:gd name="T61" fmla="*/ 714 h 2128"/>
                <a:gd name="T62" fmla="*/ 199 w 329"/>
                <a:gd name="T63" fmla="*/ 825 h 2128"/>
                <a:gd name="T64" fmla="*/ 195 w 329"/>
                <a:gd name="T65" fmla="*/ 956 h 2128"/>
                <a:gd name="T66" fmla="*/ 192 w 329"/>
                <a:gd name="T67" fmla="*/ 1107 h 2128"/>
                <a:gd name="T68" fmla="*/ 190 w 329"/>
                <a:gd name="T69" fmla="*/ 1282 h 2128"/>
                <a:gd name="T70" fmla="*/ 189 w 329"/>
                <a:gd name="T71" fmla="*/ 1482 h 2128"/>
                <a:gd name="T72" fmla="*/ 189 w 329"/>
                <a:gd name="T73" fmla="*/ 1709 h 2128"/>
                <a:gd name="T74" fmla="*/ 191 w 329"/>
                <a:gd name="T75" fmla="*/ 1965 h 2128"/>
                <a:gd name="T76" fmla="*/ 188 w 329"/>
                <a:gd name="T77" fmla="*/ 2115 h 2128"/>
                <a:gd name="T78" fmla="*/ 172 w 329"/>
                <a:gd name="T79" fmla="*/ 2126 h 2128"/>
                <a:gd name="T80" fmla="*/ 153 w 329"/>
                <a:gd name="T81" fmla="*/ 2126 h 2128"/>
                <a:gd name="T82" fmla="*/ 136 w 329"/>
                <a:gd name="T83" fmla="*/ 2115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9" h="2128">
                  <a:moveTo>
                    <a:pt x="130" y="2104"/>
                  </a:moveTo>
                  <a:lnTo>
                    <a:pt x="129" y="1989"/>
                  </a:lnTo>
                  <a:lnTo>
                    <a:pt x="127" y="1880"/>
                  </a:lnTo>
                  <a:lnTo>
                    <a:pt x="126" y="1779"/>
                  </a:lnTo>
                  <a:lnTo>
                    <a:pt x="124" y="1685"/>
                  </a:lnTo>
                  <a:lnTo>
                    <a:pt x="121" y="1596"/>
                  </a:lnTo>
                  <a:lnTo>
                    <a:pt x="118" y="1515"/>
                  </a:lnTo>
                  <a:lnTo>
                    <a:pt x="115" y="1438"/>
                  </a:lnTo>
                  <a:lnTo>
                    <a:pt x="111" y="1368"/>
                  </a:lnTo>
                  <a:lnTo>
                    <a:pt x="108" y="1304"/>
                  </a:lnTo>
                  <a:lnTo>
                    <a:pt x="104" y="1245"/>
                  </a:lnTo>
                  <a:lnTo>
                    <a:pt x="100" y="1190"/>
                  </a:lnTo>
                  <a:lnTo>
                    <a:pt x="96" y="1141"/>
                  </a:lnTo>
                  <a:lnTo>
                    <a:pt x="92" y="1095"/>
                  </a:lnTo>
                  <a:lnTo>
                    <a:pt x="87" y="1054"/>
                  </a:lnTo>
                  <a:lnTo>
                    <a:pt x="82" y="1019"/>
                  </a:lnTo>
                  <a:lnTo>
                    <a:pt x="77" y="985"/>
                  </a:lnTo>
                  <a:lnTo>
                    <a:pt x="72" y="957"/>
                  </a:lnTo>
                  <a:lnTo>
                    <a:pt x="67" y="931"/>
                  </a:lnTo>
                  <a:lnTo>
                    <a:pt x="62" y="908"/>
                  </a:lnTo>
                  <a:lnTo>
                    <a:pt x="57" y="888"/>
                  </a:lnTo>
                  <a:lnTo>
                    <a:pt x="51" y="871"/>
                  </a:lnTo>
                  <a:lnTo>
                    <a:pt x="46" y="857"/>
                  </a:lnTo>
                  <a:lnTo>
                    <a:pt x="40" y="845"/>
                  </a:lnTo>
                  <a:lnTo>
                    <a:pt x="34" y="834"/>
                  </a:lnTo>
                  <a:lnTo>
                    <a:pt x="28" y="825"/>
                  </a:lnTo>
                  <a:lnTo>
                    <a:pt x="22" y="818"/>
                  </a:lnTo>
                  <a:lnTo>
                    <a:pt x="17" y="812"/>
                  </a:lnTo>
                  <a:lnTo>
                    <a:pt x="11" y="807"/>
                  </a:lnTo>
                  <a:lnTo>
                    <a:pt x="5" y="803"/>
                  </a:lnTo>
                  <a:lnTo>
                    <a:pt x="0" y="799"/>
                  </a:lnTo>
                  <a:lnTo>
                    <a:pt x="30" y="727"/>
                  </a:lnTo>
                  <a:lnTo>
                    <a:pt x="78" y="760"/>
                  </a:lnTo>
                  <a:lnTo>
                    <a:pt x="77" y="0"/>
                  </a:lnTo>
                  <a:lnTo>
                    <a:pt x="215" y="82"/>
                  </a:lnTo>
                  <a:lnTo>
                    <a:pt x="215" y="255"/>
                  </a:lnTo>
                  <a:lnTo>
                    <a:pt x="221" y="245"/>
                  </a:lnTo>
                  <a:lnTo>
                    <a:pt x="229" y="232"/>
                  </a:lnTo>
                  <a:lnTo>
                    <a:pt x="239" y="217"/>
                  </a:lnTo>
                  <a:lnTo>
                    <a:pt x="251" y="203"/>
                  </a:lnTo>
                  <a:lnTo>
                    <a:pt x="265" y="189"/>
                  </a:lnTo>
                  <a:lnTo>
                    <a:pt x="279" y="177"/>
                  </a:lnTo>
                  <a:lnTo>
                    <a:pt x="294" y="167"/>
                  </a:lnTo>
                  <a:lnTo>
                    <a:pt x="310" y="162"/>
                  </a:lnTo>
                  <a:lnTo>
                    <a:pt x="329" y="292"/>
                  </a:lnTo>
                  <a:lnTo>
                    <a:pt x="318" y="302"/>
                  </a:lnTo>
                  <a:lnTo>
                    <a:pt x="307" y="312"/>
                  </a:lnTo>
                  <a:lnTo>
                    <a:pt x="297" y="324"/>
                  </a:lnTo>
                  <a:lnTo>
                    <a:pt x="287" y="336"/>
                  </a:lnTo>
                  <a:lnTo>
                    <a:pt x="278" y="351"/>
                  </a:lnTo>
                  <a:lnTo>
                    <a:pt x="269" y="367"/>
                  </a:lnTo>
                  <a:lnTo>
                    <a:pt x="261" y="384"/>
                  </a:lnTo>
                  <a:lnTo>
                    <a:pt x="253" y="405"/>
                  </a:lnTo>
                  <a:lnTo>
                    <a:pt x="246" y="427"/>
                  </a:lnTo>
                  <a:lnTo>
                    <a:pt x="239" y="452"/>
                  </a:lnTo>
                  <a:lnTo>
                    <a:pt x="233" y="479"/>
                  </a:lnTo>
                  <a:lnTo>
                    <a:pt x="227" y="509"/>
                  </a:lnTo>
                  <a:lnTo>
                    <a:pt x="222" y="542"/>
                  </a:lnTo>
                  <a:lnTo>
                    <a:pt x="217" y="580"/>
                  </a:lnTo>
                  <a:lnTo>
                    <a:pt x="213" y="621"/>
                  </a:lnTo>
                  <a:lnTo>
                    <a:pt x="209" y="665"/>
                  </a:lnTo>
                  <a:lnTo>
                    <a:pt x="205" y="714"/>
                  </a:lnTo>
                  <a:lnTo>
                    <a:pt x="202" y="767"/>
                  </a:lnTo>
                  <a:lnTo>
                    <a:pt x="199" y="825"/>
                  </a:lnTo>
                  <a:lnTo>
                    <a:pt x="197" y="887"/>
                  </a:lnTo>
                  <a:lnTo>
                    <a:pt x="195" y="956"/>
                  </a:lnTo>
                  <a:lnTo>
                    <a:pt x="193" y="1029"/>
                  </a:lnTo>
                  <a:lnTo>
                    <a:pt x="192" y="1107"/>
                  </a:lnTo>
                  <a:lnTo>
                    <a:pt x="191" y="1192"/>
                  </a:lnTo>
                  <a:lnTo>
                    <a:pt x="190" y="1282"/>
                  </a:lnTo>
                  <a:lnTo>
                    <a:pt x="189" y="1379"/>
                  </a:lnTo>
                  <a:lnTo>
                    <a:pt x="189" y="1482"/>
                  </a:lnTo>
                  <a:lnTo>
                    <a:pt x="189" y="1593"/>
                  </a:lnTo>
                  <a:lnTo>
                    <a:pt x="189" y="1709"/>
                  </a:lnTo>
                  <a:lnTo>
                    <a:pt x="190" y="1833"/>
                  </a:lnTo>
                  <a:lnTo>
                    <a:pt x="191" y="1965"/>
                  </a:lnTo>
                  <a:lnTo>
                    <a:pt x="192" y="2104"/>
                  </a:lnTo>
                  <a:lnTo>
                    <a:pt x="188" y="2115"/>
                  </a:lnTo>
                  <a:lnTo>
                    <a:pt x="180" y="2122"/>
                  </a:lnTo>
                  <a:lnTo>
                    <a:pt x="172" y="2126"/>
                  </a:lnTo>
                  <a:lnTo>
                    <a:pt x="162" y="2128"/>
                  </a:lnTo>
                  <a:lnTo>
                    <a:pt x="153" y="2126"/>
                  </a:lnTo>
                  <a:lnTo>
                    <a:pt x="143" y="2122"/>
                  </a:lnTo>
                  <a:lnTo>
                    <a:pt x="136" y="2115"/>
                  </a:lnTo>
                  <a:lnTo>
                    <a:pt x="130" y="2104"/>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116" y="3993"/>
              <a:ext cx="139" cy="167"/>
            </a:xfrm>
            <a:custGeom>
              <a:avLst/>
              <a:gdLst>
                <a:gd name="T0" fmla="*/ 531 w 696"/>
                <a:gd name="T1" fmla="*/ 301 h 835"/>
                <a:gd name="T2" fmla="*/ 696 w 696"/>
                <a:gd name="T3" fmla="*/ 301 h 835"/>
                <a:gd name="T4" fmla="*/ 696 w 696"/>
                <a:gd name="T5" fmla="*/ 835 h 835"/>
                <a:gd name="T6" fmla="*/ 164 w 696"/>
                <a:gd name="T7" fmla="*/ 835 h 835"/>
                <a:gd name="T8" fmla="*/ 164 w 696"/>
                <a:gd name="T9" fmla="*/ 533 h 835"/>
                <a:gd name="T10" fmla="*/ 0 w 696"/>
                <a:gd name="T11" fmla="*/ 533 h 835"/>
                <a:gd name="T12" fmla="*/ 0 w 696"/>
                <a:gd name="T13" fmla="*/ 0 h 835"/>
                <a:gd name="T14" fmla="*/ 531 w 696"/>
                <a:gd name="T15" fmla="*/ 0 h 835"/>
                <a:gd name="T16" fmla="*/ 531 w 696"/>
                <a:gd name="T17" fmla="*/ 30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835">
                  <a:moveTo>
                    <a:pt x="531" y="301"/>
                  </a:moveTo>
                  <a:lnTo>
                    <a:pt x="696" y="301"/>
                  </a:lnTo>
                  <a:lnTo>
                    <a:pt x="696" y="835"/>
                  </a:lnTo>
                  <a:lnTo>
                    <a:pt x="164" y="835"/>
                  </a:lnTo>
                  <a:lnTo>
                    <a:pt x="164" y="533"/>
                  </a:lnTo>
                  <a:lnTo>
                    <a:pt x="0" y="533"/>
                  </a:lnTo>
                  <a:lnTo>
                    <a:pt x="0" y="0"/>
                  </a:lnTo>
                  <a:lnTo>
                    <a:pt x="531" y="0"/>
                  </a:lnTo>
                  <a:lnTo>
                    <a:pt x="531" y="30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9"/>
            <p:cNvSpPr>
              <a:spLocks/>
            </p:cNvSpPr>
            <p:nvPr userDrawn="1"/>
          </p:nvSpPr>
          <p:spPr bwMode="auto">
            <a:xfrm>
              <a:off x="48" y="3677"/>
              <a:ext cx="203" cy="246"/>
            </a:xfrm>
            <a:custGeom>
              <a:avLst/>
              <a:gdLst>
                <a:gd name="T0" fmla="*/ 595 w 1013"/>
                <a:gd name="T1" fmla="*/ 210 h 1232"/>
                <a:gd name="T2" fmla="*/ 584 w 1013"/>
                <a:gd name="T3" fmla="*/ 270 h 1232"/>
                <a:gd name="T4" fmla="*/ 564 w 1013"/>
                <a:gd name="T5" fmla="*/ 369 h 1232"/>
                <a:gd name="T6" fmla="*/ 659 w 1013"/>
                <a:gd name="T7" fmla="*/ 368 h 1232"/>
                <a:gd name="T8" fmla="*/ 549 w 1013"/>
                <a:gd name="T9" fmla="*/ 502 h 1232"/>
                <a:gd name="T10" fmla="*/ 680 w 1013"/>
                <a:gd name="T11" fmla="*/ 486 h 1232"/>
                <a:gd name="T12" fmla="*/ 528 w 1013"/>
                <a:gd name="T13" fmla="*/ 696 h 1232"/>
                <a:gd name="T14" fmla="*/ 654 w 1013"/>
                <a:gd name="T15" fmla="*/ 686 h 1232"/>
                <a:gd name="T16" fmla="*/ 575 w 1013"/>
                <a:gd name="T17" fmla="*/ 789 h 1232"/>
                <a:gd name="T18" fmla="*/ 648 w 1013"/>
                <a:gd name="T19" fmla="*/ 842 h 1232"/>
                <a:gd name="T20" fmla="*/ 581 w 1013"/>
                <a:gd name="T21" fmla="*/ 915 h 1232"/>
                <a:gd name="T22" fmla="*/ 569 w 1013"/>
                <a:gd name="T23" fmla="*/ 986 h 1232"/>
                <a:gd name="T24" fmla="*/ 570 w 1013"/>
                <a:gd name="T25" fmla="*/ 1032 h 1232"/>
                <a:gd name="T26" fmla="*/ 649 w 1013"/>
                <a:gd name="T27" fmla="*/ 1058 h 1232"/>
                <a:gd name="T28" fmla="*/ 706 w 1013"/>
                <a:gd name="T29" fmla="*/ 967 h 1232"/>
                <a:gd name="T30" fmla="*/ 753 w 1013"/>
                <a:gd name="T31" fmla="*/ 896 h 1232"/>
                <a:gd name="T32" fmla="*/ 805 w 1013"/>
                <a:gd name="T33" fmla="*/ 943 h 1232"/>
                <a:gd name="T34" fmla="*/ 854 w 1013"/>
                <a:gd name="T35" fmla="*/ 748 h 1232"/>
                <a:gd name="T36" fmla="*/ 936 w 1013"/>
                <a:gd name="T37" fmla="*/ 769 h 1232"/>
                <a:gd name="T38" fmla="*/ 997 w 1013"/>
                <a:gd name="T39" fmla="*/ 700 h 1232"/>
                <a:gd name="T40" fmla="*/ 987 w 1013"/>
                <a:gd name="T41" fmla="*/ 782 h 1232"/>
                <a:gd name="T42" fmla="*/ 1006 w 1013"/>
                <a:gd name="T43" fmla="*/ 910 h 1232"/>
                <a:gd name="T44" fmla="*/ 853 w 1013"/>
                <a:gd name="T45" fmla="*/ 942 h 1232"/>
                <a:gd name="T46" fmla="*/ 864 w 1013"/>
                <a:gd name="T47" fmla="*/ 1045 h 1232"/>
                <a:gd name="T48" fmla="*/ 738 w 1013"/>
                <a:gd name="T49" fmla="*/ 1085 h 1232"/>
                <a:gd name="T50" fmla="*/ 669 w 1013"/>
                <a:gd name="T51" fmla="*/ 1112 h 1232"/>
                <a:gd name="T52" fmla="*/ 599 w 1013"/>
                <a:gd name="T53" fmla="*/ 1165 h 1232"/>
                <a:gd name="T54" fmla="*/ 466 w 1013"/>
                <a:gd name="T55" fmla="*/ 1204 h 1232"/>
                <a:gd name="T56" fmla="*/ 402 w 1013"/>
                <a:gd name="T57" fmla="*/ 1163 h 1232"/>
                <a:gd name="T58" fmla="*/ 360 w 1013"/>
                <a:gd name="T59" fmla="*/ 1099 h 1232"/>
                <a:gd name="T60" fmla="*/ 202 w 1013"/>
                <a:gd name="T61" fmla="*/ 1136 h 1232"/>
                <a:gd name="T62" fmla="*/ 222 w 1013"/>
                <a:gd name="T63" fmla="*/ 1033 h 1232"/>
                <a:gd name="T64" fmla="*/ 146 w 1013"/>
                <a:gd name="T65" fmla="*/ 995 h 1232"/>
                <a:gd name="T66" fmla="*/ 66 w 1013"/>
                <a:gd name="T67" fmla="*/ 935 h 1232"/>
                <a:gd name="T68" fmla="*/ 94 w 1013"/>
                <a:gd name="T69" fmla="*/ 865 h 1232"/>
                <a:gd name="T70" fmla="*/ 9 w 1013"/>
                <a:gd name="T71" fmla="*/ 763 h 1232"/>
                <a:gd name="T72" fmla="*/ 64 w 1013"/>
                <a:gd name="T73" fmla="*/ 736 h 1232"/>
                <a:gd name="T74" fmla="*/ 116 w 1013"/>
                <a:gd name="T75" fmla="*/ 816 h 1232"/>
                <a:gd name="T76" fmla="*/ 168 w 1013"/>
                <a:gd name="T77" fmla="*/ 844 h 1232"/>
                <a:gd name="T78" fmla="*/ 208 w 1013"/>
                <a:gd name="T79" fmla="*/ 858 h 1232"/>
                <a:gd name="T80" fmla="*/ 276 w 1013"/>
                <a:gd name="T81" fmla="*/ 1008 h 1232"/>
                <a:gd name="T82" fmla="*/ 336 w 1013"/>
                <a:gd name="T83" fmla="*/ 954 h 1232"/>
                <a:gd name="T84" fmla="*/ 399 w 1013"/>
                <a:gd name="T85" fmla="*/ 1029 h 1232"/>
                <a:gd name="T86" fmla="*/ 456 w 1013"/>
                <a:gd name="T87" fmla="*/ 1082 h 1232"/>
                <a:gd name="T88" fmla="*/ 386 w 1013"/>
                <a:gd name="T89" fmla="*/ 956 h 1232"/>
                <a:gd name="T90" fmla="*/ 468 w 1013"/>
                <a:gd name="T91" fmla="*/ 900 h 1232"/>
                <a:gd name="T92" fmla="*/ 281 w 1013"/>
                <a:gd name="T93" fmla="*/ 735 h 1232"/>
                <a:gd name="T94" fmla="*/ 389 w 1013"/>
                <a:gd name="T95" fmla="*/ 742 h 1232"/>
                <a:gd name="T96" fmla="*/ 468 w 1013"/>
                <a:gd name="T97" fmla="*/ 646 h 1232"/>
                <a:gd name="T98" fmla="*/ 354 w 1013"/>
                <a:gd name="T99" fmla="*/ 502 h 1232"/>
                <a:gd name="T100" fmla="*/ 371 w 1013"/>
                <a:gd name="T101" fmla="*/ 464 h 1232"/>
                <a:gd name="T102" fmla="*/ 468 w 1013"/>
                <a:gd name="T103" fmla="*/ 442 h 1232"/>
                <a:gd name="T104" fmla="*/ 355 w 1013"/>
                <a:gd name="T105" fmla="*/ 278 h 1232"/>
                <a:gd name="T106" fmla="*/ 427 w 1013"/>
                <a:gd name="T107" fmla="*/ 234 h 1232"/>
                <a:gd name="T108" fmla="*/ 434 w 1013"/>
                <a:gd name="T109" fmla="*/ 168 h 1232"/>
                <a:gd name="T110" fmla="*/ 447 w 1013"/>
                <a:gd name="T111" fmla="*/ 69 h 1232"/>
                <a:gd name="T112" fmla="*/ 524 w 1013"/>
                <a:gd name="T113" fmla="*/ 8 h 1232"/>
                <a:gd name="T114" fmla="*/ 543 w 1013"/>
                <a:gd name="T115" fmla="*/ 12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3" h="1232">
                  <a:moveTo>
                    <a:pt x="526" y="151"/>
                  </a:moveTo>
                  <a:lnTo>
                    <a:pt x="527" y="191"/>
                  </a:lnTo>
                  <a:lnTo>
                    <a:pt x="548" y="176"/>
                  </a:lnTo>
                  <a:lnTo>
                    <a:pt x="572" y="163"/>
                  </a:lnTo>
                  <a:lnTo>
                    <a:pt x="598" y="153"/>
                  </a:lnTo>
                  <a:lnTo>
                    <a:pt x="621" y="147"/>
                  </a:lnTo>
                  <a:lnTo>
                    <a:pt x="614" y="173"/>
                  </a:lnTo>
                  <a:lnTo>
                    <a:pt x="605" y="193"/>
                  </a:lnTo>
                  <a:lnTo>
                    <a:pt x="595" y="210"/>
                  </a:lnTo>
                  <a:lnTo>
                    <a:pt x="583" y="224"/>
                  </a:lnTo>
                  <a:lnTo>
                    <a:pt x="570" y="233"/>
                  </a:lnTo>
                  <a:lnTo>
                    <a:pt x="556" y="240"/>
                  </a:lnTo>
                  <a:lnTo>
                    <a:pt x="542" y="245"/>
                  </a:lnTo>
                  <a:lnTo>
                    <a:pt x="527" y="248"/>
                  </a:lnTo>
                  <a:lnTo>
                    <a:pt x="526" y="312"/>
                  </a:lnTo>
                  <a:lnTo>
                    <a:pt x="543" y="298"/>
                  </a:lnTo>
                  <a:lnTo>
                    <a:pt x="563" y="284"/>
                  </a:lnTo>
                  <a:lnTo>
                    <a:pt x="584" y="270"/>
                  </a:lnTo>
                  <a:lnTo>
                    <a:pt x="605" y="258"/>
                  </a:lnTo>
                  <a:lnTo>
                    <a:pt x="626" y="248"/>
                  </a:lnTo>
                  <a:lnTo>
                    <a:pt x="645" y="242"/>
                  </a:lnTo>
                  <a:lnTo>
                    <a:pt x="636" y="275"/>
                  </a:lnTo>
                  <a:lnTo>
                    <a:pt x="625" y="303"/>
                  </a:lnTo>
                  <a:lnTo>
                    <a:pt x="612" y="326"/>
                  </a:lnTo>
                  <a:lnTo>
                    <a:pt x="598" y="345"/>
                  </a:lnTo>
                  <a:lnTo>
                    <a:pt x="581" y="359"/>
                  </a:lnTo>
                  <a:lnTo>
                    <a:pt x="564" y="369"/>
                  </a:lnTo>
                  <a:lnTo>
                    <a:pt x="546" y="376"/>
                  </a:lnTo>
                  <a:lnTo>
                    <a:pt x="527" y="380"/>
                  </a:lnTo>
                  <a:lnTo>
                    <a:pt x="527" y="443"/>
                  </a:lnTo>
                  <a:lnTo>
                    <a:pt x="546" y="431"/>
                  </a:lnTo>
                  <a:lnTo>
                    <a:pt x="567" y="417"/>
                  </a:lnTo>
                  <a:lnTo>
                    <a:pt x="590" y="403"/>
                  </a:lnTo>
                  <a:lnTo>
                    <a:pt x="613" y="390"/>
                  </a:lnTo>
                  <a:lnTo>
                    <a:pt x="636" y="377"/>
                  </a:lnTo>
                  <a:lnTo>
                    <a:pt x="659" y="368"/>
                  </a:lnTo>
                  <a:lnTo>
                    <a:pt x="680" y="362"/>
                  </a:lnTo>
                  <a:lnTo>
                    <a:pt x="670" y="393"/>
                  </a:lnTo>
                  <a:lnTo>
                    <a:pt x="657" y="419"/>
                  </a:lnTo>
                  <a:lnTo>
                    <a:pt x="642" y="441"/>
                  </a:lnTo>
                  <a:lnTo>
                    <a:pt x="626" y="460"/>
                  </a:lnTo>
                  <a:lnTo>
                    <a:pt x="609" y="475"/>
                  </a:lnTo>
                  <a:lnTo>
                    <a:pt x="590" y="487"/>
                  </a:lnTo>
                  <a:lnTo>
                    <a:pt x="569" y="495"/>
                  </a:lnTo>
                  <a:lnTo>
                    <a:pt x="549" y="502"/>
                  </a:lnTo>
                  <a:lnTo>
                    <a:pt x="528" y="505"/>
                  </a:lnTo>
                  <a:lnTo>
                    <a:pt x="528" y="563"/>
                  </a:lnTo>
                  <a:lnTo>
                    <a:pt x="546" y="550"/>
                  </a:lnTo>
                  <a:lnTo>
                    <a:pt x="567" y="537"/>
                  </a:lnTo>
                  <a:lnTo>
                    <a:pt x="590" y="524"/>
                  </a:lnTo>
                  <a:lnTo>
                    <a:pt x="613" y="512"/>
                  </a:lnTo>
                  <a:lnTo>
                    <a:pt x="636" y="500"/>
                  </a:lnTo>
                  <a:lnTo>
                    <a:pt x="659" y="491"/>
                  </a:lnTo>
                  <a:lnTo>
                    <a:pt x="680" y="486"/>
                  </a:lnTo>
                  <a:lnTo>
                    <a:pt x="668" y="520"/>
                  </a:lnTo>
                  <a:lnTo>
                    <a:pt x="653" y="550"/>
                  </a:lnTo>
                  <a:lnTo>
                    <a:pt x="636" y="576"/>
                  </a:lnTo>
                  <a:lnTo>
                    <a:pt x="617" y="598"/>
                  </a:lnTo>
                  <a:lnTo>
                    <a:pt x="597" y="617"/>
                  </a:lnTo>
                  <a:lnTo>
                    <a:pt x="574" y="631"/>
                  </a:lnTo>
                  <a:lnTo>
                    <a:pt x="551" y="641"/>
                  </a:lnTo>
                  <a:lnTo>
                    <a:pt x="528" y="647"/>
                  </a:lnTo>
                  <a:lnTo>
                    <a:pt x="528" y="696"/>
                  </a:lnTo>
                  <a:lnTo>
                    <a:pt x="546" y="684"/>
                  </a:lnTo>
                  <a:lnTo>
                    <a:pt x="567" y="671"/>
                  </a:lnTo>
                  <a:lnTo>
                    <a:pt x="590" y="657"/>
                  </a:lnTo>
                  <a:lnTo>
                    <a:pt x="613" y="644"/>
                  </a:lnTo>
                  <a:lnTo>
                    <a:pt x="636" y="634"/>
                  </a:lnTo>
                  <a:lnTo>
                    <a:pt x="659" y="625"/>
                  </a:lnTo>
                  <a:lnTo>
                    <a:pt x="680" y="620"/>
                  </a:lnTo>
                  <a:lnTo>
                    <a:pt x="669" y="655"/>
                  </a:lnTo>
                  <a:lnTo>
                    <a:pt x="654" y="686"/>
                  </a:lnTo>
                  <a:lnTo>
                    <a:pt x="637" y="711"/>
                  </a:lnTo>
                  <a:lnTo>
                    <a:pt x="619" y="734"/>
                  </a:lnTo>
                  <a:lnTo>
                    <a:pt x="598" y="751"/>
                  </a:lnTo>
                  <a:lnTo>
                    <a:pt x="575" y="764"/>
                  </a:lnTo>
                  <a:lnTo>
                    <a:pt x="551" y="773"/>
                  </a:lnTo>
                  <a:lnTo>
                    <a:pt x="527" y="777"/>
                  </a:lnTo>
                  <a:lnTo>
                    <a:pt x="527" y="817"/>
                  </a:lnTo>
                  <a:lnTo>
                    <a:pt x="550" y="804"/>
                  </a:lnTo>
                  <a:lnTo>
                    <a:pt x="575" y="789"/>
                  </a:lnTo>
                  <a:lnTo>
                    <a:pt x="603" y="773"/>
                  </a:lnTo>
                  <a:lnTo>
                    <a:pt x="632" y="758"/>
                  </a:lnTo>
                  <a:lnTo>
                    <a:pt x="661" y="745"/>
                  </a:lnTo>
                  <a:lnTo>
                    <a:pt x="688" y="735"/>
                  </a:lnTo>
                  <a:lnTo>
                    <a:pt x="713" y="729"/>
                  </a:lnTo>
                  <a:lnTo>
                    <a:pt x="701" y="762"/>
                  </a:lnTo>
                  <a:lnTo>
                    <a:pt x="686" y="793"/>
                  </a:lnTo>
                  <a:lnTo>
                    <a:pt x="668" y="819"/>
                  </a:lnTo>
                  <a:lnTo>
                    <a:pt x="648" y="842"/>
                  </a:lnTo>
                  <a:lnTo>
                    <a:pt x="626" y="861"/>
                  </a:lnTo>
                  <a:lnTo>
                    <a:pt x="603" y="876"/>
                  </a:lnTo>
                  <a:lnTo>
                    <a:pt x="578" y="887"/>
                  </a:lnTo>
                  <a:lnTo>
                    <a:pt x="553" y="896"/>
                  </a:lnTo>
                  <a:lnTo>
                    <a:pt x="527" y="900"/>
                  </a:lnTo>
                  <a:lnTo>
                    <a:pt x="527" y="945"/>
                  </a:lnTo>
                  <a:lnTo>
                    <a:pt x="542" y="935"/>
                  </a:lnTo>
                  <a:lnTo>
                    <a:pt x="561" y="924"/>
                  </a:lnTo>
                  <a:lnTo>
                    <a:pt x="581" y="915"/>
                  </a:lnTo>
                  <a:lnTo>
                    <a:pt x="603" y="907"/>
                  </a:lnTo>
                  <a:lnTo>
                    <a:pt x="622" y="900"/>
                  </a:lnTo>
                  <a:lnTo>
                    <a:pt x="639" y="896"/>
                  </a:lnTo>
                  <a:lnTo>
                    <a:pt x="632" y="918"/>
                  </a:lnTo>
                  <a:lnTo>
                    <a:pt x="623" y="937"/>
                  </a:lnTo>
                  <a:lnTo>
                    <a:pt x="611" y="953"/>
                  </a:lnTo>
                  <a:lnTo>
                    <a:pt x="598" y="967"/>
                  </a:lnTo>
                  <a:lnTo>
                    <a:pt x="584" y="977"/>
                  </a:lnTo>
                  <a:lnTo>
                    <a:pt x="569" y="986"/>
                  </a:lnTo>
                  <a:lnTo>
                    <a:pt x="554" y="993"/>
                  </a:lnTo>
                  <a:lnTo>
                    <a:pt x="540" y="998"/>
                  </a:lnTo>
                  <a:lnTo>
                    <a:pt x="527" y="1001"/>
                  </a:lnTo>
                  <a:lnTo>
                    <a:pt x="527" y="1087"/>
                  </a:lnTo>
                  <a:lnTo>
                    <a:pt x="540" y="1086"/>
                  </a:lnTo>
                  <a:lnTo>
                    <a:pt x="553" y="1084"/>
                  </a:lnTo>
                  <a:lnTo>
                    <a:pt x="554" y="1067"/>
                  </a:lnTo>
                  <a:lnTo>
                    <a:pt x="560" y="1049"/>
                  </a:lnTo>
                  <a:lnTo>
                    <a:pt x="570" y="1032"/>
                  </a:lnTo>
                  <a:lnTo>
                    <a:pt x="587" y="1015"/>
                  </a:lnTo>
                  <a:lnTo>
                    <a:pt x="607" y="999"/>
                  </a:lnTo>
                  <a:lnTo>
                    <a:pt x="606" y="1015"/>
                  </a:lnTo>
                  <a:lnTo>
                    <a:pt x="603" y="1031"/>
                  </a:lnTo>
                  <a:lnTo>
                    <a:pt x="599" y="1047"/>
                  </a:lnTo>
                  <a:lnTo>
                    <a:pt x="593" y="1064"/>
                  </a:lnTo>
                  <a:lnTo>
                    <a:pt x="589" y="1078"/>
                  </a:lnTo>
                  <a:lnTo>
                    <a:pt x="619" y="1070"/>
                  </a:lnTo>
                  <a:lnTo>
                    <a:pt x="649" y="1058"/>
                  </a:lnTo>
                  <a:lnTo>
                    <a:pt x="646" y="1036"/>
                  </a:lnTo>
                  <a:lnTo>
                    <a:pt x="647" y="1011"/>
                  </a:lnTo>
                  <a:lnTo>
                    <a:pt x="653" y="985"/>
                  </a:lnTo>
                  <a:lnTo>
                    <a:pt x="665" y="959"/>
                  </a:lnTo>
                  <a:lnTo>
                    <a:pt x="681" y="931"/>
                  </a:lnTo>
                  <a:lnTo>
                    <a:pt x="702" y="906"/>
                  </a:lnTo>
                  <a:lnTo>
                    <a:pt x="706" y="924"/>
                  </a:lnTo>
                  <a:lnTo>
                    <a:pt x="706" y="945"/>
                  </a:lnTo>
                  <a:lnTo>
                    <a:pt x="706" y="967"/>
                  </a:lnTo>
                  <a:lnTo>
                    <a:pt x="704" y="989"/>
                  </a:lnTo>
                  <a:lnTo>
                    <a:pt x="701" y="1011"/>
                  </a:lnTo>
                  <a:lnTo>
                    <a:pt x="699" y="1030"/>
                  </a:lnTo>
                  <a:lnTo>
                    <a:pt x="732" y="1009"/>
                  </a:lnTo>
                  <a:lnTo>
                    <a:pt x="763" y="984"/>
                  </a:lnTo>
                  <a:lnTo>
                    <a:pt x="755" y="965"/>
                  </a:lnTo>
                  <a:lnTo>
                    <a:pt x="751" y="943"/>
                  </a:lnTo>
                  <a:lnTo>
                    <a:pt x="750" y="920"/>
                  </a:lnTo>
                  <a:lnTo>
                    <a:pt x="753" y="896"/>
                  </a:lnTo>
                  <a:lnTo>
                    <a:pt x="761" y="869"/>
                  </a:lnTo>
                  <a:lnTo>
                    <a:pt x="773" y="843"/>
                  </a:lnTo>
                  <a:lnTo>
                    <a:pt x="790" y="815"/>
                  </a:lnTo>
                  <a:lnTo>
                    <a:pt x="796" y="832"/>
                  </a:lnTo>
                  <a:lnTo>
                    <a:pt x="800" y="854"/>
                  </a:lnTo>
                  <a:lnTo>
                    <a:pt x="803" y="877"/>
                  </a:lnTo>
                  <a:lnTo>
                    <a:pt x="804" y="901"/>
                  </a:lnTo>
                  <a:lnTo>
                    <a:pt x="805" y="924"/>
                  </a:lnTo>
                  <a:lnTo>
                    <a:pt x="805" y="943"/>
                  </a:lnTo>
                  <a:lnTo>
                    <a:pt x="834" y="912"/>
                  </a:lnTo>
                  <a:lnTo>
                    <a:pt x="862" y="877"/>
                  </a:lnTo>
                  <a:lnTo>
                    <a:pt x="851" y="862"/>
                  </a:lnTo>
                  <a:lnTo>
                    <a:pt x="843" y="847"/>
                  </a:lnTo>
                  <a:lnTo>
                    <a:pt x="839" y="830"/>
                  </a:lnTo>
                  <a:lnTo>
                    <a:pt x="838" y="813"/>
                  </a:lnTo>
                  <a:lnTo>
                    <a:pt x="840" y="794"/>
                  </a:lnTo>
                  <a:lnTo>
                    <a:pt x="845" y="772"/>
                  </a:lnTo>
                  <a:lnTo>
                    <a:pt x="854" y="748"/>
                  </a:lnTo>
                  <a:lnTo>
                    <a:pt x="867" y="720"/>
                  </a:lnTo>
                  <a:lnTo>
                    <a:pt x="875" y="742"/>
                  </a:lnTo>
                  <a:lnTo>
                    <a:pt x="882" y="764"/>
                  </a:lnTo>
                  <a:lnTo>
                    <a:pt x="888" y="789"/>
                  </a:lnTo>
                  <a:lnTo>
                    <a:pt x="892" y="813"/>
                  </a:lnTo>
                  <a:lnTo>
                    <a:pt x="894" y="835"/>
                  </a:lnTo>
                  <a:lnTo>
                    <a:pt x="909" y="815"/>
                  </a:lnTo>
                  <a:lnTo>
                    <a:pt x="923" y="794"/>
                  </a:lnTo>
                  <a:lnTo>
                    <a:pt x="936" y="769"/>
                  </a:lnTo>
                  <a:lnTo>
                    <a:pt x="932" y="756"/>
                  </a:lnTo>
                  <a:lnTo>
                    <a:pt x="932" y="743"/>
                  </a:lnTo>
                  <a:lnTo>
                    <a:pt x="935" y="732"/>
                  </a:lnTo>
                  <a:lnTo>
                    <a:pt x="942" y="721"/>
                  </a:lnTo>
                  <a:lnTo>
                    <a:pt x="952" y="711"/>
                  </a:lnTo>
                  <a:lnTo>
                    <a:pt x="963" y="703"/>
                  </a:lnTo>
                  <a:lnTo>
                    <a:pt x="974" y="697"/>
                  </a:lnTo>
                  <a:lnTo>
                    <a:pt x="986" y="696"/>
                  </a:lnTo>
                  <a:lnTo>
                    <a:pt x="997" y="700"/>
                  </a:lnTo>
                  <a:lnTo>
                    <a:pt x="1006" y="706"/>
                  </a:lnTo>
                  <a:lnTo>
                    <a:pt x="1011" y="714"/>
                  </a:lnTo>
                  <a:lnTo>
                    <a:pt x="1013" y="723"/>
                  </a:lnTo>
                  <a:lnTo>
                    <a:pt x="1012" y="733"/>
                  </a:lnTo>
                  <a:lnTo>
                    <a:pt x="1009" y="744"/>
                  </a:lnTo>
                  <a:lnTo>
                    <a:pt x="1005" y="754"/>
                  </a:lnTo>
                  <a:lnTo>
                    <a:pt x="1001" y="763"/>
                  </a:lnTo>
                  <a:lnTo>
                    <a:pt x="995" y="773"/>
                  </a:lnTo>
                  <a:lnTo>
                    <a:pt x="987" y="782"/>
                  </a:lnTo>
                  <a:lnTo>
                    <a:pt x="977" y="787"/>
                  </a:lnTo>
                  <a:lnTo>
                    <a:pt x="963" y="789"/>
                  </a:lnTo>
                  <a:lnTo>
                    <a:pt x="947" y="814"/>
                  </a:lnTo>
                  <a:lnTo>
                    <a:pt x="930" y="839"/>
                  </a:lnTo>
                  <a:lnTo>
                    <a:pt x="913" y="862"/>
                  </a:lnTo>
                  <a:lnTo>
                    <a:pt x="940" y="871"/>
                  </a:lnTo>
                  <a:lnTo>
                    <a:pt x="965" y="880"/>
                  </a:lnTo>
                  <a:lnTo>
                    <a:pt x="986" y="894"/>
                  </a:lnTo>
                  <a:lnTo>
                    <a:pt x="1006" y="910"/>
                  </a:lnTo>
                  <a:lnTo>
                    <a:pt x="983" y="919"/>
                  </a:lnTo>
                  <a:lnTo>
                    <a:pt x="962" y="924"/>
                  </a:lnTo>
                  <a:lnTo>
                    <a:pt x="943" y="925"/>
                  </a:lnTo>
                  <a:lnTo>
                    <a:pt x="927" y="924"/>
                  </a:lnTo>
                  <a:lnTo>
                    <a:pt x="912" y="920"/>
                  </a:lnTo>
                  <a:lnTo>
                    <a:pt x="898" y="914"/>
                  </a:lnTo>
                  <a:lnTo>
                    <a:pt x="886" y="905"/>
                  </a:lnTo>
                  <a:lnTo>
                    <a:pt x="870" y="923"/>
                  </a:lnTo>
                  <a:lnTo>
                    <a:pt x="853" y="942"/>
                  </a:lnTo>
                  <a:lnTo>
                    <a:pt x="836" y="961"/>
                  </a:lnTo>
                  <a:lnTo>
                    <a:pt x="820" y="977"/>
                  </a:lnTo>
                  <a:lnTo>
                    <a:pt x="841" y="984"/>
                  </a:lnTo>
                  <a:lnTo>
                    <a:pt x="860" y="991"/>
                  </a:lnTo>
                  <a:lnTo>
                    <a:pt x="879" y="1001"/>
                  </a:lnTo>
                  <a:lnTo>
                    <a:pt x="896" y="1014"/>
                  </a:lnTo>
                  <a:lnTo>
                    <a:pt x="914" y="1031"/>
                  </a:lnTo>
                  <a:lnTo>
                    <a:pt x="888" y="1040"/>
                  </a:lnTo>
                  <a:lnTo>
                    <a:pt x="864" y="1045"/>
                  </a:lnTo>
                  <a:lnTo>
                    <a:pt x="842" y="1046"/>
                  </a:lnTo>
                  <a:lnTo>
                    <a:pt x="823" y="1044"/>
                  </a:lnTo>
                  <a:lnTo>
                    <a:pt x="805" y="1039"/>
                  </a:lnTo>
                  <a:lnTo>
                    <a:pt x="789" y="1030"/>
                  </a:lnTo>
                  <a:lnTo>
                    <a:pt x="776" y="1019"/>
                  </a:lnTo>
                  <a:lnTo>
                    <a:pt x="755" y="1038"/>
                  </a:lnTo>
                  <a:lnTo>
                    <a:pt x="734" y="1055"/>
                  </a:lnTo>
                  <a:lnTo>
                    <a:pt x="711" y="1071"/>
                  </a:lnTo>
                  <a:lnTo>
                    <a:pt x="738" y="1085"/>
                  </a:lnTo>
                  <a:lnTo>
                    <a:pt x="760" y="1101"/>
                  </a:lnTo>
                  <a:lnTo>
                    <a:pt x="780" y="1120"/>
                  </a:lnTo>
                  <a:lnTo>
                    <a:pt x="797" y="1141"/>
                  </a:lnTo>
                  <a:lnTo>
                    <a:pt x="769" y="1146"/>
                  </a:lnTo>
                  <a:lnTo>
                    <a:pt x="743" y="1146"/>
                  </a:lnTo>
                  <a:lnTo>
                    <a:pt x="719" y="1143"/>
                  </a:lnTo>
                  <a:lnTo>
                    <a:pt x="699" y="1136"/>
                  </a:lnTo>
                  <a:lnTo>
                    <a:pt x="683" y="1126"/>
                  </a:lnTo>
                  <a:lnTo>
                    <a:pt x="669" y="1112"/>
                  </a:lnTo>
                  <a:lnTo>
                    <a:pt x="659" y="1096"/>
                  </a:lnTo>
                  <a:lnTo>
                    <a:pt x="627" y="1108"/>
                  </a:lnTo>
                  <a:lnTo>
                    <a:pt x="596" y="1116"/>
                  </a:lnTo>
                  <a:lnTo>
                    <a:pt x="610" y="1129"/>
                  </a:lnTo>
                  <a:lnTo>
                    <a:pt x="622" y="1142"/>
                  </a:lnTo>
                  <a:lnTo>
                    <a:pt x="632" y="1155"/>
                  </a:lnTo>
                  <a:lnTo>
                    <a:pt x="640" y="1170"/>
                  </a:lnTo>
                  <a:lnTo>
                    <a:pt x="618" y="1169"/>
                  </a:lnTo>
                  <a:lnTo>
                    <a:pt x="599" y="1165"/>
                  </a:lnTo>
                  <a:lnTo>
                    <a:pt x="583" y="1160"/>
                  </a:lnTo>
                  <a:lnTo>
                    <a:pt x="570" y="1152"/>
                  </a:lnTo>
                  <a:lnTo>
                    <a:pt x="561" y="1141"/>
                  </a:lnTo>
                  <a:lnTo>
                    <a:pt x="556" y="1128"/>
                  </a:lnTo>
                  <a:lnTo>
                    <a:pt x="546" y="1130"/>
                  </a:lnTo>
                  <a:lnTo>
                    <a:pt x="537" y="1134"/>
                  </a:lnTo>
                  <a:lnTo>
                    <a:pt x="527" y="1135"/>
                  </a:lnTo>
                  <a:lnTo>
                    <a:pt x="527" y="1232"/>
                  </a:lnTo>
                  <a:lnTo>
                    <a:pt x="466" y="1204"/>
                  </a:lnTo>
                  <a:lnTo>
                    <a:pt x="466" y="1134"/>
                  </a:lnTo>
                  <a:lnTo>
                    <a:pt x="461" y="1133"/>
                  </a:lnTo>
                  <a:lnTo>
                    <a:pt x="453" y="1131"/>
                  </a:lnTo>
                  <a:lnTo>
                    <a:pt x="446" y="1129"/>
                  </a:lnTo>
                  <a:lnTo>
                    <a:pt x="440" y="1128"/>
                  </a:lnTo>
                  <a:lnTo>
                    <a:pt x="434" y="1140"/>
                  </a:lnTo>
                  <a:lnTo>
                    <a:pt x="426" y="1150"/>
                  </a:lnTo>
                  <a:lnTo>
                    <a:pt x="416" y="1158"/>
                  </a:lnTo>
                  <a:lnTo>
                    <a:pt x="402" y="1163"/>
                  </a:lnTo>
                  <a:lnTo>
                    <a:pt x="384" y="1166"/>
                  </a:lnTo>
                  <a:lnTo>
                    <a:pt x="363" y="1168"/>
                  </a:lnTo>
                  <a:lnTo>
                    <a:pt x="369" y="1155"/>
                  </a:lnTo>
                  <a:lnTo>
                    <a:pt x="375" y="1143"/>
                  </a:lnTo>
                  <a:lnTo>
                    <a:pt x="381" y="1133"/>
                  </a:lnTo>
                  <a:lnTo>
                    <a:pt x="390" y="1124"/>
                  </a:lnTo>
                  <a:lnTo>
                    <a:pt x="402" y="1115"/>
                  </a:lnTo>
                  <a:lnTo>
                    <a:pt x="381" y="1108"/>
                  </a:lnTo>
                  <a:lnTo>
                    <a:pt x="360" y="1099"/>
                  </a:lnTo>
                  <a:lnTo>
                    <a:pt x="339" y="1090"/>
                  </a:lnTo>
                  <a:lnTo>
                    <a:pt x="331" y="1105"/>
                  </a:lnTo>
                  <a:lnTo>
                    <a:pt x="321" y="1119"/>
                  </a:lnTo>
                  <a:lnTo>
                    <a:pt x="308" y="1129"/>
                  </a:lnTo>
                  <a:lnTo>
                    <a:pt x="293" y="1136"/>
                  </a:lnTo>
                  <a:lnTo>
                    <a:pt x="274" y="1141"/>
                  </a:lnTo>
                  <a:lnTo>
                    <a:pt x="253" y="1142"/>
                  </a:lnTo>
                  <a:lnTo>
                    <a:pt x="230" y="1141"/>
                  </a:lnTo>
                  <a:lnTo>
                    <a:pt x="202" y="1136"/>
                  </a:lnTo>
                  <a:lnTo>
                    <a:pt x="217" y="1118"/>
                  </a:lnTo>
                  <a:lnTo>
                    <a:pt x="233" y="1100"/>
                  </a:lnTo>
                  <a:lnTo>
                    <a:pt x="250" y="1086"/>
                  </a:lnTo>
                  <a:lnTo>
                    <a:pt x="269" y="1074"/>
                  </a:lnTo>
                  <a:lnTo>
                    <a:pt x="291" y="1064"/>
                  </a:lnTo>
                  <a:lnTo>
                    <a:pt x="271" y="1051"/>
                  </a:lnTo>
                  <a:lnTo>
                    <a:pt x="253" y="1038"/>
                  </a:lnTo>
                  <a:lnTo>
                    <a:pt x="234" y="1021"/>
                  </a:lnTo>
                  <a:lnTo>
                    <a:pt x="222" y="1033"/>
                  </a:lnTo>
                  <a:lnTo>
                    <a:pt x="206" y="1042"/>
                  </a:lnTo>
                  <a:lnTo>
                    <a:pt x="188" y="1048"/>
                  </a:lnTo>
                  <a:lnTo>
                    <a:pt x="169" y="1051"/>
                  </a:lnTo>
                  <a:lnTo>
                    <a:pt x="147" y="1050"/>
                  </a:lnTo>
                  <a:lnTo>
                    <a:pt x="122" y="1045"/>
                  </a:lnTo>
                  <a:lnTo>
                    <a:pt x="96" y="1036"/>
                  </a:lnTo>
                  <a:lnTo>
                    <a:pt x="111" y="1021"/>
                  </a:lnTo>
                  <a:lnTo>
                    <a:pt x="128" y="1007"/>
                  </a:lnTo>
                  <a:lnTo>
                    <a:pt x="146" y="995"/>
                  </a:lnTo>
                  <a:lnTo>
                    <a:pt x="166" y="986"/>
                  </a:lnTo>
                  <a:lnTo>
                    <a:pt x="188" y="980"/>
                  </a:lnTo>
                  <a:lnTo>
                    <a:pt x="169" y="959"/>
                  </a:lnTo>
                  <a:lnTo>
                    <a:pt x="150" y="935"/>
                  </a:lnTo>
                  <a:lnTo>
                    <a:pt x="130" y="911"/>
                  </a:lnTo>
                  <a:lnTo>
                    <a:pt x="117" y="921"/>
                  </a:lnTo>
                  <a:lnTo>
                    <a:pt x="102" y="928"/>
                  </a:lnTo>
                  <a:lnTo>
                    <a:pt x="86" y="933"/>
                  </a:lnTo>
                  <a:lnTo>
                    <a:pt x="66" y="935"/>
                  </a:lnTo>
                  <a:lnTo>
                    <a:pt x="46" y="933"/>
                  </a:lnTo>
                  <a:lnTo>
                    <a:pt x="24" y="928"/>
                  </a:lnTo>
                  <a:lnTo>
                    <a:pt x="0" y="920"/>
                  </a:lnTo>
                  <a:lnTo>
                    <a:pt x="13" y="907"/>
                  </a:lnTo>
                  <a:lnTo>
                    <a:pt x="27" y="894"/>
                  </a:lnTo>
                  <a:lnTo>
                    <a:pt x="42" y="882"/>
                  </a:lnTo>
                  <a:lnTo>
                    <a:pt x="58" y="873"/>
                  </a:lnTo>
                  <a:lnTo>
                    <a:pt x="76" y="867"/>
                  </a:lnTo>
                  <a:lnTo>
                    <a:pt x="94" y="865"/>
                  </a:lnTo>
                  <a:lnTo>
                    <a:pt x="77" y="839"/>
                  </a:lnTo>
                  <a:lnTo>
                    <a:pt x="59" y="810"/>
                  </a:lnTo>
                  <a:lnTo>
                    <a:pt x="51" y="810"/>
                  </a:lnTo>
                  <a:lnTo>
                    <a:pt x="42" y="808"/>
                  </a:lnTo>
                  <a:lnTo>
                    <a:pt x="33" y="803"/>
                  </a:lnTo>
                  <a:lnTo>
                    <a:pt x="24" y="794"/>
                  </a:lnTo>
                  <a:lnTo>
                    <a:pt x="18" y="786"/>
                  </a:lnTo>
                  <a:lnTo>
                    <a:pt x="13" y="774"/>
                  </a:lnTo>
                  <a:lnTo>
                    <a:pt x="9" y="763"/>
                  </a:lnTo>
                  <a:lnTo>
                    <a:pt x="8" y="752"/>
                  </a:lnTo>
                  <a:lnTo>
                    <a:pt x="8" y="741"/>
                  </a:lnTo>
                  <a:lnTo>
                    <a:pt x="12" y="732"/>
                  </a:lnTo>
                  <a:lnTo>
                    <a:pt x="20" y="726"/>
                  </a:lnTo>
                  <a:lnTo>
                    <a:pt x="27" y="721"/>
                  </a:lnTo>
                  <a:lnTo>
                    <a:pt x="36" y="721"/>
                  </a:lnTo>
                  <a:lnTo>
                    <a:pt x="45" y="724"/>
                  </a:lnTo>
                  <a:lnTo>
                    <a:pt x="55" y="729"/>
                  </a:lnTo>
                  <a:lnTo>
                    <a:pt x="64" y="736"/>
                  </a:lnTo>
                  <a:lnTo>
                    <a:pt x="73" y="743"/>
                  </a:lnTo>
                  <a:lnTo>
                    <a:pt x="79" y="751"/>
                  </a:lnTo>
                  <a:lnTo>
                    <a:pt x="84" y="764"/>
                  </a:lnTo>
                  <a:lnTo>
                    <a:pt x="85" y="774"/>
                  </a:lnTo>
                  <a:lnTo>
                    <a:pt x="84" y="785"/>
                  </a:lnTo>
                  <a:lnTo>
                    <a:pt x="82" y="794"/>
                  </a:lnTo>
                  <a:lnTo>
                    <a:pt x="100" y="821"/>
                  </a:lnTo>
                  <a:lnTo>
                    <a:pt x="118" y="847"/>
                  </a:lnTo>
                  <a:lnTo>
                    <a:pt x="116" y="816"/>
                  </a:lnTo>
                  <a:lnTo>
                    <a:pt x="118" y="788"/>
                  </a:lnTo>
                  <a:lnTo>
                    <a:pt x="123" y="762"/>
                  </a:lnTo>
                  <a:lnTo>
                    <a:pt x="130" y="739"/>
                  </a:lnTo>
                  <a:lnTo>
                    <a:pt x="138" y="718"/>
                  </a:lnTo>
                  <a:lnTo>
                    <a:pt x="156" y="746"/>
                  </a:lnTo>
                  <a:lnTo>
                    <a:pt x="167" y="773"/>
                  </a:lnTo>
                  <a:lnTo>
                    <a:pt x="172" y="798"/>
                  </a:lnTo>
                  <a:lnTo>
                    <a:pt x="172" y="822"/>
                  </a:lnTo>
                  <a:lnTo>
                    <a:pt x="168" y="844"/>
                  </a:lnTo>
                  <a:lnTo>
                    <a:pt x="161" y="864"/>
                  </a:lnTo>
                  <a:lnTo>
                    <a:pt x="151" y="882"/>
                  </a:lnTo>
                  <a:lnTo>
                    <a:pt x="170" y="905"/>
                  </a:lnTo>
                  <a:lnTo>
                    <a:pt x="188" y="925"/>
                  </a:lnTo>
                  <a:lnTo>
                    <a:pt x="206" y="945"/>
                  </a:lnTo>
                  <a:lnTo>
                    <a:pt x="204" y="925"/>
                  </a:lnTo>
                  <a:lnTo>
                    <a:pt x="204" y="903"/>
                  </a:lnTo>
                  <a:lnTo>
                    <a:pt x="205" y="880"/>
                  </a:lnTo>
                  <a:lnTo>
                    <a:pt x="208" y="858"/>
                  </a:lnTo>
                  <a:lnTo>
                    <a:pt x="213" y="838"/>
                  </a:lnTo>
                  <a:lnTo>
                    <a:pt x="220" y="820"/>
                  </a:lnTo>
                  <a:lnTo>
                    <a:pt x="238" y="851"/>
                  </a:lnTo>
                  <a:lnTo>
                    <a:pt x="251" y="881"/>
                  </a:lnTo>
                  <a:lnTo>
                    <a:pt x="258" y="910"/>
                  </a:lnTo>
                  <a:lnTo>
                    <a:pt x="260" y="937"/>
                  </a:lnTo>
                  <a:lnTo>
                    <a:pt x="257" y="963"/>
                  </a:lnTo>
                  <a:lnTo>
                    <a:pt x="249" y="985"/>
                  </a:lnTo>
                  <a:lnTo>
                    <a:pt x="276" y="1008"/>
                  </a:lnTo>
                  <a:lnTo>
                    <a:pt x="304" y="1028"/>
                  </a:lnTo>
                  <a:lnTo>
                    <a:pt x="299" y="1009"/>
                  </a:lnTo>
                  <a:lnTo>
                    <a:pt x="296" y="986"/>
                  </a:lnTo>
                  <a:lnTo>
                    <a:pt x="294" y="964"/>
                  </a:lnTo>
                  <a:lnTo>
                    <a:pt x="293" y="940"/>
                  </a:lnTo>
                  <a:lnTo>
                    <a:pt x="295" y="919"/>
                  </a:lnTo>
                  <a:lnTo>
                    <a:pt x="298" y="901"/>
                  </a:lnTo>
                  <a:lnTo>
                    <a:pt x="320" y="927"/>
                  </a:lnTo>
                  <a:lnTo>
                    <a:pt x="336" y="954"/>
                  </a:lnTo>
                  <a:lnTo>
                    <a:pt x="348" y="980"/>
                  </a:lnTo>
                  <a:lnTo>
                    <a:pt x="354" y="1006"/>
                  </a:lnTo>
                  <a:lnTo>
                    <a:pt x="355" y="1030"/>
                  </a:lnTo>
                  <a:lnTo>
                    <a:pt x="351" y="1052"/>
                  </a:lnTo>
                  <a:lnTo>
                    <a:pt x="383" y="1067"/>
                  </a:lnTo>
                  <a:lnTo>
                    <a:pt x="414" y="1076"/>
                  </a:lnTo>
                  <a:lnTo>
                    <a:pt x="409" y="1062"/>
                  </a:lnTo>
                  <a:lnTo>
                    <a:pt x="403" y="1046"/>
                  </a:lnTo>
                  <a:lnTo>
                    <a:pt x="399" y="1029"/>
                  </a:lnTo>
                  <a:lnTo>
                    <a:pt x="397" y="1012"/>
                  </a:lnTo>
                  <a:lnTo>
                    <a:pt x="397" y="997"/>
                  </a:lnTo>
                  <a:lnTo>
                    <a:pt x="416" y="1012"/>
                  </a:lnTo>
                  <a:lnTo>
                    <a:pt x="429" y="1028"/>
                  </a:lnTo>
                  <a:lnTo>
                    <a:pt x="438" y="1044"/>
                  </a:lnTo>
                  <a:lnTo>
                    <a:pt x="442" y="1060"/>
                  </a:lnTo>
                  <a:lnTo>
                    <a:pt x="442" y="1078"/>
                  </a:lnTo>
                  <a:lnTo>
                    <a:pt x="448" y="1080"/>
                  </a:lnTo>
                  <a:lnTo>
                    <a:pt x="456" y="1082"/>
                  </a:lnTo>
                  <a:lnTo>
                    <a:pt x="464" y="1085"/>
                  </a:lnTo>
                  <a:lnTo>
                    <a:pt x="469" y="1086"/>
                  </a:lnTo>
                  <a:lnTo>
                    <a:pt x="468" y="1001"/>
                  </a:lnTo>
                  <a:lnTo>
                    <a:pt x="455" y="998"/>
                  </a:lnTo>
                  <a:lnTo>
                    <a:pt x="442" y="993"/>
                  </a:lnTo>
                  <a:lnTo>
                    <a:pt x="427" y="987"/>
                  </a:lnTo>
                  <a:lnTo>
                    <a:pt x="413" y="979"/>
                  </a:lnTo>
                  <a:lnTo>
                    <a:pt x="399" y="969"/>
                  </a:lnTo>
                  <a:lnTo>
                    <a:pt x="386" y="956"/>
                  </a:lnTo>
                  <a:lnTo>
                    <a:pt x="375" y="940"/>
                  </a:lnTo>
                  <a:lnTo>
                    <a:pt x="365" y="921"/>
                  </a:lnTo>
                  <a:lnTo>
                    <a:pt x="357" y="900"/>
                  </a:lnTo>
                  <a:lnTo>
                    <a:pt x="379" y="905"/>
                  </a:lnTo>
                  <a:lnTo>
                    <a:pt x="402" y="911"/>
                  </a:lnTo>
                  <a:lnTo>
                    <a:pt x="425" y="919"/>
                  </a:lnTo>
                  <a:lnTo>
                    <a:pt x="448" y="930"/>
                  </a:lnTo>
                  <a:lnTo>
                    <a:pt x="468" y="944"/>
                  </a:lnTo>
                  <a:lnTo>
                    <a:pt x="468" y="900"/>
                  </a:lnTo>
                  <a:lnTo>
                    <a:pt x="444" y="897"/>
                  </a:lnTo>
                  <a:lnTo>
                    <a:pt x="418" y="888"/>
                  </a:lnTo>
                  <a:lnTo>
                    <a:pt x="395" y="878"/>
                  </a:lnTo>
                  <a:lnTo>
                    <a:pt x="372" y="863"/>
                  </a:lnTo>
                  <a:lnTo>
                    <a:pt x="350" y="846"/>
                  </a:lnTo>
                  <a:lnTo>
                    <a:pt x="330" y="823"/>
                  </a:lnTo>
                  <a:lnTo>
                    <a:pt x="311" y="798"/>
                  </a:lnTo>
                  <a:lnTo>
                    <a:pt x="295" y="768"/>
                  </a:lnTo>
                  <a:lnTo>
                    <a:pt x="281" y="735"/>
                  </a:lnTo>
                  <a:lnTo>
                    <a:pt x="320" y="744"/>
                  </a:lnTo>
                  <a:lnTo>
                    <a:pt x="357" y="757"/>
                  </a:lnTo>
                  <a:lnTo>
                    <a:pt x="395" y="773"/>
                  </a:lnTo>
                  <a:lnTo>
                    <a:pt x="431" y="794"/>
                  </a:lnTo>
                  <a:lnTo>
                    <a:pt x="468" y="816"/>
                  </a:lnTo>
                  <a:lnTo>
                    <a:pt x="468" y="776"/>
                  </a:lnTo>
                  <a:lnTo>
                    <a:pt x="441" y="771"/>
                  </a:lnTo>
                  <a:lnTo>
                    <a:pt x="414" y="760"/>
                  </a:lnTo>
                  <a:lnTo>
                    <a:pt x="389" y="742"/>
                  </a:lnTo>
                  <a:lnTo>
                    <a:pt x="366" y="719"/>
                  </a:lnTo>
                  <a:lnTo>
                    <a:pt x="345" y="692"/>
                  </a:lnTo>
                  <a:lnTo>
                    <a:pt x="328" y="660"/>
                  </a:lnTo>
                  <a:lnTo>
                    <a:pt x="314" y="625"/>
                  </a:lnTo>
                  <a:lnTo>
                    <a:pt x="354" y="635"/>
                  </a:lnTo>
                  <a:lnTo>
                    <a:pt x="393" y="651"/>
                  </a:lnTo>
                  <a:lnTo>
                    <a:pt x="430" y="671"/>
                  </a:lnTo>
                  <a:lnTo>
                    <a:pt x="468" y="696"/>
                  </a:lnTo>
                  <a:lnTo>
                    <a:pt x="468" y="646"/>
                  </a:lnTo>
                  <a:lnTo>
                    <a:pt x="446" y="642"/>
                  </a:lnTo>
                  <a:lnTo>
                    <a:pt x="422" y="633"/>
                  </a:lnTo>
                  <a:lnTo>
                    <a:pt x="400" y="620"/>
                  </a:lnTo>
                  <a:lnTo>
                    <a:pt x="380" y="602"/>
                  </a:lnTo>
                  <a:lnTo>
                    <a:pt x="360" y="581"/>
                  </a:lnTo>
                  <a:lnTo>
                    <a:pt x="342" y="555"/>
                  </a:lnTo>
                  <a:lnTo>
                    <a:pt x="327" y="526"/>
                  </a:lnTo>
                  <a:lnTo>
                    <a:pt x="314" y="491"/>
                  </a:lnTo>
                  <a:lnTo>
                    <a:pt x="354" y="502"/>
                  </a:lnTo>
                  <a:lnTo>
                    <a:pt x="393" y="517"/>
                  </a:lnTo>
                  <a:lnTo>
                    <a:pt x="430" y="536"/>
                  </a:lnTo>
                  <a:lnTo>
                    <a:pt x="468" y="561"/>
                  </a:lnTo>
                  <a:lnTo>
                    <a:pt x="468" y="506"/>
                  </a:lnTo>
                  <a:lnTo>
                    <a:pt x="448" y="504"/>
                  </a:lnTo>
                  <a:lnTo>
                    <a:pt x="427" y="497"/>
                  </a:lnTo>
                  <a:lnTo>
                    <a:pt x="407" y="490"/>
                  </a:lnTo>
                  <a:lnTo>
                    <a:pt x="388" y="479"/>
                  </a:lnTo>
                  <a:lnTo>
                    <a:pt x="371" y="464"/>
                  </a:lnTo>
                  <a:lnTo>
                    <a:pt x="354" y="447"/>
                  </a:lnTo>
                  <a:lnTo>
                    <a:pt x="339" y="424"/>
                  </a:lnTo>
                  <a:lnTo>
                    <a:pt x="326" y="398"/>
                  </a:lnTo>
                  <a:lnTo>
                    <a:pt x="314" y="368"/>
                  </a:lnTo>
                  <a:lnTo>
                    <a:pt x="346" y="376"/>
                  </a:lnTo>
                  <a:lnTo>
                    <a:pt x="378" y="387"/>
                  </a:lnTo>
                  <a:lnTo>
                    <a:pt x="408" y="404"/>
                  </a:lnTo>
                  <a:lnTo>
                    <a:pt x="439" y="421"/>
                  </a:lnTo>
                  <a:lnTo>
                    <a:pt x="468" y="442"/>
                  </a:lnTo>
                  <a:lnTo>
                    <a:pt x="468" y="380"/>
                  </a:lnTo>
                  <a:lnTo>
                    <a:pt x="452" y="377"/>
                  </a:lnTo>
                  <a:lnTo>
                    <a:pt x="436" y="372"/>
                  </a:lnTo>
                  <a:lnTo>
                    <a:pt x="420" y="365"/>
                  </a:lnTo>
                  <a:lnTo>
                    <a:pt x="405" y="355"/>
                  </a:lnTo>
                  <a:lnTo>
                    <a:pt x="391" y="341"/>
                  </a:lnTo>
                  <a:lnTo>
                    <a:pt x="379" y="323"/>
                  </a:lnTo>
                  <a:lnTo>
                    <a:pt x="367" y="302"/>
                  </a:lnTo>
                  <a:lnTo>
                    <a:pt x="355" y="278"/>
                  </a:lnTo>
                  <a:lnTo>
                    <a:pt x="347" y="247"/>
                  </a:lnTo>
                  <a:lnTo>
                    <a:pt x="379" y="256"/>
                  </a:lnTo>
                  <a:lnTo>
                    <a:pt x="409" y="270"/>
                  </a:lnTo>
                  <a:lnTo>
                    <a:pt x="439" y="288"/>
                  </a:lnTo>
                  <a:lnTo>
                    <a:pt x="468" y="312"/>
                  </a:lnTo>
                  <a:lnTo>
                    <a:pt x="468" y="248"/>
                  </a:lnTo>
                  <a:lnTo>
                    <a:pt x="454" y="245"/>
                  </a:lnTo>
                  <a:lnTo>
                    <a:pt x="441" y="241"/>
                  </a:lnTo>
                  <a:lnTo>
                    <a:pt x="427" y="234"/>
                  </a:lnTo>
                  <a:lnTo>
                    <a:pt x="414" y="225"/>
                  </a:lnTo>
                  <a:lnTo>
                    <a:pt x="403" y="212"/>
                  </a:lnTo>
                  <a:lnTo>
                    <a:pt x="393" y="197"/>
                  </a:lnTo>
                  <a:lnTo>
                    <a:pt x="384" y="177"/>
                  </a:lnTo>
                  <a:lnTo>
                    <a:pt x="376" y="151"/>
                  </a:lnTo>
                  <a:lnTo>
                    <a:pt x="389" y="153"/>
                  </a:lnTo>
                  <a:lnTo>
                    <a:pt x="403" y="156"/>
                  </a:lnTo>
                  <a:lnTo>
                    <a:pt x="418" y="160"/>
                  </a:lnTo>
                  <a:lnTo>
                    <a:pt x="434" y="168"/>
                  </a:lnTo>
                  <a:lnTo>
                    <a:pt x="451" y="177"/>
                  </a:lnTo>
                  <a:lnTo>
                    <a:pt x="468" y="190"/>
                  </a:lnTo>
                  <a:lnTo>
                    <a:pt x="468" y="151"/>
                  </a:lnTo>
                  <a:lnTo>
                    <a:pt x="458" y="134"/>
                  </a:lnTo>
                  <a:lnTo>
                    <a:pt x="451" y="120"/>
                  </a:lnTo>
                  <a:lnTo>
                    <a:pt x="447" y="106"/>
                  </a:lnTo>
                  <a:lnTo>
                    <a:pt x="446" y="94"/>
                  </a:lnTo>
                  <a:lnTo>
                    <a:pt x="446" y="82"/>
                  </a:lnTo>
                  <a:lnTo>
                    <a:pt x="447" y="69"/>
                  </a:lnTo>
                  <a:lnTo>
                    <a:pt x="449" y="56"/>
                  </a:lnTo>
                  <a:lnTo>
                    <a:pt x="451" y="40"/>
                  </a:lnTo>
                  <a:lnTo>
                    <a:pt x="455" y="27"/>
                  </a:lnTo>
                  <a:lnTo>
                    <a:pt x="462" y="16"/>
                  </a:lnTo>
                  <a:lnTo>
                    <a:pt x="470" y="8"/>
                  </a:lnTo>
                  <a:lnTo>
                    <a:pt x="482" y="2"/>
                  </a:lnTo>
                  <a:lnTo>
                    <a:pt x="496" y="0"/>
                  </a:lnTo>
                  <a:lnTo>
                    <a:pt x="512" y="2"/>
                  </a:lnTo>
                  <a:lnTo>
                    <a:pt x="524" y="8"/>
                  </a:lnTo>
                  <a:lnTo>
                    <a:pt x="532" y="16"/>
                  </a:lnTo>
                  <a:lnTo>
                    <a:pt x="539" y="27"/>
                  </a:lnTo>
                  <a:lnTo>
                    <a:pt x="543" y="40"/>
                  </a:lnTo>
                  <a:lnTo>
                    <a:pt x="545" y="56"/>
                  </a:lnTo>
                  <a:lnTo>
                    <a:pt x="547" y="69"/>
                  </a:lnTo>
                  <a:lnTo>
                    <a:pt x="548" y="82"/>
                  </a:lnTo>
                  <a:lnTo>
                    <a:pt x="548" y="94"/>
                  </a:lnTo>
                  <a:lnTo>
                    <a:pt x="547" y="106"/>
                  </a:lnTo>
                  <a:lnTo>
                    <a:pt x="543" y="120"/>
                  </a:lnTo>
                  <a:lnTo>
                    <a:pt x="536" y="134"/>
                  </a:lnTo>
                  <a:lnTo>
                    <a:pt x="526" y="15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0"/>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1"/>
            <p:cNvSpPr>
              <a:spLocks/>
            </p:cNvSpPr>
            <p:nvPr userDrawn="1"/>
          </p:nvSpPr>
          <p:spPr bwMode="auto">
            <a:xfrm>
              <a:off x="334" y="3735"/>
              <a:ext cx="147" cy="249"/>
            </a:xfrm>
            <a:custGeom>
              <a:avLst/>
              <a:gdLst>
                <a:gd name="T0" fmla="*/ 556 w 735"/>
                <a:gd name="T1" fmla="*/ 1109 h 1245"/>
                <a:gd name="T2" fmla="*/ 622 w 735"/>
                <a:gd name="T3" fmla="*/ 1045 h 1245"/>
                <a:gd name="T4" fmla="*/ 638 w 735"/>
                <a:gd name="T5" fmla="*/ 979 h 1245"/>
                <a:gd name="T6" fmla="*/ 613 w 735"/>
                <a:gd name="T7" fmla="*/ 910 h 1245"/>
                <a:gd name="T8" fmla="*/ 559 w 735"/>
                <a:gd name="T9" fmla="*/ 837 h 1245"/>
                <a:gd name="T10" fmla="*/ 484 w 735"/>
                <a:gd name="T11" fmla="*/ 762 h 1245"/>
                <a:gd name="T12" fmla="*/ 398 w 735"/>
                <a:gd name="T13" fmla="*/ 685 h 1245"/>
                <a:gd name="T14" fmla="*/ 313 w 735"/>
                <a:gd name="T15" fmla="*/ 607 h 1245"/>
                <a:gd name="T16" fmla="*/ 266 w 735"/>
                <a:gd name="T17" fmla="*/ 558 h 1245"/>
                <a:gd name="T18" fmla="*/ 219 w 735"/>
                <a:gd name="T19" fmla="*/ 509 h 1245"/>
                <a:gd name="T20" fmla="*/ 167 w 735"/>
                <a:gd name="T21" fmla="*/ 453 h 1245"/>
                <a:gd name="T22" fmla="*/ 122 w 735"/>
                <a:gd name="T23" fmla="*/ 404 h 1245"/>
                <a:gd name="T24" fmla="*/ 97 w 735"/>
                <a:gd name="T25" fmla="*/ 375 h 1245"/>
                <a:gd name="T26" fmla="*/ 44 w 735"/>
                <a:gd name="T27" fmla="*/ 292 h 1245"/>
                <a:gd name="T28" fmla="*/ 8 w 735"/>
                <a:gd name="T29" fmla="*/ 206 h 1245"/>
                <a:gd name="T30" fmla="*/ 0 w 735"/>
                <a:gd name="T31" fmla="*/ 140 h 1245"/>
                <a:gd name="T32" fmla="*/ 12 w 735"/>
                <a:gd name="T33" fmla="*/ 78 h 1245"/>
                <a:gd name="T34" fmla="*/ 47 w 735"/>
                <a:gd name="T35" fmla="*/ 29 h 1245"/>
                <a:gd name="T36" fmla="*/ 107 w 735"/>
                <a:gd name="T37" fmla="*/ 3 h 1245"/>
                <a:gd name="T38" fmla="*/ 194 w 735"/>
                <a:gd name="T39" fmla="*/ 5 h 1245"/>
                <a:gd name="T40" fmla="*/ 226 w 735"/>
                <a:gd name="T41" fmla="*/ 10 h 1245"/>
                <a:gd name="T42" fmla="*/ 255 w 735"/>
                <a:gd name="T43" fmla="*/ 4 h 1245"/>
                <a:gd name="T44" fmla="*/ 290 w 735"/>
                <a:gd name="T45" fmla="*/ 11 h 1245"/>
                <a:gd name="T46" fmla="*/ 319 w 735"/>
                <a:gd name="T47" fmla="*/ 32 h 1245"/>
                <a:gd name="T48" fmla="*/ 346 w 735"/>
                <a:gd name="T49" fmla="*/ 58 h 1245"/>
                <a:gd name="T50" fmla="*/ 372 w 735"/>
                <a:gd name="T51" fmla="*/ 87 h 1245"/>
                <a:gd name="T52" fmla="*/ 390 w 735"/>
                <a:gd name="T53" fmla="*/ 118 h 1245"/>
                <a:gd name="T54" fmla="*/ 394 w 735"/>
                <a:gd name="T55" fmla="*/ 142 h 1245"/>
                <a:gd name="T56" fmla="*/ 374 w 735"/>
                <a:gd name="T57" fmla="*/ 157 h 1245"/>
                <a:gd name="T58" fmla="*/ 324 w 735"/>
                <a:gd name="T59" fmla="*/ 153 h 1245"/>
                <a:gd name="T60" fmla="*/ 237 w 735"/>
                <a:gd name="T61" fmla="*/ 130 h 1245"/>
                <a:gd name="T62" fmla="*/ 202 w 735"/>
                <a:gd name="T63" fmla="*/ 109 h 1245"/>
                <a:gd name="T64" fmla="*/ 194 w 735"/>
                <a:gd name="T65" fmla="*/ 87 h 1245"/>
                <a:gd name="T66" fmla="*/ 184 w 735"/>
                <a:gd name="T67" fmla="*/ 71 h 1245"/>
                <a:gd name="T68" fmla="*/ 161 w 735"/>
                <a:gd name="T69" fmla="*/ 67 h 1245"/>
                <a:gd name="T70" fmla="*/ 134 w 735"/>
                <a:gd name="T71" fmla="*/ 70 h 1245"/>
                <a:gd name="T72" fmla="*/ 105 w 735"/>
                <a:gd name="T73" fmla="*/ 83 h 1245"/>
                <a:gd name="T74" fmla="*/ 83 w 735"/>
                <a:gd name="T75" fmla="*/ 106 h 1245"/>
                <a:gd name="T76" fmla="*/ 73 w 735"/>
                <a:gd name="T77" fmla="*/ 142 h 1245"/>
                <a:gd name="T78" fmla="*/ 82 w 735"/>
                <a:gd name="T79" fmla="*/ 193 h 1245"/>
                <a:gd name="T80" fmla="*/ 118 w 735"/>
                <a:gd name="T81" fmla="*/ 262 h 1245"/>
                <a:gd name="T82" fmla="*/ 187 w 735"/>
                <a:gd name="T83" fmla="*/ 349 h 1245"/>
                <a:gd name="T84" fmla="*/ 296 w 735"/>
                <a:gd name="T85" fmla="*/ 458 h 1245"/>
                <a:gd name="T86" fmla="*/ 460 w 735"/>
                <a:gd name="T87" fmla="*/ 612 h 1245"/>
                <a:gd name="T88" fmla="*/ 586 w 735"/>
                <a:gd name="T89" fmla="*/ 740 h 1245"/>
                <a:gd name="T90" fmla="*/ 673 w 735"/>
                <a:gd name="T91" fmla="*/ 846 h 1245"/>
                <a:gd name="T92" fmla="*/ 723 w 735"/>
                <a:gd name="T93" fmla="*/ 934 h 1245"/>
                <a:gd name="T94" fmla="*/ 735 w 735"/>
                <a:gd name="T95" fmla="*/ 1011 h 1245"/>
                <a:gd name="T96" fmla="*/ 712 w 735"/>
                <a:gd name="T97" fmla="*/ 1078 h 1245"/>
                <a:gd name="T98" fmla="*/ 653 w 735"/>
                <a:gd name="T99" fmla="*/ 1140 h 1245"/>
                <a:gd name="T100" fmla="*/ 560 w 735"/>
                <a:gd name="T101" fmla="*/ 1202 h 1245"/>
                <a:gd name="T102" fmla="*/ 479 w 735"/>
                <a:gd name="T103" fmla="*/ 1149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1245">
                  <a:moveTo>
                    <a:pt x="479" y="1149"/>
                  </a:moveTo>
                  <a:lnTo>
                    <a:pt x="520" y="1129"/>
                  </a:lnTo>
                  <a:lnTo>
                    <a:pt x="556" y="1109"/>
                  </a:lnTo>
                  <a:lnTo>
                    <a:pt x="583" y="1088"/>
                  </a:lnTo>
                  <a:lnTo>
                    <a:pt x="605" y="1067"/>
                  </a:lnTo>
                  <a:lnTo>
                    <a:pt x="622" y="1045"/>
                  </a:lnTo>
                  <a:lnTo>
                    <a:pt x="632" y="1024"/>
                  </a:lnTo>
                  <a:lnTo>
                    <a:pt x="637" y="1002"/>
                  </a:lnTo>
                  <a:lnTo>
                    <a:pt x="638" y="979"/>
                  </a:lnTo>
                  <a:lnTo>
                    <a:pt x="634" y="956"/>
                  </a:lnTo>
                  <a:lnTo>
                    <a:pt x="625" y="933"/>
                  </a:lnTo>
                  <a:lnTo>
                    <a:pt x="613" y="910"/>
                  </a:lnTo>
                  <a:lnTo>
                    <a:pt x="598" y="886"/>
                  </a:lnTo>
                  <a:lnTo>
                    <a:pt x="580" y="861"/>
                  </a:lnTo>
                  <a:lnTo>
                    <a:pt x="559" y="837"/>
                  </a:lnTo>
                  <a:lnTo>
                    <a:pt x="535" y="812"/>
                  </a:lnTo>
                  <a:lnTo>
                    <a:pt x="510" y="788"/>
                  </a:lnTo>
                  <a:lnTo>
                    <a:pt x="484" y="762"/>
                  </a:lnTo>
                  <a:lnTo>
                    <a:pt x="456" y="737"/>
                  </a:lnTo>
                  <a:lnTo>
                    <a:pt x="428" y="711"/>
                  </a:lnTo>
                  <a:lnTo>
                    <a:pt x="398" y="685"/>
                  </a:lnTo>
                  <a:lnTo>
                    <a:pt x="370" y="659"/>
                  </a:lnTo>
                  <a:lnTo>
                    <a:pt x="342" y="633"/>
                  </a:lnTo>
                  <a:lnTo>
                    <a:pt x="313" y="607"/>
                  </a:lnTo>
                  <a:lnTo>
                    <a:pt x="287" y="579"/>
                  </a:lnTo>
                  <a:lnTo>
                    <a:pt x="278" y="570"/>
                  </a:lnTo>
                  <a:lnTo>
                    <a:pt x="266" y="558"/>
                  </a:lnTo>
                  <a:lnTo>
                    <a:pt x="251" y="543"/>
                  </a:lnTo>
                  <a:lnTo>
                    <a:pt x="236" y="527"/>
                  </a:lnTo>
                  <a:lnTo>
                    <a:pt x="219" y="509"/>
                  </a:lnTo>
                  <a:lnTo>
                    <a:pt x="202" y="491"/>
                  </a:lnTo>
                  <a:lnTo>
                    <a:pt x="185" y="471"/>
                  </a:lnTo>
                  <a:lnTo>
                    <a:pt x="167" y="453"/>
                  </a:lnTo>
                  <a:lnTo>
                    <a:pt x="150" y="435"/>
                  </a:lnTo>
                  <a:lnTo>
                    <a:pt x="135" y="418"/>
                  </a:lnTo>
                  <a:lnTo>
                    <a:pt x="122" y="404"/>
                  </a:lnTo>
                  <a:lnTo>
                    <a:pt x="111" y="391"/>
                  </a:lnTo>
                  <a:lnTo>
                    <a:pt x="102" y="382"/>
                  </a:lnTo>
                  <a:lnTo>
                    <a:pt x="97" y="375"/>
                  </a:lnTo>
                  <a:lnTo>
                    <a:pt x="80" y="351"/>
                  </a:lnTo>
                  <a:lnTo>
                    <a:pt x="62" y="323"/>
                  </a:lnTo>
                  <a:lnTo>
                    <a:pt x="44" y="292"/>
                  </a:lnTo>
                  <a:lnTo>
                    <a:pt x="27" y="260"/>
                  </a:lnTo>
                  <a:lnTo>
                    <a:pt x="14" y="228"/>
                  </a:lnTo>
                  <a:lnTo>
                    <a:pt x="8" y="206"/>
                  </a:lnTo>
                  <a:lnTo>
                    <a:pt x="3" y="184"/>
                  </a:lnTo>
                  <a:lnTo>
                    <a:pt x="0" y="162"/>
                  </a:lnTo>
                  <a:lnTo>
                    <a:pt x="0" y="140"/>
                  </a:lnTo>
                  <a:lnTo>
                    <a:pt x="2" y="119"/>
                  </a:lnTo>
                  <a:lnTo>
                    <a:pt x="6" y="97"/>
                  </a:lnTo>
                  <a:lnTo>
                    <a:pt x="12" y="78"/>
                  </a:lnTo>
                  <a:lnTo>
                    <a:pt x="21" y="60"/>
                  </a:lnTo>
                  <a:lnTo>
                    <a:pt x="32" y="44"/>
                  </a:lnTo>
                  <a:lnTo>
                    <a:pt x="47" y="29"/>
                  </a:lnTo>
                  <a:lnTo>
                    <a:pt x="64" y="18"/>
                  </a:lnTo>
                  <a:lnTo>
                    <a:pt x="83" y="9"/>
                  </a:lnTo>
                  <a:lnTo>
                    <a:pt x="107" y="3"/>
                  </a:lnTo>
                  <a:lnTo>
                    <a:pt x="132" y="0"/>
                  </a:lnTo>
                  <a:lnTo>
                    <a:pt x="161" y="1"/>
                  </a:lnTo>
                  <a:lnTo>
                    <a:pt x="194" y="5"/>
                  </a:lnTo>
                  <a:lnTo>
                    <a:pt x="206" y="10"/>
                  </a:lnTo>
                  <a:lnTo>
                    <a:pt x="217" y="11"/>
                  </a:lnTo>
                  <a:lnTo>
                    <a:pt x="226" y="10"/>
                  </a:lnTo>
                  <a:lnTo>
                    <a:pt x="236" y="8"/>
                  </a:lnTo>
                  <a:lnTo>
                    <a:pt x="245" y="6"/>
                  </a:lnTo>
                  <a:lnTo>
                    <a:pt x="255" y="4"/>
                  </a:lnTo>
                  <a:lnTo>
                    <a:pt x="266" y="4"/>
                  </a:lnTo>
                  <a:lnTo>
                    <a:pt x="277" y="6"/>
                  </a:lnTo>
                  <a:lnTo>
                    <a:pt x="290" y="11"/>
                  </a:lnTo>
                  <a:lnTo>
                    <a:pt x="305" y="21"/>
                  </a:lnTo>
                  <a:lnTo>
                    <a:pt x="312" y="26"/>
                  </a:lnTo>
                  <a:lnTo>
                    <a:pt x="319" y="32"/>
                  </a:lnTo>
                  <a:lnTo>
                    <a:pt x="328" y="39"/>
                  </a:lnTo>
                  <a:lnTo>
                    <a:pt x="337" y="48"/>
                  </a:lnTo>
                  <a:lnTo>
                    <a:pt x="346" y="58"/>
                  </a:lnTo>
                  <a:lnTo>
                    <a:pt x="355" y="67"/>
                  </a:lnTo>
                  <a:lnTo>
                    <a:pt x="364" y="77"/>
                  </a:lnTo>
                  <a:lnTo>
                    <a:pt x="372" y="87"/>
                  </a:lnTo>
                  <a:lnTo>
                    <a:pt x="379" y="97"/>
                  </a:lnTo>
                  <a:lnTo>
                    <a:pt x="385" y="108"/>
                  </a:lnTo>
                  <a:lnTo>
                    <a:pt x="390" y="118"/>
                  </a:lnTo>
                  <a:lnTo>
                    <a:pt x="393" y="127"/>
                  </a:lnTo>
                  <a:lnTo>
                    <a:pt x="395" y="135"/>
                  </a:lnTo>
                  <a:lnTo>
                    <a:pt x="394" y="142"/>
                  </a:lnTo>
                  <a:lnTo>
                    <a:pt x="390" y="148"/>
                  </a:lnTo>
                  <a:lnTo>
                    <a:pt x="384" y="153"/>
                  </a:lnTo>
                  <a:lnTo>
                    <a:pt x="374" y="157"/>
                  </a:lnTo>
                  <a:lnTo>
                    <a:pt x="362" y="158"/>
                  </a:lnTo>
                  <a:lnTo>
                    <a:pt x="345" y="157"/>
                  </a:lnTo>
                  <a:lnTo>
                    <a:pt x="324" y="153"/>
                  </a:lnTo>
                  <a:lnTo>
                    <a:pt x="300" y="148"/>
                  </a:lnTo>
                  <a:lnTo>
                    <a:pt x="271" y="140"/>
                  </a:lnTo>
                  <a:lnTo>
                    <a:pt x="237" y="130"/>
                  </a:lnTo>
                  <a:lnTo>
                    <a:pt x="221" y="124"/>
                  </a:lnTo>
                  <a:lnTo>
                    <a:pt x="210" y="116"/>
                  </a:lnTo>
                  <a:lnTo>
                    <a:pt x="202" y="109"/>
                  </a:lnTo>
                  <a:lnTo>
                    <a:pt x="198" y="102"/>
                  </a:lnTo>
                  <a:lnTo>
                    <a:pt x="195" y="94"/>
                  </a:lnTo>
                  <a:lnTo>
                    <a:pt x="194" y="87"/>
                  </a:lnTo>
                  <a:lnTo>
                    <a:pt x="192" y="81"/>
                  </a:lnTo>
                  <a:lnTo>
                    <a:pt x="189" y="75"/>
                  </a:lnTo>
                  <a:lnTo>
                    <a:pt x="184" y="71"/>
                  </a:lnTo>
                  <a:lnTo>
                    <a:pt x="175" y="68"/>
                  </a:lnTo>
                  <a:lnTo>
                    <a:pt x="168" y="67"/>
                  </a:lnTo>
                  <a:lnTo>
                    <a:pt x="161" y="67"/>
                  </a:lnTo>
                  <a:lnTo>
                    <a:pt x="153" y="67"/>
                  </a:lnTo>
                  <a:lnTo>
                    <a:pt x="144" y="68"/>
                  </a:lnTo>
                  <a:lnTo>
                    <a:pt x="134" y="70"/>
                  </a:lnTo>
                  <a:lnTo>
                    <a:pt x="125" y="73"/>
                  </a:lnTo>
                  <a:lnTo>
                    <a:pt x="115" y="77"/>
                  </a:lnTo>
                  <a:lnTo>
                    <a:pt x="105" y="83"/>
                  </a:lnTo>
                  <a:lnTo>
                    <a:pt x="97" y="89"/>
                  </a:lnTo>
                  <a:lnTo>
                    <a:pt x="89" y="97"/>
                  </a:lnTo>
                  <a:lnTo>
                    <a:pt x="83" y="106"/>
                  </a:lnTo>
                  <a:lnTo>
                    <a:pt x="78" y="117"/>
                  </a:lnTo>
                  <a:lnTo>
                    <a:pt x="74" y="129"/>
                  </a:lnTo>
                  <a:lnTo>
                    <a:pt x="73" y="142"/>
                  </a:lnTo>
                  <a:lnTo>
                    <a:pt x="73" y="158"/>
                  </a:lnTo>
                  <a:lnTo>
                    <a:pt x="76" y="175"/>
                  </a:lnTo>
                  <a:lnTo>
                    <a:pt x="82" y="193"/>
                  </a:lnTo>
                  <a:lnTo>
                    <a:pt x="90" y="215"/>
                  </a:lnTo>
                  <a:lnTo>
                    <a:pt x="102" y="237"/>
                  </a:lnTo>
                  <a:lnTo>
                    <a:pt x="118" y="262"/>
                  </a:lnTo>
                  <a:lnTo>
                    <a:pt x="137" y="289"/>
                  </a:lnTo>
                  <a:lnTo>
                    <a:pt x="159" y="318"/>
                  </a:lnTo>
                  <a:lnTo>
                    <a:pt x="187" y="349"/>
                  </a:lnTo>
                  <a:lnTo>
                    <a:pt x="218" y="384"/>
                  </a:lnTo>
                  <a:lnTo>
                    <a:pt x="255" y="419"/>
                  </a:lnTo>
                  <a:lnTo>
                    <a:pt x="296" y="458"/>
                  </a:lnTo>
                  <a:lnTo>
                    <a:pt x="355" y="513"/>
                  </a:lnTo>
                  <a:lnTo>
                    <a:pt x="410" y="564"/>
                  </a:lnTo>
                  <a:lnTo>
                    <a:pt x="460" y="612"/>
                  </a:lnTo>
                  <a:lnTo>
                    <a:pt x="507" y="657"/>
                  </a:lnTo>
                  <a:lnTo>
                    <a:pt x="549" y="699"/>
                  </a:lnTo>
                  <a:lnTo>
                    <a:pt x="586" y="740"/>
                  </a:lnTo>
                  <a:lnTo>
                    <a:pt x="620" y="778"/>
                  </a:lnTo>
                  <a:lnTo>
                    <a:pt x="648" y="812"/>
                  </a:lnTo>
                  <a:lnTo>
                    <a:pt x="673" y="846"/>
                  </a:lnTo>
                  <a:lnTo>
                    <a:pt x="694" y="877"/>
                  </a:lnTo>
                  <a:lnTo>
                    <a:pt x="711" y="907"/>
                  </a:lnTo>
                  <a:lnTo>
                    <a:pt x="723" y="934"/>
                  </a:lnTo>
                  <a:lnTo>
                    <a:pt x="731" y="961"/>
                  </a:lnTo>
                  <a:lnTo>
                    <a:pt x="735" y="986"/>
                  </a:lnTo>
                  <a:lnTo>
                    <a:pt x="735" y="1011"/>
                  </a:lnTo>
                  <a:lnTo>
                    <a:pt x="731" y="1034"/>
                  </a:lnTo>
                  <a:lnTo>
                    <a:pt x="724" y="1056"/>
                  </a:lnTo>
                  <a:lnTo>
                    <a:pt x="712" y="1078"/>
                  </a:lnTo>
                  <a:lnTo>
                    <a:pt x="697" y="1098"/>
                  </a:lnTo>
                  <a:lnTo>
                    <a:pt x="676" y="1120"/>
                  </a:lnTo>
                  <a:lnTo>
                    <a:pt x="653" y="1140"/>
                  </a:lnTo>
                  <a:lnTo>
                    <a:pt x="626" y="1160"/>
                  </a:lnTo>
                  <a:lnTo>
                    <a:pt x="595" y="1181"/>
                  </a:lnTo>
                  <a:lnTo>
                    <a:pt x="560" y="1202"/>
                  </a:lnTo>
                  <a:lnTo>
                    <a:pt x="521" y="1224"/>
                  </a:lnTo>
                  <a:lnTo>
                    <a:pt x="479" y="1245"/>
                  </a:lnTo>
                  <a:lnTo>
                    <a:pt x="479" y="11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3"/>
            <p:cNvSpPr>
              <a:spLocks/>
            </p:cNvSpPr>
            <p:nvPr userDrawn="1"/>
          </p:nvSpPr>
          <p:spPr bwMode="auto">
            <a:xfrm>
              <a:off x="400" y="4098"/>
              <a:ext cx="37" cy="49"/>
            </a:xfrm>
            <a:custGeom>
              <a:avLst/>
              <a:gdLst>
                <a:gd name="T0" fmla="*/ 148 w 185"/>
                <a:gd name="T1" fmla="*/ 249 h 249"/>
                <a:gd name="T2" fmla="*/ 163 w 185"/>
                <a:gd name="T3" fmla="*/ 241 h 249"/>
                <a:gd name="T4" fmla="*/ 174 w 185"/>
                <a:gd name="T5" fmla="*/ 230 h 249"/>
                <a:gd name="T6" fmla="*/ 181 w 185"/>
                <a:gd name="T7" fmla="*/ 218 h 249"/>
                <a:gd name="T8" fmla="*/ 185 w 185"/>
                <a:gd name="T9" fmla="*/ 204 h 249"/>
                <a:gd name="T10" fmla="*/ 185 w 185"/>
                <a:gd name="T11" fmla="*/ 190 h 249"/>
                <a:gd name="T12" fmla="*/ 181 w 185"/>
                <a:gd name="T13" fmla="*/ 174 h 249"/>
                <a:gd name="T14" fmla="*/ 174 w 185"/>
                <a:gd name="T15" fmla="*/ 160 h 249"/>
                <a:gd name="T16" fmla="*/ 164 w 185"/>
                <a:gd name="T17" fmla="*/ 146 h 249"/>
                <a:gd name="T18" fmla="*/ 151 w 185"/>
                <a:gd name="T19" fmla="*/ 135 h 249"/>
                <a:gd name="T20" fmla="*/ 134 w 185"/>
                <a:gd name="T21" fmla="*/ 125 h 249"/>
                <a:gd name="T22" fmla="*/ 132 w 185"/>
                <a:gd name="T23" fmla="*/ 124 h 249"/>
                <a:gd name="T24" fmla="*/ 126 w 185"/>
                <a:gd name="T25" fmla="*/ 121 h 249"/>
                <a:gd name="T26" fmla="*/ 118 w 185"/>
                <a:gd name="T27" fmla="*/ 117 h 249"/>
                <a:gd name="T28" fmla="*/ 108 w 185"/>
                <a:gd name="T29" fmla="*/ 110 h 249"/>
                <a:gd name="T30" fmla="*/ 99 w 185"/>
                <a:gd name="T31" fmla="*/ 103 h 249"/>
                <a:gd name="T32" fmla="*/ 90 w 185"/>
                <a:gd name="T33" fmla="*/ 93 h 249"/>
                <a:gd name="T34" fmla="*/ 85 w 185"/>
                <a:gd name="T35" fmla="*/ 82 h 249"/>
                <a:gd name="T36" fmla="*/ 82 w 185"/>
                <a:gd name="T37" fmla="*/ 69 h 249"/>
                <a:gd name="T38" fmla="*/ 82 w 185"/>
                <a:gd name="T39" fmla="*/ 0 h 249"/>
                <a:gd name="T40" fmla="*/ 78 w 185"/>
                <a:gd name="T41" fmla="*/ 1 h 249"/>
                <a:gd name="T42" fmla="*/ 71 w 185"/>
                <a:gd name="T43" fmla="*/ 4 h 249"/>
                <a:gd name="T44" fmla="*/ 60 w 185"/>
                <a:gd name="T45" fmla="*/ 8 h 249"/>
                <a:gd name="T46" fmla="*/ 50 w 185"/>
                <a:gd name="T47" fmla="*/ 14 h 249"/>
                <a:gd name="T48" fmla="*/ 39 w 185"/>
                <a:gd name="T49" fmla="*/ 22 h 249"/>
                <a:gd name="T50" fmla="*/ 28 w 185"/>
                <a:gd name="T51" fmla="*/ 31 h 249"/>
                <a:gd name="T52" fmla="*/ 18 w 185"/>
                <a:gd name="T53" fmla="*/ 40 h 249"/>
                <a:gd name="T54" fmla="*/ 10 w 185"/>
                <a:gd name="T55" fmla="*/ 51 h 249"/>
                <a:gd name="T56" fmla="*/ 3 w 185"/>
                <a:gd name="T57" fmla="*/ 62 h 249"/>
                <a:gd name="T58" fmla="*/ 0 w 185"/>
                <a:gd name="T59" fmla="*/ 75 h 249"/>
                <a:gd name="T60" fmla="*/ 1 w 185"/>
                <a:gd name="T61" fmla="*/ 90 h 249"/>
                <a:gd name="T62" fmla="*/ 6 w 185"/>
                <a:gd name="T63" fmla="*/ 104 h 249"/>
                <a:gd name="T64" fmla="*/ 16 w 185"/>
                <a:gd name="T65" fmla="*/ 119 h 249"/>
                <a:gd name="T66" fmla="*/ 32 w 185"/>
                <a:gd name="T67" fmla="*/ 136 h 249"/>
                <a:gd name="T68" fmla="*/ 55 w 185"/>
                <a:gd name="T69" fmla="*/ 153 h 249"/>
                <a:gd name="T70" fmla="*/ 65 w 185"/>
                <a:gd name="T71" fmla="*/ 158 h 249"/>
                <a:gd name="T72" fmla="*/ 77 w 185"/>
                <a:gd name="T73" fmla="*/ 162 h 249"/>
                <a:gd name="T74" fmla="*/ 88 w 185"/>
                <a:gd name="T75" fmla="*/ 165 h 249"/>
                <a:gd name="T76" fmla="*/ 100 w 185"/>
                <a:gd name="T77" fmla="*/ 167 h 249"/>
                <a:gd name="T78" fmla="*/ 110 w 185"/>
                <a:gd name="T79" fmla="*/ 170 h 249"/>
                <a:gd name="T80" fmla="*/ 120 w 185"/>
                <a:gd name="T81" fmla="*/ 173 h 249"/>
                <a:gd name="T82" fmla="*/ 129 w 185"/>
                <a:gd name="T83" fmla="*/ 178 h 249"/>
                <a:gd name="T84" fmla="*/ 136 w 185"/>
                <a:gd name="T85" fmla="*/ 185 h 249"/>
                <a:gd name="T86" fmla="*/ 143 w 185"/>
                <a:gd name="T87" fmla="*/ 195 h 249"/>
                <a:gd name="T88" fmla="*/ 147 w 185"/>
                <a:gd name="T89" fmla="*/ 207 h 249"/>
                <a:gd name="T90" fmla="*/ 148 w 185"/>
                <a:gd name="T91" fmla="*/ 222 h 249"/>
                <a:gd name="T92" fmla="*/ 148 w 185"/>
                <a:gd name="T9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 h="249">
                  <a:moveTo>
                    <a:pt x="148" y="249"/>
                  </a:moveTo>
                  <a:lnTo>
                    <a:pt x="163" y="241"/>
                  </a:lnTo>
                  <a:lnTo>
                    <a:pt x="174" y="230"/>
                  </a:lnTo>
                  <a:lnTo>
                    <a:pt x="181" y="218"/>
                  </a:lnTo>
                  <a:lnTo>
                    <a:pt x="185" y="204"/>
                  </a:lnTo>
                  <a:lnTo>
                    <a:pt x="185" y="190"/>
                  </a:lnTo>
                  <a:lnTo>
                    <a:pt x="181" y="174"/>
                  </a:lnTo>
                  <a:lnTo>
                    <a:pt x="174" y="160"/>
                  </a:lnTo>
                  <a:lnTo>
                    <a:pt x="164" y="146"/>
                  </a:lnTo>
                  <a:lnTo>
                    <a:pt x="151" y="135"/>
                  </a:lnTo>
                  <a:lnTo>
                    <a:pt x="134" y="125"/>
                  </a:lnTo>
                  <a:lnTo>
                    <a:pt x="132" y="124"/>
                  </a:lnTo>
                  <a:lnTo>
                    <a:pt x="126" y="121"/>
                  </a:lnTo>
                  <a:lnTo>
                    <a:pt x="118" y="117"/>
                  </a:lnTo>
                  <a:lnTo>
                    <a:pt x="108" y="110"/>
                  </a:lnTo>
                  <a:lnTo>
                    <a:pt x="99" y="103"/>
                  </a:lnTo>
                  <a:lnTo>
                    <a:pt x="90" y="93"/>
                  </a:lnTo>
                  <a:lnTo>
                    <a:pt x="85" y="82"/>
                  </a:lnTo>
                  <a:lnTo>
                    <a:pt x="82" y="69"/>
                  </a:lnTo>
                  <a:lnTo>
                    <a:pt x="82" y="0"/>
                  </a:lnTo>
                  <a:lnTo>
                    <a:pt x="78" y="1"/>
                  </a:lnTo>
                  <a:lnTo>
                    <a:pt x="71" y="4"/>
                  </a:lnTo>
                  <a:lnTo>
                    <a:pt x="60" y="8"/>
                  </a:lnTo>
                  <a:lnTo>
                    <a:pt x="50" y="14"/>
                  </a:lnTo>
                  <a:lnTo>
                    <a:pt x="39" y="22"/>
                  </a:lnTo>
                  <a:lnTo>
                    <a:pt x="28" y="31"/>
                  </a:lnTo>
                  <a:lnTo>
                    <a:pt x="18" y="40"/>
                  </a:lnTo>
                  <a:lnTo>
                    <a:pt x="10" y="51"/>
                  </a:lnTo>
                  <a:lnTo>
                    <a:pt x="3" y="62"/>
                  </a:lnTo>
                  <a:lnTo>
                    <a:pt x="0" y="75"/>
                  </a:lnTo>
                  <a:lnTo>
                    <a:pt x="1" y="90"/>
                  </a:lnTo>
                  <a:lnTo>
                    <a:pt x="6" y="104"/>
                  </a:lnTo>
                  <a:lnTo>
                    <a:pt x="16" y="119"/>
                  </a:lnTo>
                  <a:lnTo>
                    <a:pt x="32" y="136"/>
                  </a:lnTo>
                  <a:lnTo>
                    <a:pt x="55" y="153"/>
                  </a:lnTo>
                  <a:lnTo>
                    <a:pt x="65" y="158"/>
                  </a:lnTo>
                  <a:lnTo>
                    <a:pt x="77" y="162"/>
                  </a:lnTo>
                  <a:lnTo>
                    <a:pt x="88" y="165"/>
                  </a:lnTo>
                  <a:lnTo>
                    <a:pt x="100" y="167"/>
                  </a:lnTo>
                  <a:lnTo>
                    <a:pt x="110" y="170"/>
                  </a:lnTo>
                  <a:lnTo>
                    <a:pt x="120" y="173"/>
                  </a:lnTo>
                  <a:lnTo>
                    <a:pt x="129" y="178"/>
                  </a:lnTo>
                  <a:lnTo>
                    <a:pt x="136" y="185"/>
                  </a:lnTo>
                  <a:lnTo>
                    <a:pt x="143" y="195"/>
                  </a:lnTo>
                  <a:lnTo>
                    <a:pt x="147" y="207"/>
                  </a:lnTo>
                  <a:lnTo>
                    <a:pt x="148" y="222"/>
                  </a:lnTo>
                  <a:lnTo>
                    <a:pt x="148" y="24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p:cNvSpPr>
            <p:nvPr userDrawn="1"/>
          </p:nvSpPr>
          <p:spPr bwMode="auto">
            <a:xfrm>
              <a:off x="370" y="3972"/>
              <a:ext cx="95" cy="135"/>
            </a:xfrm>
            <a:custGeom>
              <a:avLst/>
              <a:gdLst>
                <a:gd name="T0" fmla="*/ 321 w 475"/>
                <a:gd name="T1" fmla="*/ 670 h 675"/>
                <a:gd name="T2" fmla="*/ 366 w 475"/>
                <a:gd name="T3" fmla="*/ 655 h 675"/>
                <a:gd name="T4" fmla="*/ 408 w 475"/>
                <a:gd name="T5" fmla="*/ 632 h 675"/>
                <a:gd name="T6" fmla="*/ 442 w 475"/>
                <a:gd name="T7" fmla="*/ 605 h 675"/>
                <a:gd name="T8" fmla="*/ 465 w 475"/>
                <a:gd name="T9" fmla="*/ 573 h 675"/>
                <a:gd name="T10" fmla="*/ 475 w 475"/>
                <a:gd name="T11" fmla="*/ 539 h 675"/>
                <a:gd name="T12" fmla="*/ 470 w 475"/>
                <a:gd name="T13" fmla="*/ 502 h 675"/>
                <a:gd name="T14" fmla="*/ 446 w 475"/>
                <a:gd name="T15" fmla="*/ 465 h 675"/>
                <a:gd name="T16" fmla="*/ 399 w 475"/>
                <a:gd name="T17" fmla="*/ 429 h 675"/>
                <a:gd name="T18" fmla="*/ 328 w 475"/>
                <a:gd name="T19" fmla="*/ 393 h 675"/>
                <a:gd name="T20" fmla="*/ 242 w 475"/>
                <a:gd name="T21" fmla="*/ 356 h 675"/>
                <a:gd name="T22" fmla="*/ 175 w 475"/>
                <a:gd name="T23" fmla="*/ 325 h 675"/>
                <a:gd name="T24" fmla="*/ 126 w 475"/>
                <a:gd name="T25" fmla="*/ 295 h 675"/>
                <a:gd name="T26" fmla="*/ 97 w 475"/>
                <a:gd name="T27" fmla="*/ 266 h 675"/>
                <a:gd name="T28" fmla="*/ 88 w 475"/>
                <a:gd name="T29" fmla="*/ 235 h 675"/>
                <a:gd name="T30" fmla="*/ 99 w 475"/>
                <a:gd name="T31" fmla="*/ 203 h 675"/>
                <a:gd name="T32" fmla="*/ 130 w 475"/>
                <a:gd name="T33" fmla="*/ 164 h 675"/>
                <a:gd name="T34" fmla="*/ 182 w 475"/>
                <a:gd name="T35" fmla="*/ 120 h 675"/>
                <a:gd name="T36" fmla="*/ 208 w 475"/>
                <a:gd name="T37" fmla="*/ 0 h 675"/>
                <a:gd name="T38" fmla="*/ 169 w 475"/>
                <a:gd name="T39" fmla="*/ 16 h 675"/>
                <a:gd name="T40" fmla="*/ 129 w 475"/>
                <a:gd name="T41" fmla="*/ 42 h 675"/>
                <a:gd name="T42" fmla="*/ 90 w 475"/>
                <a:gd name="T43" fmla="*/ 73 h 675"/>
                <a:gd name="T44" fmla="*/ 55 w 475"/>
                <a:gd name="T45" fmla="*/ 111 h 675"/>
                <a:gd name="T46" fmla="*/ 27 w 475"/>
                <a:gd name="T47" fmla="*/ 152 h 675"/>
                <a:gd name="T48" fmla="*/ 8 w 475"/>
                <a:gd name="T49" fmla="*/ 195 h 675"/>
                <a:gd name="T50" fmla="*/ 0 w 475"/>
                <a:gd name="T51" fmla="*/ 239 h 675"/>
                <a:gd name="T52" fmla="*/ 7 w 475"/>
                <a:gd name="T53" fmla="*/ 283 h 675"/>
                <a:gd name="T54" fmla="*/ 30 w 475"/>
                <a:gd name="T55" fmla="*/ 325 h 675"/>
                <a:gd name="T56" fmla="*/ 72 w 475"/>
                <a:gd name="T57" fmla="*/ 362 h 675"/>
                <a:gd name="T58" fmla="*/ 136 w 475"/>
                <a:gd name="T59" fmla="*/ 396 h 675"/>
                <a:gd name="T60" fmla="*/ 195 w 475"/>
                <a:gd name="T61" fmla="*/ 418 h 675"/>
                <a:gd name="T62" fmla="*/ 252 w 475"/>
                <a:gd name="T63" fmla="*/ 442 h 675"/>
                <a:gd name="T64" fmla="*/ 305 w 475"/>
                <a:gd name="T65" fmla="*/ 466 h 675"/>
                <a:gd name="T66" fmla="*/ 348 w 475"/>
                <a:gd name="T67" fmla="*/ 490 h 675"/>
                <a:gd name="T68" fmla="*/ 380 w 475"/>
                <a:gd name="T69" fmla="*/ 513 h 675"/>
                <a:gd name="T70" fmla="*/ 397 w 475"/>
                <a:gd name="T71" fmla="*/ 537 h 675"/>
                <a:gd name="T72" fmla="*/ 397 w 475"/>
                <a:gd name="T73" fmla="*/ 559 h 675"/>
                <a:gd name="T74" fmla="*/ 376 w 475"/>
                <a:gd name="T75" fmla="*/ 581 h 675"/>
                <a:gd name="T76" fmla="*/ 330 w 475"/>
                <a:gd name="T77" fmla="*/ 603 h 675"/>
                <a:gd name="T78" fmla="*/ 297 w 475"/>
                <a:gd name="T79"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675">
                  <a:moveTo>
                    <a:pt x="297" y="675"/>
                  </a:moveTo>
                  <a:lnTo>
                    <a:pt x="321" y="670"/>
                  </a:lnTo>
                  <a:lnTo>
                    <a:pt x="344" y="663"/>
                  </a:lnTo>
                  <a:lnTo>
                    <a:pt x="366" y="655"/>
                  </a:lnTo>
                  <a:lnTo>
                    <a:pt x="388" y="644"/>
                  </a:lnTo>
                  <a:lnTo>
                    <a:pt x="408" y="632"/>
                  </a:lnTo>
                  <a:lnTo>
                    <a:pt x="426" y="619"/>
                  </a:lnTo>
                  <a:lnTo>
                    <a:pt x="442" y="605"/>
                  </a:lnTo>
                  <a:lnTo>
                    <a:pt x="455" y="589"/>
                  </a:lnTo>
                  <a:lnTo>
                    <a:pt x="465" y="573"/>
                  </a:lnTo>
                  <a:lnTo>
                    <a:pt x="472" y="556"/>
                  </a:lnTo>
                  <a:lnTo>
                    <a:pt x="475" y="539"/>
                  </a:lnTo>
                  <a:lnTo>
                    <a:pt x="475" y="520"/>
                  </a:lnTo>
                  <a:lnTo>
                    <a:pt x="470" y="502"/>
                  </a:lnTo>
                  <a:lnTo>
                    <a:pt x="460" y="484"/>
                  </a:lnTo>
                  <a:lnTo>
                    <a:pt x="446" y="465"/>
                  </a:lnTo>
                  <a:lnTo>
                    <a:pt x="425" y="446"/>
                  </a:lnTo>
                  <a:lnTo>
                    <a:pt x="399" y="429"/>
                  </a:lnTo>
                  <a:lnTo>
                    <a:pt x="366" y="410"/>
                  </a:lnTo>
                  <a:lnTo>
                    <a:pt x="328" y="393"/>
                  </a:lnTo>
                  <a:lnTo>
                    <a:pt x="283" y="375"/>
                  </a:lnTo>
                  <a:lnTo>
                    <a:pt x="242" y="356"/>
                  </a:lnTo>
                  <a:lnTo>
                    <a:pt x="206" y="340"/>
                  </a:lnTo>
                  <a:lnTo>
                    <a:pt x="175" y="325"/>
                  </a:lnTo>
                  <a:lnTo>
                    <a:pt x="148" y="309"/>
                  </a:lnTo>
                  <a:lnTo>
                    <a:pt x="126" y="295"/>
                  </a:lnTo>
                  <a:lnTo>
                    <a:pt x="109" y="281"/>
                  </a:lnTo>
                  <a:lnTo>
                    <a:pt x="97" y="266"/>
                  </a:lnTo>
                  <a:lnTo>
                    <a:pt x="90" y="251"/>
                  </a:lnTo>
                  <a:lnTo>
                    <a:pt x="88" y="235"/>
                  </a:lnTo>
                  <a:lnTo>
                    <a:pt x="91" y="220"/>
                  </a:lnTo>
                  <a:lnTo>
                    <a:pt x="99" y="203"/>
                  </a:lnTo>
                  <a:lnTo>
                    <a:pt x="112" y="184"/>
                  </a:lnTo>
                  <a:lnTo>
                    <a:pt x="130" y="164"/>
                  </a:lnTo>
                  <a:lnTo>
                    <a:pt x="154" y="144"/>
                  </a:lnTo>
                  <a:lnTo>
                    <a:pt x="182" y="120"/>
                  </a:lnTo>
                  <a:lnTo>
                    <a:pt x="215" y="95"/>
                  </a:lnTo>
                  <a:lnTo>
                    <a:pt x="208" y="0"/>
                  </a:lnTo>
                  <a:lnTo>
                    <a:pt x="189" y="7"/>
                  </a:lnTo>
                  <a:lnTo>
                    <a:pt x="169" y="16"/>
                  </a:lnTo>
                  <a:lnTo>
                    <a:pt x="149" y="28"/>
                  </a:lnTo>
                  <a:lnTo>
                    <a:pt x="129" y="42"/>
                  </a:lnTo>
                  <a:lnTo>
                    <a:pt x="109" y="57"/>
                  </a:lnTo>
                  <a:lnTo>
                    <a:pt x="90" y="73"/>
                  </a:lnTo>
                  <a:lnTo>
                    <a:pt x="71" y="92"/>
                  </a:lnTo>
                  <a:lnTo>
                    <a:pt x="55" y="111"/>
                  </a:lnTo>
                  <a:lnTo>
                    <a:pt x="40" y="131"/>
                  </a:lnTo>
                  <a:lnTo>
                    <a:pt x="27" y="152"/>
                  </a:lnTo>
                  <a:lnTo>
                    <a:pt x="16" y="173"/>
                  </a:lnTo>
                  <a:lnTo>
                    <a:pt x="8" y="195"/>
                  </a:lnTo>
                  <a:lnTo>
                    <a:pt x="3" y="218"/>
                  </a:lnTo>
                  <a:lnTo>
                    <a:pt x="0" y="239"/>
                  </a:lnTo>
                  <a:lnTo>
                    <a:pt x="2" y="262"/>
                  </a:lnTo>
                  <a:lnTo>
                    <a:pt x="7" y="283"/>
                  </a:lnTo>
                  <a:lnTo>
                    <a:pt x="16" y="304"/>
                  </a:lnTo>
                  <a:lnTo>
                    <a:pt x="30" y="325"/>
                  </a:lnTo>
                  <a:lnTo>
                    <a:pt x="48" y="344"/>
                  </a:lnTo>
                  <a:lnTo>
                    <a:pt x="72" y="362"/>
                  </a:lnTo>
                  <a:lnTo>
                    <a:pt x="102" y="380"/>
                  </a:lnTo>
                  <a:lnTo>
                    <a:pt x="136" y="396"/>
                  </a:lnTo>
                  <a:lnTo>
                    <a:pt x="166" y="407"/>
                  </a:lnTo>
                  <a:lnTo>
                    <a:pt x="195" y="418"/>
                  </a:lnTo>
                  <a:lnTo>
                    <a:pt x="225" y="431"/>
                  </a:lnTo>
                  <a:lnTo>
                    <a:pt x="252" y="442"/>
                  </a:lnTo>
                  <a:lnTo>
                    <a:pt x="279" y="454"/>
                  </a:lnTo>
                  <a:lnTo>
                    <a:pt x="305" y="466"/>
                  </a:lnTo>
                  <a:lnTo>
                    <a:pt x="327" y="477"/>
                  </a:lnTo>
                  <a:lnTo>
                    <a:pt x="348" y="490"/>
                  </a:lnTo>
                  <a:lnTo>
                    <a:pt x="365" y="502"/>
                  </a:lnTo>
                  <a:lnTo>
                    <a:pt x="380" y="513"/>
                  </a:lnTo>
                  <a:lnTo>
                    <a:pt x="391" y="525"/>
                  </a:lnTo>
                  <a:lnTo>
                    <a:pt x="397" y="537"/>
                  </a:lnTo>
                  <a:lnTo>
                    <a:pt x="400" y="548"/>
                  </a:lnTo>
                  <a:lnTo>
                    <a:pt x="397" y="559"/>
                  </a:lnTo>
                  <a:lnTo>
                    <a:pt x="389" y="570"/>
                  </a:lnTo>
                  <a:lnTo>
                    <a:pt x="376" y="581"/>
                  </a:lnTo>
                  <a:lnTo>
                    <a:pt x="356" y="593"/>
                  </a:lnTo>
                  <a:lnTo>
                    <a:pt x="330" y="603"/>
                  </a:lnTo>
                  <a:lnTo>
                    <a:pt x="297" y="613"/>
                  </a:lnTo>
                  <a:lnTo>
                    <a:pt x="297" y="675"/>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p:cNvSpPr>
            <p:nvPr userDrawn="1"/>
          </p:nvSpPr>
          <p:spPr bwMode="auto">
            <a:xfrm>
              <a:off x="404" y="4144"/>
              <a:ext cx="13" cy="11"/>
            </a:xfrm>
            <a:custGeom>
              <a:avLst/>
              <a:gdLst>
                <a:gd name="T0" fmla="*/ 67 w 67"/>
                <a:gd name="T1" fmla="*/ 39 h 56"/>
                <a:gd name="T2" fmla="*/ 66 w 67"/>
                <a:gd name="T3" fmla="*/ 0 h 56"/>
                <a:gd name="T4" fmla="*/ 50 w 67"/>
                <a:gd name="T5" fmla="*/ 7 h 56"/>
                <a:gd name="T6" fmla="*/ 37 w 67"/>
                <a:gd name="T7" fmla="*/ 15 h 56"/>
                <a:gd name="T8" fmla="*/ 28 w 67"/>
                <a:gd name="T9" fmla="*/ 21 h 56"/>
                <a:gd name="T10" fmla="*/ 19 w 67"/>
                <a:gd name="T11" fmla="*/ 29 h 56"/>
                <a:gd name="T12" fmla="*/ 10 w 67"/>
                <a:gd name="T13" fmla="*/ 38 h 56"/>
                <a:gd name="T14" fmla="*/ 3 w 67"/>
                <a:gd name="T15" fmla="*/ 47 h 56"/>
                <a:gd name="T16" fmla="*/ 0 w 67"/>
                <a:gd name="T17" fmla="*/ 53 h 56"/>
                <a:gd name="T18" fmla="*/ 1 w 67"/>
                <a:gd name="T19" fmla="*/ 56 h 56"/>
                <a:gd name="T20" fmla="*/ 5 w 67"/>
                <a:gd name="T21" fmla="*/ 56 h 56"/>
                <a:gd name="T22" fmla="*/ 12 w 67"/>
                <a:gd name="T23" fmla="*/ 55 h 56"/>
                <a:gd name="T24" fmla="*/ 21 w 67"/>
                <a:gd name="T25" fmla="*/ 52 h 56"/>
                <a:gd name="T26" fmla="*/ 32 w 67"/>
                <a:gd name="T27" fmla="*/ 48 h 56"/>
                <a:gd name="T28" fmla="*/ 46 w 67"/>
                <a:gd name="T29" fmla="*/ 43 h 56"/>
                <a:gd name="T30" fmla="*/ 56 w 67"/>
                <a:gd name="T31" fmla="*/ 40 h 56"/>
                <a:gd name="T32" fmla="*/ 62 w 67"/>
                <a:gd name="T33" fmla="*/ 39 h 56"/>
                <a:gd name="T34" fmla="*/ 66 w 67"/>
                <a:gd name="T35" fmla="*/ 39 h 56"/>
                <a:gd name="T36" fmla="*/ 67 w 67"/>
                <a:gd name="T37" fmla="*/ 3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56">
                  <a:moveTo>
                    <a:pt x="67" y="39"/>
                  </a:moveTo>
                  <a:lnTo>
                    <a:pt x="66" y="0"/>
                  </a:lnTo>
                  <a:lnTo>
                    <a:pt x="50" y="7"/>
                  </a:lnTo>
                  <a:lnTo>
                    <a:pt x="37" y="15"/>
                  </a:lnTo>
                  <a:lnTo>
                    <a:pt x="28" y="21"/>
                  </a:lnTo>
                  <a:lnTo>
                    <a:pt x="19" y="29"/>
                  </a:lnTo>
                  <a:lnTo>
                    <a:pt x="10" y="38"/>
                  </a:lnTo>
                  <a:lnTo>
                    <a:pt x="3" y="47"/>
                  </a:lnTo>
                  <a:lnTo>
                    <a:pt x="0" y="53"/>
                  </a:lnTo>
                  <a:lnTo>
                    <a:pt x="1" y="56"/>
                  </a:lnTo>
                  <a:lnTo>
                    <a:pt x="5" y="56"/>
                  </a:lnTo>
                  <a:lnTo>
                    <a:pt x="12" y="55"/>
                  </a:lnTo>
                  <a:lnTo>
                    <a:pt x="21" y="52"/>
                  </a:lnTo>
                  <a:lnTo>
                    <a:pt x="32" y="48"/>
                  </a:lnTo>
                  <a:lnTo>
                    <a:pt x="46" y="43"/>
                  </a:lnTo>
                  <a:lnTo>
                    <a:pt x="56" y="40"/>
                  </a:lnTo>
                  <a:lnTo>
                    <a:pt x="62" y="39"/>
                  </a:lnTo>
                  <a:lnTo>
                    <a:pt x="66" y="39"/>
                  </a:lnTo>
                  <a:lnTo>
                    <a:pt x="67" y="39"/>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411" y="3763"/>
              <a:ext cx="21" cy="17"/>
            </a:xfrm>
            <a:custGeom>
              <a:avLst/>
              <a:gdLst>
                <a:gd name="T0" fmla="*/ 105 w 105"/>
                <a:gd name="T1" fmla="*/ 36 h 83"/>
                <a:gd name="T2" fmla="*/ 41 w 105"/>
                <a:gd name="T3" fmla="*/ 19 h 83"/>
                <a:gd name="T4" fmla="*/ 6 w 105"/>
                <a:gd name="T5" fmla="*/ 0 h 83"/>
                <a:gd name="T6" fmla="*/ 0 w 105"/>
                <a:gd name="T7" fmla="*/ 8 h 83"/>
                <a:gd name="T8" fmla="*/ 36 w 105"/>
                <a:gd name="T9" fmla="*/ 26 h 83"/>
                <a:gd name="T10" fmla="*/ 71 w 105"/>
                <a:gd name="T11" fmla="*/ 83 h 83"/>
                <a:gd name="T12" fmla="*/ 69 w 105"/>
                <a:gd name="T13" fmla="*/ 43 h 83"/>
                <a:gd name="T14" fmla="*/ 105 w 105"/>
                <a:gd name="T15" fmla="*/ 3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3">
                  <a:moveTo>
                    <a:pt x="105" y="36"/>
                  </a:moveTo>
                  <a:lnTo>
                    <a:pt x="41" y="19"/>
                  </a:lnTo>
                  <a:lnTo>
                    <a:pt x="6" y="0"/>
                  </a:lnTo>
                  <a:lnTo>
                    <a:pt x="0" y="8"/>
                  </a:lnTo>
                  <a:lnTo>
                    <a:pt x="36" y="26"/>
                  </a:lnTo>
                  <a:lnTo>
                    <a:pt x="71" y="83"/>
                  </a:lnTo>
                  <a:lnTo>
                    <a:pt x="69" y="43"/>
                  </a:lnTo>
                  <a:lnTo>
                    <a:pt x="105" y="36"/>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0"/>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1"/>
            <p:cNvSpPr>
              <a:spLocks/>
            </p:cNvSpPr>
            <p:nvPr userDrawn="1"/>
          </p:nvSpPr>
          <p:spPr bwMode="auto">
            <a:xfrm>
              <a:off x="380" y="3753"/>
              <a:ext cx="4" cy="4"/>
            </a:xfrm>
            <a:custGeom>
              <a:avLst/>
              <a:gdLst>
                <a:gd name="T0" fmla="*/ 8 w 22"/>
                <a:gd name="T1" fmla="*/ 17 h 19"/>
                <a:gd name="T2" fmla="*/ 11 w 22"/>
                <a:gd name="T3" fmla="*/ 18 h 19"/>
                <a:gd name="T4" fmla="*/ 14 w 22"/>
                <a:gd name="T5" fmla="*/ 19 h 19"/>
                <a:gd name="T6" fmla="*/ 18 w 22"/>
                <a:gd name="T7" fmla="*/ 19 h 19"/>
                <a:gd name="T8" fmla="*/ 20 w 22"/>
                <a:gd name="T9" fmla="*/ 18 h 19"/>
                <a:gd name="T10" fmla="*/ 22 w 22"/>
                <a:gd name="T11" fmla="*/ 16 h 19"/>
                <a:gd name="T12" fmla="*/ 22 w 22"/>
                <a:gd name="T13" fmla="*/ 13 h 19"/>
                <a:gd name="T14" fmla="*/ 22 w 22"/>
                <a:gd name="T15" fmla="*/ 10 h 19"/>
                <a:gd name="T16" fmla="*/ 21 w 22"/>
                <a:gd name="T17" fmla="*/ 8 h 19"/>
                <a:gd name="T18" fmla="*/ 18 w 22"/>
                <a:gd name="T19" fmla="*/ 4 h 19"/>
                <a:gd name="T20" fmla="*/ 15 w 22"/>
                <a:gd name="T21" fmla="*/ 2 h 19"/>
                <a:gd name="T22" fmla="*/ 12 w 22"/>
                <a:gd name="T23" fmla="*/ 1 h 19"/>
                <a:gd name="T24" fmla="*/ 8 w 22"/>
                <a:gd name="T25" fmla="*/ 0 h 19"/>
                <a:gd name="T26" fmla="*/ 5 w 22"/>
                <a:gd name="T27" fmla="*/ 0 h 19"/>
                <a:gd name="T28" fmla="*/ 3 w 22"/>
                <a:gd name="T29" fmla="*/ 1 h 19"/>
                <a:gd name="T30" fmla="*/ 1 w 22"/>
                <a:gd name="T31" fmla="*/ 3 h 19"/>
                <a:gd name="T32" fmla="*/ 0 w 22"/>
                <a:gd name="T33" fmla="*/ 7 h 19"/>
                <a:gd name="T34" fmla="*/ 1 w 22"/>
                <a:gd name="T35" fmla="*/ 10 h 19"/>
                <a:gd name="T36" fmla="*/ 2 w 22"/>
                <a:gd name="T37" fmla="*/ 12 h 19"/>
                <a:gd name="T38" fmla="*/ 4 w 22"/>
                <a:gd name="T39" fmla="*/ 15 h 19"/>
                <a:gd name="T40" fmla="*/ 8 w 22"/>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8" y="17"/>
                  </a:moveTo>
                  <a:lnTo>
                    <a:pt x="11" y="18"/>
                  </a:lnTo>
                  <a:lnTo>
                    <a:pt x="14" y="19"/>
                  </a:lnTo>
                  <a:lnTo>
                    <a:pt x="18" y="19"/>
                  </a:lnTo>
                  <a:lnTo>
                    <a:pt x="20" y="18"/>
                  </a:lnTo>
                  <a:lnTo>
                    <a:pt x="22" y="16"/>
                  </a:lnTo>
                  <a:lnTo>
                    <a:pt x="22" y="13"/>
                  </a:lnTo>
                  <a:lnTo>
                    <a:pt x="22" y="10"/>
                  </a:lnTo>
                  <a:lnTo>
                    <a:pt x="21" y="8"/>
                  </a:lnTo>
                  <a:lnTo>
                    <a:pt x="18" y="4"/>
                  </a:lnTo>
                  <a:lnTo>
                    <a:pt x="15" y="2"/>
                  </a:lnTo>
                  <a:lnTo>
                    <a:pt x="12" y="1"/>
                  </a:lnTo>
                  <a:lnTo>
                    <a:pt x="8" y="0"/>
                  </a:lnTo>
                  <a:lnTo>
                    <a:pt x="5" y="0"/>
                  </a:lnTo>
                  <a:lnTo>
                    <a:pt x="3" y="1"/>
                  </a:lnTo>
                  <a:lnTo>
                    <a:pt x="1" y="3"/>
                  </a:lnTo>
                  <a:lnTo>
                    <a:pt x="0" y="7"/>
                  </a:lnTo>
                  <a:lnTo>
                    <a:pt x="1" y="10"/>
                  </a:lnTo>
                  <a:lnTo>
                    <a:pt x="2" y="12"/>
                  </a:lnTo>
                  <a:lnTo>
                    <a:pt x="4" y="15"/>
                  </a:lnTo>
                  <a:lnTo>
                    <a:pt x="8"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2"/>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close/>
                </a:path>
              </a:pathLst>
            </a:custGeom>
            <a:solidFill>
              <a:srgbClr val="D9003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3"/>
            <p:cNvSpPr>
              <a:spLocks/>
            </p:cNvSpPr>
            <p:nvPr userDrawn="1"/>
          </p:nvSpPr>
          <p:spPr bwMode="auto">
            <a:xfrm>
              <a:off x="386" y="3740"/>
              <a:ext cx="5" cy="4"/>
            </a:xfrm>
            <a:custGeom>
              <a:avLst/>
              <a:gdLst>
                <a:gd name="T0" fmla="*/ 5 w 21"/>
                <a:gd name="T1" fmla="*/ 17 h 21"/>
                <a:gd name="T2" fmla="*/ 8 w 21"/>
                <a:gd name="T3" fmla="*/ 19 h 21"/>
                <a:gd name="T4" fmla="*/ 11 w 21"/>
                <a:gd name="T5" fmla="*/ 20 h 21"/>
                <a:gd name="T6" fmla="*/ 14 w 21"/>
                <a:gd name="T7" fmla="*/ 21 h 21"/>
                <a:gd name="T8" fmla="*/ 17 w 21"/>
                <a:gd name="T9" fmla="*/ 20 h 21"/>
                <a:gd name="T10" fmla="*/ 19 w 21"/>
                <a:gd name="T11" fmla="*/ 19 h 21"/>
                <a:gd name="T12" fmla="*/ 20 w 21"/>
                <a:gd name="T13" fmla="*/ 17 h 21"/>
                <a:gd name="T14" fmla="*/ 21 w 21"/>
                <a:gd name="T15" fmla="*/ 13 h 21"/>
                <a:gd name="T16" fmla="*/ 20 w 21"/>
                <a:gd name="T17" fmla="*/ 10 h 21"/>
                <a:gd name="T18" fmla="*/ 18 w 21"/>
                <a:gd name="T19" fmla="*/ 7 h 21"/>
                <a:gd name="T20" fmla="*/ 16 w 21"/>
                <a:gd name="T21" fmla="*/ 4 h 21"/>
                <a:gd name="T22" fmla="*/ 13 w 21"/>
                <a:gd name="T23" fmla="*/ 2 h 21"/>
                <a:gd name="T24" fmla="*/ 9 w 21"/>
                <a:gd name="T25" fmla="*/ 0 h 21"/>
                <a:gd name="T26" fmla="*/ 6 w 21"/>
                <a:gd name="T27" fmla="*/ 0 h 21"/>
                <a:gd name="T28" fmla="*/ 4 w 21"/>
                <a:gd name="T29" fmla="*/ 0 h 21"/>
                <a:gd name="T30" fmla="*/ 2 w 21"/>
                <a:gd name="T31" fmla="*/ 2 h 21"/>
                <a:gd name="T32" fmla="*/ 0 w 21"/>
                <a:gd name="T33" fmla="*/ 4 h 21"/>
                <a:gd name="T34" fmla="*/ 0 w 21"/>
                <a:gd name="T35" fmla="*/ 7 h 21"/>
                <a:gd name="T36" fmla="*/ 1 w 21"/>
                <a:gd name="T37" fmla="*/ 10 h 21"/>
                <a:gd name="T38" fmla="*/ 2 w 21"/>
                <a:gd name="T39" fmla="*/ 13 h 21"/>
                <a:gd name="T40" fmla="*/ 5 w 21"/>
                <a:gd name="T4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5" y="17"/>
                  </a:moveTo>
                  <a:lnTo>
                    <a:pt x="8" y="19"/>
                  </a:lnTo>
                  <a:lnTo>
                    <a:pt x="11" y="20"/>
                  </a:lnTo>
                  <a:lnTo>
                    <a:pt x="14" y="21"/>
                  </a:lnTo>
                  <a:lnTo>
                    <a:pt x="17" y="20"/>
                  </a:lnTo>
                  <a:lnTo>
                    <a:pt x="19" y="19"/>
                  </a:lnTo>
                  <a:lnTo>
                    <a:pt x="20" y="17"/>
                  </a:lnTo>
                  <a:lnTo>
                    <a:pt x="21" y="13"/>
                  </a:lnTo>
                  <a:lnTo>
                    <a:pt x="20" y="10"/>
                  </a:lnTo>
                  <a:lnTo>
                    <a:pt x="18" y="7"/>
                  </a:lnTo>
                  <a:lnTo>
                    <a:pt x="16" y="4"/>
                  </a:lnTo>
                  <a:lnTo>
                    <a:pt x="13" y="2"/>
                  </a:lnTo>
                  <a:lnTo>
                    <a:pt x="9" y="0"/>
                  </a:lnTo>
                  <a:lnTo>
                    <a:pt x="6" y="0"/>
                  </a:lnTo>
                  <a:lnTo>
                    <a:pt x="4" y="0"/>
                  </a:lnTo>
                  <a:lnTo>
                    <a:pt x="2" y="2"/>
                  </a:lnTo>
                  <a:lnTo>
                    <a:pt x="0" y="4"/>
                  </a:lnTo>
                  <a:lnTo>
                    <a:pt x="0" y="7"/>
                  </a:lnTo>
                  <a:lnTo>
                    <a:pt x="1" y="10"/>
                  </a:lnTo>
                  <a:lnTo>
                    <a:pt x="2" y="13"/>
                  </a:lnTo>
                  <a:lnTo>
                    <a:pt x="5" y="17"/>
                  </a:lnTo>
                </a:path>
              </a:pathLst>
            </a:custGeom>
            <a:noFill/>
            <a:ln w="0">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24"/>
            <p:cNvSpPr>
              <a:spLocks noChangeArrowheads="1"/>
            </p:cNvSpPr>
            <p:nvPr userDrawn="1"/>
          </p:nvSpPr>
          <p:spPr bwMode="auto">
            <a:xfrm>
              <a:off x="164" y="4100"/>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5"/>
            <p:cNvSpPr>
              <a:spLocks noChangeArrowheads="1"/>
            </p:cNvSpPr>
            <p:nvPr userDrawn="1"/>
          </p:nvSpPr>
          <p:spPr bwMode="auto">
            <a:xfrm>
              <a:off x="131" y="4042"/>
              <a:ext cx="18"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6"/>
            <p:cNvSpPr>
              <a:spLocks noChangeArrowheads="1"/>
            </p:cNvSpPr>
            <p:nvPr userDrawn="1"/>
          </p:nvSpPr>
          <p:spPr bwMode="auto">
            <a:xfrm>
              <a:off x="191" y="4007"/>
              <a:ext cx="17" cy="45"/>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7"/>
            <p:cNvSpPr>
              <a:spLocks noChangeArrowheads="1"/>
            </p:cNvSpPr>
            <p:nvPr userDrawn="1"/>
          </p:nvSpPr>
          <p:spPr bwMode="auto">
            <a:xfrm>
              <a:off x="222" y="4069"/>
              <a:ext cx="18" cy="4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8"/>
            <p:cNvSpPr>
              <a:spLocks noChangeArrowheads="1"/>
            </p:cNvSpPr>
            <p:nvPr userDrawn="1"/>
          </p:nvSpPr>
          <p:spPr bwMode="auto">
            <a:xfrm>
              <a:off x="195" y="4127"/>
              <a:ext cx="44" cy="17"/>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9"/>
            <p:cNvSpPr>
              <a:spLocks noChangeArrowheads="1"/>
            </p:cNvSpPr>
            <p:nvPr userDrawn="1"/>
          </p:nvSpPr>
          <p:spPr bwMode="auto">
            <a:xfrm>
              <a:off x="164" y="4069"/>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0"/>
            <p:cNvSpPr>
              <a:spLocks noChangeArrowheads="1"/>
            </p:cNvSpPr>
            <p:nvPr userDrawn="1"/>
          </p:nvSpPr>
          <p:spPr bwMode="auto">
            <a:xfrm>
              <a:off x="132" y="4007"/>
              <a:ext cx="44" cy="18"/>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1"/>
            <p:cNvSpPr>
              <a:spLocks noChangeArrowheads="1"/>
            </p:cNvSpPr>
            <p:nvPr userDrawn="1"/>
          </p:nvSpPr>
          <p:spPr bwMode="auto">
            <a:xfrm>
              <a:off x="162" y="404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2"/>
            <p:cNvSpPr>
              <a:spLocks noChangeArrowheads="1"/>
            </p:cNvSpPr>
            <p:nvPr userDrawn="1"/>
          </p:nvSpPr>
          <p:spPr bwMode="auto">
            <a:xfrm>
              <a:off x="195" y="4100"/>
              <a:ext cx="14" cy="14"/>
            </a:xfrm>
            <a:prstGeom prst="rect">
              <a:avLst/>
            </a:prstGeom>
            <a:solidFill>
              <a:srgbClr val="D90033">
                <a:alpha val="30000"/>
              </a:srgb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Line 33"/>
            <p:cNvSpPr>
              <a:spLocks noChangeShapeType="1"/>
            </p:cNvSpPr>
            <p:nvPr userDrawn="1"/>
          </p:nvSpPr>
          <p:spPr bwMode="auto">
            <a:xfrm flipV="1">
              <a:off x="293" y="3655"/>
              <a:ext cx="0" cy="661"/>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34"/>
            <p:cNvSpPr>
              <a:spLocks noChangeShapeType="1"/>
            </p:cNvSpPr>
            <p:nvPr userDrawn="1"/>
          </p:nvSpPr>
          <p:spPr bwMode="auto">
            <a:xfrm>
              <a:off x="20" y="3941"/>
              <a:ext cx="271" cy="0"/>
            </a:xfrm>
            <a:prstGeom prst="line">
              <a:avLst/>
            </a:prstGeom>
            <a:noFill/>
            <a:ln w="0">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Title Placeholder 4"/>
          <p:cNvSpPr>
            <a:spLocks noGrp="1"/>
          </p:cNvSpPr>
          <p:nvPr>
            <p:ph type="title"/>
          </p:nvPr>
        </p:nvSpPr>
        <p:spPr>
          <a:xfrm>
            <a:off x="608013" y="152400"/>
            <a:ext cx="11300470" cy="1143000"/>
          </a:xfrm>
          <a:prstGeom prst="rect">
            <a:avLst/>
          </a:prstGeom>
        </p:spPr>
        <p:txBody>
          <a:bodyPr lIns="121899" tIns="60949" rIns="121899" bIns="60949" anchor="ctr">
            <a:normAutofit/>
          </a:bodyPr>
          <a:lstStyle/>
          <a:p>
            <a:r>
              <a:rPr kumimoji="0" lang="en-US"/>
              <a:t>Click to edit Master title style</a:t>
            </a:r>
            <a:endParaRPr kumimoji="0" lang="en-US" dirty="0"/>
          </a:p>
        </p:txBody>
      </p:sp>
      <p:sp>
        <p:nvSpPr>
          <p:cNvPr id="9" name="Text Placeholder 8"/>
          <p:cNvSpPr>
            <a:spLocks noGrp="1"/>
          </p:cNvSpPr>
          <p:nvPr>
            <p:ph type="body" idx="1"/>
          </p:nvPr>
        </p:nvSpPr>
        <p:spPr>
          <a:xfrm>
            <a:off x="609441" y="1447800"/>
            <a:ext cx="11299041" cy="4800600"/>
          </a:xfrm>
          <a:prstGeom prst="rect">
            <a:avLst/>
          </a:prstGeom>
        </p:spPr>
        <p:txBody>
          <a:bodyPr lIns="121899" tIns="60949" rIns="121899" bIns="6094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 name="Date Placeholder 1"/>
          <p:cNvSpPr>
            <a:spLocks noGrp="1"/>
          </p:cNvSpPr>
          <p:nvPr>
            <p:ph type="dt" sz="half" idx="2"/>
          </p:nvPr>
        </p:nvSpPr>
        <p:spPr>
          <a:xfrm>
            <a:off x="8050953" y="6324600"/>
            <a:ext cx="2844059" cy="212725"/>
          </a:xfrm>
          <a:prstGeom prst="rect">
            <a:avLst/>
          </a:prstGeom>
        </p:spPr>
        <p:txBody>
          <a:bodyPr vert="horz" lIns="121899" tIns="60949" rIns="121899" bIns="60949" rtlCol="0" anchor="ctr"/>
          <a:lstStyle>
            <a:lvl1pPr algn="r">
              <a:defRPr sz="1600">
                <a:solidFill>
                  <a:schemeClr val="accent3">
                    <a:lumMod val="50000"/>
                  </a:schemeClr>
                </a:solidFill>
              </a:defRPr>
            </a:lvl1pPr>
          </a:lstStyle>
          <a:p>
            <a:r>
              <a:rPr lang="en-US" dirty="0"/>
              <a:t>Date</a:t>
            </a:r>
          </a:p>
        </p:txBody>
      </p:sp>
      <p:sp>
        <p:nvSpPr>
          <p:cNvPr id="4" name="Footer Placeholder 3"/>
          <p:cNvSpPr>
            <a:spLocks noGrp="1"/>
          </p:cNvSpPr>
          <p:nvPr>
            <p:ph type="ftr" sz="quarter" idx="3"/>
          </p:nvPr>
        </p:nvSpPr>
        <p:spPr>
          <a:xfrm>
            <a:off x="7035217" y="6553200"/>
            <a:ext cx="3859795" cy="212725"/>
          </a:xfrm>
          <a:prstGeom prst="rect">
            <a:avLst/>
          </a:prstGeom>
        </p:spPr>
        <p:txBody>
          <a:bodyPr vert="horz" lIns="121899" tIns="60949" rIns="121899" bIns="60949" rtlCol="0" anchor="ctr"/>
          <a:lstStyle>
            <a:lvl1pPr algn="r">
              <a:defRPr sz="1600">
                <a:solidFill>
                  <a:schemeClr val="accent3">
                    <a:lumMod val="50000"/>
                  </a:schemeClr>
                </a:solidFill>
              </a:defRPr>
            </a:lvl1pPr>
          </a:lstStyle>
          <a:p>
            <a:r>
              <a:rPr lang="en-US" dirty="0"/>
              <a:t>Footer</a:t>
            </a:r>
          </a:p>
        </p:txBody>
      </p:sp>
      <p:sp>
        <p:nvSpPr>
          <p:cNvPr id="7" name="Slide Number Placeholder 6"/>
          <p:cNvSpPr>
            <a:spLocks noGrp="1"/>
          </p:cNvSpPr>
          <p:nvPr>
            <p:ph type="sldNum" sz="quarter" idx="4"/>
          </p:nvPr>
        </p:nvSpPr>
        <p:spPr>
          <a:xfrm>
            <a:off x="544243" y="6375400"/>
            <a:ext cx="581001" cy="365125"/>
          </a:xfrm>
          <a:prstGeom prst="rect">
            <a:avLst/>
          </a:prstGeom>
        </p:spPr>
        <p:txBody>
          <a:bodyPr vert="horz" lIns="121899" tIns="60949" rIns="121899" bIns="60949" rtlCol="0" anchor="ctr"/>
          <a:lstStyle>
            <a:lvl1pPr algn="l">
              <a:defRPr sz="1600">
                <a:solidFill>
                  <a:schemeClr val="accent3">
                    <a:lumMod val="50000"/>
                  </a:schemeClr>
                </a:solidFill>
              </a:defRPr>
            </a:lvl1pPr>
          </a:lstStyle>
          <a:p>
            <a:fld id="{FB6A712C-932C-4237-89D7-235183607C9F}" type="slidenum">
              <a:rPr lang="en-US" smtClean="0"/>
              <a:pPr/>
              <a:t>‹#›</a:t>
            </a:fld>
            <a:endParaRPr lang="en-US" dirty="0"/>
          </a:p>
        </p:txBody>
      </p:sp>
      <p:sp>
        <p:nvSpPr>
          <p:cNvPr id="48" name="Rectangle 47"/>
          <p:cNvSpPr/>
          <p:nvPr/>
        </p:nvSpPr>
        <p:spPr>
          <a:xfrm>
            <a:off x="-1587" y="0"/>
            <a:ext cx="381000" cy="6858000"/>
          </a:xfrm>
          <a:prstGeom prst="rect">
            <a:avLst/>
          </a:prstGeom>
          <a:gradFill>
            <a:gsLst>
              <a:gs pos="0">
                <a:srgbClr val="7A0000"/>
              </a:gs>
              <a:gs pos="100000">
                <a:srgbClr val="CC0000"/>
              </a:gs>
            </a:gsLst>
            <a:lin ang="5400000" scaled="0"/>
          </a:gra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72" r:id="rId3"/>
    <p:sldLayoutId id="2147483662" r:id="rId4"/>
    <p:sldLayoutId id="2147483661" r:id="rId5"/>
    <p:sldLayoutId id="2147483677" r:id="rId6"/>
    <p:sldLayoutId id="2147483675" r:id="rId7"/>
    <p:sldLayoutId id="2147483676" r:id="rId8"/>
    <p:sldLayoutId id="2147483673" r:id="rId9"/>
    <p:sldLayoutId id="2147483674" r:id="rId10"/>
    <p:sldLayoutId id="2147483679" r:id="rId11"/>
    <p:sldLayoutId id="2147483681" r:id="rId12"/>
    <p:sldLayoutId id="2147483685" r:id="rId13"/>
  </p:sldLayoutIdLst>
  <p:hf sldNum="0" hdr="0" ftr="0" dt="0"/>
  <p:txStyles>
    <p:title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493" algn="l" rtl="0" eaLnBrk="1" latinLnBrk="0" hangingPunct="1">
        <a:defRPr kumimoji="0" kern="1200">
          <a:solidFill>
            <a:schemeClr val="tx1"/>
          </a:solidFill>
          <a:latin typeface="+mn-lt"/>
          <a:ea typeface="+mn-ea"/>
          <a:cs typeface="+mn-cs"/>
        </a:defRPr>
      </a:lvl2pPr>
      <a:lvl3pPr marL="1218987" algn="l" rtl="0" eaLnBrk="1" latinLnBrk="0" hangingPunct="1">
        <a:defRPr kumimoji="0" kern="1200">
          <a:solidFill>
            <a:schemeClr val="tx1"/>
          </a:solidFill>
          <a:latin typeface="+mn-lt"/>
          <a:ea typeface="+mn-ea"/>
          <a:cs typeface="+mn-cs"/>
        </a:defRPr>
      </a:lvl3pPr>
      <a:lvl4pPr marL="1828480" algn="l" rtl="0" eaLnBrk="1" latinLnBrk="0" hangingPunct="1">
        <a:defRPr kumimoji="0" kern="1200">
          <a:solidFill>
            <a:schemeClr val="tx1"/>
          </a:solidFill>
          <a:latin typeface="+mn-lt"/>
          <a:ea typeface="+mn-ea"/>
          <a:cs typeface="+mn-cs"/>
        </a:defRPr>
      </a:lvl4pPr>
      <a:lvl5pPr marL="2437973" algn="l" rtl="0" eaLnBrk="1" latinLnBrk="0" hangingPunct="1">
        <a:defRPr kumimoji="0" kern="1200">
          <a:solidFill>
            <a:schemeClr val="tx1"/>
          </a:solidFill>
          <a:latin typeface="+mn-lt"/>
          <a:ea typeface="+mn-ea"/>
          <a:cs typeface="+mn-cs"/>
        </a:defRPr>
      </a:lvl5pPr>
      <a:lvl6pPr marL="3047467" algn="l" rtl="0" eaLnBrk="1" latinLnBrk="0" hangingPunct="1">
        <a:defRPr kumimoji="0" kern="1200">
          <a:solidFill>
            <a:schemeClr val="tx1"/>
          </a:solidFill>
          <a:latin typeface="+mn-lt"/>
          <a:ea typeface="+mn-ea"/>
          <a:cs typeface="+mn-cs"/>
        </a:defRPr>
      </a:lvl6pPr>
      <a:lvl7pPr marL="3656960" algn="l" rtl="0" eaLnBrk="1" latinLnBrk="0" hangingPunct="1">
        <a:defRPr kumimoji="0" kern="1200">
          <a:solidFill>
            <a:schemeClr val="tx1"/>
          </a:solidFill>
          <a:latin typeface="+mn-lt"/>
          <a:ea typeface="+mn-ea"/>
          <a:cs typeface="+mn-cs"/>
        </a:defRPr>
      </a:lvl7pPr>
      <a:lvl8pPr marL="4266453" algn="l" rtl="0" eaLnBrk="1" latinLnBrk="0" hangingPunct="1">
        <a:defRPr kumimoji="0" kern="1200">
          <a:solidFill>
            <a:schemeClr val="tx1"/>
          </a:solidFill>
          <a:latin typeface="+mn-lt"/>
          <a:ea typeface="+mn-ea"/>
          <a:cs typeface="+mn-cs"/>
        </a:defRPr>
      </a:lvl8pPr>
      <a:lvl9pPr marL="4875947"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customXml" Target="../ink/ink4.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customXml" Target="../ink/ink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38/nrrheum.2017.208" TargetMode="External"/><Relationship Id="rId2" Type="http://schemas.openxmlformats.org/officeDocument/2006/relationships/hyperlink" Target="https://youtu.be/9POdBlxfL_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828323" y="-14288"/>
            <a:ext cx="8532178" cy="2895600"/>
          </a:xfrm>
        </p:spPr>
        <p:txBody>
          <a:bodyPr>
            <a:normAutofit fontScale="90000"/>
          </a:bodyPr>
          <a:lstStyle/>
          <a:p>
            <a:pPr algn="ctr"/>
            <a:br>
              <a:rPr lang="en-US" sz="7300" b="1" dirty="0">
                <a:latin typeface="Arial" panose="020B0604020202020204" pitchFamily="34" charset="0"/>
                <a:cs typeface="Arial" panose="020B0604020202020204" pitchFamily="34" charset="0"/>
              </a:rPr>
            </a:br>
            <a:r>
              <a:rPr lang="en-US" sz="6000" b="1" dirty="0">
                <a:solidFill>
                  <a:srgbClr val="860000"/>
                </a:solidFill>
                <a:latin typeface="Arial" panose="020B0604020202020204" pitchFamily="34" charset="0"/>
                <a:cs typeface="Arial" panose="020B0604020202020204" pitchFamily="34" charset="0"/>
              </a:rPr>
              <a:t>When Meningitis Strikes Twice</a:t>
            </a:r>
            <a:br>
              <a:rPr lang="en-US" sz="4800" b="1" dirty="0">
                <a:solidFill>
                  <a:srgbClr val="860000"/>
                </a:solidFill>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sz="2000" dirty="0">
                <a:effectLst/>
                <a:latin typeface="Arial" panose="020B0604020202020204" pitchFamily="34" charset="0"/>
                <a:ea typeface="Calibri" panose="020F0502020204030204" pitchFamily="34" charset="0"/>
                <a:cs typeface="Arial" panose="020B0604020202020204" pitchFamily="34" charset="0"/>
              </a:rPr>
            </a:br>
            <a:br>
              <a:rPr lang="en-US" sz="2000" dirty="0">
                <a:effectLst/>
                <a:latin typeface="Arial" panose="020B0604020202020204" pitchFamily="34" charset="0"/>
                <a:ea typeface="Calibri" panose="020F050202020403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10" name="Subtitle 9"/>
          <p:cNvSpPr>
            <a:spLocks noGrp="1"/>
          </p:cNvSpPr>
          <p:nvPr>
            <p:ph type="body" idx="1"/>
          </p:nvPr>
        </p:nvSpPr>
        <p:spPr>
          <a:xfrm>
            <a:off x="1979612" y="2681975"/>
            <a:ext cx="8532178" cy="1798849"/>
          </a:xfrm>
        </p:spPr>
        <p:txBody>
          <a:bodyPr>
            <a:noAutofit/>
          </a:bodyPr>
          <a:lstStyle/>
          <a:p>
            <a:pPr>
              <a:spcBef>
                <a:spcPct val="0"/>
              </a:spcBef>
              <a:buSzTx/>
            </a:pPr>
            <a:r>
              <a:rPr lang="en-US" sz="2800" i="1" dirty="0">
                <a:latin typeface="Arial" panose="020B0604020202020204" pitchFamily="34" charset="0"/>
                <a:cs typeface="Arial" panose="020B0604020202020204" pitchFamily="34" charset="0"/>
                <a:sym typeface="Helvetica Neue" charset="0"/>
              </a:rPr>
              <a:t>RWCS Case Presentation</a:t>
            </a:r>
          </a:p>
          <a:p>
            <a:pPr>
              <a:spcBef>
                <a:spcPct val="0"/>
              </a:spcBef>
              <a:buSzTx/>
            </a:pPr>
            <a:r>
              <a:rPr lang="en-US" sz="2800" i="1" dirty="0">
                <a:latin typeface="Arial" panose="020B0604020202020204" pitchFamily="34" charset="0"/>
                <a:cs typeface="Arial" panose="020B0604020202020204" pitchFamily="34" charset="0"/>
                <a:sym typeface="Helvetica Neue" charset="0"/>
              </a:rPr>
              <a:t>Feb 2024</a:t>
            </a:r>
          </a:p>
          <a:p>
            <a:pPr>
              <a:spcBef>
                <a:spcPct val="0"/>
              </a:spcBef>
              <a:buSzTx/>
            </a:pPr>
            <a:endParaRPr lang="en-US" sz="3200" dirty="0">
              <a:latin typeface="Arial" panose="020B0604020202020204" pitchFamily="34" charset="0"/>
              <a:cs typeface="Arial" panose="020B0604020202020204" pitchFamily="34" charset="0"/>
              <a:sym typeface="Helvetica Neue" charset="0"/>
            </a:endParaRPr>
          </a:p>
          <a:p>
            <a:pPr>
              <a:spcBef>
                <a:spcPct val="0"/>
              </a:spcBef>
              <a:buSzTx/>
            </a:pPr>
            <a:r>
              <a:rPr lang="en-US" sz="3200" b="1" dirty="0">
                <a:latin typeface="Arial" panose="020B0604020202020204" pitchFamily="34" charset="0"/>
                <a:cs typeface="Arial" panose="020B0604020202020204" pitchFamily="34" charset="0"/>
                <a:sym typeface="Helvetica Neue" charset="0"/>
              </a:rPr>
              <a:t>Amanda Moyer, MD</a:t>
            </a:r>
          </a:p>
          <a:p>
            <a:pPr>
              <a:spcBef>
                <a:spcPct val="0"/>
              </a:spcBef>
              <a:buSzTx/>
            </a:pPr>
            <a:r>
              <a:rPr lang="en-US" sz="2800" dirty="0">
                <a:latin typeface="Arial" panose="020B0604020202020204" pitchFamily="34" charset="0"/>
                <a:cs typeface="Arial" panose="020B0604020202020204" pitchFamily="34" charset="0"/>
                <a:sym typeface="Helvetica Neue" charset="0"/>
              </a:rPr>
              <a:t>Adult &amp; Pediatric Rheumatology Fellow </a:t>
            </a:r>
          </a:p>
        </p:txBody>
      </p:sp>
    </p:spTree>
    <p:extLst>
      <p:ext uri="{BB962C8B-B14F-4D97-AF65-F5344CB8AC3E}">
        <p14:creationId xmlns:p14="http://schemas.microsoft.com/office/powerpoint/2010/main" val="27046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7B256-3F53-FD44-8847-5DB059423CBB}"/>
              </a:ext>
            </a:extLst>
          </p:cNvPr>
          <p:cNvSpPr>
            <a:spLocks noGrp="1"/>
          </p:cNvSpPr>
          <p:nvPr>
            <p:ph type="title"/>
          </p:nvPr>
        </p:nvSpPr>
        <p:spPr/>
        <p:txBody>
          <a:bodyPr lIns="121899" tIns="60949" rIns="121899" bIns="60949" anchor="ctr">
            <a:normAutofit/>
          </a:bodyPr>
          <a:lstStyle/>
          <a:p>
            <a:r>
              <a:rPr lang="en-US" dirty="0">
                <a:latin typeface="Arial" panose="020B0604020202020204" pitchFamily="34" charset="0"/>
                <a:cs typeface="Arial" panose="020B0604020202020204" pitchFamily="34" charset="0"/>
              </a:rPr>
              <a:t>Vitals</a:t>
            </a:r>
          </a:p>
        </p:txBody>
      </p:sp>
      <p:sp>
        <p:nvSpPr>
          <p:cNvPr id="3" name="Content Placeholder 2">
            <a:extLst>
              <a:ext uri="{FF2B5EF4-FFF2-40B4-BE49-F238E27FC236}">
                <a16:creationId xmlns:a16="http://schemas.microsoft.com/office/drawing/2014/main" id="{8073A9A6-66B3-6549-810E-FFF6EE0061FB}"/>
              </a:ext>
            </a:extLst>
          </p:cNvPr>
          <p:cNvSpPr>
            <a:spLocks noGrp="1"/>
          </p:cNvSpPr>
          <p:nvPr>
            <p:ph sz="half" idx="1"/>
          </p:nvPr>
        </p:nvSpPr>
        <p:spPr>
          <a:xfrm>
            <a:off x="608012" y="1905000"/>
            <a:ext cx="11276093" cy="3886200"/>
          </a:xfrm>
        </p:spPr>
        <p:txBody>
          <a:bodyPr lIns="121899" tIns="60949" rIns="121899" bIns="60949">
            <a:normAutofit/>
          </a:bodyPr>
          <a:lstStyle/>
          <a:p>
            <a:r>
              <a:rPr lang="en-US" dirty="0">
                <a:effectLst/>
                <a:latin typeface="Arial" panose="020B0604020202020204" pitchFamily="34" charset="0"/>
                <a:cs typeface="Arial" panose="020B0604020202020204" pitchFamily="34" charset="0"/>
              </a:rPr>
              <a:t>Temp: 37.1</a:t>
            </a:r>
          </a:p>
          <a:p>
            <a:r>
              <a:rPr lang="en-US" dirty="0">
                <a:effectLst/>
                <a:latin typeface="Arial" panose="020B0604020202020204" pitchFamily="34" charset="0"/>
                <a:cs typeface="Arial" panose="020B0604020202020204" pitchFamily="34" charset="0"/>
              </a:rPr>
              <a:t>Pulse: 65</a:t>
            </a:r>
          </a:p>
          <a:p>
            <a:r>
              <a:rPr lang="en-US" dirty="0">
                <a:effectLst/>
                <a:latin typeface="Arial" panose="020B0604020202020204" pitchFamily="34" charset="0"/>
                <a:cs typeface="Arial" panose="020B0604020202020204" pitchFamily="34" charset="0"/>
              </a:rPr>
              <a:t>BP: 119/64</a:t>
            </a:r>
          </a:p>
          <a:p>
            <a:r>
              <a:rPr lang="en-US" dirty="0">
                <a:effectLst/>
                <a:latin typeface="Arial" panose="020B0604020202020204" pitchFamily="34" charset="0"/>
                <a:cs typeface="Arial" panose="020B0604020202020204" pitchFamily="34" charset="0"/>
              </a:rPr>
              <a:t>Resp: 18</a:t>
            </a:r>
          </a:p>
          <a:p>
            <a:r>
              <a:rPr lang="en-US" dirty="0">
                <a:effectLst/>
                <a:latin typeface="Arial" panose="020B0604020202020204" pitchFamily="34" charset="0"/>
                <a:cs typeface="Arial" panose="020B0604020202020204" pitchFamily="34" charset="0"/>
              </a:rPr>
              <a:t>SpO2: 100%</a:t>
            </a:r>
          </a:p>
        </p:txBody>
      </p:sp>
      <p:sp>
        <p:nvSpPr>
          <p:cNvPr id="4" name="Content Placeholder 2">
            <a:extLst>
              <a:ext uri="{FF2B5EF4-FFF2-40B4-BE49-F238E27FC236}">
                <a16:creationId xmlns:a16="http://schemas.microsoft.com/office/drawing/2014/main" id="{666E54D6-8317-A07B-9A7D-BECEFBA984A9}"/>
              </a:ext>
            </a:extLst>
          </p:cNvPr>
          <p:cNvSpPr txBox="1">
            <a:spLocks/>
          </p:cNvSpPr>
          <p:nvPr/>
        </p:nvSpPr>
        <p:spPr>
          <a:xfrm>
            <a:off x="608013" y="1524000"/>
            <a:ext cx="5410200" cy="4800600"/>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marL="109709" indent="0" defTabSz="914400">
              <a:buClr>
                <a:srgbClr val="3891A7"/>
              </a:buClr>
              <a:buNone/>
              <a:defRPr/>
            </a:pPr>
            <a:endParaRPr lang="en-US"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02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7B256-3F53-FD44-8847-5DB059423CBB}"/>
              </a:ext>
            </a:extLst>
          </p:cNvPr>
          <p:cNvSpPr>
            <a:spLocks noGrp="1"/>
          </p:cNvSpPr>
          <p:nvPr>
            <p:ph type="title"/>
          </p:nvPr>
        </p:nvSpPr>
        <p:spPr/>
        <p:txBody>
          <a:bodyPr lIns="121899" tIns="60949" rIns="121899" bIns="60949" anchor="ctr">
            <a:normAutofit/>
          </a:bodyPr>
          <a:lstStyle/>
          <a:p>
            <a:r>
              <a:rPr lang="en-US" dirty="0">
                <a:latin typeface="Arial" panose="020B0604020202020204" pitchFamily="34" charset="0"/>
                <a:cs typeface="Arial" panose="020B0604020202020204" pitchFamily="34" charset="0"/>
              </a:rPr>
              <a:t>Physical Exam</a:t>
            </a:r>
          </a:p>
        </p:txBody>
      </p:sp>
      <p:sp>
        <p:nvSpPr>
          <p:cNvPr id="3" name="Content Placeholder 2">
            <a:extLst>
              <a:ext uri="{FF2B5EF4-FFF2-40B4-BE49-F238E27FC236}">
                <a16:creationId xmlns:a16="http://schemas.microsoft.com/office/drawing/2014/main" id="{8073A9A6-66B3-6549-810E-FFF6EE0061FB}"/>
              </a:ext>
            </a:extLst>
          </p:cNvPr>
          <p:cNvSpPr>
            <a:spLocks noGrp="1"/>
          </p:cNvSpPr>
          <p:nvPr>
            <p:ph sz="half" idx="1"/>
          </p:nvPr>
        </p:nvSpPr>
        <p:spPr>
          <a:xfrm>
            <a:off x="608012" y="1524000"/>
            <a:ext cx="11276093" cy="5181600"/>
          </a:xfrm>
        </p:spPr>
        <p:txBody>
          <a:bodyPr lIns="121899" tIns="60949" rIns="121899" bIns="60949">
            <a:normAutofit fontScale="70000" lnSpcReduction="20000"/>
          </a:bodyPr>
          <a:lstStyle/>
          <a:p>
            <a:r>
              <a:rPr lang="en-US" dirty="0">
                <a:effectLst/>
                <a:latin typeface="Arial" panose="020B0604020202020204" pitchFamily="34" charset="0"/>
              </a:rPr>
              <a:t>General: NAD, well developed, well nourished, pleasant but mostly speaking in one-word sentences or repeating “I don’t know.”</a:t>
            </a:r>
          </a:p>
          <a:p>
            <a:r>
              <a:rPr lang="en-US" dirty="0">
                <a:latin typeface="Arial" panose="020B0604020202020204" pitchFamily="34" charset="0"/>
              </a:rPr>
              <a:t>Neuro: </a:t>
            </a:r>
            <a:r>
              <a:rPr lang="en-US" b="1" dirty="0">
                <a:latin typeface="Arial" panose="020B0604020202020204" pitchFamily="34" charset="0"/>
              </a:rPr>
              <a:t>CN intact, </a:t>
            </a:r>
            <a:r>
              <a:rPr lang="en-US" b="1" dirty="0" err="1">
                <a:latin typeface="Arial" panose="020B0604020202020204" pitchFamily="34" charset="0"/>
              </a:rPr>
              <a:t>choreic</a:t>
            </a:r>
            <a:r>
              <a:rPr lang="en-US" b="1" dirty="0">
                <a:latin typeface="Arial" panose="020B0604020202020204" pitchFamily="34" charset="0"/>
              </a:rPr>
              <a:t> activity in the right arm, strength 5/5 throughout, dysmetria on right w/ finger-to-nose testing, aphasia, positive dysdiadochokinesia </a:t>
            </a:r>
          </a:p>
          <a:p>
            <a:r>
              <a:rPr lang="en-US" dirty="0">
                <a:effectLst/>
                <a:latin typeface="Arial" panose="020B0604020202020204" pitchFamily="34" charset="0"/>
              </a:rPr>
              <a:t>HEENT: PERRL, EOMI, scattered shallow </a:t>
            </a:r>
            <a:r>
              <a:rPr lang="en-US" b="1" dirty="0">
                <a:effectLst/>
                <a:latin typeface="Arial" panose="020B0604020202020204" pitchFamily="34" charset="0"/>
              </a:rPr>
              <a:t>oral ulcers</a:t>
            </a:r>
          </a:p>
          <a:p>
            <a:r>
              <a:rPr lang="en-US" dirty="0">
                <a:effectLst/>
                <a:latin typeface="Arial" panose="020B0604020202020204" pitchFamily="34" charset="0"/>
              </a:rPr>
              <a:t>Neck: </a:t>
            </a:r>
            <a:r>
              <a:rPr lang="en-US" b="1" dirty="0">
                <a:effectLst/>
                <a:latin typeface="Arial" panose="020B0604020202020204" pitchFamily="34" charset="0"/>
              </a:rPr>
              <a:t>shotty anterior lymphadenopathy</a:t>
            </a:r>
          </a:p>
          <a:p>
            <a:r>
              <a:rPr lang="en-US" dirty="0">
                <a:effectLst/>
                <a:latin typeface="Arial" panose="020B0604020202020204" pitchFamily="34" charset="0"/>
              </a:rPr>
              <a:t>Lungs: CTAB, no increased WOB</a:t>
            </a:r>
          </a:p>
          <a:p>
            <a:r>
              <a:rPr lang="en-US" dirty="0">
                <a:effectLst/>
                <a:latin typeface="Arial" panose="020B0604020202020204" pitchFamily="34" charset="0"/>
              </a:rPr>
              <a:t>Cardiac: warm and well perfused, RRR, no murmur</a:t>
            </a:r>
          </a:p>
          <a:p>
            <a:r>
              <a:rPr lang="en-US" dirty="0">
                <a:effectLst/>
                <a:latin typeface="Arial" panose="020B0604020202020204" pitchFamily="34" charset="0"/>
              </a:rPr>
              <a:t>Abdomen: NBS, soft, NTTP</a:t>
            </a:r>
          </a:p>
          <a:p>
            <a:r>
              <a:rPr lang="en-US" dirty="0">
                <a:effectLst/>
                <a:latin typeface="Arial" panose="020B0604020202020204" pitchFamily="34" charset="0"/>
              </a:rPr>
              <a:t>Skin: multiple tattoos, scattered </a:t>
            </a:r>
            <a:r>
              <a:rPr lang="en-US" b="1" dirty="0">
                <a:effectLst/>
                <a:latin typeface="Arial" panose="020B0604020202020204" pitchFamily="34" charset="0"/>
              </a:rPr>
              <a:t>erythematous pustules </a:t>
            </a:r>
            <a:r>
              <a:rPr lang="en-US" dirty="0">
                <a:effectLst/>
                <a:latin typeface="Arial" panose="020B0604020202020204" pitchFamily="34" charset="0"/>
              </a:rPr>
              <a:t>on the chest, neck, and scalp; </a:t>
            </a:r>
            <a:r>
              <a:rPr lang="en-US" b="1" dirty="0">
                <a:effectLst/>
                <a:latin typeface="Arial" panose="020B0604020202020204" pitchFamily="34" charset="0"/>
              </a:rPr>
              <a:t>tender palpable nodules</a:t>
            </a:r>
            <a:r>
              <a:rPr lang="en-US" dirty="0">
                <a:effectLst/>
                <a:latin typeface="Arial" panose="020B0604020202020204" pitchFamily="34" charset="0"/>
              </a:rPr>
              <a:t> on the LE</a:t>
            </a:r>
          </a:p>
          <a:p>
            <a:r>
              <a:rPr lang="en-US" dirty="0">
                <a:effectLst/>
                <a:latin typeface="Arial" panose="020B0604020202020204" pitchFamily="34" charset="0"/>
              </a:rPr>
              <a:t>MSK: No arthritis or synovitis, normal ROM</a:t>
            </a:r>
          </a:p>
          <a:p>
            <a:endParaRPr lang="en-US" dirty="0"/>
          </a:p>
        </p:txBody>
      </p:sp>
      <p:sp>
        <p:nvSpPr>
          <p:cNvPr id="4" name="Content Placeholder 2">
            <a:extLst>
              <a:ext uri="{FF2B5EF4-FFF2-40B4-BE49-F238E27FC236}">
                <a16:creationId xmlns:a16="http://schemas.microsoft.com/office/drawing/2014/main" id="{666E54D6-8317-A07B-9A7D-BECEFBA984A9}"/>
              </a:ext>
            </a:extLst>
          </p:cNvPr>
          <p:cNvSpPr txBox="1">
            <a:spLocks/>
          </p:cNvSpPr>
          <p:nvPr/>
        </p:nvSpPr>
        <p:spPr>
          <a:xfrm>
            <a:off x="608013" y="1524000"/>
            <a:ext cx="5410200" cy="4800600"/>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marL="109709" indent="0" defTabSz="914400">
              <a:buClr>
                <a:srgbClr val="3891A7"/>
              </a:buClr>
              <a:buNone/>
              <a:defRPr/>
            </a:pPr>
            <a:endParaRPr lang="en-US" sz="3600" dirty="0">
              <a:solidFill>
                <a:prstClr val="black"/>
              </a:solidFill>
            </a:endParaRPr>
          </a:p>
        </p:txBody>
      </p:sp>
    </p:spTree>
    <p:extLst>
      <p:ext uri="{BB962C8B-B14F-4D97-AF65-F5344CB8AC3E}">
        <p14:creationId xmlns:p14="http://schemas.microsoft.com/office/powerpoint/2010/main" val="76807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90407-6506-C17C-5327-DB10FCD4D16A}"/>
              </a:ext>
            </a:extLst>
          </p:cNvPr>
          <p:cNvPicPr>
            <a:picLocks noChangeAspect="1"/>
          </p:cNvPicPr>
          <p:nvPr/>
        </p:nvPicPr>
        <p:blipFill>
          <a:blip r:embed="rId2"/>
          <a:stretch>
            <a:fillRect/>
          </a:stretch>
        </p:blipFill>
        <p:spPr>
          <a:xfrm>
            <a:off x="8532812" y="3241531"/>
            <a:ext cx="3608201" cy="3550392"/>
          </a:xfrm>
          <a:prstGeom prst="rect">
            <a:avLst/>
          </a:prstGeom>
        </p:spPr>
      </p:pic>
      <p:pic>
        <p:nvPicPr>
          <p:cNvPr id="8" name="Picture 7">
            <a:extLst>
              <a:ext uri="{FF2B5EF4-FFF2-40B4-BE49-F238E27FC236}">
                <a16:creationId xmlns:a16="http://schemas.microsoft.com/office/drawing/2014/main" id="{440870C1-B86E-84CD-A44A-32C55D42F127}"/>
              </a:ext>
            </a:extLst>
          </p:cNvPr>
          <p:cNvPicPr>
            <a:picLocks noChangeAspect="1"/>
          </p:cNvPicPr>
          <p:nvPr/>
        </p:nvPicPr>
        <p:blipFill>
          <a:blip r:embed="rId3"/>
          <a:stretch>
            <a:fillRect/>
          </a:stretch>
        </p:blipFill>
        <p:spPr>
          <a:xfrm>
            <a:off x="4074665" y="3440314"/>
            <a:ext cx="4343400" cy="3360076"/>
          </a:xfrm>
          <a:prstGeom prst="rect">
            <a:avLst/>
          </a:prstGeom>
        </p:spPr>
      </p:pic>
      <p:pic>
        <p:nvPicPr>
          <p:cNvPr id="9" name="Picture 8">
            <a:extLst>
              <a:ext uri="{FF2B5EF4-FFF2-40B4-BE49-F238E27FC236}">
                <a16:creationId xmlns:a16="http://schemas.microsoft.com/office/drawing/2014/main" id="{01947D86-9FA5-05E3-7E34-184469403A57}"/>
              </a:ext>
            </a:extLst>
          </p:cNvPr>
          <p:cNvPicPr>
            <a:picLocks noChangeAspect="1"/>
          </p:cNvPicPr>
          <p:nvPr/>
        </p:nvPicPr>
        <p:blipFill>
          <a:blip r:embed="rId4"/>
          <a:stretch>
            <a:fillRect/>
          </a:stretch>
        </p:blipFill>
        <p:spPr>
          <a:xfrm>
            <a:off x="8594911" y="508038"/>
            <a:ext cx="3484002" cy="2482635"/>
          </a:xfrm>
          <a:prstGeom prst="rect">
            <a:avLst/>
          </a:prstGeom>
        </p:spPr>
      </p:pic>
      <p:grpSp>
        <p:nvGrpSpPr>
          <p:cNvPr id="14" name="Group 13">
            <a:extLst>
              <a:ext uri="{FF2B5EF4-FFF2-40B4-BE49-F238E27FC236}">
                <a16:creationId xmlns:a16="http://schemas.microsoft.com/office/drawing/2014/main" id="{C14D88D0-5E63-C5F5-7C01-7F859FB5EF1A}"/>
              </a:ext>
            </a:extLst>
          </p:cNvPr>
          <p:cNvGrpSpPr/>
          <p:nvPr/>
        </p:nvGrpSpPr>
        <p:grpSpPr>
          <a:xfrm>
            <a:off x="460858" y="3353906"/>
            <a:ext cx="2737954" cy="3504094"/>
            <a:chOff x="531812" y="135835"/>
            <a:chExt cx="2264802" cy="2935218"/>
          </a:xfrm>
        </p:grpSpPr>
        <p:pic>
          <p:nvPicPr>
            <p:cNvPr id="7" name="Picture 6">
              <a:extLst>
                <a:ext uri="{FF2B5EF4-FFF2-40B4-BE49-F238E27FC236}">
                  <a16:creationId xmlns:a16="http://schemas.microsoft.com/office/drawing/2014/main" id="{B4A28D76-5CAE-3A71-DEF3-463D619578AF}"/>
                </a:ext>
              </a:extLst>
            </p:cNvPr>
            <p:cNvPicPr>
              <a:picLocks noChangeAspect="1"/>
            </p:cNvPicPr>
            <p:nvPr/>
          </p:nvPicPr>
          <p:blipFill>
            <a:blip r:embed="rId5"/>
            <a:stretch>
              <a:fillRect/>
            </a:stretch>
          </p:blipFill>
          <p:spPr>
            <a:xfrm>
              <a:off x="531812" y="135835"/>
              <a:ext cx="2264802" cy="2935218"/>
            </a:xfrm>
            <a:prstGeom prst="rect">
              <a:avLst/>
            </a:prstGeom>
          </p:spPr>
        </p:pic>
        <p:sp>
          <p:nvSpPr>
            <p:cNvPr id="12" name="Right Arrow 11">
              <a:extLst>
                <a:ext uri="{FF2B5EF4-FFF2-40B4-BE49-F238E27FC236}">
                  <a16:creationId xmlns:a16="http://schemas.microsoft.com/office/drawing/2014/main" id="{D0A6930E-B1B7-BD34-1A9E-347252596096}"/>
                </a:ext>
              </a:extLst>
            </p:cNvPr>
            <p:cNvSpPr/>
            <p:nvPr/>
          </p:nvSpPr>
          <p:spPr>
            <a:xfrm>
              <a:off x="989012" y="1676400"/>
              <a:ext cx="609600" cy="729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CB14F73-BF72-07FB-94D2-1F9EA2CBEEB1}"/>
              </a:ext>
            </a:extLst>
          </p:cNvPr>
          <p:cNvGrpSpPr/>
          <p:nvPr/>
        </p:nvGrpSpPr>
        <p:grpSpPr>
          <a:xfrm>
            <a:off x="460858" y="111270"/>
            <a:ext cx="3347554" cy="3241530"/>
            <a:chOff x="2866763" y="135835"/>
            <a:chExt cx="2415804" cy="2415804"/>
          </a:xfrm>
        </p:grpSpPr>
        <p:pic>
          <p:nvPicPr>
            <p:cNvPr id="6" name="Picture 5">
              <a:extLst>
                <a:ext uri="{FF2B5EF4-FFF2-40B4-BE49-F238E27FC236}">
                  <a16:creationId xmlns:a16="http://schemas.microsoft.com/office/drawing/2014/main" id="{4F37339B-D18F-743B-4D5B-E268A0B3A297}"/>
                </a:ext>
              </a:extLst>
            </p:cNvPr>
            <p:cNvPicPr>
              <a:picLocks noChangeAspect="1"/>
            </p:cNvPicPr>
            <p:nvPr/>
          </p:nvPicPr>
          <p:blipFill>
            <a:blip r:embed="rId6"/>
            <a:stretch>
              <a:fillRect/>
            </a:stretch>
          </p:blipFill>
          <p:spPr>
            <a:xfrm>
              <a:off x="2866763" y="135835"/>
              <a:ext cx="2415804" cy="2415804"/>
            </a:xfrm>
            <a:prstGeom prst="rect">
              <a:avLst/>
            </a:prstGeom>
          </p:spPr>
        </p:pic>
        <p:sp>
          <p:nvSpPr>
            <p:cNvPr id="13" name="Right Arrow 12">
              <a:extLst>
                <a:ext uri="{FF2B5EF4-FFF2-40B4-BE49-F238E27FC236}">
                  <a16:creationId xmlns:a16="http://schemas.microsoft.com/office/drawing/2014/main" id="{A0194328-1904-CABF-661D-3AA327096ED6}"/>
                </a:ext>
              </a:extLst>
            </p:cNvPr>
            <p:cNvSpPr/>
            <p:nvPr/>
          </p:nvSpPr>
          <p:spPr>
            <a:xfrm rot="7751035">
              <a:off x="4361089" y="756226"/>
              <a:ext cx="609600" cy="729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6749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7B256-3F53-FD44-8847-5DB059423CBB}"/>
              </a:ext>
            </a:extLst>
          </p:cNvPr>
          <p:cNvSpPr>
            <a:spLocks noGrp="1"/>
          </p:cNvSpPr>
          <p:nvPr>
            <p:ph type="title"/>
          </p:nvPr>
        </p:nvSpPr>
        <p:spPr/>
        <p:txBody>
          <a:bodyPr lIns="121899" tIns="60949" rIns="121899" bIns="60949" anchor="ctr">
            <a:normAutofit/>
          </a:bodyPr>
          <a:lstStyle/>
          <a:p>
            <a:r>
              <a:rPr lang="en-US" dirty="0"/>
              <a:t>Initial Labs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E0ABA16D-1E8E-935E-D421-68A7FEC1F7BD}"/>
                  </a:ext>
                </a:extLst>
              </p:cNvPr>
              <p:cNvGraphicFramePr>
                <a:graphicFrameLocks noGrp="1"/>
              </p:cNvGraphicFramePr>
              <p:nvPr>
                <p:extLst>
                  <p:ext uri="{D42A27DB-BD31-4B8C-83A1-F6EECF244321}">
                    <p14:modId xmlns:p14="http://schemas.microsoft.com/office/powerpoint/2010/main" val="3695094585"/>
                  </p:ext>
                </p:extLst>
              </p:nvPr>
            </p:nvGraphicFramePr>
            <p:xfrm>
              <a:off x="1083432" y="1943100"/>
              <a:ext cx="4666493" cy="3049842"/>
            </p:xfrm>
            <a:graphic>
              <a:graphicData uri="http://schemas.openxmlformats.org/drawingml/2006/table">
                <a:tbl>
                  <a:tblPr firstRow="1" bandRow="1">
                    <a:tableStyleId>{5C22544A-7EE6-4342-B048-85BDC9FD1C3A}</a:tableStyleId>
                  </a:tblPr>
                  <a:tblGrid>
                    <a:gridCol w="1235188">
                      <a:extLst>
                        <a:ext uri="{9D8B030D-6E8A-4147-A177-3AD203B41FA5}">
                          <a16:colId xmlns:a16="http://schemas.microsoft.com/office/drawing/2014/main" val="20000"/>
                        </a:ext>
                      </a:extLst>
                    </a:gridCol>
                    <a:gridCol w="1176814">
                      <a:extLst>
                        <a:ext uri="{9D8B030D-6E8A-4147-A177-3AD203B41FA5}">
                          <a16:colId xmlns:a16="http://schemas.microsoft.com/office/drawing/2014/main" val="20001"/>
                        </a:ext>
                      </a:extLst>
                    </a:gridCol>
                    <a:gridCol w="2254491">
                      <a:extLst>
                        <a:ext uri="{9D8B030D-6E8A-4147-A177-3AD203B41FA5}">
                          <a16:colId xmlns:a16="http://schemas.microsoft.com/office/drawing/2014/main" val="20004"/>
                        </a:ext>
                      </a:extLst>
                    </a:gridCol>
                  </a:tblGrid>
                  <a:tr h="414982">
                    <a:tc>
                      <a:txBody>
                        <a:bodyPr/>
                        <a:lstStyle/>
                        <a:p>
                          <a:r>
                            <a:rPr lang="en-US" sz="2400" b="1" dirty="0">
                              <a:latin typeface="Arial" panose="020B0604020202020204" pitchFamily="34" charset="0"/>
                              <a:cs typeface="Arial" panose="020B0604020202020204" pitchFamily="34" charset="0"/>
                            </a:rPr>
                            <a:t>Heme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b="1" dirty="0">
                              <a:latin typeface="Arial" panose="020B0604020202020204" pitchFamily="34" charset="0"/>
                              <a:cs typeface="Arial" panose="020B0604020202020204" pitchFamily="34" charset="0"/>
                            </a:rPr>
                            <a:t>Result</a:t>
                          </a:r>
                        </a:p>
                      </a:txBody>
                      <a:tcPr>
                        <a:lnT w="12700" cap="flat" cmpd="sng" algn="ctr">
                          <a:solidFill>
                            <a:schemeClr val="tx1"/>
                          </a:solidFill>
                          <a:prstDash val="solid"/>
                          <a:round/>
                          <a:headEnd type="none" w="med" len="med"/>
                          <a:tailEnd type="none" w="med" len="med"/>
                        </a:lnT>
                      </a:tcPr>
                    </a:tc>
                    <a:tc>
                      <a:txBody>
                        <a:bodyPr/>
                        <a:lstStyle/>
                        <a:p>
                          <a:pPr algn="r"/>
                          <a:r>
                            <a:rPr lang="en-US" sz="2400" b="1" dirty="0">
                              <a:latin typeface="Arial" panose="020B0604020202020204" pitchFamily="34" charset="0"/>
                              <a:cs typeface="Arial" panose="020B0604020202020204" pitchFamily="34" charset="0"/>
                            </a:rPr>
                            <a:t>Ref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97153">
                    <a:tc>
                      <a:txBody>
                        <a:bodyPr/>
                        <a:lstStyle/>
                        <a:p>
                          <a:r>
                            <a:rPr lang="en-US" sz="2400" b="1" dirty="0">
                              <a:latin typeface="Arial" panose="020B0604020202020204" pitchFamily="34" charset="0"/>
                              <a:cs typeface="Arial" panose="020B0604020202020204" pitchFamily="34" charset="0"/>
                            </a:rPr>
                            <a:t>WBC</a:t>
                          </a:r>
                        </a:p>
                        <a:p>
                          <a:r>
                            <a:rPr lang="en-US" sz="2000" b="1" dirty="0" err="1">
                              <a:latin typeface="Arial" panose="020B0604020202020204" pitchFamily="34" charset="0"/>
                              <a:cs typeface="Arial" panose="020B0604020202020204" pitchFamily="34" charset="0"/>
                            </a:rPr>
                            <a:t>Neut</a:t>
                          </a: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Lymph</a:t>
                          </a:r>
                        </a:p>
                      </a:txBody>
                      <a:tcPr>
                        <a:lnL w="12700" cap="flat" cmpd="sng" algn="ctr">
                          <a:solidFill>
                            <a:schemeClr val="tx1"/>
                          </a:solidFill>
                          <a:prstDash val="solid"/>
                          <a:round/>
                          <a:headEnd type="none" w="med" len="med"/>
                          <a:tailEnd type="none" w="med" len="med"/>
                        </a:lnL>
                      </a:tcPr>
                    </a:tc>
                    <a:tc>
                      <a:txBody>
                        <a:bodyPr/>
                        <a:lstStyle/>
                        <a:p>
                          <a:r>
                            <a:rPr lang="en-US" sz="2400" b="1" dirty="0">
                              <a:solidFill>
                                <a:srgbClr val="990000"/>
                              </a:solidFill>
                              <a:latin typeface="Arial" panose="020B0604020202020204" pitchFamily="34" charset="0"/>
                              <a:cs typeface="Arial" panose="020B0604020202020204" pitchFamily="34" charset="0"/>
                            </a:rPr>
                            <a:t>11.83</a:t>
                          </a:r>
                        </a:p>
                        <a:p>
                          <a:r>
                            <a:rPr lang="en-US" sz="2000" dirty="0">
                              <a:latin typeface="Arial" panose="020B0604020202020204" pitchFamily="34" charset="0"/>
                              <a:cs typeface="Arial" panose="020B0604020202020204" pitchFamily="34" charset="0"/>
                            </a:rPr>
                            <a:t>86.7</a:t>
                          </a:r>
                        </a:p>
                        <a:p>
                          <a:r>
                            <a:rPr lang="en-US" sz="2000" dirty="0">
                              <a:latin typeface="Arial" panose="020B0604020202020204" pitchFamily="34" charset="0"/>
                              <a:cs typeface="Arial" panose="020B0604020202020204" pitchFamily="34" charset="0"/>
                            </a:rPr>
                            <a:t>10.6</a:t>
                          </a:r>
                        </a:p>
                      </a:txBody>
                      <a:tcPr/>
                    </a:tc>
                    <a:tc>
                      <a:txBody>
                        <a:bodyPr/>
                        <a:lstStyle/>
                        <a:p>
                          <a:pPr algn="r"/>
                          <a:r>
                            <a:rPr lang="en-US" sz="2400" dirty="0">
                              <a:latin typeface="Arial" panose="020B0604020202020204" pitchFamily="34" charset="0"/>
                              <a:cs typeface="Arial" panose="020B0604020202020204" pitchFamily="34" charset="0"/>
                            </a:rPr>
                            <a:t>3.9-10.6 K/</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𝜇</m:t>
                              </m:r>
                            </m:oMath>
                          </a14:m>
                          <a:r>
                            <a:rPr lang="en-US" sz="2400" dirty="0">
                              <a:latin typeface="Arial" panose="020B0604020202020204" pitchFamily="34" charset="0"/>
                              <a:cs typeface="Arial" panose="020B0604020202020204" pitchFamily="34" charset="0"/>
                            </a:rPr>
                            <a:t>L</a:t>
                          </a:r>
                        </a:p>
                        <a:p>
                          <a:pPr algn="r"/>
                          <a:r>
                            <a:rPr lang="en-US" sz="2000" dirty="0">
                              <a:latin typeface="Arial" panose="020B0604020202020204" pitchFamily="34" charset="0"/>
                              <a:cs typeface="Arial" panose="020B0604020202020204" pitchFamily="34" charset="0"/>
                            </a:rPr>
                            <a:t>51.0-75.0 %</a:t>
                          </a:r>
                        </a:p>
                        <a:p>
                          <a:pPr algn="r"/>
                          <a:r>
                            <a:rPr lang="en-US" sz="2000" dirty="0">
                              <a:latin typeface="Arial" panose="020B0604020202020204" pitchFamily="34" charset="0"/>
                              <a:cs typeface="Arial" panose="020B0604020202020204" pitchFamily="34" charset="0"/>
                            </a:rPr>
                            <a:t>24.0-44.0 %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14982">
                    <a:tc>
                      <a:txBody>
                        <a:bodyPr/>
                        <a:lstStyle/>
                        <a:p>
                          <a:r>
                            <a:rPr lang="en-US" sz="2400" b="0" dirty="0">
                              <a:latin typeface="Arial" panose="020B0604020202020204" pitchFamily="34" charset="0"/>
                              <a:cs typeface="Arial" panose="020B0604020202020204" pitchFamily="34" charset="0"/>
                            </a:rPr>
                            <a:t>Hb</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15.0</a:t>
                          </a:r>
                        </a:p>
                      </a:txBody>
                      <a:tcPr/>
                    </a:tc>
                    <a:tc>
                      <a:txBody>
                        <a:bodyPr/>
                        <a:lstStyle/>
                        <a:p>
                          <a:pPr algn="r"/>
                          <a:r>
                            <a:rPr lang="en-US" sz="2400" dirty="0">
                              <a:latin typeface="Arial" panose="020B0604020202020204" pitchFamily="34" charset="0"/>
                              <a:cs typeface="Arial" panose="020B0604020202020204" pitchFamily="34" charset="0"/>
                            </a:rPr>
                            <a:t>13.5-17.5 g/dL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14982">
                    <a:tc>
                      <a:txBody>
                        <a:bodyPr/>
                        <a:lstStyle/>
                        <a:p>
                          <a:r>
                            <a:rPr lang="en-US" sz="2400" b="0" dirty="0" err="1">
                              <a:latin typeface="Arial" panose="020B0604020202020204" pitchFamily="34" charset="0"/>
                              <a:cs typeface="Arial" panose="020B0604020202020204" pitchFamily="34" charset="0"/>
                            </a:rPr>
                            <a:t>Hct</a:t>
                          </a:r>
                          <a:endParaRPr lang="en-US" sz="24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46.0</a:t>
                          </a:r>
                        </a:p>
                      </a:txBody>
                      <a:tcPr/>
                    </a:tc>
                    <a:tc>
                      <a:txBody>
                        <a:bodyPr/>
                        <a:lstStyle/>
                        <a:p>
                          <a:pPr algn="r"/>
                          <a:r>
                            <a:rPr lang="en-US" sz="2400" dirty="0">
                              <a:latin typeface="Arial" panose="020B0604020202020204" pitchFamily="34" charset="0"/>
                              <a:cs typeface="Arial" panose="020B0604020202020204" pitchFamily="34" charset="0"/>
                            </a:rPr>
                            <a:t>41.0-53.0 %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1089">
                    <a:tc>
                      <a:txBody>
                        <a:bodyPr/>
                        <a:lstStyle/>
                        <a:p>
                          <a:r>
                            <a:rPr lang="en-US" sz="2400" b="0" dirty="0" err="1">
                              <a:latin typeface="Arial" panose="020B0604020202020204" pitchFamily="34" charset="0"/>
                              <a:cs typeface="Arial" panose="020B0604020202020204" pitchFamily="34" charset="0"/>
                            </a:rPr>
                            <a:t>Plt</a:t>
                          </a:r>
                          <a:endParaRPr lang="en-US" sz="24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rPr>
                            <a:t>255</a:t>
                          </a:r>
                        </a:p>
                      </a:txBody>
                      <a:tcPr>
                        <a:lnB w="12700" cap="flat" cmpd="sng" algn="ctr">
                          <a:solidFill>
                            <a:schemeClr val="tx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140-450 K/</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𝜇</m:t>
                              </m:r>
                            </m:oMath>
                          </a14:m>
                          <a:r>
                            <a:rPr lang="en-US" sz="2400" dirty="0">
                              <a:latin typeface="Arial" panose="020B0604020202020204" pitchFamily="34" charset="0"/>
                              <a:cs typeface="Arial" panose="020B0604020202020204" pitchFamily="34" charset="0"/>
                            </a:rPr>
                            <a:t>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mc:Choice>
        <mc:Fallback xmlns="">
          <p:graphicFrame>
            <p:nvGraphicFramePr>
              <p:cNvPr id="3" name="Table 2">
                <a:extLst>
                  <a:ext uri="{FF2B5EF4-FFF2-40B4-BE49-F238E27FC236}">
                    <a16:creationId xmlns:a16="http://schemas.microsoft.com/office/drawing/2014/main" id="{E0ABA16D-1E8E-935E-D421-68A7FEC1F7BD}"/>
                  </a:ext>
                </a:extLst>
              </p:cNvPr>
              <p:cNvGraphicFramePr>
                <a:graphicFrameLocks noGrp="1"/>
              </p:cNvGraphicFramePr>
              <p:nvPr>
                <p:extLst>
                  <p:ext uri="{D42A27DB-BD31-4B8C-83A1-F6EECF244321}">
                    <p14:modId xmlns:p14="http://schemas.microsoft.com/office/powerpoint/2010/main" val="3695094585"/>
                  </p:ext>
                </p:extLst>
              </p:nvPr>
            </p:nvGraphicFramePr>
            <p:xfrm>
              <a:off x="1083432" y="1943100"/>
              <a:ext cx="4666493" cy="3049842"/>
            </p:xfrm>
            <a:graphic>
              <a:graphicData uri="http://schemas.openxmlformats.org/drawingml/2006/table">
                <a:tbl>
                  <a:tblPr firstRow="1" bandRow="1">
                    <a:tableStyleId>{5C22544A-7EE6-4342-B048-85BDC9FD1C3A}</a:tableStyleId>
                  </a:tblPr>
                  <a:tblGrid>
                    <a:gridCol w="1235188">
                      <a:extLst>
                        <a:ext uri="{9D8B030D-6E8A-4147-A177-3AD203B41FA5}">
                          <a16:colId xmlns:a16="http://schemas.microsoft.com/office/drawing/2014/main" val="20000"/>
                        </a:ext>
                      </a:extLst>
                    </a:gridCol>
                    <a:gridCol w="1176814">
                      <a:extLst>
                        <a:ext uri="{9D8B030D-6E8A-4147-A177-3AD203B41FA5}">
                          <a16:colId xmlns:a16="http://schemas.microsoft.com/office/drawing/2014/main" val="20001"/>
                        </a:ext>
                      </a:extLst>
                    </a:gridCol>
                    <a:gridCol w="2254491">
                      <a:extLst>
                        <a:ext uri="{9D8B030D-6E8A-4147-A177-3AD203B41FA5}">
                          <a16:colId xmlns:a16="http://schemas.microsoft.com/office/drawing/2014/main" val="20004"/>
                        </a:ext>
                      </a:extLst>
                    </a:gridCol>
                  </a:tblGrid>
                  <a:tr h="457200">
                    <a:tc>
                      <a:txBody>
                        <a:bodyPr/>
                        <a:lstStyle/>
                        <a:p>
                          <a:r>
                            <a:rPr lang="en-US" sz="2400" b="1" dirty="0">
                              <a:latin typeface="Arial" panose="020B0604020202020204" pitchFamily="34" charset="0"/>
                              <a:cs typeface="Arial" panose="020B0604020202020204" pitchFamily="34" charset="0"/>
                            </a:rPr>
                            <a:t>Heme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b="1" dirty="0">
                              <a:latin typeface="Arial" panose="020B0604020202020204" pitchFamily="34" charset="0"/>
                              <a:cs typeface="Arial" panose="020B0604020202020204" pitchFamily="34" charset="0"/>
                            </a:rPr>
                            <a:t>Result</a:t>
                          </a:r>
                        </a:p>
                      </a:txBody>
                      <a:tcPr>
                        <a:lnT w="12700" cap="flat" cmpd="sng" algn="ctr">
                          <a:solidFill>
                            <a:schemeClr val="tx1"/>
                          </a:solidFill>
                          <a:prstDash val="solid"/>
                          <a:round/>
                          <a:headEnd type="none" w="med" len="med"/>
                          <a:tailEnd type="none" w="med" len="med"/>
                        </a:lnT>
                      </a:tcPr>
                    </a:tc>
                    <a:tc>
                      <a:txBody>
                        <a:bodyPr/>
                        <a:lstStyle/>
                        <a:p>
                          <a:pPr algn="r"/>
                          <a:r>
                            <a:rPr lang="en-US" sz="2400" b="1" dirty="0">
                              <a:latin typeface="Arial" panose="020B0604020202020204" pitchFamily="34" charset="0"/>
                              <a:cs typeface="Arial" panose="020B0604020202020204" pitchFamily="34" charset="0"/>
                            </a:rPr>
                            <a:t>Ref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97153">
                    <a:tc>
                      <a:txBody>
                        <a:bodyPr/>
                        <a:lstStyle/>
                        <a:p>
                          <a:r>
                            <a:rPr lang="en-US" sz="2400" b="1" dirty="0">
                              <a:latin typeface="Arial" panose="020B0604020202020204" pitchFamily="34" charset="0"/>
                              <a:cs typeface="Arial" panose="020B0604020202020204" pitchFamily="34" charset="0"/>
                            </a:rPr>
                            <a:t>WBC</a:t>
                          </a:r>
                        </a:p>
                        <a:p>
                          <a:r>
                            <a:rPr lang="en-US" sz="2000" b="1" dirty="0" err="1">
                              <a:latin typeface="Arial" panose="020B0604020202020204" pitchFamily="34" charset="0"/>
                              <a:cs typeface="Arial" panose="020B0604020202020204" pitchFamily="34" charset="0"/>
                            </a:rPr>
                            <a:t>Neut</a:t>
                          </a: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Lymph</a:t>
                          </a:r>
                        </a:p>
                      </a:txBody>
                      <a:tcPr>
                        <a:lnL w="12700" cap="flat" cmpd="sng" algn="ctr">
                          <a:solidFill>
                            <a:schemeClr val="tx1"/>
                          </a:solidFill>
                          <a:prstDash val="solid"/>
                          <a:round/>
                          <a:headEnd type="none" w="med" len="med"/>
                          <a:tailEnd type="none" w="med" len="med"/>
                        </a:lnL>
                      </a:tcPr>
                    </a:tc>
                    <a:tc>
                      <a:txBody>
                        <a:bodyPr/>
                        <a:lstStyle/>
                        <a:p>
                          <a:r>
                            <a:rPr lang="en-US" sz="2400" b="1" dirty="0">
                              <a:solidFill>
                                <a:srgbClr val="990000"/>
                              </a:solidFill>
                              <a:latin typeface="Arial" panose="020B0604020202020204" pitchFamily="34" charset="0"/>
                              <a:cs typeface="Arial" panose="020B0604020202020204" pitchFamily="34" charset="0"/>
                            </a:rPr>
                            <a:t>11.83</a:t>
                          </a:r>
                        </a:p>
                        <a:p>
                          <a:r>
                            <a:rPr lang="en-US" sz="2000" dirty="0">
                              <a:latin typeface="Arial" panose="020B0604020202020204" pitchFamily="34" charset="0"/>
                              <a:cs typeface="Arial" panose="020B0604020202020204" pitchFamily="34" charset="0"/>
                            </a:rPr>
                            <a:t>86.7</a:t>
                          </a:r>
                        </a:p>
                        <a:p>
                          <a:r>
                            <a:rPr lang="en-US" sz="2000" dirty="0">
                              <a:latin typeface="Arial" panose="020B0604020202020204" pitchFamily="34" charset="0"/>
                              <a:cs typeface="Arial" panose="020B0604020202020204" pitchFamily="34" charset="0"/>
                            </a:rPr>
                            <a:t>10.6</a:t>
                          </a:r>
                        </a:p>
                      </a:txBody>
                      <a:tcPr/>
                    </a:tc>
                    <a:tc>
                      <a:txBody>
                        <a:bodyPr/>
                        <a:lstStyle/>
                        <a:p>
                          <a:endParaRPr lang="en-US"/>
                        </a:p>
                      </a:txBody>
                      <a:tcPr>
                        <a:lnR w="12700" cap="flat" cmpd="sng" algn="ctr">
                          <a:solidFill>
                            <a:schemeClr val="tx1"/>
                          </a:solidFill>
                          <a:prstDash val="solid"/>
                          <a:round/>
                          <a:headEnd type="none" w="med" len="med"/>
                          <a:tailEnd type="none" w="med" len="med"/>
                        </a:lnR>
                        <a:blipFill>
                          <a:blip r:embed="rId3"/>
                          <a:stretch>
                            <a:fillRect l="-107303" t="-45977" r="-1685" b="-136782"/>
                          </a:stretch>
                        </a:blipFill>
                      </a:tcPr>
                    </a:tc>
                    <a:extLst>
                      <a:ext uri="{0D108BD9-81ED-4DB2-BD59-A6C34878D82A}">
                        <a16:rowId xmlns:a16="http://schemas.microsoft.com/office/drawing/2014/main" val="10002"/>
                      </a:ext>
                    </a:extLst>
                  </a:tr>
                  <a:tr h="457200">
                    <a:tc>
                      <a:txBody>
                        <a:bodyPr/>
                        <a:lstStyle/>
                        <a:p>
                          <a:r>
                            <a:rPr lang="en-US" sz="2400" b="0" dirty="0">
                              <a:latin typeface="Arial" panose="020B0604020202020204" pitchFamily="34" charset="0"/>
                              <a:cs typeface="Arial" panose="020B0604020202020204" pitchFamily="34" charset="0"/>
                            </a:rPr>
                            <a:t>Hb</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15.0</a:t>
                          </a:r>
                        </a:p>
                      </a:txBody>
                      <a:tcPr/>
                    </a:tc>
                    <a:tc>
                      <a:txBody>
                        <a:bodyPr/>
                        <a:lstStyle/>
                        <a:p>
                          <a:pPr algn="r"/>
                          <a:r>
                            <a:rPr lang="en-US" sz="2400" dirty="0">
                              <a:latin typeface="Arial" panose="020B0604020202020204" pitchFamily="34" charset="0"/>
                              <a:cs typeface="Arial" panose="020B0604020202020204" pitchFamily="34" charset="0"/>
                            </a:rPr>
                            <a:t>13.5-17.5 g/dL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200">
                    <a:tc>
                      <a:txBody>
                        <a:bodyPr/>
                        <a:lstStyle/>
                        <a:p>
                          <a:r>
                            <a:rPr lang="en-US" sz="2400" b="0" dirty="0" err="1">
                              <a:latin typeface="Arial" panose="020B0604020202020204" pitchFamily="34" charset="0"/>
                              <a:cs typeface="Arial" panose="020B0604020202020204" pitchFamily="34" charset="0"/>
                            </a:rPr>
                            <a:t>Hct</a:t>
                          </a:r>
                          <a:endParaRPr lang="en-US" sz="24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46.0</a:t>
                          </a:r>
                        </a:p>
                      </a:txBody>
                      <a:tcPr/>
                    </a:tc>
                    <a:tc>
                      <a:txBody>
                        <a:bodyPr/>
                        <a:lstStyle/>
                        <a:p>
                          <a:pPr algn="r"/>
                          <a:r>
                            <a:rPr lang="en-US" sz="2400" dirty="0">
                              <a:latin typeface="Arial" panose="020B0604020202020204" pitchFamily="34" charset="0"/>
                              <a:cs typeface="Arial" panose="020B0604020202020204" pitchFamily="34" charset="0"/>
                            </a:rPr>
                            <a:t>41.0-53.0 %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1089">
                    <a:tc>
                      <a:txBody>
                        <a:bodyPr/>
                        <a:lstStyle/>
                        <a:p>
                          <a:r>
                            <a:rPr lang="en-US" sz="2400" b="0" dirty="0" err="1">
                              <a:latin typeface="Arial" panose="020B0604020202020204" pitchFamily="34" charset="0"/>
                              <a:cs typeface="Arial" panose="020B0604020202020204" pitchFamily="34" charset="0"/>
                            </a:rPr>
                            <a:t>Plt</a:t>
                          </a:r>
                          <a:endParaRPr lang="en-US" sz="24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rPr>
                            <a:t>255</a:t>
                          </a:r>
                        </a:p>
                      </a:txBody>
                      <a:tcPr>
                        <a:lnB w="12700" cap="flat" cmpd="sng" algn="ctr">
                          <a:solidFill>
                            <a:schemeClr val="tx1"/>
                          </a:solidFill>
                          <a:prstDash val="solid"/>
                          <a:round/>
                          <a:headEnd type="none" w="med" len="med"/>
                          <a:tailEnd type="none" w="med" len="med"/>
                        </a:lnB>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l="-107303" t="-432609" r="-1685" b="-2174"/>
                          </a:stretch>
                        </a:blipFill>
                      </a:tcPr>
                    </a:tc>
                    <a:extLst>
                      <a:ext uri="{0D108BD9-81ED-4DB2-BD59-A6C34878D82A}">
                        <a16:rowId xmlns:a16="http://schemas.microsoft.com/office/drawing/2014/main" val="1000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143DDA1-E08B-AF48-2F8F-D8DC75D767C9}"/>
                  </a:ext>
                </a:extLst>
              </p:cNvPr>
              <p:cNvGraphicFramePr>
                <a:graphicFrameLocks noGrp="1"/>
              </p:cNvGraphicFramePr>
              <p:nvPr>
                <p:extLst>
                  <p:ext uri="{D42A27DB-BD31-4B8C-83A1-F6EECF244321}">
                    <p14:modId xmlns:p14="http://schemas.microsoft.com/office/powerpoint/2010/main" val="3008163667"/>
                  </p:ext>
                </p:extLst>
              </p:nvPr>
            </p:nvGraphicFramePr>
            <p:xfrm>
              <a:off x="6475412" y="1981200"/>
              <a:ext cx="4800600" cy="32004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4"/>
                        </a:ext>
                      </a:extLst>
                    </a:gridCol>
                  </a:tblGrid>
                  <a:tr h="403776">
                    <a:tc>
                      <a:txBody>
                        <a:bodyPr/>
                        <a:lstStyle/>
                        <a:p>
                          <a:r>
                            <a:rPr lang="en-US" sz="2400" b="1" dirty="0">
                              <a:latin typeface="Arial" panose="020B0604020202020204" pitchFamily="34" charset="0"/>
                              <a:cs typeface="Arial" panose="020B0604020202020204" pitchFamily="34" charset="0"/>
                            </a:rPr>
                            <a:t>Chem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b="1" dirty="0">
                              <a:latin typeface="Arial" panose="020B0604020202020204" pitchFamily="34" charset="0"/>
                              <a:cs typeface="Arial" panose="020B0604020202020204" pitchFamily="34" charset="0"/>
                            </a:rPr>
                            <a:t>Result</a:t>
                          </a:r>
                        </a:p>
                      </a:txBody>
                      <a:tcPr>
                        <a:lnT w="12700" cap="flat" cmpd="sng" algn="ctr">
                          <a:solidFill>
                            <a:schemeClr val="tx1"/>
                          </a:solidFill>
                          <a:prstDash val="solid"/>
                          <a:round/>
                          <a:headEnd type="none" w="med" len="med"/>
                          <a:tailEnd type="none" w="med" len="med"/>
                        </a:lnT>
                      </a:tcPr>
                    </a:tc>
                    <a:tc>
                      <a:txBody>
                        <a:bodyPr/>
                        <a:lstStyle/>
                        <a:p>
                          <a:pPr algn="r"/>
                          <a:r>
                            <a:rPr lang="en-US" sz="2400" b="1" dirty="0">
                              <a:latin typeface="Arial" panose="020B0604020202020204" pitchFamily="34" charset="0"/>
                              <a:cs typeface="Arial" panose="020B0604020202020204" pitchFamily="34" charset="0"/>
                            </a:rPr>
                            <a:t>Ref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3776">
                    <a:tc>
                      <a:txBody>
                        <a:bodyPr/>
                        <a:lstStyle/>
                        <a:p>
                          <a:r>
                            <a:rPr lang="en-US" sz="2400" b="0" dirty="0">
                              <a:latin typeface="Arial" panose="020B0604020202020204" pitchFamily="34" charset="0"/>
                              <a:cs typeface="Arial" panose="020B0604020202020204" pitchFamily="34" charset="0"/>
                            </a:rPr>
                            <a:t>CMP</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normal</a:t>
                          </a:r>
                        </a:p>
                      </a:txBody>
                      <a:tcPr/>
                    </a:tc>
                    <a:tc>
                      <a:txBody>
                        <a:bodyPr/>
                        <a:lstStyle/>
                        <a:p>
                          <a:pPr algn="r"/>
                          <a:r>
                            <a:rPr lang="en-US" sz="2400" dirty="0">
                              <a:latin typeface="Arial" panose="020B0604020202020204" pitchFamily="34" charset="0"/>
                              <a:cs typeface="Arial" panose="020B0604020202020204" pitchFamily="34" charset="0"/>
                            </a:rPr>
                            <a:t>normal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03776">
                    <a:tc>
                      <a:txBody>
                        <a:bodyPr/>
                        <a:lstStyle/>
                        <a:p>
                          <a:r>
                            <a:rPr lang="en-US" sz="2400" b="1" dirty="0">
                              <a:latin typeface="Arial" panose="020B0604020202020204" pitchFamily="34" charset="0"/>
                              <a:cs typeface="Arial" panose="020B0604020202020204" pitchFamily="34" charset="0"/>
                            </a:rPr>
                            <a:t>ESR</a:t>
                          </a:r>
                        </a:p>
                      </a:txBody>
                      <a:tcPr>
                        <a:lnL w="12700" cap="flat" cmpd="sng" algn="ctr">
                          <a:solidFill>
                            <a:schemeClr val="tx1"/>
                          </a:solidFill>
                          <a:prstDash val="solid"/>
                          <a:round/>
                          <a:headEnd type="none" w="med" len="med"/>
                          <a:tailEnd type="none" w="med" len="med"/>
                        </a:lnL>
                      </a:tcPr>
                    </a:tc>
                    <a:tc>
                      <a:txBody>
                        <a:bodyPr/>
                        <a:lstStyle/>
                        <a:p>
                          <a:r>
                            <a:rPr lang="en-US" sz="2400" b="1" dirty="0">
                              <a:solidFill>
                                <a:srgbClr val="990000"/>
                              </a:solidFill>
                              <a:latin typeface="Arial" panose="020B0604020202020204" pitchFamily="34" charset="0"/>
                              <a:cs typeface="Arial" panose="020B0604020202020204" pitchFamily="34" charset="0"/>
                            </a:rPr>
                            <a:t>24</a:t>
                          </a:r>
                        </a:p>
                      </a:txBody>
                      <a:tcPr/>
                    </a:tc>
                    <a:tc>
                      <a:txBody>
                        <a:bodyPr/>
                        <a:lstStyle/>
                        <a:p>
                          <a:pPr algn="r"/>
                          <a:r>
                            <a:rPr lang="en-US" sz="2400" dirty="0">
                              <a:latin typeface="Arial" panose="020B0604020202020204" pitchFamily="34" charset="0"/>
                              <a:cs typeface="Arial" panose="020B0604020202020204" pitchFamily="34" charset="0"/>
                            </a:rPr>
                            <a:t>&lt; 20 mm/</a:t>
                          </a:r>
                          <a:r>
                            <a:rPr lang="en-US" sz="2400" dirty="0" err="1">
                              <a:latin typeface="Arial" panose="020B0604020202020204" pitchFamily="34" charset="0"/>
                              <a:cs typeface="Arial" panose="020B0604020202020204" pitchFamily="34" charset="0"/>
                            </a:rPr>
                            <a:t>hr</a:t>
                          </a:r>
                          <a:endParaRPr lang="en-US" sz="2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3776">
                    <a:tc>
                      <a:txBody>
                        <a:bodyPr/>
                        <a:lstStyle/>
                        <a:p>
                          <a:r>
                            <a:rPr lang="en-US" sz="2400" b="1" dirty="0">
                              <a:latin typeface="Arial" panose="020B0604020202020204" pitchFamily="34" charset="0"/>
                              <a:cs typeface="Arial" panose="020B0604020202020204" pitchFamily="34" charset="0"/>
                            </a:rPr>
                            <a:t>CRP</a:t>
                          </a:r>
                        </a:p>
                      </a:txBody>
                      <a:tcPr>
                        <a:lnL w="12700" cap="flat" cmpd="sng" algn="ctr">
                          <a:solidFill>
                            <a:schemeClr val="tx1"/>
                          </a:solidFill>
                          <a:prstDash val="solid"/>
                          <a:round/>
                          <a:headEnd type="none" w="med" len="med"/>
                          <a:tailEnd type="none" w="med" len="med"/>
                        </a:lnL>
                      </a:tcPr>
                    </a:tc>
                    <a:tc>
                      <a:txBody>
                        <a:bodyPr/>
                        <a:lstStyle/>
                        <a:p>
                          <a:r>
                            <a:rPr lang="en-US" sz="2400" b="1" dirty="0">
                              <a:solidFill>
                                <a:srgbClr val="990000"/>
                              </a:solidFill>
                              <a:latin typeface="Arial" panose="020B0604020202020204" pitchFamily="34" charset="0"/>
                              <a:cs typeface="Arial" panose="020B0604020202020204" pitchFamily="34" charset="0"/>
                            </a:rPr>
                            <a:t>1.1</a:t>
                          </a:r>
                        </a:p>
                      </a:txBody>
                      <a:tcPr/>
                    </a:tc>
                    <a:tc>
                      <a:txBody>
                        <a:bodyPr/>
                        <a:lstStyle/>
                        <a:p>
                          <a:pPr algn="r"/>
                          <a:r>
                            <a:rPr lang="en-US" sz="2400" dirty="0">
                              <a:latin typeface="Arial" panose="020B0604020202020204" pitchFamily="34" charset="0"/>
                              <a:cs typeface="Arial" panose="020B0604020202020204" pitchFamily="34" charset="0"/>
                            </a:rPr>
                            <a:t>0.0-0.5 mg/dL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03776">
                    <a:tc>
                      <a:txBody>
                        <a:bodyPr/>
                        <a:lstStyle/>
                        <a:p>
                          <a:r>
                            <a:rPr lang="en-US" sz="2400" b="0" dirty="0">
                              <a:latin typeface="Arial" panose="020B0604020202020204" pitchFamily="34" charset="0"/>
                              <a:cs typeface="Arial" panose="020B0604020202020204" pitchFamily="34" charset="0"/>
                            </a:rPr>
                            <a:t>Ferritin</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408</a:t>
                          </a:r>
                        </a:p>
                      </a:txBody>
                      <a:tcPr/>
                    </a:tc>
                    <a:tc>
                      <a:txBody>
                        <a:bodyPr/>
                        <a:lstStyle/>
                        <a:p>
                          <a:pPr algn="r"/>
                          <a:r>
                            <a:rPr lang="en-US" sz="2400" dirty="0">
                              <a:latin typeface="Arial" panose="020B0604020202020204" pitchFamily="34" charset="0"/>
                              <a:cs typeface="Arial" panose="020B0604020202020204" pitchFamily="34" charset="0"/>
                            </a:rPr>
                            <a:t>30-400 ng/mL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03776">
                    <a:tc>
                      <a:txBody>
                        <a:bodyPr/>
                        <a:lstStyle/>
                        <a:p>
                          <a:r>
                            <a:rPr lang="en-US" sz="2400" b="0" dirty="0">
                              <a:latin typeface="Arial" panose="020B0604020202020204" pitchFamily="34" charset="0"/>
                              <a:cs typeface="Arial" panose="020B0604020202020204" pitchFamily="34" charset="0"/>
                            </a:rPr>
                            <a:t>LDH</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153</a:t>
                          </a:r>
                        </a:p>
                      </a:txBody>
                      <a:tcPr/>
                    </a:tc>
                    <a:tc>
                      <a:txBody>
                        <a:bodyPr/>
                        <a:lstStyle/>
                        <a:p>
                          <a:pPr algn="r"/>
                          <a:r>
                            <a:rPr lang="en-US" sz="2400" dirty="0">
                              <a:latin typeface="Arial" panose="020B0604020202020204" pitchFamily="34" charset="0"/>
                              <a:cs typeface="Arial" panose="020B0604020202020204" pitchFamily="34" charset="0"/>
                            </a:rPr>
                            <a:t>118-242 </a:t>
                          </a:r>
                          <a14:m>
                            <m:oMath xmlns:m="http://schemas.openxmlformats.org/officeDocument/2006/math">
                              <m:r>
                                <a:rPr lang="en-US" sz="2400" smtClean="0">
                                  <a:latin typeface="Cambria Math" panose="02040503050406030204" pitchFamily="18" charset="0"/>
                                </a:rPr>
                                <m:t>𝜇</m:t>
                              </m:r>
                            </m:oMath>
                          </a14:m>
                          <a:r>
                            <a:rPr lang="en-US" sz="2400" dirty="0">
                              <a:latin typeface="Arial" panose="020B0604020202020204" pitchFamily="34" charset="0"/>
                              <a:cs typeface="Arial" panose="020B0604020202020204" pitchFamily="34" charset="0"/>
                            </a:rPr>
                            <a:t>/L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03776">
                    <a:tc>
                      <a:txBody>
                        <a:bodyPr/>
                        <a:lstStyle/>
                        <a:p>
                          <a:r>
                            <a:rPr lang="en-US" sz="2400" b="1" dirty="0">
                              <a:latin typeface="Arial" panose="020B0604020202020204" pitchFamily="34" charset="0"/>
                              <a:cs typeface="Arial" panose="020B0604020202020204" pitchFamily="34" charset="0"/>
                            </a:rPr>
                            <a:t>A1C</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b="1" dirty="0">
                              <a:solidFill>
                                <a:srgbClr val="990000"/>
                              </a:solidFill>
                              <a:latin typeface="Arial" panose="020B0604020202020204" pitchFamily="34" charset="0"/>
                              <a:cs typeface="Arial" panose="020B0604020202020204" pitchFamily="34" charset="0"/>
                            </a:rPr>
                            <a:t>5.8</a:t>
                          </a:r>
                        </a:p>
                      </a:txBody>
                      <a:tcPr>
                        <a:lnB w="12700" cap="flat" cmpd="sng" algn="ctr">
                          <a:solidFill>
                            <a:schemeClr val="tx1"/>
                          </a:solidFill>
                          <a:prstDash val="solid"/>
                          <a:round/>
                          <a:headEnd type="none" w="med" len="med"/>
                          <a:tailEnd type="none" w="med" len="med"/>
                        </a:lnB>
                      </a:tcPr>
                    </a:tc>
                    <a:tc>
                      <a:txBody>
                        <a:bodyPr/>
                        <a:lstStyle/>
                        <a:p>
                          <a:pPr algn="r"/>
                          <a:r>
                            <a:rPr lang="en-US" sz="2400" dirty="0">
                              <a:latin typeface="Arial" panose="020B0604020202020204" pitchFamily="34" charset="0"/>
                              <a:cs typeface="Arial" panose="020B0604020202020204" pitchFamily="34" charset="0"/>
                            </a:rPr>
                            <a:t>4.2-5.6 %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mc:Choice>
        <mc:Fallback xmlns="">
          <p:graphicFrame>
            <p:nvGraphicFramePr>
              <p:cNvPr id="4" name="Table 3">
                <a:extLst>
                  <a:ext uri="{FF2B5EF4-FFF2-40B4-BE49-F238E27FC236}">
                    <a16:creationId xmlns:a16="http://schemas.microsoft.com/office/drawing/2014/main" id="{8143DDA1-E08B-AF48-2F8F-D8DC75D767C9}"/>
                  </a:ext>
                </a:extLst>
              </p:cNvPr>
              <p:cNvGraphicFramePr>
                <a:graphicFrameLocks noGrp="1"/>
              </p:cNvGraphicFramePr>
              <p:nvPr>
                <p:extLst>
                  <p:ext uri="{D42A27DB-BD31-4B8C-83A1-F6EECF244321}">
                    <p14:modId xmlns:p14="http://schemas.microsoft.com/office/powerpoint/2010/main" val="3008163667"/>
                  </p:ext>
                </p:extLst>
              </p:nvPr>
            </p:nvGraphicFramePr>
            <p:xfrm>
              <a:off x="6475412" y="1981200"/>
              <a:ext cx="4800600" cy="32004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4"/>
                        </a:ext>
                      </a:extLst>
                    </a:gridCol>
                  </a:tblGrid>
                  <a:tr h="457200">
                    <a:tc>
                      <a:txBody>
                        <a:bodyPr/>
                        <a:lstStyle/>
                        <a:p>
                          <a:r>
                            <a:rPr lang="en-US" sz="2400" b="1" dirty="0">
                              <a:latin typeface="Arial" panose="020B0604020202020204" pitchFamily="34" charset="0"/>
                              <a:cs typeface="Arial" panose="020B0604020202020204" pitchFamily="34" charset="0"/>
                            </a:rPr>
                            <a:t>Chem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b="1" dirty="0">
                              <a:latin typeface="Arial" panose="020B0604020202020204" pitchFamily="34" charset="0"/>
                              <a:cs typeface="Arial" panose="020B0604020202020204" pitchFamily="34" charset="0"/>
                            </a:rPr>
                            <a:t>Result</a:t>
                          </a:r>
                        </a:p>
                      </a:txBody>
                      <a:tcPr>
                        <a:lnT w="12700" cap="flat" cmpd="sng" algn="ctr">
                          <a:solidFill>
                            <a:schemeClr val="tx1"/>
                          </a:solidFill>
                          <a:prstDash val="solid"/>
                          <a:round/>
                          <a:headEnd type="none" w="med" len="med"/>
                          <a:tailEnd type="none" w="med" len="med"/>
                        </a:lnT>
                      </a:tcPr>
                    </a:tc>
                    <a:tc>
                      <a:txBody>
                        <a:bodyPr/>
                        <a:lstStyle/>
                        <a:p>
                          <a:pPr algn="r"/>
                          <a:r>
                            <a:rPr lang="en-US" sz="2400" b="1" dirty="0">
                              <a:latin typeface="Arial" panose="020B0604020202020204" pitchFamily="34" charset="0"/>
                              <a:cs typeface="Arial" panose="020B0604020202020204" pitchFamily="34" charset="0"/>
                            </a:rPr>
                            <a:t>Ref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57200">
                    <a:tc>
                      <a:txBody>
                        <a:bodyPr/>
                        <a:lstStyle/>
                        <a:p>
                          <a:r>
                            <a:rPr lang="en-US" sz="2400" b="0" dirty="0">
                              <a:latin typeface="Arial" panose="020B0604020202020204" pitchFamily="34" charset="0"/>
                              <a:cs typeface="Arial" panose="020B0604020202020204" pitchFamily="34" charset="0"/>
                            </a:rPr>
                            <a:t>CMP</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normal</a:t>
                          </a:r>
                        </a:p>
                      </a:txBody>
                      <a:tcPr/>
                    </a:tc>
                    <a:tc>
                      <a:txBody>
                        <a:bodyPr/>
                        <a:lstStyle/>
                        <a:p>
                          <a:pPr algn="r"/>
                          <a:r>
                            <a:rPr lang="en-US" sz="2400" dirty="0">
                              <a:latin typeface="Arial" panose="020B0604020202020204" pitchFamily="34" charset="0"/>
                              <a:cs typeface="Arial" panose="020B0604020202020204" pitchFamily="34" charset="0"/>
                            </a:rPr>
                            <a:t>normal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57200">
                    <a:tc>
                      <a:txBody>
                        <a:bodyPr/>
                        <a:lstStyle/>
                        <a:p>
                          <a:r>
                            <a:rPr lang="en-US" sz="2400" b="1" dirty="0">
                              <a:latin typeface="Arial" panose="020B0604020202020204" pitchFamily="34" charset="0"/>
                              <a:cs typeface="Arial" panose="020B0604020202020204" pitchFamily="34" charset="0"/>
                            </a:rPr>
                            <a:t>ESR</a:t>
                          </a:r>
                        </a:p>
                      </a:txBody>
                      <a:tcPr>
                        <a:lnL w="12700" cap="flat" cmpd="sng" algn="ctr">
                          <a:solidFill>
                            <a:schemeClr val="tx1"/>
                          </a:solidFill>
                          <a:prstDash val="solid"/>
                          <a:round/>
                          <a:headEnd type="none" w="med" len="med"/>
                          <a:tailEnd type="none" w="med" len="med"/>
                        </a:lnL>
                      </a:tcPr>
                    </a:tc>
                    <a:tc>
                      <a:txBody>
                        <a:bodyPr/>
                        <a:lstStyle/>
                        <a:p>
                          <a:r>
                            <a:rPr lang="en-US" sz="2400" b="1" dirty="0">
                              <a:solidFill>
                                <a:srgbClr val="990000"/>
                              </a:solidFill>
                              <a:latin typeface="Arial" panose="020B0604020202020204" pitchFamily="34" charset="0"/>
                              <a:cs typeface="Arial" panose="020B0604020202020204" pitchFamily="34" charset="0"/>
                            </a:rPr>
                            <a:t>24</a:t>
                          </a:r>
                        </a:p>
                      </a:txBody>
                      <a:tcPr/>
                    </a:tc>
                    <a:tc>
                      <a:txBody>
                        <a:bodyPr/>
                        <a:lstStyle/>
                        <a:p>
                          <a:pPr algn="r"/>
                          <a:r>
                            <a:rPr lang="en-US" sz="2400" dirty="0">
                              <a:latin typeface="Arial" panose="020B0604020202020204" pitchFamily="34" charset="0"/>
                              <a:cs typeface="Arial" panose="020B0604020202020204" pitchFamily="34" charset="0"/>
                            </a:rPr>
                            <a:t>&lt; 20 mm/</a:t>
                          </a:r>
                          <a:r>
                            <a:rPr lang="en-US" sz="2400" dirty="0" err="1">
                              <a:latin typeface="Arial" panose="020B0604020202020204" pitchFamily="34" charset="0"/>
                              <a:cs typeface="Arial" panose="020B0604020202020204" pitchFamily="34" charset="0"/>
                            </a:rPr>
                            <a:t>hr</a:t>
                          </a:r>
                          <a:endParaRPr lang="en-US" sz="2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200">
                    <a:tc>
                      <a:txBody>
                        <a:bodyPr/>
                        <a:lstStyle/>
                        <a:p>
                          <a:r>
                            <a:rPr lang="en-US" sz="2400" b="1" dirty="0">
                              <a:latin typeface="Arial" panose="020B0604020202020204" pitchFamily="34" charset="0"/>
                              <a:cs typeface="Arial" panose="020B0604020202020204" pitchFamily="34" charset="0"/>
                            </a:rPr>
                            <a:t>CRP</a:t>
                          </a:r>
                        </a:p>
                      </a:txBody>
                      <a:tcPr>
                        <a:lnL w="12700" cap="flat" cmpd="sng" algn="ctr">
                          <a:solidFill>
                            <a:schemeClr val="tx1"/>
                          </a:solidFill>
                          <a:prstDash val="solid"/>
                          <a:round/>
                          <a:headEnd type="none" w="med" len="med"/>
                          <a:tailEnd type="none" w="med" len="med"/>
                        </a:lnL>
                      </a:tcPr>
                    </a:tc>
                    <a:tc>
                      <a:txBody>
                        <a:bodyPr/>
                        <a:lstStyle/>
                        <a:p>
                          <a:r>
                            <a:rPr lang="en-US" sz="2400" b="1" dirty="0">
                              <a:solidFill>
                                <a:srgbClr val="990000"/>
                              </a:solidFill>
                              <a:latin typeface="Arial" panose="020B0604020202020204" pitchFamily="34" charset="0"/>
                              <a:cs typeface="Arial" panose="020B0604020202020204" pitchFamily="34" charset="0"/>
                            </a:rPr>
                            <a:t>1.1</a:t>
                          </a:r>
                        </a:p>
                      </a:txBody>
                      <a:tcPr/>
                    </a:tc>
                    <a:tc>
                      <a:txBody>
                        <a:bodyPr/>
                        <a:lstStyle/>
                        <a:p>
                          <a:pPr algn="r"/>
                          <a:r>
                            <a:rPr lang="en-US" sz="2400" dirty="0">
                              <a:latin typeface="Arial" panose="020B0604020202020204" pitchFamily="34" charset="0"/>
                              <a:cs typeface="Arial" panose="020B0604020202020204" pitchFamily="34" charset="0"/>
                            </a:rPr>
                            <a:t>0.0-0.5 mg/dL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57200">
                    <a:tc>
                      <a:txBody>
                        <a:bodyPr/>
                        <a:lstStyle/>
                        <a:p>
                          <a:r>
                            <a:rPr lang="en-US" sz="2400" b="0" dirty="0">
                              <a:latin typeface="Arial" panose="020B0604020202020204" pitchFamily="34" charset="0"/>
                              <a:cs typeface="Arial" panose="020B0604020202020204" pitchFamily="34" charset="0"/>
                            </a:rPr>
                            <a:t>Ferritin</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408</a:t>
                          </a:r>
                        </a:p>
                      </a:txBody>
                      <a:tcPr/>
                    </a:tc>
                    <a:tc>
                      <a:txBody>
                        <a:bodyPr/>
                        <a:lstStyle/>
                        <a:p>
                          <a:pPr algn="r"/>
                          <a:r>
                            <a:rPr lang="en-US" sz="2400" dirty="0">
                              <a:latin typeface="Arial" panose="020B0604020202020204" pitchFamily="34" charset="0"/>
                              <a:cs typeface="Arial" panose="020B0604020202020204" pitchFamily="34" charset="0"/>
                            </a:rPr>
                            <a:t>30-400 ng/mL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57200">
                    <a:tc>
                      <a:txBody>
                        <a:bodyPr/>
                        <a:lstStyle/>
                        <a:p>
                          <a:r>
                            <a:rPr lang="en-US" sz="2400" b="0" dirty="0">
                              <a:latin typeface="Arial" panose="020B0604020202020204" pitchFamily="34" charset="0"/>
                              <a:cs typeface="Arial" panose="020B0604020202020204" pitchFamily="34" charset="0"/>
                            </a:rPr>
                            <a:t>LDH</a:t>
                          </a:r>
                        </a:p>
                      </a:txBody>
                      <a:tcPr>
                        <a:lnL w="12700" cap="flat" cmpd="sng" algn="ctr">
                          <a:solidFill>
                            <a:schemeClr val="tx1"/>
                          </a:solidFill>
                          <a:prstDash val="solid"/>
                          <a:round/>
                          <a:headEnd type="none" w="med" len="med"/>
                          <a:tailEnd type="none" w="med" len="med"/>
                        </a:lnL>
                      </a:tcPr>
                    </a:tc>
                    <a:tc>
                      <a:txBody>
                        <a:bodyPr/>
                        <a:lstStyle/>
                        <a:p>
                          <a:r>
                            <a:rPr lang="en-US" sz="2400" dirty="0">
                              <a:latin typeface="Arial" panose="020B0604020202020204" pitchFamily="34" charset="0"/>
                              <a:cs typeface="Arial" panose="020B0604020202020204" pitchFamily="34" charset="0"/>
                            </a:rPr>
                            <a:t>153</a:t>
                          </a:r>
                        </a:p>
                      </a:txBody>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125595" t="-511111" r="-1190" b="-130556"/>
                          </a:stretch>
                        </a:blipFill>
                      </a:tcPr>
                    </a:tc>
                    <a:extLst>
                      <a:ext uri="{0D108BD9-81ED-4DB2-BD59-A6C34878D82A}">
                        <a16:rowId xmlns:a16="http://schemas.microsoft.com/office/drawing/2014/main" val="10006"/>
                      </a:ext>
                    </a:extLst>
                  </a:tr>
                  <a:tr h="457200">
                    <a:tc>
                      <a:txBody>
                        <a:bodyPr/>
                        <a:lstStyle/>
                        <a:p>
                          <a:r>
                            <a:rPr lang="en-US" sz="2400" b="1" dirty="0">
                              <a:latin typeface="Arial" panose="020B0604020202020204" pitchFamily="34" charset="0"/>
                              <a:cs typeface="Arial" panose="020B0604020202020204" pitchFamily="34" charset="0"/>
                            </a:rPr>
                            <a:t>A1C</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b="1" dirty="0">
                              <a:solidFill>
                                <a:srgbClr val="990000"/>
                              </a:solidFill>
                              <a:latin typeface="Arial" panose="020B0604020202020204" pitchFamily="34" charset="0"/>
                              <a:cs typeface="Arial" panose="020B0604020202020204" pitchFamily="34" charset="0"/>
                            </a:rPr>
                            <a:t>5.8</a:t>
                          </a:r>
                        </a:p>
                      </a:txBody>
                      <a:tcPr>
                        <a:lnB w="12700" cap="flat" cmpd="sng" algn="ctr">
                          <a:solidFill>
                            <a:schemeClr val="tx1"/>
                          </a:solidFill>
                          <a:prstDash val="solid"/>
                          <a:round/>
                          <a:headEnd type="none" w="med" len="med"/>
                          <a:tailEnd type="none" w="med" len="med"/>
                        </a:lnB>
                      </a:tcPr>
                    </a:tc>
                    <a:tc>
                      <a:txBody>
                        <a:bodyPr/>
                        <a:lstStyle/>
                        <a:p>
                          <a:pPr algn="r"/>
                          <a:r>
                            <a:rPr lang="en-US" sz="2400" dirty="0">
                              <a:latin typeface="Arial" panose="020B0604020202020204" pitchFamily="34" charset="0"/>
                              <a:cs typeface="Arial" panose="020B0604020202020204" pitchFamily="34" charset="0"/>
                            </a:rPr>
                            <a:t>4.2-5.6 %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mc:Fallback>
      </mc:AlternateContent>
    </p:spTree>
    <p:extLst>
      <p:ext uri="{BB962C8B-B14F-4D97-AF65-F5344CB8AC3E}">
        <p14:creationId xmlns:p14="http://schemas.microsoft.com/office/powerpoint/2010/main" val="2709303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395DF-A0B8-AB58-F1CC-0CFD0C33677B}"/>
              </a:ext>
            </a:extLst>
          </p:cNvPr>
          <p:cNvSpPr>
            <a:spLocks noGrp="1"/>
          </p:cNvSpPr>
          <p:nvPr>
            <p:ph type="title"/>
          </p:nvPr>
        </p:nvSpPr>
        <p:spPr>
          <a:xfrm>
            <a:off x="608013" y="152400"/>
            <a:ext cx="11300470" cy="1143000"/>
          </a:xfrm>
        </p:spPr>
        <p:txBody>
          <a:bodyPr anchor="ctr">
            <a:normAutofit/>
          </a:bodyPr>
          <a:lstStyle/>
          <a:p>
            <a:r>
              <a:rPr lang="en-US" dirty="0">
                <a:latin typeface="Arial" panose="020B0604020202020204" pitchFamily="34" charset="0"/>
                <a:cs typeface="Arial" panose="020B0604020202020204" pitchFamily="34" charset="0"/>
              </a:rPr>
              <a:t>CT Head</a:t>
            </a:r>
          </a:p>
        </p:txBody>
      </p:sp>
      <p:sp>
        <p:nvSpPr>
          <p:cNvPr id="4" name="Content Placeholder 3">
            <a:extLst>
              <a:ext uri="{FF2B5EF4-FFF2-40B4-BE49-F238E27FC236}">
                <a16:creationId xmlns:a16="http://schemas.microsoft.com/office/drawing/2014/main" id="{F162BB1B-3015-09B0-566E-38E8FAC3F362}"/>
              </a:ext>
            </a:extLst>
          </p:cNvPr>
          <p:cNvSpPr>
            <a:spLocks noGrp="1"/>
          </p:cNvSpPr>
          <p:nvPr>
            <p:ph sz="half" idx="1"/>
          </p:nvPr>
        </p:nvSpPr>
        <p:spPr>
          <a:xfrm>
            <a:off x="609441" y="1600201"/>
            <a:ext cx="5383398" cy="4525963"/>
          </a:xfrm>
        </p:spPr>
        <p:txBody>
          <a:bodyPr>
            <a:normAutofit/>
          </a:bodyPr>
          <a:lstStyle/>
          <a:p>
            <a:r>
              <a:rPr lang="en-US" dirty="0">
                <a:latin typeface="Arial" panose="020B0604020202020204" pitchFamily="34" charset="0"/>
                <a:cs typeface="Arial" panose="020B0604020202020204" pitchFamily="34" charset="0"/>
              </a:rPr>
              <a:t>No acute abnormality</a:t>
            </a:r>
          </a:p>
          <a:p>
            <a:r>
              <a:rPr lang="en-US" dirty="0">
                <a:latin typeface="Arial" panose="020B0604020202020204" pitchFamily="34" charset="0"/>
                <a:cs typeface="Arial" panose="020B0604020202020204" pitchFamily="34" charset="0"/>
              </a:rPr>
              <a:t>Hypodensities at the bilateral internal capsule, left thalamus, midbrain, and pons which are mildly expansile on the left</a:t>
            </a:r>
          </a:p>
          <a:p>
            <a:r>
              <a:rPr lang="en-US" dirty="0">
                <a:latin typeface="Arial" panose="020B0604020202020204" pitchFamily="34" charset="0"/>
                <a:cs typeface="Arial" panose="020B0604020202020204" pitchFamily="34" charset="0"/>
              </a:rPr>
              <a:t>Moderate volume loss in the left cerebellar hemisphere, new from 2012 study</a:t>
            </a:r>
          </a:p>
        </p:txBody>
      </p:sp>
      <p:grpSp>
        <p:nvGrpSpPr>
          <p:cNvPr id="2" name="Group 1">
            <a:extLst>
              <a:ext uri="{FF2B5EF4-FFF2-40B4-BE49-F238E27FC236}">
                <a16:creationId xmlns:a16="http://schemas.microsoft.com/office/drawing/2014/main" id="{A4ECB063-0758-F0D0-D672-8253AB883520}"/>
              </a:ext>
            </a:extLst>
          </p:cNvPr>
          <p:cNvGrpSpPr>
            <a:grpSpLocks noChangeAspect="1"/>
          </p:cNvGrpSpPr>
          <p:nvPr/>
        </p:nvGrpSpPr>
        <p:grpSpPr>
          <a:xfrm>
            <a:off x="6399213" y="-46160"/>
            <a:ext cx="5789612" cy="6964798"/>
            <a:chOff x="125825" y="1379798"/>
            <a:chExt cx="4553851" cy="5478202"/>
          </a:xfrm>
        </p:grpSpPr>
        <p:pic>
          <p:nvPicPr>
            <p:cNvPr id="5" name="Picture 4" descr="A close-up of a brain scan&#10;&#10;Description automatically generated">
              <a:extLst>
                <a:ext uri="{FF2B5EF4-FFF2-40B4-BE49-F238E27FC236}">
                  <a16:creationId xmlns:a16="http://schemas.microsoft.com/office/drawing/2014/main" id="{93850CDC-0ECE-AD23-937B-524EE17E4865}"/>
                </a:ext>
              </a:extLst>
            </p:cNvPr>
            <p:cNvPicPr>
              <a:picLocks noChangeAspect="1"/>
            </p:cNvPicPr>
            <p:nvPr/>
          </p:nvPicPr>
          <p:blipFill rotWithShape="1">
            <a:blip r:embed="rId2"/>
            <a:srcRect t="8889"/>
            <a:stretch/>
          </p:blipFill>
          <p:spPr>
            <a:xfrm>
              <a:off x="125825" y="1379798"/>
              <a:ext cx="4553851" cy="5478202"/>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B00D18C-4FB3-AAFD-F743-4BAB2D8E340F}"/>
                    </a:ext>
                  </a:extLst>
                </p14:cNvPr>
                <p14:cNvContentPartPr/>
                <p14:nvPr/>
              </p14:nvContentPartPr>
              <p14:xfrm>
                <a:off x="1877949" y="3247354"/>
                <a:ext cx="382931" cy="381174"/>
              </p14:xfrm>
            </p:contentPart>
          </mc:Choice>
          <mc:Fallback xmlns="">
            <p:pic>
              <p:nvPicPr>
                <p:cNvPr id="6" name="Ink 5">
                  <a:extLst>
                    <a:ext uri="{FF2B5EF4-FFF2-40B4-BE49-F238E27FC236}">
                      <a16:creationId xmlns:a16="http://schemas.microsoft.com/office/drawing/2014/main" id="{5B00D18C-4FB3-AAFD-F743-4BAB2D8E340F}"/>
                    </a:ext>
                  </a:extLst>
                </p:cNvPr>
                <p:cNvPicPr/>
                <p:nvPr/>
              </p:nvPicPr>
              <p:blipFill>
                <a:blip r:embed="rId4"/>
                <a:stretch>
                  <a:fillRect/>
                </a:stretch>
              </p:blipFill>
              <p:spPr>
                <a:xfrm>
                  <a:off x="1868029" y="3237442"/>
                  <a:ext cx="402489" cy="40099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5245CAC-FC19-09E5-D9AC-BBECB40E0E6D}"/>
                    </a:ext>
                  </a:extLst>
                </p14:cNvPr>
                <p14:cNvContentPartPr/>
                <p14:nvPr/>
              </p14:nvContentPartPr>
              <p14:xfrm>
                <a:off x="1731276" y="3794962"/>
                <a:ext cx="552000" cy="507207"/>
              </p14:xfrm>
            </p:contentPart>
          </mc:Choice>
          <mc:Fallback xmlns="">
            <p:pic>
              <p:nvPicPr>
                <p:cNvPr id="7" name="Ink 6">
                  <a:extLst>
                    <a:ext uri="{FF2B5EF4-FFF2-40B4-BE49-F238E27FC236}">
                      <a16:creationId xmlns:a16="http://schemas.microsoft.com/office/drawing/2014/main" id="{95245CAC-FC19-09E5-D9AC-BBECB40E0E6D}"/>
                    </a:ext>
                  </a:extLst>
                </p:cNvPr>
                <p:cNvPicPr/>
                <p:nvPr/>
              </p:nvPicPr>
              <p:blipFill>
                <a:blip r:embed="rId6"/>
                <a:stretch>
                  <a:fillRect/>
                </a:stretch>
              </p:blipFill>
              <p:spPr>
                <a:xfrm>
                  <a:off x="1721358" y="3785056"/>
                  <a:ext cx="571552" cy="5270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C4D9BB7-B23D-CE69-A81E-D0A30225B3C9}"/>
                    </a:ext>
                  </a:extLst>
                </p14:cNvPr>
                <p14:cNvContentPartPr/>
                <p14:nvPr/>
              </p14:nvContentPartPr>
              <p14:xfrm>
                <a:off x="2477815" y="3648728"/>
                <a:ext cx="639828" cy="788697"/>
              </p14:xfrm>
            </p:contentPart>
          </mc:Choice>
          <mc:Fallback xmlns="">
            <p:pic>
              <p:nvPicPr>
                <p:cNvPr id="8" name="Ink 7">
                  <a:extLst>
                    <a:ext uri="{FF2B5EF4-FFF2-40B4-BE49-F238E27FC236}">
                      <a16:creationId xmlns:a16="http://schemas.microsoft.com/office/drawing/2014/main" id="{2C4D9BB7-B23D-CE69-A81E-D0A30225B3C9}"/>
                    </a:ext>
                  </a:extLst>
                </p:cNvPr>
                <p:cNvPicPr/>
                <p:nvPr/>
              </p:nvPicPr>
              <p:blipFill>
                <a:blip r:embed="rId8"/>
                <a:stretch>
                  <a:fillRect/>
                </a:stretch>
              </p:blipFill>
              <p:spPr>
                <a:xfrm>
                  <a:off x="2467906" y="3638809"/>
                  <a:ext cx="659646" cy="80853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AD94C94-D09F-A47B-A9EC-DF6A77267807}"/>
                    </a:ext>
                  </a:extLst>
                </p14:cNvPr>
                <p14:cNvContentPartPr/>
                <p14:nvPr/>
              </p14:nvContentPartPr>
              <p14:xfrm>
                <a:off x="2156364" y="3341769"/>
                <a:ext cx="53136" cy="49184"/>
              </p14:xfrm>
            </p:contentPart>
          </mc:Choice>
          <mc:Fallback xmlns="">
            <p:pic>
              <p:nvPicPr>
                <p:cNvPr id="9" name="Ink 8">
                  <a:extLst>
                    <a:ext uri="{FF2B5EF4-FFF2-40B4-BE49-F238E27FC236}">
                      <a16:creationId xmlns:a16="http://schemas.microsoft.com/office/drawing/2014/main" id="{3AD94C94-D09F-A47B-A9EC-DF6A77267807}"/>
                    </a:ext>
                  </a:extLst>
                </p:cNvPr>
                <p:cNvPicPr/>
                <p:nvPr/>
              </p:nvPicPr>
              <p:blipFill>
                <a:blip r:embed="rId10"/>
                <a:stretch>
                  <a:fillRect/>
                </a:stretch>
              </p:blipFill>
              <p:spPr>
                <a:xfrm>
                  <a:off x="2152954" y="3338357"/>
                  <a:ext cx="59956" cy="56007"/>
                </a:xfrm>
                <a:prstGeom prst="rect">
                  <a:avLst/>
                </a:prstGeom>
              </p:spPr>
            </p:pic>
          </mc:Fallback>
        </mc:AlternateContent>
        <p:sp>
          <p:nvSpPr>
            <p:cNvPr id="10" name="Oval 9">
              <a:extLst>
                <a:ext uri="{FF2B5EF4-FFF2-40B4-BE49-F238E27FC236}">
                  <a16:creationId xmlns:a16="http://schemas.microsoft.com/office/drawing/2014/main" id="{A78451ED-C3BF-3175-9E09-51DA3913B39F}"/>
                </a:ext>
              </a:extLst>
            </p:cNvPr>
            <p:cNvSpPr/>
            <p:nvPr/>
          </p:nvSpPr>
          <p:spPr>
            <a:xfrm>
              <a:off x="2074492" y="4437425"/>
              <a:ext cx="1550509" cy="182331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272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1FCD3B-F298-43BA-70DF-E7ACA2368467}"/>
              </a:ext>
            </a:extLst>
          </p:cNvPr>
          <p:cNvSpPr>
            <a:spLocks noGrp="1"/>
          </p:cNvSpPr>
          <p:nvPr>
            <p:ph type="title"/>
          </p:nvPr>
        </p:nvSpPr>
        <p:spPr>
          <a:xfrm>
            <a:off x="442968" y="108861"/>
            <a:ext cx="11302887" cy="1143000"/>
          </a:xfrm>
        </p:spPr>
        <p:txBody>
          <a:bodyPr/>
          <a:lstStyle/>
          <a:p>
            <a:r>
              <a:rPr lang="en-US" b="1" dirty="0">
                <a:latin typeface="Arial" panose="020B0604020202020204" pitchFamily="34" charset="0"/>
                <a:cs typeface="Arial" panose="020B0604020202020204" pitchFamily="34" charset="0"/>
              </a:rPr>
              <a:t>CSF Studies</a:t>
            </a:r>
          </a:p>
        </p:txBody>
      </p:sp>
      <p:pic>
        <p:nvPicPr>
          <p:cNvPr id="6" name="Picture 5">
            <a:extLst>
              <a:ext uri="{FF2B5EF4-FFF2-40B4-BE49-F238E27FC236}">
                <a16:creationId xmlns:a16="http://schemas.microsoft.com/office/drawing/2014/main" id="{4470FD2F-E250-88CC-CB4D-EE8324368FD1}"/>
              </a:ext>
            </a:extLst>
          </p:cNvPr>
          <p:cNvPicPr>
            <a:picLocks noChangeAspect="1"/>
          </p:cNvPicPr>
          <p:nvPr/>
        </p:nvPicPr>
        <p:blipFill>
          <a:blip r:embed="rId3"/>
          <a:stretch>
            <a:fillRect/>
          </a:stretch>
        </p:blipFill>
        <p:spPr>
          <a:xfrm>
            <a:off x="7313615" y="-87079"/>
            <a:ext cx="4875210" cy="3605572"/>
          </a:xfrm>
          <a:prstGeom prst="rect">
            <a:avLst/>
          </a:prstGeom>
        </p:spPr>
      </p:pic>
      <p:sp>
        <p:nvSpPr>
          <p:cNvPr id="7" name="Content Placeholder 3">
            <a:extLst>
              <a:ext uri="{FF2B5EF4-FFF2-40B4-BE49-F238E27FC236}">
                <a16:creationId xmlns:a16="http://schemas.microsoft.com/office/drawing/2014/main" id="{5A93ADDA-4760-D9E5-9581-DC68880274F7}"/>
              </a:ext>
            </a:extLst>
          </p:cNvPr>
          <p:cNvSpPr txBox="1">
            <a:spLocks/>
          </p:cNvSpPr>
          <p:nvPr/>
        </p:nvSpPr>
        <p:spPr>
          <a:xfrm>
            <a:off x="227012" y="1600200"/>
            <a:ext cx="7244363" cy="5233987"/>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3700" kern="1200" baseline="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2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27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defTabSz="914400"/>
            <a:r>
              <a:rPr lang="en-US" sz="3000" dirty="0">
                <a:latin typeface="Arial" panose="020B0604020202020204" pitchFamily="34" charset="0"/>
                <a:cs typeface="Arial" panose="020B0604020202020204" pitchFamily="34" charset="0"/>
              </a:rPr>
              <a:t>CSF flow interpretation: </a:t>
            </a:r>
          </a:p>
          <a:p>
            <a:pPr lvl="1" defTabSz="914400"/>
            <a:r>
              <a:rPr lang="en-US" sz="2600" dirty="0">
                <a:latin typeface="Arial" panose="020B0604020202020204" pitchFamily="34" charset="0"/>
                <a:cs typeface="Arial" panose="020B0604020202020204" pitchFamily="34" charset="0"/>
              </a:rPr>
              <a:t>Manual diff</a:t>
            </a:r>
          </a:p>
          <a:p>
            <a:pPr lvl="3" defTabSz="914400"/>
            <a:r>
              <a:rPr lang="en-US" sz="2100" b="1" dirty="0">
                <a:latin typeface="Arial" panose="020B0604020202020204" pitchFamily="34" charset="0"/>
                <a:cs typeface="Arial" panose="020B0604020202020204" pitchFamily="34" charset="0"/>
              </a:rPr>
              <a:t>Seg/bands: 30%</a:t>
            </a:r>
          </a:p>
          <a:p>
            <a:pPr lvl="3" defTabSz="914400"/>
            <a:r>
              <a:rPr lang="en-US" sz="2100" b="1" dirty="0">
                <a:latin typeface="Arial" panose="020B0604020202020204" pitchFamily="34" charset="0"/>
                <a:cs typeface="Arial" panose="020B0604020202020204" pitchFamily="34" charset="0"/>
              </a:rPr>
              <a:t>Lymphocytes 54%</a:t>
            </a:r>
          </a:p>
          <a:p>
            <a:pPr lvl="3" defTabSz="914400"/>
            <a:r>
              <a:rPr lang="en-US" sz="2100" b="1" dirty="0">
                <a:latin typeface="Arial" panose="020B0604020202020204" pitchFamily="34" charset="0"/>
                <a:cs typeface="Arial" panose="020B0604020202020204" pitchFamily="34" charset="0"/>
              </a:rPr>
              <a:t>Monocytes 16%</a:t>
            </a:r>
          </a:p>
          <a:p>
            <a:pPr lvl="1" defTabSz="914400"/>
            <a:r>
              <a:rPr lang="en-US" sz="2600" dirty="0">
                <a:latin typeface="Arial" panose="020B0604020202020204" pitchFamily="34" charset="0"/>
                <a:cs typeface="Arial" panose="020B0604020202020204" pitchFamily="34" charset="0"/>
              </a:rPr>
              <a:t>Predominately lymphocytes, monocytes, &amp; polymorphonuclear cells</a:t>
            </a:r>
          </a:p>
          <a:p>
            <a:pPr lvl="1" defTabSz="914400"/>
            <a:r>
              <a:rPr lang="en-US" sz="2600" i="1" dirty="0">
                <a:latin typeface="Arial" panose="020B0604020202020204" pitchFamily="34" charset="0"/>
                <a:cs typeface="Arial" panose="020B0604020202020204" pitchFamily="34" charset="0"/>
              </a:rPr>
              <a:t>No evidence of hematolymphoid neoplasm  </a:t>
            </a:r>
          </a:p>
          <a:p>
            <a:pPr defTabSz="914400"/>
            <a:r>
              <a:rPr lang="en-US" sz="3000" dirty="0">
                <a:latin typeface="Arial" panose="020B0604020202020204" pitchFamily="34" charset="0"/>
                <a:cs typeface="Arial" panose="020B0604020202020204" pitchFamily="34" charset="0"/>
              </a:rPr>
              <a:t>MS banding path interpretation unremarkable</a:t>
            </a:r>
          </a:p>
          <a:p>
            <a:pPr lvl="1" defTabSz="914400"/>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7F2E7CE3-87F4-E2CC-AA93-76BD55226731}"/>
                  </a:ext>
                </a:extLst>
              </p:cNvPr>
              <p:cNvGraphicFramePr>
                <a:graphicFrameLocks noGrp="1"/>
              </p:cNvGraphicFramePr>
              <p:nvPr>
                <p:extLst>
                  <p:ext uri="{D42A27DB-BD31-4B8C-83A1-F6EECF244321}">
                    <p14:modId xmlns:p14="http://schemas.microsoft.com/office/powerpoint/2010/main" val="357189338"/>
                  </p:ext>
                </p:extLst>
              </p:nvPr>
            </p:nvGraphicFramePr>
            <p:xfrm>
              <a:off x="7313615" y="3537543"/>
              <a:ext cx="4875210" cy="3339507"/>
            </p:xfrm>
            <a:graphic>
              <a:graphicData uri="http://schemas.openxmlformats.org/drawingml/2006/table">
                <a:tbl>
                  <a:tblPr firstRow="1" bandRow="1">
                    <a:tableStyleId>{5C22544A-7EE6-4342-B048-85BDC9FD1C3A}</a:tableStyleId>
                  </a:tblPr>
                  <a:tblGrid>
                    <a:gridCol w="2573773">
                      <a:extLst>
                        <a:ext uri="{9D8B030D-6E8A-4147-A177-3AD203B41FA5}">
                          <a16:colId xmlns:a16="http://schemas.microsoft.com/office/drawing/2014/main" val="20000"/>
                        </a:ext>
                      </a:extLst>
                    </a:gridCol>
                    <a:gridCol w="1007626">
                      <a:extLst>
                        <a:ext uri="{9D8B030D-6E8A-4147-A177-3AD203B41FA5}">
                          <a16:colId xmlns:a16="http://schemas.microsoft.com/office/drawing/2014/main" val="20001"/>
                        </a:ext>
                      </a:extLst>
                    </a:gridCol>
                    <a:gridCol w="1293811">
                      <a:extLst>
                        <a:ext uri="{9D8B030D-6E8A-4147-A177-3AD203B41FA5}">
                          <a16:colId xmlns:a16="http://schemas.microsoft.com/office/drawing/2014/main" val="20004"/>
                        </a:ext>
                      </a:extLst>
                    </a:gridCol>
                  </a:tblGrid>
                  <a:tr h="443907">
                    <a:tc>
                      <a:txBody>
                        <a:bodyPr/>
                        <a:lstStyle/>
                        <a:p>
                          <a:r>
                            <a:rPr lang="en-US" sz="2000" b="1" dirty="0">
                              <a:latin typeface="Arial" panose="020B0604020202020204" pitchFamily="34" charset="0"/>
                              <a:cs typeface="Arial" panose="020B0604020202020204" pitchFamily="34" charset="0"/>
                            </a:rPr>
                            <a:t>CSF Studies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b="1" dirty="0">
                              <a:latin typeface="Arial" panose="020B0604020202020204" pitchFamily="34" charset="0"/>
                              <a:cs typeface="Arial" panose="020B0604020202020204" pitchFamily="34" charset="0"/>
                            </a:rPr>
                            <a:t>Result</a:t>
                          </a:r>
                        </a:p>
                      </a:txBody>
                      <a:tcPr>
                        <a:lnT w="12700" cap="flat" cmpd="sng" algn="ctr">
                          <a:solidFill>
                            <a:schemeClr val="tx1"/>
                          </a:solidFill>
                          <a:prstDash val="solid"/>
                          <a:round/>
                          <a:headEnd type="none" w="med" len="med"/>
                          <a:tailEnd type="none" w="med" len="med"/>
                        </a:lnT>
                      </a:tcPr>
                    </a:tc>
                    <a:tc>
                      <a:txBody>
                        <a:bodyPr/>
                        <a:lstStyle/>
                        <a:p>
                          <a:pPr algn="r"/>
                          <a:r>
                            <a:rPr lang="en-US" sz="2000" b="1" dirty="0">
                              <a:latin typeface="Arial" panose="020B0604020202020204" pitchFamily="34" charset="0"/>
                              <a:cs typeface="Arial" panose="020B0604020202020204" pitchFamily="34" charset="0"/>
                            </a:rPr>
                            <a:t>Ref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89733">
                    <a:tc>
                      <a:txBody>
                        <a:bodyPr/>
                        <a:lstStyle/>
                        <a:p>
                          <a:r>
                            <a:rPr lang="en-US" sz="2000" b="0" dirty="0">
                              <a:latin typeface="Arial" panose="020B0604020202020204" pitchFamily="34" charset="0"/>
                              <a:cs typeface="Arial" panose="020B0604020202020204" pitchFamily="34" charset="0"/>
                            </a:rPr>
                            <a:t>RBCs</a:t>
                          </a:r>
                        </a:p>
                      </a:txBody>
                      <a:tcPr>
                        <a:lnL w="12700" cap="flat" cmpd="sng" algn="ctr">
                          <a:solidFill>
                            <a:schemeClr val="tx1"/>
                          </a:solidFill>
                          <a:prstDash val="solid"/>
                          <a:round/>
                          <a:headEnd type="none" w="med" len="med"/>
                          <a:tailEnd type="none" w="med" len="med"/>
                        </a:lnL>
                      </a:tcPr>
                    </a:tc>
                    <a:tc>
                      <a:txBody>
                        <a:bodyPr/>
                        <a:lstStyle/>
                        <a:p>
                          <a:r>
                            <a:rPr lang="en-US" sz="2000" dirty="0">
                              <a:latin typeface="Arial" panose="020B0604020202020204" pitchFamily="34" charset="0"/>
                              <a:cs typeface="Arial" panose="020B0604020202020204" pitchFamily="34" charset="0"/>
                            </a:rPr>
                            <a:t>5</a:t>
                          </a:r>
                        </a:p>
                      </a:txBody>
                      <a:tcPr/>
                    </a:tc>
                    <a:tc>
                      <a:txBody>
                        <a:bodyPr/>
                        <a:lstStyle/>
                        <a:p>
                          <a:pPr algn="r"/>
                          <a:endParaRPr lang="en-US"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09876">
                    <a:tc>
                      <a:txBody>
                        <a:bodyPr/>
                        <a:lstStyle/>
                        <a:p>
                          <a:r>
                            <a:rPr lang="en-US" sz="2000" b="1" dirty="0">
                              <a:latin typeface="Arial" panose="020B0604020202020204" pitchFamily="34" charset="0"/>
                              <a:cs typeface="Arial" panose="020B0604020202020204" pitchFamily="34" charset="0"/>
                            </a:rPr>
                            <a:t>WBCs </a:t>
                          </a:r>
                        </a:p>
                        <a:p>
                          <a:r>
                            <a:rPr lang="en-US" sz="1800" b="1" dirty="0">
                              <a:latin typeface="Arial" panose="020B0604020202020204" pitchFamily="34" charset="0"/>
                              <a:cs typeface="Arial" panose="020B0604020202020204" pitchFamily="34" charset="0"/>
                            </a:rPr>
                            <a:t>     Neutrophils %</a:t>
                          </a:r>
                        </a:p>
                        <a:p>
                          <a:r>
                            <a:rPr lang="en-US" sz="1800" b="1" dirty="0">
                              <a:latin typeface="Arial" panose="020B0604020202020204" pitchFamily="34" charset="0"/>
                              <a:cs typeface="Arial" panose="020B0604020202020204" pitchFamily="34" charset="0"/>
                            </a:rPr>
                            <a:t>     Lymphocytes %</a:t>
                          </a:r>
                        </a:p>
                        <a:p>
                          <a:r>
                            <a:rPr lang="en-US" sz="1800" b="1" dirty="0">
                              <a:latin typeface="Arial" panose="020B0604020202020204" pitchFamily="34" charset="0"/>
                              <a:cs typeface="Arial" panose="020B0604020202020204" pitchFamily="34" charset="0"/>
                            </a:rPr>
                            <a:t>     Mononuclear %</a:t>
                          </a:r>
                        </a:p>
                      </a:txBody>
                      <a:tcPr>
                        <a:lnL w="12700" cap="flat" cmpd="sng" algn="ctr">
                          <a:solidFill>
                            <a:schemeClr val="tx1"/>
                          </a:solidFill>
                          <a:prstDash val="solid"/>
                          <a:round/>
                          <a:headEnd type="none" w="med" len="med"/>
                          <a:tailEnd type="none" w="med" len="med"/>
                        </a:lnL>
                      </a:tcPr>
                    </a:tc>
                    <a:tc>
                      <a:txBody>
                        <a:bodyPr/>
                        <a:lstStyle/>
                        <a:p>
                          <a:r>
                            <a:rPr lang="en-US" sz="2000" b="1" dirty="0">
                              <a:solidFill>
                                <a:srgbClr val="990000"/>
                              </a:solidFill>
                              <a:latin typeface="Arial" panose="020B0604020202020204" pitchFamily="34" charset="0"/>
                              <a:cs typeface="Arial" panose="020B0604020202020204" pitchFamily="34" charset="0"/>
                            </a:rPr>
                            <a:t>273</a:t>
                          </a:r>
                        </a:p>
                        <a:p>
                          <a:r>
                            <a:rPr lang="en-US" sz="1800" b="1" dirty="0">
                              <a:solidFill>
                                <a:srgbClr val="990000"/>
                              </a:solidFill>
                              <a:latin typeface="Arial" panose="020B0604020202020204" pitchFamily="34" charset="0"/>
                              <a:cs typeface="Arial" panose="020B0604020202020204" pitchFamily="34" charset="0"/>
                            </a:rPr>
                            <a:t>49.9</a:t>
                          </a:r>
                        </a:p>
                        <a:p>
                          <a:r>
                            <a:rPr lang="en-US" sz="1800" b="1" dirty="0">
                              <a:solidFill>
                                <a:srgbClr val="990000"/>
                              </a:solidFill>
                              <a:latin typeface="Arial" panose="020B0604020202020204" pitchFamily="34" charset="0"/>
                              <a:cs typeface="Arial" panose="020B0604020202020204" pitchFamily="34" charset="0"/>
                            </a:rPr>
                            <a:t>36.0</a:t>
                          </a:r>
                        </a:p>
                        <a:p>
                          <a:r>
                            <a:rPr lang="en-US" sz="1800" b="1" dirty="0">
                              <a:solidFill>
                                <a:srgbClr val="990000"/>
                              </a:solidFill>
                              <a:latin typeface="Arial" panose="020B0604020202020204" pitchFamily="34" charset="0"/>
                              <a:cs typeface="Arial" panose="020B0604020202020204" pitchFamily="34" charset="0"/>
                            </a:rPr>
                            <a:t>14.5</a:t>
                          </a:r>
                        </a:p>
                      </a:txBody>
                      <a:tcPr/>
                    </a:tc>
                    <a:tc>
                      <a:txBody>
                        <a:bodyPr/>
                        <a:lstStyle/>
                        <a:p>
                          <a:pPr algn="r"/>
                          <a:r>
                            <a:rPr lang="en-US" sz="1800" dirty="0">
                              <a:latin typeface="Arial" panose="020B0604020202020204" pitchFamily="34" charset="0"/>
                              <a:cs typeface="Arial" panose="020B0604020202020204" pitchFamily="34" charset="0"/>
                            </a:rPr>
                            <a:t>K/</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panose="020B0604020202020204" pitchFamily="34" charset="0"/>
                                </a:rPr>
                                <m:t>𝜇</m:t>
                              </m:r>
                            </m:oMath>
                          </a14:m>
                          <a:r>
                            <a:rPr lang="en-US" sz="1800" dirty="0">
                              <a:latin typeface="Arial" panose="020B0604020202020204" pitchFamily="34" charset="0"/>
                              <a:cs typeface="Arial" panose="020B0604020202020204" pitchFamily="34" charset="0"/>
                            </a:rPr>
                            <a:t>L</a:t>
                          </a:r>
                        </a:p>
                        <a:p>
                          <a:pPr algn="r"/>
                          <a:r>
                            <a:rPr lang="en-US" sz="1600" dirty="0">
                              <a:latin typeface="Arial" panose="020B0604020202020204" pitchFamily="34" charset="0"/>
                              <a:cs typeface="Arial" panose="020B0604020202020204" pitchFamily="34" charset="0"/>
                            </a:rPr>
                            <a:t>%</a:t>
                          </a:r>
                        </a:p>
                        <a:p>
                          <a:pPr algn="r"/>
                          <a:r>
                            <a:rPr lang="en-US" sz="1600" dirty="0">
                              <a:latin typeface="Arial" panose="020B0604020202020204" pitchFamily="34" charset="0"/>
                              <a:cs typeface="Arial" panose="020B0604020202020204" pitchFamily="34" charset="0"/>
                            </a:rPr>
                            <a:t>%</a:t>
                          </a:r>
                        </a:p>
                        <a:p>
                          <a:pPr algn="r"/>
                          <a:r>
                            <a:rPr lang="en-US" sz="16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9876">
                    <a:tc>
                      <a:txBody>
                        <a:bodyPr/>
                        <a:lstStyle/>
                        <a:p>
                          <a:r>
                            <a:rPr lang="en-US" sz="2000" b="0" dirty="0">
                              <a:latin typeface="Arial" panose="020B0604020202020204" pitchFamily="34" charset="0"/>
                              <a:cs typeface="Arial" panose="020B0604020202020204" pitchFamily="34" charset="0"/>
                            </a:rPr>
                            <a:t>Glucose</a:t>
                          </a:r>
                        </a:p>
                      </a:txBody>
                      <a:tcPr>
                        <a:lnL w="12700" cap="flat" cmpd="sng" algn="ctr">
                          <a:solidFill>
                            <a:schemeClr val="tx1"/>
                          </a:solidFill>
                          <a:prstDash val="solid"/>
                          <a:round/>
                          <a:headEnd type="none" w="med" len="med"/>
                          <a:tailEnd type="none" w="med" len="med"/>
                        </a:lnL>
                      </a:tcPr>
                    </a:tc>
                    <a:tc>
                      <a:txBody>
                        <a:bodyPr/>
                        <a:lstStyle/>
                        <a:p>
                          <a:r>
                            <a:rPr lang="en-US" sz="2000" dirty="0">
                              <a:latin typeface="Arial" panose="020B0604020202020204" pitchFamily="34" charset="0"/>
                              <a:cs typeface="Arial" panose="020B0604020202020204" pitchFamily="34" charset="0"/>
                            </a:rPr>
                            <a:t>49</a:t>
                          </a:r>
                        </a:p>
                      </a:txBody>
                      <a:tcPr/>
                    </a:tc>
                    <a:tc>
                      <a:txBody>
                        <a:bodyPr/>
                        <a:lstStyle/>
                        <a:p>
                          <a:pPr algn="r"/>
                          <a:r>
                            <a:rPr lang="en-US" sz="1800" dirty="0">
                              <a:latin typeface="Arial" panose="020B0604020202020204" pitchFamily="34" charset="0"/>
                              <a:cs typeface="Arial" panose="020B0604020202020204" pitchFamily="34" charset="0"/>
                            </a:rPr>
                            <a:t>40-70 mg/dL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09876">
                    <a:tc>
                      <a:txBody>
                        <a:bodyPr/>
                        <a:lstStyle/>
                        <a:p>
                          <a:r>
                            <a:rPr lang="en-US" sz="2000" b="0" dirty="0">
                              <a:latin typeface="Arial" panose="020B0604020202020204" pitchFamily="34" charset="0"/>
                              <a:cs typeface="Arial" panose="020B0604020202020204" pitchFamily="34" charset="0"/>
                            </a:rPr>
                            <a:t>Protein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43</a:t>
                          </a:r>
                        </a:p>
                      </a:txBody>
                      <a:tcPr>
                        <a:lnB w="12700" cap="flat" cmpd="sng" algn="ctr">
                          <a:solidFill>
                            <a:schemeClr val="tx1"/>
                          </a:solidFill>
                          <a:prstDash val="solid"/>
                          <a:round/>
                          <a:headEnd type="none" w="med" len="med"/>
                          <a:tailEnd type="none" w="med" len="med"/>
                        </a:lnB>
                      </a:tcPr>
                    </a:tc>
                    <a:tc>
                      <a:txBody>
                        <a:bodyPr/>
                        <a:lstStyle/>
                        <a:p>
                          <a:pPr algn="r"/>
                          <a:r>
                            <a:rPr lang="en-US" sz="1800" dirty="0">
                              <a:latin typeface="Arial" panose="020B0604020202020204" pitchFamily="34" charset="0"/>
                              <a:cs typeface="Arial" panose="020B0604020202020204" pitchFamily="34" charset="0"/>
                            </a:rPr>
                            <a:t>10-45 mg/dL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mc:Choice>
        <mc:Fallback xmlns="">
          <p:graphicFrame>
            <p:nvGraphicFramePr>
              <p:cNvPr id="10" name="Table 9">
                <a:extLst>
                  <a:ext uri="{FF2B5EF4-FFF2-40B4-BE49-F238E27FC236}">
                    <a16:creationId xmlns:a16="http://schemas.microsoft.com/office/drawing/2014/main" id="{7F2E7CE3-87F4-E2CC-AA93-76BD55226731}"/>
                  </a:ext>
                </a:extLst>
              </p:cNvPr>
              <p:cNvGraphicFramePr>
                <a:graphicFrameLocks noGrp="1"/>
              </p:cNvGraphicFramePr>
              <p:nvPr>
                <p:extLst>
                  <p:ext uri="{D42A27DB-BD31-4B8C-83A1-F6EECF244321}">
                    <p14:modId xmlns:p14="http://schemas.microsoft.com/office/powerpoint/2010/main" val="357189338"/>
                  </p:ext>
                </p:extLst>
              </p:nvPr>
            </p:nvGraphicFramePr>
            <p:xfrm>
              <a:off x="7313615" y="3537543"/>
              <a:ext cx="4875210" cy="3339507"/>
            </p:xfrm>
            <a:graphic>
              <a:graphicData uri="http://schemas.openxmlformats.org/drawingml/2006/table">
                <a:tbl>
                  <a:tblPr firstRow="1" bandRow="1">
                    <a:tableStyleId>{5C22544A-7EE6-4342-B048-85BDC9FD1C3A}</a:tableStyleId>
                  </a:tblPr>
                  <a:tblGrid>
                    <a:gridCol w="2573773">
                      <a:extLst>
                        <a:ext uri="{9D8B030D-6E8A-4147-A177-3AD203B41FA5}">
                          <a16:colId xmlns:a16="http://schemas.microsoft.com/office/drawing/2014/main" val="20000"/>
                        </a:ext>
                      </a:extLst>
                    </a:gridCol>
                    <a:gridCol w="1007626">
                      <a:extLst>
                        <a:ext uri="{9D8B030D-6E8A-4147-A177-3AD203B41FA5}">
                          <a16:colId xmlns:a16="http://schemas.microsoft.com/office/drawing/2014/main" val="20001"/>
                        </a:ext>
                      </a:extLst>
                    </a:gridCol>
                    <a:gridCol w="1293811">
                      <a:extLst>
                        <a:ext uri="{9D8B030D-6E8A-4147-A177-3AD203B41FA5}">
                          <a16:colId xmlns:a16="http://schemas.microsoft.com/office/drawing/2014/main" val="20004"/>
                        </a:ext>
                      </a:extLst>
                    </a:gridCol>
                  </a:tblGrid>
                  <a:tr h="443907">
                    <a:tc>
                      <a:txBody>
                        <a:bodyPr/>
                        <a:lstStyle/>
                        <a:p>
                          <a:r>
                            <a:rPr lang="en-US" sz="2000" b="1" dirty="0">
                              <a:latin typeface="Arial" panose="020B0604020202020204" pitchFamily="34" charset="0"/>
                              <a:cs typeface="Arial" panose="020B0604020202020204" pitchFamily="34" charset="0"/>
                            </a:rPr>
                            <a:t>CSF Studies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b="1" dirty="0">
                              <a:latin typeface="Arial" panose="020B0604020202020204" pitchFamily="34" charset="0"/>
                              <a:cs typeface="Arial" panose="020B0604020202020204" pitchFamily="34" charset="0"/>
                            </a:rPr>
                            <a:t>Result</a:t>
                          </a:r>
                        </a:p>
                      </a:txBody>
                      <a:tcPr>
                        <a:lnT w="12700" cap="flat" cmpd="sng" algn="ctr">
                          <a:solidFill>
                            <a:schemeClr val="tx1"/>
                          </a:solidFill>
                          <a:prstDash val="solid"/>
                          <a:round/>
                          <a:headEnd type="none" w="med" len="med"/>
                          <a:tailEnd type="none" w="med" len="med"/>
                        </a:lnT>
                      </a:tcPr>
                    </a:tc>
                    <a:tc>
                      <a:txBody>
                        <a:bodyPr/>
                        <a:lstStyle/>
                        <a:p>
                          <a:pPr algn="r"/>
                          <a:r>
                            <a:rPr lang="en-US" sz="2000" b="1" dirty="0">
                              <a:latin typeface="Arial" panose="020B0604020202020204" pitchFamily="34" charset="0"/>
                              <a:cs typeface="Arial" panose="020B0604020202020204" pitchFamily="34" charset="0"/>
                            </a:rPr>
                            <a:t>Ref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96240">
                    <a:tc>
                      <a:txBody>
                        <a:bodyPr/>
                        <a:lstStyle/>
                        <a:p>
                          <a:r>
                            <a:rPr lang="en-US" sz="2000" b="0" dirty="0">
                              <a:latin typeface="Arial" panose="020B0604020202020204" pitchFamily="34" charset="0"/>
                              <a:cs typeface="Arial" panose="020B0604020202020204" pitchFamily="34" charset="0"/>
                            </a:rPr>
                            <a:t>RBCs</a:t>
                          </a:r>
                        </a:p>
                      </a:txBody>
                      <a:tcPr>
                        <a:lnL w="12700" cap="flat" cmpd="sng" algn="ctr">
                          <a:solidFill>
                            <a:schemeClr val="tx1"/>
                          </a:solidFill>
                          <a:prstDash val="solid"/>
                          <a:round/>
                          <a:headEnd type="none" w="med" len="med"/>
                          <a:tailEnd type="none" w="med" len="med"/>
                        </a:lnL>
                      </a:tcPr>
                    </a:tc>
                    <a:tc>
                      <a:txBody>
                        <a:bodyPr/>
                        <a:lstStyle/>
                        <a:p>
                          <a:r>
                            <a:rPr lang="en-US" sz="2000" dirty="0">
                              <a:latin typeface="Arial" panose="020B0604020202020204" pitchFamily="34" charset="0"/>
                              <a:cs typeface="Arial" panose="020B0604020202020204" pitchFamily="34" charset="0"/>
                            </a:rPr>
                            <a:t>5</a:t>
                          </a:r>
                        </a:p>
                      </a:txBody>
                      <a:tcPr/>
                    </a:tc>
                    <a:tc>
                      <a:txBody>
                        <a:bodyPr/>
                        <a:lstStyle/>
                        <a:p>
                          <a:pPr algn="r"/>
                          <a:endParaRPr lang="en-US"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219200">
                    <a:tc>
                      <a:txBody>
                        <a:bodyPr/>
                        <a:lstStyle/>
                        <a:p>
                          <a:r>
                            <a:rPr lang="en-US" sz="2000" b="1" dirty="0">
                              <a:latin typeface="Arial" panose="020B0604020202020204" pitchFamily="34" charset="0"/>
                              <a:cs typeface="Arial" panose="020B0604020202020204" pitchFamily="34" charset="0"/>
                            </a:rPr>
                            <a:t>WBCs </a:t>
                          </a:r>
                        </a:p>
                        <a:p>
                          <a:r>
                            <a:rPr lang="en-US" sz="1800" b="1" dirty="0">
                              <a:latin typeface="Arial" panose="020B0604020202020204" pitchFamily="34" charset="0"/>
                              <a:cs typeface="Arial" panose="020B0604020202020204" pitchFamily="34" charset="0"/>
                            </a:rPr>
                            <a:t>     Neutrophils %</a:t>
                          </a:r>
                        </a:p>
                        <a:p>
                          <a:r>
                            <a:rPr lang="en-US" sz="1800" b="1" dirty="0">
                              <a:latin typeface="Arial" panose="020B0604020202020204" pitchFamily="34" charset="0"/>
                              <a:cs typeface="Arial" panose="020B0604020202020204" pitchFamily="34" charset="0"/>
                            </a:rPr>
                            <a:t>     Lymphocytes %</a:t>
                          </a:r>
                        </a:p>
                        <a:p>
                          <a:r>
                            <a:rPr lang="en-US" sz="1800" b="1" dirty="0">
                              <a:latin typeface="Arial" panose="020B0604020202020204" pitchFamily="34" charset="0"/>
                              <a:cs typeface="Arial" panose="020B0604020202020204" pitchFamily="34" charset="0"/>
                            </a:rPr>
                            <a:t>     Mononuclear %</a:t>
                          </a:r>
                        </a:p>
                      </a:txBody>
                      <a:tcPr>
                        <a:lnL w="12700" cap="flat" cmpd="sng" algn="ctr">
                          <a:solidFill>
                            <a:schemeClr val="tx1"/>
                          </a:solidFill>
                          <a:prstDash val="solid"/>
                          <a:round/>
                          <a:headEnd type="none" w="med" len="med"/>
                          <a:tailEnd type="none" w="med" len="med"/>
                        </a:lnL>
                      </a:tcPr>
                    </a:tc>
                    <a:tc>
                      <a:txBody>
                        <a:bodyPr/>
                        <a:lstStyle/>
                        <a:p>
                          <a:r>
                            <a:rPr lang="en-US" sz="2000" b="1" dirty="0">
                              <a:solidFill>
                                <a:srgbClr val="990000"/>
                              </a:solidFill>
                              <a:latin typeface="Arial" panose="020B0604020202020204" pitchFamily="34" charset="0"/>
                              <a:cs typeface="Arial" panose="020B0604020202020204" pitchFamily="34" charset="0"/>
                            </a:rPr>
                            <a:t>273</a:t>
                          </a:r>
                        </a:p>
                        <a:p>
                          <a:r>
                            <a:rPr lang="en-US" sz="1800" b="1" dirty="0">
                              <a:solidFill>
                                <a:srgbClr val="990000"/>
                              </a:solidFill>
                              <a:latin typeface="Arial" panose="020B0604020202020204" pitchFamily="34" charset="0"/>
                              <a:cs typeface="Arial" panose="020B0604020202020204" pitchFamily="34" charset="0"/>
                            </a:rPr>
                            <a:t>49.9</a:t>
                          </a:r>
                        </a:p>
                        <a:p>
                          <a:r>
                            <a:rPr lang="en-US" sz="1800" b="1" dirty="0">
                              <a:solidFill>
                                <a:srgbClr val="990000"/>
                              </a:solidFill>
                              <a:latin typeface="Arial" panose="020B0604020202020204" pitchFamily="34" charset="0"/>
                              <a:cs typeface="Arial" panose="020B0604020202020204" pitchFamily="34" charset="0"/>
                            </a:rPr>
                            <a:t>36.0</a:t>
                          </a:r>
                        </a:p>
                        <a:p>
                          <a:r>
                            <a:rPr lang="en-US" sz="1800" b="1" dirty="0">
                              <a:solidFill>
                                <a:srgbClr val="990000"/>
                              </a:solidFill>
                              <a:latin typeface="Arial" panose="020B0604020202020204" pitchFamily="34" charset="0"/>
                              <a:cs typeface="Arial" panose="020B0604020202020204" pitchFamily="34" charset="0"/>
                            </a:rPr>
                            <a:t>14.5</a:t>
                          </a:r>
                        </a:p>
                      </a:txBody>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77451" t="-70103" r="-1961" b="-112371"/>
                          </a:stretch>
                        </a:blipFill>
                      </a:tcPr>
                    </a:tc>
                    <a:extLst>
                      <a:ext uri="{0D108BD9-81ED-4DB2-BD59-A6C34878D82A}">
                        <a16:rowId xmlns:a16="http://schemas.microsoft.com/office/drawing/2014/main" val="10003"/>
                      </a:ext>
                    </a:extLst>
                  </a:tr>
                  <a:tr h="640080">
                    <a:tc>
                      <a:txBody>
                        <a:bodyPr/>
                        <a:lstStyle/>
                        <a:p>
                          <a:r>
                            <a:rPr lang="en-US" sz="2000" b="0" dirty="0">
                              <a:latin typeface="Arial" panose="020B0604020202020204" pitchFamily="34" charset="0"/>
                              <a:cs typeface="Arial" panose="020B0604020202020204" pitchFamily="34" charset="0"/>
                            </a:rPr>
                            <a:t>Glucose</a:t>
                          </a:r>
                        </a:p>
                      </a:txBody>
                      <a:tcPr>
                        <a:lnL w="12700" cap="flat" cmpd="sng" algn="ctr">
                          <a:solidFill>
                            <a:schemeClr val="tx1"/>
                          </a:solidFill>
                          <a:prstDash val="solid"/>
                          <a:round/>
                          <a:headEnd type="none" w="med" len="med"/>
                          <a:tailEnd type="none" w="med" len="med"/>
                        </a:lnL>
                      </a:tcPr>
                    </a:tc>
                    <a:tc>
                      <a:txBody>
                        <a:bodyPr/>
                        <a:lstStyle/>
                        <a:p>
                          <a:r>
                            <a:rPr lang="en-US" sz="2000" dirty="0">
                              <a:latin typeface="Arial" panose="020B0604020202020204" pitchFamily="34" charset="0"/>
                              <a:cs typeface="Arial" panose="020B0604020202020204" pitchFamily="34" charset="0"/>
                            </a:rPr>
                            <a:t>49</a:t>
                          </a:r>
                        </a:p>
                      </a:txBody>
                      <a:tcPr/>
                    </a:tc>
                    <a:tc>
                      <a:txBody>
                        <a:bodyPr/>
                        <a:lstStyle/>
                        <a:p>
                          <a:pPr algn="r"/>
                          <a:r>
                            <a:rPr lang="en-US" sz="1800" dirty="0">
                              <a:latin typeface="Arial" panose="020B0604020202020204" pitchFamily="34" charset="0"/>
                              <a:cs typeface="Arial" panose="020B0604020202020204" pitchFamily="34" charset="0"/>
                            </a:rPr>
                            <a:t>40-70 mg/dL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40080">
                    <a:tc>
                      <a:txBody>
                        <a:bodyPr/>
                        <a:lstStyle/>
                        <a:p>
                          <a:r>
                            <a:rPr lang="en-US" sz="2000" b="0" dirty="0">
                              <a:latin typeface="Arial" panose="020B0604020202020204" pitchFamily="34" charset="0"/>
                              <a:cs typeface="Arial" panose="020B0604020202020204" pitchFamily="34" charset="0"/>
                            </a:rPr>
                            <a:t>Protein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43</a:t>
                          </a:r>
                        </a:p>
                      </a:txBody>
                      <a:tcPr>
                        <a:lnB w="12700" cap="flat" cmpd="sng" algn="ctr">
                          <a:solidFill>
                            <a:schemeClr val="tx1"/>
                          </a:solidFill>
                          <a:prstDash val="solid"/>
                          <a:round/>
                          <a:headEnd type="none" w="med" len="med"/>
                          <a:tailEnd type="none" w="med" len="med"/>
                        </a:lnB>
                      </a:tcPr>
                    </a:tc>
                    <a:tc>
                      <a:txBody>
                        <a:bodyPr/>
                        <a:lstStyle/>
                        <a:p>
                          <a:pPr algn="r"/>
                          <a:r>
                            <a:rPr lang="en-US" sz="1800" dirty="0">
                              <a:latin typeface="Arial" panose="020B0604020202020204" pitchFamily="34" charset="0"/>
                              <a:cs typeface="Arial" panose="020B0604020202020204" pitchFamily="34" charset="0"/>
                            </a:rPr>
                            <a:t>10-45 mg/dL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mc:Fallback>
      </mc:AlternateContent>
    </p:spTree>
    <p:extLst>
      <p:ext uri="{BB962C8B-B14F-4D97-AF65-F5344CB8AC3E}">
        <p14:creationId xmlns:p14="http://schemas.microsoft.com/office/powerpoint/2010/main" val="81833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0A891E-3BE6-51DC-68F4-5168B5BD98D7}"/>
              </a:ext>
            </a:extLst>
          </p:cNvPr>
          <p:cNvSpPr>
            <a:spLocks noGrp="1"/>
          </p:cNvSpPr>
          <p:nvPr>
            <p:ph type="title"/>
          </p:nvPr>
        </p:nvSpPr>
        <p:spPr>
          <a:xfrm>
            <a:off x="379412" y="76200"/>
            <a:ext cx="11300470" cy="1143000"/>
          </a:xfrm>
        </p:spPr>
        <p:txBody>
          <a:bodyPr/>
          <a:lstStyle/>
          <a:p>
            <a:r>
              <a:rPr lang="en-US" dirty="0">
                <a:latin typeface="Arial" panose="020B0604020202020204" pitchFamily="34" charset="0"/>
                <a:cs typeface="Arial" panose="020B0604020202020204" pitchFamily="34" charset="0"/>
              </a:rPr>
              <a:t>MRI T2 Flair</a:t>
            </a:r>
          </a:p>
        </p:txBody>
      </p:sp>
      <p:grpSp>
        <p:nvGrpSpPr>
          <p:cNvPr id="2" name="Group 1">
            <a:extLst>
              <a:ext uri="{FF2B5EF4-FFF2-40B4-BE49-F238E27FC236}">
                <a16:creationId xmlns:a16="http://schemas.microsoft.com/office/drawing/2014/main" id="{354A147B-B760-A4A1-8073-917780B82219}"/>
              </a:ext>
            </a:extLst>
          </p:cNvPr>
          <p:cNvGrpSpPr>
            <a:grpSpLocks noChangeAspect="1"/>
          </p:cNvGrpSpPr>
          <p:nvPr/>
        </p:nvGrpSpPr>
        <p:grpSpPr>
          <a:xfrm>
            <a:off x="150812" y="1179295"/>
            <a:ext cx="11887200" cy="4764305"/>
            <a:chOff x="13173516" y="21891187"/>
            <a:chExt cx="12760294" cy="5114232"/>
          </a:xfrm>
        </p:grpSpPr>
        <p:grpSp>
          <p:nvGrpSpPr>
            <p:cNvPr id="3" name="Group 2">
              <a:extLst>
                <a:ext uri="{FF2B5EF4-FFF2-40B4-BE49-F238E27FC236}">
                  <a16:creationId xmlns:a16="http://schemas.microsoft.com/office/drawing/2014/main" id="{1B190B57-B4FA-5E6D-2938-07B45D02D79A}"/>
                </a:ext>
              </a:extLst>
            </p:cNvPr>
            <p:cNvGrpSpPr>
              <a:grpSpLocks noChangeAspect="1"/>
            </p:cNvGrpSpPr>
            <p:nvPr/>
          </p:nvGrpSpPr>
          <p:grpSpPr>
            <a:xfrm>
              <a:off x="13173516" y="21891187"/>
              <a:ext cx="12760294" cy="5114232"/>
              <a:chOff x="13048433" y="20458142"/>
              <a:chExt cx="14697639" cy="5890704"/>
            </a:xfrm>
          </p:grpSpPr>
          <p:pic>
            <p:nvPicPr>
              <p:cNvPr id="8" name="Picture 7">
                <a:extLst>
                  <a:ext uri="{FF2B5EF4-FFF2-40B4-BE49-F238E27FC236}">
                    <a16:creationId xmlns:a16="http://schemas.microsoft.com/office/drawing/2014/main" id="{C340A784-1B6E-90B3-7BDF-4CBA69D576FB}"/>
                  </a:ext>
                </a:extLst>
              </p:cNvPr>
              <p:cNvPicPr>
                <a:picLocks noChangeAspect="1"/>
              </p:cNvPicPr>
              <p:nvPr/>
            </p:nvPicPr>
            <p:blipFill>
              <a:blip r:embed="rId3"/>
              <a:stretch>
                <a:fillRect/>
              </a:stretch>
            </p:blipFill>
            <p:spPr>
              <a:xfrm>
                <a:off x="13048433" y="20468014"/>
                <a:ext cx="4556088" cy="5880832"/>
              </a:xfrm>
              <a:prstGeom prst="rect">
                <a:avLst/>
              </a:prstGeom>
            </p:spPr>
          </p:pic>
          <p:pic>
            <p:nvPicPr>
              <p:cNvPr id="9" name="Picture 8">
                <a:extLst>
                  <a:ext uri="{FF2B5EF4-FFF2-40B4-BE49-F238E27FC236}">
                    <a16:creationId xmlns:a16="http://schemas.microsoft.com/office/drawing/2014/main" id="{AFB6FEE9-5D78-0036-B7DE-83A096B763DE}"/>
                  </a:ext>
                </a:extLst>
              </p:cNvPr>
              <p:cNvPicPr>
                <a:picLocks noChangeAspect="1"/>
              </p:cNvPicPr>
              <p:nvPr/>
            </p:nvPicPr>
            <p:blipFill rotWithShape="1">
              <a:blip r:embed="rId4"/>
              <a:srcRect t="4978" b="3148"/>
              <a:stretch/>
            </p:blipFill>
            <p:spPr>
              <a:xfrm>
                <a:off x="17681412" y="20468014"/>
                <a:ext cx="5024763" cy="5880832"/>
              </a:xfrm>
              <a:prstGeom prst="rect">
                <a:avLst/>
              </a:prstGeom>
            </p:spPr>
          </p:pic>
          <p:grpSp>
            <p:nvGrpSpPr>
              <p:cNvPr id="10" name="Group 9">
                <a:extLst>
                  <a:ext uri="{FF2B5EF4-FFF2-40B4-BE49-F238E27FC236}">
                    <a16:creationId xmlns:a16="http://schemas.microsoft.com/office/drawing/2014/main" id="{F455F489-F8E2-05A7-A440-3AB3898DD416}"/>
                  </a:ext>
                </a:extLst>
              </p:cNvPr>
              <p:cNvGrpSpPr>
                <a:grpSpLocks noChangeAspect="1"/>
              </p:cNvGrpSpPr>
              <p:nvPr/>
            </p:nvGrpSpPr>
            <p:grpSpPr>
              <a:xfrm>
                <a:off x="22786385" y="20458142"/>
                <a:ext cx="4959687" cy="5880832"/>
                <a:chOff x="7428000" y="26887"/>
                <a:chExt cx="2869218" cy="3402108"/>
              </a:xfrm>
            </p:grpSpPr>
            <p:pic>
              <p:nvPicPr>
                <p:cNvPr id="12" name="Picture 11">
                  <a:extLst>
                    <a:ext uri="{FF2B5EF4-FFF2-40B4-BE49-F238E27FC236}">
                      <a16:creationId xmlns:a16="http://schemas.microsoft.com/office/drawing/2014/main" id="{33FEE0CA-C839-81A1-1817-F69D3668C369}"/>
                    </a:ext>
                  </a:extLst>
                </p:cNvPr>
                <p:cNvPicPr>
                  <a:picLocks noChangeAspect="1"/>
                </p:cNvPicPr>
                <p:nvPr/>
              </p:nvPicPr>
              <p:blipFill rotWithShape="1">
                <a:blip r:embed="rId5"/>
                <a:srcRect t="3312" b="3312"/>
                <a:stretch/>
              </p:blipFill>
              <p:spPr>
                <a:xfrm>
                  <a:off x="7428000" y="26887"/>
                  <a:ext cx="2869218" cy="3402108"/>
                </a:xfrm>
                <a:prstGeom prst="rect">
                  <a:avLst/>
                </a:prstGeom>
              </p:spPr>
            </p:pic>
            <p:cxnSp>
              <p:nvCxnSpPr>
                <p:cNvPr id="13" name="Straight Arrow Connector 12">
                  <a:extLst>
                    <a:ext uri="{FF2B5EF4-FFF2-40B4-BE49-F238E27FC236}">
                      <a16:creationId xmlns:a16="http://schemas.microsoft.com/office/drawing/2014/main" id="{08A148F3-CF7D-0661-4B4E-3850C026CEC2}"/>
                    </a:ext>
                  </a:extLst>
                </p:cNvPr>
                <p:cNvCxnSpPr>
                  <a:cxnSpLocks/>
                </p:cNvCxnSpPr>
                <p:nvPr/>
              </p:nvCxnSpPr>
              <p:spPr>
                <a:xfrm flipH="1">
                  <a:off x="9137513" y="1443318"/>
                  <a:ext cx="246435" cy="1945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 name="Straight Arrow Connector 3">
              <a:extLst>
                <a:ext uri="{FF2B5EF4-FFF2-40B4-BE49-F238E27FC236}">
                  <a16:creationId xmlns:a16="http://schemas.microsoft.com/office/drawing/2014/main" id="{13B4CFB9-0452-D09E-3B30-EDAFF3CD5D3F}"/>
                </a:ext>
              </a:extLst>
            </p:cNvPr>
            <p:cNvCxnSpPr>
              <a:cxnSpLocks/>
            </p:cNvCxnSpPr>
            <p:nvPr/>
          </p:nvCxnSpPr>
          <p:spPr>
            <a:xfrm>
              <a:off x="14119437" y="23422066"/>
              <a:ext cx="408871" cy="246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057D199-7F6D-0805-E2DB-93C00B5E17C7}"/>
                </a:ext>
              </a:extLst>
            </p:cNvPr>
            <p:cNvCxnSpPr>
              <a:cxnSpLocks/>
            </p:cNvCxnSpPr>
            <p:nvPr/>
          </p:nvCxnSpPr>
          <p:spPr>
            <a:xfrm flipH="1">
              <a:off x="15695971" y="23921702"/>
              <a:ext cx="448539" cy="354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F97B6C7-7395-B099-E3F6-EEADBC49B65A}"/>
                </a:ext>
              </a:extLst>
            </p:cNvPr>
            <p:cNvCxnSpPr>
              <a:cxnSpLocks/>
            </p:cNvCxnSpPr>
            <p:nvPr/>
          </p:nvCxnSpPr>
          <p:spPr>
            <a:xfrm flipH="1">
              <a:off x="19807862" y="23952333"/>
              <a:ext cx="448539" cy="35410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651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3E50-F537-305A-FAD6-A12AA5C9630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B11DD5F-CDD8-67D6-460D-0F76AB3EECFE}"/>
              </a:ext>
            </a:extLst>
          </p:cNvPr>
          <p:cNvSpPr>
            <a:spLocks noGrp="1"/>
          </p:cNvSpPr>
          <p:nvPr>
            <p:ph type="title"/>
          </p:nvPr>
        </p:nvSpPr>
        <p:spPr>
          <a:xfrm>
            <a:off x="379412" y="-76200"/>
            <a:ext cx="11300470" cy="1143000"/>
          </a:xfrm>
        </p:spPr>
        <p:txBody>
          <a:bodyPr/>
          <a:lstStyle/>
          <a:p>
            <a:r>
              <a:rPr lang="en-US" dirty="0">
                <a:latin typeface="Arial" panose="020B0604020202020204" pitchFamily="34" charset="0"/>
                <a:cs typeface="Arial" panose="020B0604020202020204" pitchFamily="34" charset="0"/>
              </a:rPr>
              <a:t>MRI DWI</a:t>
            </a:r>
          </a:p>
        </p:txBody>
      </p:sp>
      <p:grpSp>
        <p:nvGrpSpPr>
          <p:cNvPr id="15" name="Group 14">
            <a:extLst>
              <a:ext uri="{FF2B5EF4-FFF2-40B4-BE49-F238E27FC236}">
                <a16:creationId xmlns:a16="http://schemas.microsoft.com/office/drawing/2014/main" id="{D8C8E070-DAB3-E60C-0B10-C00E0CD4F34A}"/>
              </a:ext>
            </a:extLst>
          </p:cNvPr>
          <p:cNvGrpSpPr>
            <a:grpSpLocks noChangeAspect="1"/>
          </p:cNvGrpSpPr>
          <p:nvPr/>
        </p:nvGrpSpPr>
        <p:grpSpPr>
          <a:xfrm>
            <a:off x="150812" y="1014379"/>
            <a:ext cx="11887200" cy="4753228"/>
            <a:chOff x="13173516" y="27072446"/>
            <a:chExt cx="12760782" cy="5102537"/>
          </a:xfrm>
        </p:grpSpPr>
        <p:grpSp>
          <p:nvGrpSpPr>
            <p:cNvPr id="16" name="Group 15">
              <a:extLst>
                <a:ext uri="{FF2B5EF4-FFF2-40B4-BE49-F238E27FC236}">
                  <a16:creationId xmlns:a16="http://schemas.microsoft.com/office/drawing/2014/main" id="{98A9F7F3-0381-443D-A375-07E33C0EE97F}"/>
                </a:ext>
              </a:extLst>
            </p:cNvPr>
            <p:cNvGrpSpPr>
              <a:grpSpLocks noChangeAspect="1"/>
            </p:cNvGrpSpPr>
            <p:nvPr/>
          </p:nvGrpSpPr>
          <p:grpSpPr>
            <a:xfrm>
              <a:off x="13173516" y="27072446"/>
              <a:ext cx="12760782" cy="5102537"/>
              <a:chOff x="22241251" y="25143598"/>
              <a:chExt cx="13058092" cy="5221418"/>
            </a:xfrm>
          </p:grpSpPr>
          <p:grpSp>
            <p:nvGrpSpPr>
              <p:cNvPr id="20" name="Group 19">
                <a:extLst>
                  <a:ext uri="{FF2B5EF4-FFF2-40B4-BE49-F238E27FC236}">
                    <a16:creationId xmlns:a16="http://schemas.microsoft.com/office/drawing/2014/main" id="{E6D09312-2F72-DDF4-185B-A592856A6505}"/>
                  </a:ext>
                </a:extLst>
              </p:cNvPr>
              <p:cNvGrpSpPr/>
              <p:nvPr/>
            </p:nvGrpSpPr>
            <p:grpSpPr>
              <a:xfrm>
                <a:off x="22241251" y="25143598"/>
                <a:ext cx="8692688" cy="5221418"/>
                <a:chOff x="22241251" y="25143598"/>
                <a:chExt cx="8692688" cy="5221418"/>
              </a:xfrm>
            </p:grpSpPr>
            <p:pic>
              <p:nvPicPr>
                <p:cNvPr id="22" name="Picture 21">
                  <a:extLst>
                    <a:ext uri="{FF2B5EF4-FFF2-40B4-BE49-F238E27FC236}">
                      <a16:creationId xmlns:a16="http://schemas.microsoft.com/office/drawing/2014/main" id="{95D890D3-0C44-58C5-4205-D7AA6119C69D}"/>
                    </a:ext>
                  </a:extLst>
                </p:cNvPr>
                <p:cNvPicPr>
                  <a:picLocks noChangeAspect="1"/>
                </p:cNvPicPr>
                <p:nvPr/>
              </p:nvPicPr>
              <p:blipFill rotWithShape="1">
                <a:blip r:embed="rId3"/>
                <a:srcRect t="2334"/>
                <a:stretch/>
              </p:blipFill>
              <p:spPr>
                <a:xfrm>
                  <a:off x="22241251" y="25152936"/>
                  <a:ext cx="4362730" cy="5212080"/>
                </a:xfrm>
                <a:prstGeom prst="rect">
                  <a:avLst/>
                </a:prstGeom>
                <a:noFill/>
              </p:spPr>
            </p:pic>
            <p:pic>
              <p:nvPicPr>
                <p:cNvPr id="23" name="Picture 22">
                  <a:extLst>
                    <a:ext uri="{FF2B5EF4-FFF2-40B4-BE49-F238E27FC236}">
                      <a16:creationId xmlns:a16="http://schemas.microsoft.com/office/drawing/2014/main" id="{F4BCF512-1963-B65E-A8A5-825D6FBAFB35}"/>
                    </a:ext>
                  </a:extLst>
                </p:cNvPr>
                <p:cNvPicPr>
                  <a:picLocks noChangeAspect="1"/>
                </p:cNvPicPr>
                <p:nvPr/>
              </p:nvPicPr>
              <p:blipFill rotWithShape="1">
                <a:blip r:embed="rId4"/>
                <a:srcRect t="3295"/>
                <a:stretch/>
              </p:blipFill>
              <p:spPr>
                <a:xfrm>
                  <a:off x="26674034" y="25143598"/>
                  <a:ext cx="4259905" cy="5210666"/>
                </a:xfrm>
                <a:prstGeom prst="rect">
                  <a:avLst/>
                </a:prstGeom>
              </p:spPr>
            </p:pic>
          </p:grpSp>
          <p:pic>
            <p:nvPicPr>
              <p:cNvPr id="21" name="Picture 20">
                <a:extLst>
                  <a:ext uri="{FF2B5EF4-FFF2-40B4-BE49-F238E27FC236}">
                    <a16:creationId xmlns:a16="http://schemas.microsoft.com/office/drawing/2014/main" id="{AD70ABAF-83C4-46E5-1D8A-9F58F1F586AB}"/>
                  </a:ext>
                </a:extLst>
              </p:cNvPr>
              <p:cNvPicPr>
                <a:picLocks noChangeAspect="1"/>
              </p:cNvPicPr>
              <p:nvPr/>
            </p:nvPicPr>
            <p:blipFill rotWithShape="1">
              <a:blip r:embed="rId5"/>
              <a:srcRect t="3254"/>
              <a:stretch/>
            </p:blipFill>
            <p:spPr>
              <a:xfrm>
                <a:off x="31001227" y="25152936"/>
                <a:ext cx="4298116" cy="5212080"/>
              </a:xfrm>
              <a:prstGeom prst="rect">
                <a:avLst/>
              </a:prstGeom>
            </p:spPr>
          </p:pic>
        </p:grpSp>
        <p:cxnSp>
          <p:nvCxnSpPr>
            <p:cNvPr id="17" name="Straight Arrow Connector 16">
              <a:extLst>
                <a:ext uri="{FF2B5EF4-FFF2-40B4-BE49-F238E27FC236}">
                  <a16:creationId xmlns:a16="http://schemas.microsoft.com/office/drawing/2014/main" id="{6EB28228-1BE0-B86B-44F4-6FCDE855C176}"/>
                </a:ext>
              </a:extLst>
            </p:cNvPr>
            <p:cNvCxnSpPr>
              <a:cxnSpLocks/>
            </p:cNvCxnSpPr>
            <p:nvPr/>
          </p:nvCxnSpPr>
          <p:spPr>
            <a:xfrm flipH="1">
              <a:off x="15756952" y="29561111"/>
              <a:ext cx="191176" cy="3787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E39B03-980E-8872-8A5C-2A12C04F8742}"/>
                </a:ext>
              </a:extLst>
            </p:cNvPr>
            <p:cNvCxnSpPr>
              <a:cxnSpLocks/>
            </p:cNvCxnSpPr>
            <p:nvPr/>
          </p:nvCxnSpPr>
          <p:spPr>
            <a:xfrm>
              <a:off x="18762251" y="29058003"/>
              <a:ext cx="42583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F5F539-8C25-FB83-EA7A-25FE69C34B48}"/>
                </a:ext>
              </a:extLst>
            </p:cNvPr>
            <p:cNvCxnSpPr>
              <a:cxnSpLocks/>
            </p:cNvCxnSpPr>
            <p:nvPr/>
          </p:nvCxnSpPr>
          <p:spPr>
            <a:xfrm flipH="1">
              <a:off x="24207345" y="29193200"/>
              <a:ext cx="191176" cy="3787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40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10B22-405A-9A46-F13A-FD719D58EDE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70C816E-3573-4529-953A-1A2C36F0B1A5}"/>
              </a:ext>
            </a:extLst>
          </p:cNvPr>
          <p:cNvSpPr>
            <a:spLocks noGrp="1"/>
          </p:cNvSpPr>
          <p:nvPr>
            <p:ph type="title"/>
          </p:nvPr>
        </p:nvSpPr>
        <p:spPr>
          <a:xfrm>
            <a:off x="379412" y="0"/>
            <a:ext cx="11300470" cy="1143000"/>
          </a:xfrm>
        </p:spPr>
        <p:txBody>
          <a:bodyPr/>
          <a:lstStyle/>
          <a:p>
            <a:r>
              <a:rPr lang="en-US" dirty="0">
                <a:latin typeface="Arial" panose="020B0604020202020204" pitchFamily="34" charset="0"/>
                <a:cs typeface="Arial" panose="020B0604020202020204" pitchFamily="34" charset="0"/>
              </a:rPr>
              <a:t>MRI Ax Bravo</a:t>
            </a:r>
          </a:p>
        </p:txBody>
      </p:sp>
      <p:sp>
        <p:nvSpPr>
          <p:cNvPr id="14" name="TextBox 13">
            <a:extLst>
              <a:ext uri="{FF2B5EF4-FFF2-40B4-BE49-F238E27FC236}">
                <a16:creationId xmlns:a16="http://schemas.microsoft.com/office/drawing/2014/main" id="{A7EFD7A0-94FC-2FA3-DEA7-46BACE6D2B0C}"/>
              </a:ext>
            </a:extLst>
          </p:cNvPr>
          <p:cNvSpPr txBox="1"/>
          <p:nvPr/>
        </p:nvSpPr>
        <p:spPr>
          <a:xfrm>
            <a:off x="379413" y="990600"/>
            <a:ext cx="5257800" cy="6032421"/>
          </a:xfrm>
          <a:prstGeom prst="rect">
            <a:avLst/>
          </a:prstGeom>
          <a:noFill/>
        </p:spPr>
        <p:txBody>
          <a:bodyPr wrap="square" rtlCol="0">
            <a:spAutoFit/>
          </a:bodyPr>
          <a:lstStyle/>
          <a:p>
            <a:r>
              <a:rPr lang="en-US" sz="2800" b="1" u="sng" dirty="0">
                <a:latin typeface="Arial" panose="020B0604020202020204" pitchFamily="34" charset="0"/>
                <a:cs typeface="Arial" panose="020B0604020202020204" pitchFamily="34" charset="0"/>
              </a:rPr>
              <a:t>Report:</a:t>
            </a:r>
          </a:p>
          <a:p>
            <a:pPr marL="342900" indent="-342900">
              <a:buFont typeface="Arial" panose="020B0604020202020204" pitchFamily="34" charset="0"/>
              <a:buChar char="•"/>
            </a:pPr>
            <a:r>
              <a:rPr lang="en-US" sz="2700" dirty="0">
                <a:latin typeface="Arial" panose="020B0604020202020204" pitchFamily="34" charset="0"/>
                <a:cs typeface="Arial" panose="020B0604020202020204" pitchFamily="34" charset="0"/>
              </a:rPr>
              <a:t>Multifocal nodular rim-enhancing lesions with restricted diffusion in the bilateral internal capsules, right caudate head, &amp; left pons. </a:t>
            </a:r>
          </a:p>
          <a:p>
            <a:endParaRPr lang="en-US" sz="5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700" dirty="0">
                <a:latin typeface="Arial" panose="020B0604020202020204" pitchFamily="34" charset="0"/>
                <a:cs typeface="Arial" panose="020B0604020202020204" pitchFamily="34" charset="0"/>
              </a:rPr>
              <a:t>Expansion of the left cerebral peduncle &amp; left half of the pons. </a:t>
            </a:r>
          </a:p>
          <a:p>
            <a:endParaRPr lang="en-US" sz="5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700" dirty="0">
                <a:latin typeface="Arial" panose="020B0604020202020204" pitchFamily="34" charset="0"/>
                <a:cs typeface="Arial" panose="020B0604020202020204" pitchFamily="34" charset="0"/>
              </a:rPr>
              <a:t>A faint signal abnormality within the right medullary olive suggests hypertrophic olivary degeneration. </a:t>
            </a:r>
          </a:p>
          <a:p>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1A09844-8C7B-CDED-E87C-E055FB5E31D6}"/>
              </a:ext>
            </a:extLst>
          </p:cNvPr>
          <p:cNvGrpSpPr>
            <a:grpSpLocks noChangeAspect="1"/>
          </p:cNvGrpSpPr>
          <p:nvPr/>
        </p:nvGrpSpPr>
        <p:grpSpPr>
          <a:xfrm>
            <a:off x="5713412" y="1143000"/>
            <a:ext cx="6400800" cy="4084191"/>
            <a:chOff x="13075120" y="14187301"/>
            <a:chExt cx="9243228" cy="5897880"/>
          </a:xfrm>
        </p:grpSpPr>
        <p:grpSp>
          <p:nvGrpSpPr>
            <p:cNvPr id="3" name="Group 2">
              <a:extLst>
                <a:ext uri="{FF2B5EF4-FFF2-40B4-BE49-F238E27FC236}">
                  <a16:creationId xmlns:a16="http://schemas.microsoft.com/office/drawing/2014/main" id="{44AB70D9-E676-80BC-AFE8-3238FC8B93F2}"/>
                </a:ext>
              </a:extLst>
            </p:cNvPr>
            <p:cNvGrpSpPr>
              <a:grpSpLocks noChangeAspect="1"/>
            </p:cNvGrpSpPr>
            <p:nvPr/>
          </p:nvGrpSpPr>
          <p:grpSpPr>
            <a:xfrm>
              <a:off x="13075120" y="14187301"/>
              <a:ext cx="4722498" cy="5897880"/>
              <a:chOff x="2049968" y="3443512"/>
              <a:chExt cx="2750962" cy="3435648"/>
            </a:xfrm>
          </p:grpSpPr>
          <p:pic>
            <p:nvPicPr>
              <p:cNvPr id="9" name="Picture 8">
                <a:extLst>
                  <a:ext uri="{FF2B5EF4-FFF2-40B4-BE49-F238E27FC236}">
                    <a16:creationId xmlns:a16="http://schemas.microsoft.com/office/drawing/2014/main" id="{04F20796-7923-45A7-E571-0ADA7F371B67}"/>
                  </a:ext>
                </a:extLst>
              </p:cNvPr>
              <p:cNvPicPr>
                <a:picLocks noChangeAspect="1"/>
              </p:cNvPicPr>
              <p:nvPr/>
            </p:nvPicPr>
            <p:blipFill rotWithShape="1">
              <a:blip r:embed="rId3"/>
              <a:srcRect t="7270"/>
              <a:stretch/>
            </p:blipFill>
            <p:spPr>
              <a:xfrm>
                <a:off x="2049968" y="3443512"/>
                <a:ext cx="2750962" cy="3435648"/>
              </a:xfrm>
              <a:prstGeom prst="rect">
                <a:avLst/>
              </a:prstGeom>
            </p:spPr>
          </p:pic>
          <p:cxnSp>
            <p:nvCxnSpPr>
              <p:cNvPr id="10" name="Straight Arrow Connector 9">
                <a:extLst>
                  <a:ext uri="{FF2B5EF4-FFF2-40B4-BE49-F238E27FC236}">
                    <a16:creationId xmlns:a16="http://schemas.microsoft.com/office/drawing/2014/main" id="{668F2C74-A2E8-DDBC-346A-025620D0308E}"/>
                  </a:ext>
                </a:extLst>
              </p:cNvPr>
              <p:cNvCxnSpPr>
                <a:cxnSpLocks/>
              </p:cNvCxnSpPr>
              <p:nvPr/>
            </p:nvCxnSpPr>
            <p:spPr>
              <a:xfrm flipH="1">
                <a:off x="3625174" y="4909226"/>
                <a:ext cx="246435" cy="1945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A20D7B4-EB54-C18E-53D9-5E9098853956}"/>
                  </a:ext>
                </a:extLst>
              </p:cNvPr>
              <p:cNvCxnSpPr>
                <a:cxnSpLocks/>
              </p:cNvCxnSpPr>
              <p:nvPr/>
            </p:nvCxnSpPr>
            <p:spPr>
              <a:xfrm>
                <a:off x="3119336" y="6322978"/>
                <a:ext cx="254231" cy="1070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31DA86F-0E76-9519-4D57-894AF20EB80B}"/>
                </a:ext>
              </a:extLst>
            </p:cNvPr>
            <p:cNvGrpSpPr>
              <a:grpSpLocks noChangeAspect="1"/>
            </p:cNvGrpSpPr>
            <p:nvPr/>
          </p:nvGrpSpPr>
          <p:grpSpPr>
            <a:xfrm>
              <a:off x="17864975" y="14187301"/>
              <a:ext cx="4453373" cy="5897880"/>
              <a:chOff x="7568737" y="3443512"/>
              <a:chExt cx="2578212" cy="3414488"/>
            </a:xfrm>
          </p:grpSpPr>
          <p:pic>
            <p:nvPicPr>
              <p:cNvPr id="5" name="Picture 4">
                <a:extLst>
                  <a:ext uri="{FF2B5EF4-FFF2-40B4-BE49-F238E27FC236}">
                    <a16:creationId xmlns:a16="http://schemas.microsoft.com/office/drawing/2014/main" id="{259DAE28-5AC7-8242-26F4-5D9284AF0721}"/>
                  </a:ext>
                </a:extLst>
              </p:cNvPr>
              <p:cNvPicPr>
                <a:picLocks noChangeAspect="1"/>
              </p:cNvPicPr>
              <p:nvPr/>
            </p:nvPicPr>
            <p:blipFill rotWithShape="1">
              <a:blip r:embed="rId4"/>
              <a:srcRect t="4977"/>
              <a:stretch/>
            </p:blipFill>
            <p:spPr>
              <a:xfrm>
                <a:off x="7568737" y="3443512"/>
                <a:ext cx="2578212" cy="3414488"/>
              </a:xfrm>
              <a:prstGeom prst="rect">
                <a:avLst/>
              </a:prstGeom>
            </p:spPr>
          </p:pic>
          <p:cxnSp>
            <p:nvCxnSpPr>
              <p:cNvPr id="7" name="Straight Arrow Connector 6">
                <a:extLst>
                  <a:ext uri="{FF2B5EF4-FFF2-40B4-BE49-F238E27FC236}">
                    <a16:creationId xmlns:a16="http://schemas.microsoft.com/office/drawing/2014/main" id="{7C86111B-ED16-4EF7-45A3-FDA39BE640EC}"/>
                  </a:ext>
                </a:extLst>
              </p:cNvPr>
              <p:cNvCxnSpPr>
                <a:cxnSpLocks/>
              </p:cNvCxnSpPr>
              <p:nvPr/>
            </p:nvCxnSpPr>
            <p:spPr>
              <a:xfrm flipH="1">
                <a:off x="9082391" y="5103779"/>
                <a:ext cx="246435" cy="1945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5D25E65-CBC0-05E1-FB12-D037DBE2649D}"/>
                  </a:ext>
                </a:extLst>
              </p:cNvPr>
              <p:cNvCxnSpPr>
                <a:cxnSpLocks/>
              </p:cNvCxnSpPr>
              <p:nvPr/>
            </p:nvCxnSpPr>
            <p:spPr>
              <a:xfrm>
                <a:off x="8508921" y="6228943"/>
                <a:ext cx="254231" cy="1070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31639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5A4647-ABFB-742D-BD8F-CB7BF8B4A685}"/>
              </a:ext>
            </a:extLst>
          </p:cNvPr>
          <p:cNvSpPr>
            <a:spLocks noGrp="1"/>
          </p:cNvSpPr>
          <p:nvPr>
            <p:ph type="title"/>
          </p:nvPr>
        </p:nvSpPr>
        <p:spPr>
          <a:xfrm>
            <a:off x="608013" y="152400"/>
            <a:ext cx="11300470" cy="1143000"/>
          </a:xfrm>
        </p:spPr>
        <p:txBody>
          <a:bodyPr anchor="ctr">
            <a:normAutofit/>
          </a:bodyPr>
          <a:lstStyle/>
          <a:p>
            <a:r>
              <a:rPr lang="en-US"/>
              <a:t>Additional Labs</a:t>
            </a:r>
          </a:p>
        </p:txBody>
      </p:sp>
      <p:graphicFrame>
        <p:nvGraphicFramePr>
          <p:cNvPr id="5" name="Table 4">
            <a:extLst>
              <a:ext uri="{FF2B5EF4-FFF2-40B4-BE49-F238E27FC236}">
                <a16:creationId xmlns:a16="http://schemas.microsoft.com/office/drawing/2014/main" id="{5F040E2D-B14D-C3C1-79C4-B31559E52674}"/>
              </a:ext>
            </a:extLst>
          </p:cNvPr>
          <p:cNvGraphicFramePr>
            <a:graphicFrameLocks noGrp="1"/>
          </p:cNvGraphicFramePr>
          <p:nvPr>
            <p:extLst>
              <p:ext uri="{D42A27DB-BD31-4B8C-83A1-F6EECF244321}">
                <p14:modId xmlns:p14="http://schemas.microsoft.com/office/powerpoint/2010/main" val="344225934"/>
              </p:ext>
            </p:extLst>
          </p:nvPr>
        </p:nvGraphicFramePr>
        <p:xfrm>
          <a:off x="608013" y="1290637"/>
          <a:ext cx="10287001" cy="5278128"/>
        </p:xfrm>
        <a:graphic>
          <a:graphicData uri="http://schemas.openxmlformats.org/drawingml/2006/table">
            <a:tbl>
              <a:tblPr firstRow="1" bandRow="1">
                <a:tableStyleId>{5C22544A-7EE6-4342-B048-85BDC9FD1C3A}</a:tableStyleId>
              </a:tblPr>
              <a:tblGrid>
                <a:gridCol w="5181599">
                  <a:extLst>
                    <a:ext uri="{9D8B030D-6E8A-4147-A177-3AD203B41FA5}">
                      <a16:colId xmlns:a16="http://schemas.microsoft.com/office/drawing/2014/main" val="20000"/>
                    </a:ext>
                  </a:extLst>
                </a:gridCol>
                <a:gridCol w="2814059">
                  <a:extLst>
                    <a:ext uri="{9D8B030D-6E8A-4147-A177-3AD203B41FA5}">
                      <a16:colId xmlns:a16="http://schemas.microsoft.com/office/drawing/2014/main" val="20001"/>
                    </a:ext>
                  </a:extLst>
                </a:gridCol>
                <a:gridCol w="2291343">
                  <a:extLst>
                    <a:ext uri="{9D8B030D-6E8A-4147-A177-3AD203B41FA5}">
                      <a16:colId xmlns:a16="http://schemas.microsoft.com/office/drawing/2014/main" val="20004"/>
                    </a:ext>
                  </a:extLst>
                </a:gridCol>
              </a:tblGrid>
              <a:tr h="400050">
                <a:tc>
                  <a:txBody>
                    <a:bodyPr/>
                    <a:lstStyle/>
                    <a:p>
                      <a:r>
                        <a:rPr lang="en-US" sz="2400" b="1" dirty="0">
                          <a:latin typeface="Arial" panose="020B0604020202020204" pitchFamily="34" charset="0"/>
                          <a:cs typeface="Arial" panose="020B0604020202020204" pitchFamily="34" charset="0"/>
                        </a:rPr>
                        <a:t>Lab</a:t>
                      </a:r>
                    </a:p>
                  </a:txBody>
                  <a:tcPr marL="74083" marR="74083" marT="37042" marB="3704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b="1" dirty="0">
                          <a:latin typeface="Arial" panose="020B0604020202020204" pitchFamily="34" charset="0"/>
                          <a:cs typeface="Arial" panose="020B0604020202020204" pitchFamily="34" charset="0"/>
                        </a:rPr>
                        <a:t>Result</a:t>
                      </a:r>
                    </a:p>
                  </a:txBody>
                  <a:tcPr marL="74083" marR="74083" marT="37042" marB="37042">
                    <a:lnT w="12700" cap="flat" cmpd="sng" algn="ctr">
                      <a:solidFill>
                        <a:schemeClr val="tx1"/>
                      </a:solidFill>
                      <a:prstDash val="solid"/>
                      <a:round/>
                      <a:headEnd type="none" w="med" len="med"/>
                      <a:tailEnd type="none" w="med" len="med"/>
                    </a:lnT>
                  </a:tcPr>
                </a:tc>
                <a:tc>
                  <a:txBody>
                    <a:bodyPr/>
                    <a:lstStyle/>
                    <a:p>
                      <a:pPr algn="r"/>
                      <a:r>
                        <a:rPr lang="en-US" sz="2400" b="1">
                          <a:latin typeface="Arial" panose="020B0604020202020204" pitchFamily="34" charset="0"/>
                          <a:cs typeface="Arial" panose="020B0604020202020204" pitchFamily="34" charset="0"/>
                        </a:rPr>
                        <a:t>Ref</a:t>
                      </a:r>
                    </a:p>
                  </a:txBody>
                  <a:tcPr marL="74083" marR="74083" marT="37042" marB="3704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0050">
                <a:tc>
                  <a:txBody>
                    <a:bodyPr/>
                    <a:lstStyle/>
                    <a:p>
                      <a:r>
                        <a:rPr lang="en-US" sz="2400">
                          <a:latin typeface="Arial" panose="020B0604020202020204" pitchFamily="34" charset="0"/>
                          <a:cs typeface="Arial" panose="020B0604020202020204" pitchFamily="34" charset="0"/>
                        </a:rPr>
                        <a:t>Meningitis/Encephalitis panel </a:t>
                      </a:r>
                      <a:endParaRPr lang="en-US" sz="2400" b="0">
                        <a:latin typeface="Arial" panose="020B0604020202020204" pitchFamily="34" charset="0"/>
                        <a:cs typeface="Arial" panose="020B0604020202020204" pitchFamily="34" charset="0"/>
                      </a:endParaRP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Negative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31982557"/>
                  </a:ext>
                </a:extLst>
              </a:tr>
              <a:tr h="400050">
                <a:tc>
                  <a:txBody>
                    <a:bodyPr/>
                    <a:lstStyle/>
                    <a:p>
                      <a:r>
                        <a:rPr lang="en-US" sz="2400" b="0">
                          <a:latin typeface="Arial" panose="020B0604020202020204" pitchFamily="34" charset="0"/>
                          <a:cs typeface="Arial" panose="020B0604020202020204" pitchFamily="34" charset="0"/>
                        </a:rPr>
                        <a:t>NMO/AQP4-IgG</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Negative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99682823"/>
                  </a:ext>
                </a:extLst>
              </a:tr>
              <a:tr h="400050">
                <a:tc>
                  <a:txBody>
                    <a:bodyPr/>
                    <a:lstStyle/>
                    <a:p>
                      <a:r>
                        <a:rPr lang="en-US" sz="2400" b="0">
                          <a:latin typeface="Arial" panose="020B0604020202020204" pitchFamily="34" charset="0"/>
                          <a:cs typeface="Arial" panose="020B0604020202020204" pitchFamily="34" charset="0"/>
                        </a:rPr>
                        <a:t>Acute Hepatitis</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Negative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00050">
                <a:tc>
                  <a:txBody>
                    <a:bodyPr/>
                    <a:lstStyle/>
                    <a:p>
                      <a:r>
                        <a:rPr lang="en-US" sz="2400" b="0">
                          <a:latin typeface="Arial" panose="020B0604020202020204" pitchFamily="34" charset="0"/>
                          <a:cs typeface="Arial" panose="020B0604020202020204" pitchFamily="34" charset="0"/>
                        </a:rPr>
                        <a:t>RPR/VDRL serum &amp; CSF </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Non-reactive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Non-reactive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00050">
                <a:tc>
                  <a:txBody>
                    <a:bodyPr/>
                    <a:lstStyle/>
                    <a:p>
                      <a:r>
                        <a:rPr lang="en-US" sz="2400" b="0">
                          <a:latin typeface="Arial" panose="020B0604020202020204" pitchFamily="34" charset="0"/>
                          <a:cs typeface="Arial" panose="020B0604020202020204" pitchFamily="34" charset="0"/>
                        </a:rPr>
                        <a:t>HSV-1/2 serum &amp; CSF </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Negative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00050">
                <a:tc>
                  <a:txBody>
                    <a:bodyPr/>
                    <a:lstStyle/>
                    <a:p>
                      <a:r>
                        <a:rPr lang="en-US" sz="2400" b="0">
                          <a:latin typeface="Arial" panose="020B0604020202020204" pitchFamily="34" charset="0"/>
                          <a:cs typeface="Arial" panose="020B0604020202020204" pitchFamily="34" charset="0"/>
                        </a:rPr>
                        <a:t>1,3 Beta-D-glucan </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Negative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00050">
                <a:tc>
                  <a:txBody>
                    <a:bodyPr/>
                    <a:lstStyle/>
                    <a:p>
                      <a:r>
                        <a:rPr lang="en-US" sz="2400" b="0">
                          <a:latin typeface="Arial" panose="020B0604020202020204" pitchFamily="34" charset="0"/>
                          <a:cs typeface="Arial" panose="020B0604020202020204" pitchFamily="34" charset="0"/>
                        </a:rPr>
                        <a:t>Cryptococcal antigen </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Negative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400050">
                <a:tc>
                  <a:txBody>
                    <a:bodyPr/>
                    <a:lstStyle/>
                    <a:p>
                      <a:r>
                        <a:rPr lang="en-US" sz="2400" b="0">
                          <a:latin typeface="Arial" panose="020B0604020202020204" pitchFamily="34" charset="0"/>
                          <a:cs typeface="Arial" panose="020B0604020202020204" pitchFamily="34" charset="0"/>
                        </a:rPr>
                        <a:t>Histoplasma antigen </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Not detected</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Not detected</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00050">
                <a:tc>
                  <a:txBody>
                    <a:bodyPr/>
                    <a:lstStyle/>
                    <a:p>
                      <a:r>
                        <a:rPr lang="en-US" sz="2400" b="0">
                          <a:latin typeface="Arial" panose="020B0604020202020204" pitchFamily="34" charset="0"/>
                          <a:cs typeface="Arial" panose="020B0604020202020204" pitchFamily="34" charset="0"/>
                        </a:rPr>
                        <a:t>Galactomannan antigen </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a:latin typeface="Arial" panose="020B0604020202020204" pitchFamily="34" charset="0"/>
                          <a:cs typeface="Arial" panose="020B0604020202020204" pitchFamily="34" charset="0"/>
                        </a:rPr>
                        <a:t>Not detected</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Not detected</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400050">
                <a:tc>
                  <a:txBody>
                    <a:bodyPr/>
                    <a:lstStyle/>
                    <a:p>
                      <a:r>
                        <a:rPr lang="en-US" sz="2400" b="1">
                          <a:latin typeface="Arial" panose="020B0604020202020204" pitchFamily="34" charset="0"/>
                          <a:cs typeface="Arial" panose="020B0604020202020204" pitchFamily="34" charset="0"/>
                        </a:rPr>
                        <a:t>Interferon Gamma Release assay</a:t>
                      </a:r>
                    </a:p>
                  </a:txBody>
                  <a:tcPr marL="74083" marR="74083" marT="37042" marB="37042">
                    <a:lnL w="12700" cap="flat" cmpd="sng" algn="ctr">
                      <a:solidFill>
                        <a:schemeClr val="tx1"/>
                      </a:solidFill>
                      <a:prstDash val="solid"/>
                      <a:round/>
                      <a:headEnd type="none" w="med" len="med"/>
                      <a:tailEnd type="none" w="med" len="med"/>
                    </a:lnL>
                  </a:tcPr>
                </a:tc>
                <a:tc>
                  <a:txBody>
                    <a:bodyPr/>
                    <a:lstStyle/>
                    <a:p>
                      <a:r>
                        <a:rPr lang="en-US" sz="2400" b="1">
                          <a:solidFill>
                            <a:srgbClr val="990000"/>
                          </a:solidFill>
                          <a:latin typeface="Arial" panose="020B0604020202020204" pitchFamily="34" charset="0"/>
                          <a:cs typeface="Arial" panose="020B0604020202020204" pitchFamily="34" charset="0"/>
                        </a:rPr>
                        <a:t>Positive</a:t>
                      </a:r>
                    </a:p>
                  </a:txBody>
                  <a:tcPr marL="74083" marR="74083" marT="37042" marB="37042"/>
                </a:tc>
                <a:tc>
                  <a:txBody>
                    <a:bodyPr/>
                    <a:lstStyle/>
                    <a:p>
                      <a:pPr algn="r"/>
                      <a:r>
                        <a:rPr lang="en-US" sz="240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00050">
                <a:tc>
                  <a:txBody>
                    <a:bodyPr/>
                    <a:lstStyle/>
                    <a:p>
                      <a:r>
                        <a:rPr lang="en-US" sz="2400" b="0">
                          <a:latin typeface="Arial" panose="020B0604020202020204" pitchFamily="34" charset="0"/>
                          <a:cs typeface="Arial" panose="020B0604020202020204" pitchFamily="34" charset="0"/>
                        </a:rPr>
                        <a:t>All cultures (blood, urine, CSF)</a:t>
                      </a:r>
                    </a:p>
                  </a:txBody>
                  <a:tcPr marL="74083" marR="74083" marT="37042" marB="37042">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b="0">
                          <a:latin typeface="Arial" panose="020B0604020202020204" pitchFamily="34" charset="0"/>
                          <a:cs typeface="Arial" panose="020B0604020202020204" pitchFamily="34" charset="0"/>
                        </a:rPr>
                        <a:t>Negative</a:t>
                      </a:r>
                    </a:p>
                  </a:txBody>
                  <a:tcPr marL="74083" marR="74083" marT="37042" marB="37042">
                    <a:lnB w="12700" cap="flat" cmpd="sng" algn="ctr">
                      <a:solidFill>
                        <a:schemeClr val="tx1"/>
                      </a:solidFill>
                      <a:prstDash val="solid"/>
                      <a:round/>
                      <a:headEnd type="none" w="med" len="med"/>
                      <a:tailEnd type="none" w="med" len="med"/>
                    </a:lnB>
                  </a:tcPr>
                </a:tc>
                <a:tc>
                  <a:txBody>
                    <a:bodyPr/>
                    <a:lstStyle/>
                    <a:p>
                      <a:pPr algn="r"/>
                      <a:r>
                        <a:rPr lang="en-US" sz="2400" dirty="0">
                          <a:latin typeface="Arial" panose="020B0604020202020204" pitchFamily="34" charset="0"/>
                          <a:cs typeface="Arial" panose="020B0604020202020204" pitchFamily="34" charset="0"/>
                        </a:rPr>
                        <a:t>Negative</a:t>
                      </a:r>
                    </a:p>
                  </a:txBody>
                  <a:tcPr marL="74083" marR="74083" marT="37042" marB="37042">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74358"/>
                  </a:ext>
                </a:extLst>
              </a:tr>
            </a:tbl>
          </a:graphicData>
        </a:graphic>
      </p:graphicFrame>
    </p:spTree>
    <p:extLst>
      <p:ext uri="{BB962C8B-B14F-4D97-AF65-F5344CB8AC3E}">
        <p14:creationId xmlns:p14="http://schemas.microsoft.com/office/powerpoint/2010/main" val="35946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600A-6DFF-0047-968E-EC1343D55E7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Chief Complaint </a:t>
            </a:r>
          </a:p>
        </p:txBody>
      </p:sp>
      <p:sp>
        <p:nvSpPr>
          <p:cNvPr id="3" name="Content Placeholder 2">
            <a:extLst>
              <a:ext uri="{FF2B5EF4-FFF2-40B4-BE49-F238E27FC236}">
                <a16:creationId xmlns:a16="http://schemas.microsoft.com/office/drawing/2014/main" id="{9C7F39B4-DC95-8145-B0B1-B4F792A64A12}"/>
              </a:ext>
            </a:extLst>
          </p:cNvPr>
          <p:cNvSpPr>
            <a:spLocks noGrp="1"/>
          </p:cNvSpPr>
          <p:nvPr>
            <p:ph type="body" sz="quarter" idx="18"/>
          </p:nvPr>
        </p:nvSpPr>
        <p:spPr/>
        <p:txBody>
          <a:bodyPr>
            <a:normAutofit/>
          </a:bodyPr>
          <a:lstStyle/>
          <a:p>
            <a:pPr marL="109709" indent="0">
              <a:buNone/>
            </a:pPr>
            <a:r>
              <a:rPr lang="en-US" dirty="0">
                <a:latin typeface="Arial" panose="020B0604020202020204" pitchFamily="34" charset="0"/>
                <a:cs typeface="Arial" panose="020B0604020202020204" pitchFamily="34" charset="0"/>
              </a:rPr>
              <a:t>51-year-old male admitted for encephalopathy (ataxia, expressive aphasia, altered mental status/personality changes), headache, and fever.</a:t>
            </a:r>
          </a:p>
        </p:txBody>
      </p:sp>
    </p:spTree>
    <p:extLst>
      <p:ext uri="{BB962C8B-B14F-4D97-AF65-F5344CB8AC3E}">
        <p14:creationId xmlns:p14="http://schemas.microsoft.com/office/powerpoint/2010/main" val="225032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85EE-EF68-0A81-0DF3-E8FFADD863A1}"/>
              </a:ext>
            </a:extLst>
          </p:cNvPr>
          <p:cNvSpPr>
            <a:spLocks noGrp="1"/>
          </p:cNvSpPr>
          <p:nvPr>
            <p:ph type="title"/>
          </p:nvPr>
        </p:nvSpPr>
        <p:spPr>
          <a:xfrm>
            <a:off x="605595" y="838200"/>
            <a:ext cx="11302887" cy="457200"/>
          </a:xfrm>
        </p:spPr>
        <p:txBody>
          <a:bodyPr>
            <a:normAutofit fontScale="90000"/>
          </a:bodyPr>
          <a:lstStyle/>
          <a:p>
            <a:r>
              <a:rPr lang="en-US" dirty="0">
                <a:latin typeface="Arial" panose="020B0604020202020204" pitchFamily="34" charset="0"/>
                <a:cs typeface="Arial" panose="020B0604020202020204" pitchFamily="34" charset="0"/>
              </a:rPr>
              <a:t>Additional History</a:t>
            </a:r>
            <a:br>
              <a:rPr lang="en-US" dirty="0">
                <a:latin typeface="Arial" panose="020B0604020202020204" pitchFamily="34" charset="0"/>
                <a:cs typeface="Arial" panose="020B0604020202020204" pitchFamily="34" charset="0"/>
              </a:rPr>
            </a:br>
            <a:r>
              <a:rPr lang="en-US" sz="3100" i="1" dirty="0">
                <a:latin typeface="Arial" panose="020B0604020202020204" pitchFamily="34" charset="0"/>
                <a:cs typeface="Arial" panose="020B0604020202020204" pitchFamily="34" charset="0"/>
              </a:rPr>
              <a:t>Deep chart dive and from multiple family members</a:t>
            </a:r>
            <a:r>
              <a:rPr lang="en-US" sz="2700"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4E69C67-C0D9-9F70-B84E-5B90E334676D}"/>
              </a:ext>
            </a:extLst>
          </p:cNvPr>
          <p:cNvSpPr>
            <a:spLocks noGrp="1"/>
          </p:cNvSpPr>
          <p:nvPr>
            <p:ph type="body" sz="quarter" idx="18"/>
          </p:nvPr>
        </p:nvSpPr>
        <p:spPr>
          <a:xfrm>
            <a:off x="608012" y="1600200"/>
            <a:ext cx="11049000" cy="5029200"/>
          </a:xfrm>
        </p:spPr>
        <p:txBody>
          <a:bodyPr>
            <a:normAutofit lnSpcReduction="10000"/>
          </a:bodyPr>
          <a:lstStyle/>
          <a:p>
            <a:r>
              <a:rPr lang="en-US" dirty="0">
                <a:latin typeface="Arial" panose="020B0604020202020204" pitchFamily="34" charset="0"/>
                <a:cs typeface="Arial" panose="020B0604020202020204" pitchFamily="34" charset="0"/>
              </a:rPr>
              <a:t>Prescribed prednisone in 2011 around the time of hospitalization</a:t>
            </a:r>
          </a:p>
          <a:p>
            <a:r>
              <a:rPr lang="en-US" dirty="0">
                <a:latin typeface="Arial" panose="020B0604020202020204" pitchFamily="34" charset="0"/>
                <a:cs typeface="Arial" panose="020B0604020202020204" pitchFamily="34" charset="0"/>
              </a:rPr>
              <a:t>Wife and patient both state that “cortisone” is what finally made the patient better &amp; helped the most during the 2011 hospitalization</a:t>
            </a:r>
          </a:p>
          <a:p>
            <a:r>
              <a:rPr lang="en-US" dirty="0">
                <a:latin typeface="Arial" panose="020B0604020202020204" pitchFamily="34" charset="0"/>
                <a:cs typeface="Arial" panose="020B0604020202020204" pitchFamily="34" charset="0"/>
              </a:rPr>
              <a:t>Develops painful nodules on his LE with minor trauma</a:t>
            </a:r>
          </a:p>
          <a:p>
            <a:r>
              <a:rPr lang="en-US" dirty="0">
                <a:latin typeface="Arial" panose="020B0604020202020204" pitchFamily="34" charset="0"/>
                <a:cs typeface="Arial" panose="020B0604020202020204" pitchFamily="34" charset="0"/>
              </a:rPr>
              <a:t>Got a sleeve tattoo ~ 7 months prior and his whole arm broke out in “small red bumps like zits.”</a:t>
            </a:r>
          </a:p>
        </p:txBody>
      </p:sp>
    </p:spTree>
    <p:extLst>
      <p:ext uri="{BB962C8B-B14F-4D97-AF65-F5344CB8AC3E}">
        <p14:creationId xmlns:p14="http://schemas.microsoft.com/office/powerpoint/2010/main" val="3808431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F1EC1-06B2-DFDB-791E-381A83B115E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a:t>
            </a:r>
          </a:p>
        </p:txBody>
      </p:sp>
      <p:sp>
        <p:nvSpPr>
          <p:cNvPr id="4" name="Content Placeholder 3">
            <a:extLst>
              <a:ext uri="{FF2B5EF4-FFF2-40B4-BE49-F238E27FC236}">
                <a16:creationId xmlns:a16="http://schemas.microsoft.com/office/drawing/2014/main" id="{00F05A76-3646-4375-3130-D63B8AB3AF67}"/>
              </a:ext>
            </a:extLst>
          </p:cNvPr>
          <p:cNvSpPr>
            <a:spLocks noGrp="1"/>
          </p:cNvSpPr>
          <p:nvPr>
            <p:ph sz="half" idx="1"/>
          </p:nvPr>
        </p:nvSpPr>
        <p:spPr/>
        <p:txBody>
          <a:bodyPr>
            <a:normAutofit lnSpcReduction="10000"/>
          </a:bodyPr>
          <a:lstStyle/>
          <a:p>
            <a:pPr marL="109709" indent="0">
              <a:buNone/>
            </a:pPr>
            <a:r>
              <a:rPr lang="en-US" dirty="0">
                <a:latin typeface="Arial" panose="020B0604020202020204" pitchFamily="34" charset="0"/>
                <a:cs typeface="Arial" panose="020B0604020202020204" pitchFamily="34" charset="0"/>
              </a:rPr>
              <a:t>51-year-old immunocompromised male with a diagnosis of Weber-Christian disease and a history of lymphocytic meningitis admitted for encephalopathy and fever with inflammatory CSF findings, brain lesions primarily affecting internal capsules, caudate, and pons in the setting of worsening panniculitis type skin lesions, oral ulcers, and fever. </a:t>
            </a:r>
          </a:p>
          <a:p>
            <a:pPr marL="109709" indent="0">
              <a:buNone/>
            </a:pPr>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78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600A-6DFF-0047-968E-EC1343D55E70}"/>
              </a:ext>
            </a:extLst>
          </p:cNvPr>
          <p:cNvSpPr>
            <a:spLocks noGrp="1"/>
          </p:cNvSpPr>
          <p:nvPr>
            <p:ph type="title"/>
          </p:nvPr>
        </p:nvSpPr>
        <p:spPr>
          <a:xfrm>
            <a:off x="608013" y="228600"/>
            <a:ext cx="11300470" cy="1143000"/>
          </a:xfrm>
        </p:spPr>
        <p:txBody>
          <a:bodyPr>
            <a:normAutofit/>
          </a:bodyPr>
          <a:lstStyle/>
          <a:p>
            <a:r>
              <a:rPr lang="en-US" sz="6600" b="1" dirty="0">
                <a:latin typeface="Arial" panose="020B0604020202020204" pitchFamily="34" charset="0"/>
                <a:cs typeface="Arial" panose="020B0604020202020204" pitchFamily="34" charset="0"/>
              </a:rPr>
              <a:t>Diagnosis…….</a:t>
            </a:r>
          </a:p>
        </p:txBody>
      </p:sp>
      <p:sp>
        <p:nvSpPr>
          <p:cNvPr id="3" name="Content Placeholder 2">
            <a:extLst>
              <a:ext uri="{FF2B5EF4-FFF2-40B4-BE49-F238E27FC236}">
                <a16:creationId xmlns:a16="http://schemas.microsoft.com/office/drawing/2014/main" id="{9C7F39B4-DC95-8145-B0B1-B4F792A64A12}"/>
              </a:ext>
            </a:extLst>
          </p:cNvPr>
          <p:cNvSpPr>
            <a:spLocks noGrp="1"/>
          </p:cNvSpPr>
          <p:nvPr>
            <p:ph idx="1"/>
          </p:nvPr>
        </p:nvSpPr>
        <p:spPr>
          <a:xfrm>
            <a:off x="609441" y="1447800"/>
            <a:ext cx="10437971" cy="4800600"/>
          </a:xfrm>
        </p:spPr>
        <p:txBody>
          <a:bodyPr>
            <a:normAutofit/>
          </a:bodyPr>
          <a:lstStyle/>
          <a:p>
            <a:pPr marL="109709" indent="0">
              <a:buNone/>
            </a:pPr>
            <a:endParaRPr lang="en-US" sz="4000" dirty="0">
              <a:latin typeface="Arial" panose="020B0604020202020204" pitchFamily="34" charset="0"/>
              <a:cs typeface="Arial" panose="020B0604020202020204" pitchFamily="34" charset="0"/>
            </a:endParaRPr>
          </a:p>
          <a:p>
            <a:pPr marL="109709" indent="0">
              <a:buNone/>
            </a:pPr>
            <a:endParaRPr lang="en-US" sz="4000" dirty="0">
              <a:latin typeface="Arial" panose="020B0604020202020204" pitchFamily="34" charset="0"/>
              <a:cs typeface="Arial" panose="020B0604020202020204" pitchFamily="34" charset="0"/>
            </a:endParaRPr>
          </a:p>
          <a:p>
            <a:pPr marL="109709" indent="0">
              <a:buNone/>
            </a:pP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5A60103-A909-6902-24FD-C6803CA6468E}"/>
              </a:ext>
            </a:extLst>
          </p:cNvPr>
          <p:cNvSpPr txBox="1"/>
          <p:nvPr/>
        </p:nvSpPr>
        <p:spPr>
          <a:xfrm>
            <a:off x="1141413" y="2514600"/>
            <a:ext cx="10767069" cy="1107996"/>
          </a:xfrm>
          <a:prstGeom prst="rect">
            <a:avLst/>
          </a:prstGeom>
          <a:noFill/>
        </p:spPr>
        <p:txBody>
          <a:bodyPr wrap="square" rtlCol="0">
            <a:spAutoFit/>
          </a:bodyPr>
          <a:lstStyle/>
          <a:p>
            <a:r>
              <a:rPr lang="en-US" sz="6600" b="1" dirty="0">
                <a:solidFill>
                  <a:srgbClr val="860000"/>
                </a:solidFill>
                <a:latin typeface="Arial" panose="020B0604020202020204" pitchFamily="34" charset="0"/>
                <a:cs typeface="Arial" panose="020B0604020202020204" pitchFamily="34" charset="0"/>
              </a:rPr>
              <a:t>Neuro-</a:t>
            </a:r>
            <a:r>
              <a:rPr lang="en-US" sz="6600" b="1" i="0" u="none" strike="noStrike" dirty="0" err="1">
                <a:solidFill>
                  <a:srgbClr val="860000"/>
                </a:solidFill>
                <a:effectLst/>
                <a:latin typeface="Arial" panose="020B0604020202020204" pitchFamily="34" charset="0"/>
                <a:cs typeface="Arial" panose="020B0604020202020204" pitchFamily="34" charset="0"/>
              </a:rPr>
              <a:t>Behçet</a:t>
            </a:r>
            <a:r>
              <a:rPr lang="en-US" sz="6600" b="1" i="0" u="none" strike="noStrike" dirty="0">
                <a:solidFill>
                  <a:srgbClr val="860000"/>
                </a:solidFill>
                <a:effectLst/>
                <a:latin typeface="Arial" panose="020B0604020202020204" pitchFamily="34" charset="0"/>
                <a:cs typeface="Arial" panose="020B0604020202020204" pitchFamily="34" charset="0"/>
              </a:rPr>
              <a:t> Syndrome</a:t>
            </a:r>
            <a:endParaRPr lang="en-US" b="1" dirty="0">
              <a:solidFill>
                <a:srgbClr val="8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6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5F7E-E560-CFE6-1C5A-76F98950692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Hospital Course</a:t>
            </a:r>
          </a:p>
        </p:txBody>
      </p:sp>
      <p:sp>
        <p:nvSpPr>
          <p:cNvPr id="3" name="Content Placeholder 2">
            <a:extLst>
              <a:ext uri="{FF2B5EF4-FFF2-40B4-BE49-F238E27FC236}">
                <a16:creationId xmlns:a16="http://schemas.microsoft.com/office/drawing/2014/main" id="{BDB5C4FE-23C6-FB91-62C3-EF8A7E72BF92}"/>
              </a:ext>
            </a:extLst>
          </p:cNvPr>
          <p:cNvSpPr>
            <a:spLocks noGrp="1"/>
          </p:cNvSpPr>
          <p:nvPr>
            <p:ph idx="1"/>
          </p:nvPr>
        </p:nvSpPr>
        <p:spPr>
          <a:xfrm>
            <a:off x="609441" y="1524000"/>
            <a:ext cx="11299041" cy="4953000"/>
          </a:xfrm>
        </p:spPr>
        <p:txBody>
          <a:bodyPr>
            <a:normAutofit fontScale="77500" lnSpcReduction="20000"/>
          </a:bodyPr>
          <a:lstStyle/>
          <a:p>
            <a:r>
              <a:rPr lang="en-US" dirty="0">
                <a:latin typeface="Arial" panose="020B0604020202020204" pitchFamily="34" charset="0"/>
                <a:cs typeface="Arial" panose="020B0604020202020204" pitchFamily="34" charset="0"/>
              </a:rPr>
              <a:t>Ophthalmology evaluation without eye involvement</a:t>
            </a:r>
          </a:p>
          <a:p>
            <a:r>
              <a:rPr lang="en-US" dirty="0">
                <a:latin typeface="Arial" panose="020B0604020202020204" pitchFamily="34" charset="0"/>
                <a:cs typeface="Arial" panose="020B0604020202020204" pitchFamily="34" charset="0"/>
              </a:rPr>
              <a:t>250 mg of IV methylprednisolone x 3 days</a:t>
            </a:r>
          </a:p>
          <a:p>
            <a:r>
              <a:rPr lang="en-US" dirty="0">
                <a:latin typeface="Arial" panose="020B0604020202020204" pitchFamily="34" charset="0"/>
                <a:cs typeface="Arial" panose="020B0604020202020204" pitchFamily="34" charset="0"/>
              </a:rPr>
              <a:t>Transitioned to 80 mg PO prednisone</a:t>
            </a:r>
          </a:p>
          <a:p>
            <a:r>
              <a:rPr lang="en-US" dirty="0">
                <a:latin typeface="Arial" panose="020B0604020202020204" pitchFamily="34" charset="0"/>
                <a:cs typeface="Arial" panose="020B0604020202020204" pitchFamily="34" charset="0"/>
              </a:rPr>
              <a:t>5 mg/kg of infliximab was given prior to DC</a:t>
            </a:r>
          </a:p>
          <a:p>
            <a:r>
              <a:rPr lang="en-US" dirty="0">
                <a:latin typeface="Arial" panose="020B0604020202020204" pitchFamily="34" charset="0"/>
                <a:cs typeface="Arial" panose="020B0604020202020204" pitchFamily="34" charset="0"/>
              </a:rPr>
              <a:t>Returned to baseline mental status, fevers/chills resolved, skin manifestations improved, dysmetria w/ finger-to-nose testing resolved</a:t>
            </a:r>
          </a:p>
          <a:p>
            <a:r>
              <a:rPr lang="en-US" dirty="0">
                <a:latin typeface="Arial" panose="020B0604020202020204" pitchFamily="34" charset="0"/>
                <a:cs typeface="Arial" panose="020B0604020202020204" pitchFamily="34" charset="0"/>
              </a:rPr>
              <a:t>Residual ataxia but close to baseline and improved</a:t>
            </a:r>
          </a:p>
        </p:txBody>
      </p:sp>
    </p:spTree>
    <p:extLst>
      <p:ext uri="{BB962C8B-B14F-4D97-AF65-F5344CB8AC3E}">
        <p14:creationId xmlns:p14="http://schemas.microsoft.com/office/powerpoint/2010/main" val="197394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3DF2-B18E-F9D7-6CD4-741DEB208F2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Final Studies to Result</a:t>
            </a:r>
          </a:p>
        </p:txBody>
      </p:sp>
      <p:sp>
        <p:nvSpPr>
          <p:cNvPr id="3" name="Content Placeholder 2">
            <a:extLst>
              <a:ext uri="{FF2B5EF4-FFF2-40B4-BE49-F238E27FC236}">
                <a16:creationId xmlns:a16="http://schemas.microsoft.com/office/drawing/2014/main" id="{5721CBDF-C121-7021-1AA5-2B406946BF8F}"/>
              </a:ext>
            </a:extLst>
          </p:cNvPr>
          <p:cNvSpPr>
            <a:spLocks noGrp="1"/>
          </p:cNvSpPr>
          <p:nvPr>
            <p:ph type="body" sz="quarter" idx="18"/>
          </p:nvPr>
        </p:nvSpPr>
        <p:spPr>
          <a:xfrm>
            <a:off x="608012" y="1524000"/>
            <a:ext cx="11277600" cy="5181600"/>
          </a:xfrm>
        </p:spPr>
        <p:txBody>
          <a:bodyPr>
            <a:normAutofit fontScale="92500" lnSpcReduction="20000"/>
          </a:bodyPr>
          <a:lstStyle/>
          <a:p>
            <a:r>
              <a:rPr lang="en-US" dirty="0">
                <a:latin typeface="Arial" panose="020B0604020202020204" pitchFamily="34" charset="0"/>
                <a:cs typeface="Arial" panose="020B0604020202020204" pitchFamily="34" charset="0"/>
              </a:rPr>
              <a:t>HLA-B51 </a:t>
            </a:r>
            <a:r>
              <a:rPr lang="en-US" dirty="0">
                <a:latin typeface="Arial" panose="020B0604020202020204" pitchFamily="34" charset="0"/>
                <a:cs typeface="Arial" panose="020B0604020202020204" pitchFamily="34" charset="0"/>
                <a:sym typeface="Wingdings" pitchFamily="2" charset="2"/>
              </a:rPr>
              <a:t> Negative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Autoimmune Neurologic Disease Reflex Panel </a:t>
            </a:r>
            <a:r>
              <a:rPr lang="en-US" dirty="0">
                <a:latin typeface="Arial" panose="020B0604020202020204" pitchFamily="34" charset="0"/>
                <a:cs typeface="Arial" panose="020B0604020202020204" pitchFamily="34" charset="0"/>
                <a:sym typeface="Wingdings" pitchFamily="2" charset="2"/>
              </a:rPr>
              <a:t> Negative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Autoinflammatory Genetic Panel – 156 genes </a:t>
            </a:r>
            <a:r>
              <a:rPr lang="en-US" dirty="0">
                <a:latin typeface="Arial" panose="020B0604020202020204" pitchFamily="34" charset="0"/>
                <a:cs typeface="Arial" panose="020B0604020202020204" pitchFamily="34" charset="0"/>
                <a:sym typeface="Wingdings" pitchFamily="2" charset="2"/>
              </a:rPr>
              <a:t> Reassuring</a:t>
            </a:r>
            <a:endParaRPr lang="en-US" dirty="0">
              <a:latin typeface="Arial" panose="020B0604020202020204" pitchFamily="34" charset="0"/>
              <a:cs typeface="Arial" panose="020B0604020202020204" pitchFamily="34" charset="0"/>
            </a:endParaRPr>
          </a:p>
          <a:p>
            <a:pPr lvl="2">
              <a:buFont typeface="Arial" panose="020B0604020202020204" pitchFamily="34" charset="0"/>
              <a:buChar char="•"/>
            </a:pPr>
            <a:r>
              <a:rPr lang="en-US" sz="2800" b="0" i="0" u="none" strike="noStrike" dirty="0">
                <a:solidFill>
                  <a:srgbClr val="161616"/>
                </a:solidFill>
                <a:effectLst/>
                <a:latin typeface="Arial" panose="020B0604020202020204" pitchFamily="34" charset="0"/>
                <a:cs typeface="Arial" panose="020B0604020202020204" pitchFamily="34" charset="0"/>
              </a:rPr>
              <a:t>monogenic autoinflammatory syndromes</a:t>
            </a:r>
          </a:p>
          <a:p>
            <a:pPr lvl="2">
              <a:buFont typeface="Arial" panose="020B0604020202020204" pitchFamily="34" charset="0"/>
              <a:buChar char="•"/>
            </a:pPr>
            <a:r>
              <a:rPr lang="en-US" sz="2800" b="0" i="0" u="none" strike="noStrike" dirty="0">
                <a:solidFill>
                  <a:srgbClr val="161616"/>
                </a:solidFill>
                <a:effectLst/>
                <a:latin typeface="Arial" panose="020B0604020202020204" pitchFamily="34" charset="0"/>
                <a:cs typeface="Arial" panose="020B0604020202020204" pitchFamily="34" charset="0"/>
              </a:rPr>
              <a:t>monogenic autoimmunity</a:t>
            </a:r>
          </a:p>
          <a:p>
            <a:pPr lvl="2">
              <a:buFont typeface="Arial" panose="020B0604020202020204" pitchFamily="34" charset="0"/>
              <a:buChar char="•"/>
            </a:pPr>
            <a:r>
              <a:rPr lang="en-US" sz="2800" b="0" i="0" u="none" strike="noStrike" dirty="0">
                <a:solidFill>
                  <a:srgbClr val="161616"/>
                </a:solidFill>
                <a:effectLst/>
                <a:latin typeface="Arial" panose="020B0604020202020204" pitchFamily="34" charset="0"/>
                <a:cs typeface="Arial" panose="020B0604020202020204" pitchFamily="34" charset="0"/>
              </a:rPr>
              <a:t>periodic fever syndromes</a:t>
            </a:r>
          </a:p>
          <a:p>
            <a:pPr lvl="2">
              <a:buFont typeface="Arial" panose="020B0604020202020204" pitchFamily="34" charset="0"/>
              <a:buChar char="•"/>
            </a:pPr>
            <a:r>
              <a:rPr lang="en-US" sz="2800" b="0" i="0" u="none" strike="noStrike" dirty="0">
                <a:solidFill>
                  <a:srgbClr val="161616"/>
                </a:solidFill>
                <a:effectLst/>
                <a:latin typeface="Arial" panose="020B0604020202020204" pitchFamily="34" charset="0"/>
                <a:cs typeface="Arial" panose="020B0604020202020204" pitchFamily="34" charset="0"/>
              </a:rPr>
              <a:t>familial cold autoinflammatory syndromes</a:t>
            </a:r>
          </a:p>
          <a:p>
            <a:pPr lvl="2">
              <a:buFont typeface="Arial" panose="020B0604020202020204" pitchFamily="34" charset="0"/>
              <a:buChar char="•"/>
            </a:pPr>
            <a:r>
              <a:rPr lang="en-US" sz="2800" b="0" i="0" u="none" strike="noStrike" dirty="0">
                <a:solidFill>
                  <a:srgbClr val="161616"/>
                </a:solidFill>
                <a:effectLst/>
                <a:latin typeface="Arial" panose="020B0604020202020204" pitchFamily="34" charset="0"/>
                <a:cs typeface="Arial" panose="020B0604020202020204" pitchFamily="34" charset="0"/>
              </a:rPr>
              <a:t>familial Mediterranean fever</a:t>
            </a:r>
          </a:p>
          <a:p>
            <a:pPr lvl="2">
              <a:buFont typeface="Arial" panose="020B0604020202020204" pitchFamily="34" charset="0"/>
              <a:buChar char="•"/>
            </a:pPr>
            <a:r>
              <a:rPr lang="en-US" sz="2800" b="0" i="0" u="none" strike="noStrike" dirty="0">
                <a:solidFill>
                  <a:srgbClr val="161616"/>
                </a:solidFill>
                <a:effectLst/>
                <a:latin typeface="Arial" panose="020B0604020202020204" pitchFamily="34" charset="0"/>
                <a:cs typeface="Arial" panose="020B0604020202020204" pitchFamily="34" charset="0"/>
              </a:rPr>
              <a:t>monogenic inflammatory bowel disease</a:t>
            </a:r>
          </a:p>
        </p:txBody>
      </p:sp>
    </p:spTree>
    <p:extLst>
      <p:ext uri="{BB962C8B-B14F-4D97-AF65-F5344CB8AC3E}">
        <p14:creationId xmlns:p14="http://schemas.microsoft.com/office/powerpoint/2010/main" val="2382878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64BF8F-2397-1085-280E-EB2696198C3E}"/>
              </a:ext>
            </a:extLst>
          </p:cNvPr>
          <p:cNvSpPr>
            <a:spLocks noGrp="1"/>
          </p:cNvSpPr>
          <p:nvPr>
            <p:ph type="title"/>
          </p:nvPr>
        </p:nvSpPr>
        <p:spPr/>
        <p:txBody>
          <a:bodyPr/>
          <a:lstStyle/>
          <a:p>
            <a:r>
              <a:rPr lang="en-US" sz="4800" b="1" i="0" u="none" strike="noStrike" dirty="0" err="1">
                <a:solidFill>
                  <a:srgbClr val="860000"/>
                </a:solidFill>
                <a:effectLst/>
                <a:latin typeface="Arial" panose="020B0604020202020204" pitchFamily="34" charset="0"/>
                <a:cs typeface="Arial" panose="020B0604020202020204" pitchFamily="34" charset="0"/>
              </a:rPr>
              <a:t>Behçet</a:t>
            </a:r>
            <a:r>
              <a:rPr lang="en-US" sz="4800" b="1" i="0" u="none" strike="noStrike" dirty="0">
                <a:solidFill>
                  <a:srgbClr val="860000"/>
                </a:solidFill>
                <a:effectLst/>
                <a:latin typeface="Arial" panose="020B0604020202020204" pitchFamily="34" charset="0"/>
                <a:cs typeface="Arial" panose="020B0604020202020204" pitchFamily="34" charset="0"/>
              </a:rPr>
              <a:t> Syndrome</a:t>
            </a:r>
            <a:endParaRPr lang="en-US" b="1" dirty="0">
              <a:solidFill>
                <a:srgbClr val="860000"/>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B8553061-D440-1B22-2DD0-1182C4789A25}"/>
              </a:ext>
            </a:extLst>
          </p:cNvPr>
          <p:cNvSpPr>
            <a:spLocks noGrp="1"/>
          </p:cNvSpPr>
          <p:nvPr>
            <p:ph sz="half" idx="1"/>
          </p:nvPr>
        </p:nvSpPr>
        <p:spPr/>
        <p:txBody>
          <a:bodyPr>
            <a:normAutofit/>
          </a:bodyPr>
          <a:lstStyle/>
          <a:p>
            <a:r>
              <a:rPr lang="en-US" dirty="0">
                <a:latin typeface="Arial" panose="020B0604020202020204" pitchFamily="34" charset="0"/>
                <a:cs typeface="Arial" panose="020B0604020202020204" pitchFamily="34" charset="0"/>
              </a:rPr>
              <a:t>Recurrent autoinflammatory illness involving the skin, mucosa, eyes, joints, gut &amp; CNS</a:t>
            </a:r>
          </a:p>
          <a:p>
            <a:r>
              <a:rPr lang="en-US" dirty="0">
                <a:latin typeface="Arial" panose="020B0604020202020204" pitchFamily="34" charset="0"/>
                <a:cs typeface="Arial" panose="020B0604020202020204" pitchFamily="34" charset="0"/>
              </a:rPr>
              <a:t>Type of systemic vasculitis that can affect the small and large vessels of the venous and arterial systems</a:t>
            </a:r>
          </a:p>
          <a:p>
            <a:endParaRPr lang="en-US" dirty="0">
              <a:latin typeface="Arial" panose="020B0604020202020204" pitchFamily="34" charset="0"/>
              <a:cs typeface="Arial" panose="020B0604020202020204" pitchFamily="34" charset="0"/>
            </a:endParaRPr>
          </a:p>
          <a:p>
            <a:pPr marL="109709"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20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64BF8F-2397-1085-280E-EB2696198C3E}"/>
              </a:ext>
            </a:extLst>
          </p:cNvPr>
          <p:cNvSpPr>
            <a:spLocks noGrp="1"/>
          </p:cNvSpPr>
          <p:nvPr>
            <p:ph type="title"/>
          </p:nvPr>
        </p:nvSpPr>
        <p:spPr>
          <a:xfrm>
            <a:off x="608013" y="76200"/>
            <a:ext cx="11300470" cy="1143000"/>
          </a:xfrm>
        </p:spPr>
        <p:txBody>
          <a:bodyPr anchor="ctr">
            <a:normAutofit/>
          </a:bodyPr>
          <a:lstStyle/>
          <a:p>
            <a:r>
              <a:rPr lang="en-US" b="1" i="0" u="none" strike="noStrike" dirty="0" err="1">
                <a:effectLst/>
                <a:latin typeface="Arial" panose="020B0604020202020204" pitchFamily="34" charset="0"/>
                <a:cs typeface="Arial" panose="020B0604020202020204" pitchFamily="34" charset="0"/>
              </a:rPr>
              <a:t>Behçet</a:t>
            </a:r>
            <a:r>
              <a:rPr lang="en-US" b="1" i="0" u="none" strike="noStrike" dirty="0">
                <a:effectLst/>
                <a:latin typeface="Arial" panose="020B0604020202020204" pitchFamily="34" charset="0"/>
                <a:cs typeface="Arial" panose="020B0604020202020204" pitchFamily="34" charset="0"/>
              </a:rPr>
              <a:t> Syndrome</a:t>
            </a:r>
            <a:endParaRPr lang="en-US"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74325C5-02BD-9021-BA29-57B10709922E}"/>
              </a:ext>
            </a:extLst>
          </p:cNvPr>
          <p:cNvSpPr>
            <a:spLocks noGrp="1"/>
          </p:cNvSpPr>
          <p:nvPr>
            <p:ph sz="half" idx="1"/>
          </p:nvPr>
        </p:nvSpPr>
        <p:spPr>
          <a:xfrm>
            <a:off x="249884" y="1108165"/>
            <a:ext cx="4930128" cy="5507967"/>
          </a:xfrm>
        </p:spPr>
        <p:txBody>
          <a:bodyPr>
            <a:noAutofit/>
          </a:bodyPr>
          <a:lstStyle/>
          <a:p>
            <a:pPr>
              <a:lnSpc>
                <a:spcPct val="90000"/>
              </a:lnSpc>
            </a:pPr>
            <a:r>
              <a:rPr lang="en-US" dirty="0">
                <a:latin typeface="Arial" panose="020B0604020202020204" pitchFamily="34" charset="0"/>
                <a:cs typeface="Arial" panose="020B0604020202020204" pitchFamily="34" charset="0"/>
              </a:rPr>
              <a:t>HLA-B*51 is a genetic risk factor but is only present in ~ 50% of cases of true disease</a:t>
            </a:r>
          </a:p>
          <a:p>
            <a:pPr>
              <a:lnSpc>
                <a:spcPct val="90000"/>
              </a:lnSpc>
            </a:pPr>
            <a:r>
              <a:rPr lang="en-US" dirty="0">
                <a:latin typeface="Arial" panose="020B0604020202020204" pitchFamily="34" charset="0"/>
                <a:cs typeface="Arial" panose="020B0604020202020204" pitchFamily="34" charset="0"/>
              </a:rPr>
              <a:t>Concept of </a:t>
            </a:r>
            <a:r>
              <a:rPr lang="en-US" i="1" u="none" strike="noStrike" dirty="0" err="1">
                <a:effectLst/>
                <a:latin typeface="Arial" panose="020B0604020202020204" pitchFamily="34" charset="0"/>
                <a:cs typeface="Arial" panose="020B0604020202020204" pitchFamily="34" charset="0"/>
              </a:rPr>
              <a:t>Behçets</a:t>
            </a:r>
            <a:r>
              <a:rPr lang="en-US" i="1" u="none" strike="noStrike" dirty="0">
                <a:effectLst/>
                <a:latin typeface="Arial" panose="020B0604020202020204" pitchFamily="34" charset="0"/>
                <a:cs typeface="Arial" panose="020B0604020202020204" pitchFamily="34" charset="0"/>
              </a:rPr>
              <a:t> Spectrum </a:t>
            </a:r>
            <a:r>
              <a:rPr lang="en-US" i="1" dirty="0">
                <a:latin typeface="Arial" panose="020B0604020202020204" pitchFamily="34" charset="0"/>
                <a:cs typeface="Arial" panose="020B0604020202020204" pitchFamily="34" charset="0"/>
              </a:rPr>
              <a:t>Disorder</a:t>
            </a:r>
            <a:r>
              <a:rPr lang="en-US" dirty="0">
                <a:latin typeface="Arial" panose="020B0604020202020204" pitchFamily="34" charset="0"/>
                <a:cs typeface="Arial" panose="020B0604020202020204" pitchFamily="34" charset="0"/>
              </a:rPr>
              <a:t> – useful to move forward with treatment</a:t>
            </a:r>
          </a:p>
          <a:p>
            <a:pPr>
              <a:lnSpc>
                <a:spcPct val="90000"/>
              </a:lnSpc>
            </a:pPr>
            <a:r>
              <a:rPr lang="en-US" dirty="0">
                <a:latin typeface="Arial" panose="020B0604020202020204" pitchFamily="34" charset="0"/>
                <a:cs typeface="Arial" panose="020B0604020202020204" pitchFamily="34" charset="0"/>
              </a:rPr>
              <a:t>Onset most common between the ages of 20 – 40</a:t>
            </a:r>
          </a:p>
          <a:p>
            <a:pPr>
              <a:lnSpc>
                <a:spcPct val="90000"/>
              </a:lnSpc>
            </a:pPr>
            <a:r>
              <a:rPr lang="en-US" dirty="0">
                <a:latin typeface="Arial" panose="020B0604020202020204" pitchFamily="34" charset="0"/>
                <a:cs typeface="Arial" panose="020B0604020202020204" pitchFamily="34" charset="0"/>
              </a:rPr>
              <a:t>M = F but males tend to have more severe disease</a:t>
            </a:r>
          </a:p>
        </p:txBody>
      </p:sp>
      <p:pic>
        <p:nvPicPr>
          <p:cNvPr id="5" name="Content Placeholder 4">
            <a:extLst>
              <a:ext uri="{FF2B5EF4-FFF2-40B4-BE49-F238E27FC236}">
                <a16:creationId xmlns:a16="http://schemas.microsoft.com/office/drawing/2014/main" id="{4C0C1669-6A20-C2D9-DA10-2DE4BA83A37D}"/>
              </a:ext>
            </a:extLst>
          </p:cNvPr>
          <p:cNvPicPr>
            <a:picLocks noGrp="1" noChangeAspect="1"/>
          </p:cNvPicPr>
          <p:nvPr>
            <p:ph sz="half" idx="2"/>
          </p:nvPr>
        </p:nvPicPr>
        <p:blipFill>
          <a:blip r:embed="rId3"/>
          <a:stretch>
            <a:fillRect/>
          </a:stretch>
        </p:blipFill>
        <p:spPr>
          <a:xfrm>
            <a:off x="5267497" y="914400"/>
            <a:ext cx="6999115" cy="4724400"/>
          </a:xfrm>
          <a:prstGeom prst="rect">
            <a:avLst/>
          </a:prstGeom>
          <a:noFill/>
        </p:spPr>
      </p:pic>
      <p:sp>
        <p:nvSpPr>
          <p:cNvPr id="6" name="TextBox 5">
            <a:extLst>
              <a:ext uri="{FF2B5EF4-FFF2-40B4-BE49-F238E27FC236}">
                <a16:creationId xmlns:a16="http://schemas.microsoft.com/office/drawing/2014/main" id="{55B8E37E-FB88-BD8B-3134-F5A1AA139EB0}"/>
              </a:ext>
            </a:extLst>
          </p:cNvPr>
          <p:cNvSpPr txBox="1"/>
          <p:nvPr/>
        </p:nvSpPr>
        <p:spPr>
          <a:xfrm>
            <a:off x="6786255" y="6616133"/>
            <a:ext cx="5105400" cy="246221"/>
          </a:xfrm>
          <a:prstGeom prst="rect">
            <a:avLst/>
          </a:prstGeom>
          <a:noFill/>
        </p:spPr>
        <p:txBody>
          <a:bodyPr wrap="square" rtlCol="0">
            <a:spAutoFit/>
          </a:bodyPr>
          <a:lstStyle/>
          <a:p>
            <a:r>
              <a:rPr lang="en-US" sz="1000" b="0" i="0" dirty="0" err="1">
                <a:solidFill>
                  <a:srgbClr val="212121"/>
                </a:solidFill>
                <a:effectLst/>
                <a:latin typeface="Arial" panose="020B0604020202020204" pitchFamily="34" charset="0"/>
                <a:cs typeface="Arial" panose="020B0604020202020204" pitchFamily="34" charset="0"/>
              </a:rPr>
              <a:t>Yazici</a:t>
            </a:r>
            <a:r>
              <a:rPr lang="en-US" sz="1000" b="0" i="0" dirty="0">
                <a:solidFill>
                  <a:srgbClr val="212121"/>
                </a:solidFill>
                <a:effectLst/>
                <a:latin typeface="Arial" panose="020B0604020202020204" pitchFamily="34" charset="0"/>
                <a:cs typeface="Arial" panose="020B0604020202020204" pitchFamily="34" charset="0"/>
              </a:rPr>
              <a:t> Y, et al. </a:t>
            </a:r>
            <a:r>
              <a:rPr lang="en-US" sz="1000" b="0" i="0" dirty="0" err="1">
                <a:solidFill>
                  <a:srgbClr val="212121"/>
                </a:solidFill>
                <a:effectLst/>
                <a:latin typeface="Arial" panose="020B0604020202020204" pitchFamily="34" charset="0"/>
                <a:cs typeface="Arial" panose="020B0604020202020204" pitchFamily="34" charset="0"/>
              </a:rPr>
              <a:t>Behçet</a:t>
            </a:r>
            <a:r>
              <a:rPr lang="en-US" sz="1000" b="0" i="0" dirty="0">
                <a:solidFill>
                  <a:srgbClr val="212121"/>
                </a:solidFill>
                <a:effectLst/>
                <a:latin typeface="Arial" panose="020B0604020202020204" pitchFamily="34" charset="0"/>
                <a:cs typeface="Arial" panose="020B0604020202020204" pitchFamily="34" charset="0"/>
              </a:rPr>
              <a:t> syndrome. Nat Rev Dis Primers. 2021 Sep 16;7(1):67</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66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DA31-9E3E-85C3-4049-6816275A3CD4}"/>
              </a:ext>
            </a:extLst>
          </p:cNvPr>
          <p:cNvSpPr>
            <a:spLocks noGrp="1"/>
          </p:cNvSpPr>
          <p:nvPr>
            <p:ph type="title"/>
          </p:nvPr>
        </p:nvSpPr>
        <p:spPr>
          <a:xfrm>
            <a:off x="520699" y="762000"/>
            <a:ext cx="4267200" cy="1143000"/>
          </a:xfrm>
        </p:spPr>
        <p:txBody>
          <a:bodyPr anchor="ctr">
            <a:normAutofit fontScale="90000"/>
          </a:bodyPr>
          <a:lstStyle/>
          <a:p>
            <a:r>
              <a:rPr lang="en-US" dirty="0">
                <a:latin typeface="Arial" panose="020B0604020202020204" pitchFamily="34" charset="0"/>
                <a:cs typeface="Arial" panose="020B0604020202020204" pitchFamily="34" charset="0"/>
              </a:rPr>
              <a:t>Clinical Features &amp; Differential Diagnosis </a:t>
            </a:r>
            <a:endParaRPr lang="en-US"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AE9185-CB80-5D4B-50A2-EDDA9EC23FE8}"/>
              </a:ext>
            </a:extLst>
          </p:cNvPr>
          <p:cNvPicPr>
            <a:picLocks noChangeAspect="1"/>
          </p:cNvPicPr>
          <p:nvPr/>
        </p:nvPicPr>
        <p:blipFill rotWithShape="1">
          <a:blip r:embed="rId2"/>
          <a:srcRect l="6381" r="6085" b="6593"/>
          <a:stretch/>
        </p:blipFill>
        <p:spPr>
          <a:xfrm>
            <a:off x="4951412" y="-66244"/>
            <a:ext cx="7237413" cy="6912135"/>
          </a:xfrm>
          <a:prstGeom prst="rect">
            <a:avLst/>
          </a:prstGeom>
          <a:noFill/>
        </p:spPr>
      </p:pic>
      <p:sp>
        <p:nvSpPr>
          <p:cNvPr id="5" name="TextBox 4">
            <a:extLst>
              <a:ext uri="{FF2B5EF4-FFF2-40B4-BE49-F238E27FC236}">
                <a16:creationId xmlns:a16="http://schemas.microsoft.com/office/drawing/2014/main" id="{C042C5D1-56DD-136E-B9F5-2665E77D059C}"/>
              </a:ext>
            </a:extLst>
          </p:cNvPr>
          <p:cNvSpPr txBox="1"/>
          <p:nvPr/>
        </p:nvSpPr>
        <p:spPr>
          <a:xfrm>
            <a:off x="334961" y="6476559"/>
            <a:ext cx="4484687" cy="369332"/>
          </a:xfrm>
          <a:prstGeom prst="rect">
            <a:avLst/>
          </a:prstGeom>
          <a:noFill/>
        </p:spPr>
        <p:txBody>
          <a:bodyPr wrap="square" rtlCol="0">
            <a:spAutoFit/>
          </a:bodyPr>
          <a:lstStyle/>
          <a:p>
            <a:r>
              <a:rPr lang="en-US" sz="900" b="0" i="0" u="none" strike="noStrike" dirty="0" err="1">
                <a:solidFill>
                  <a:srgbClr val="000000"/>
                </a:solidFill>
                <a:effectLst/>
                <a:latin typeface="Arial" panose="020B0604020202020204" pitchFamily="34" charset="0"/>
                <a:cs typeface="Arial" panose="020B0604020202020204" pitchFamily="34" charset="0"/>
              </a:rPr>
              <a:t>Yazici</a:t>
            </a:r>
            <a:r>
              <a:rPr lang="en-US" sz="900" b="0" i="0" u="none" strike="noStrike" dirty="0">
                <a:solidFill>
                  <a:srgbClr val="000000"/>
                </a:solidFill>
                <a:effectLst/>
                <a:latin typeface="Arial" panose="020B0604020202020204" pitchFamily="34" charset="0"/>
                <a:cs typeface="Arial" panose="020B0604020202020204" pitchFamily="34" charset="0"/>
              </a:rPr>
              <a:t>, H., et al. </a:t>
            </a:r>
            <a:r>
              <a:rPr lang="en-US" sz="900" b="0" i="0" u="none" strike="noStrike" dirty="0" err="1">
                <a:solidFill>
                  <a:srgbClr val="000000"/>
                </a:solidFill>
                <a:effectLst/>
                <a:latin typeface="Arial" panose="020B0604020202020204" pitchFamily="34" charset="0"/>
                <a:cs typeface="Arial" panose="020B0604020202020204" pitchFamily="34" charset="0"/>
              </a:rPr>
              <a:t>Behçet</a:t>
            </a:r>
            <a:r>
              <a:rPr lang="en-US" sz="900" b="0" i="0" u="none" strike="noStrike" dirty="0">
                <a:solidFill>
                  <a:srgbClr val="000000"/>
                </a:solidFill>
                <a:effectLst/>
                <a:latin typeface="Arial" panose="020B0604020202020204" pitchFamily="34" charset="0"/>
                <a:cs typeface="Arial" panose="020B0604020202020204" pitchFamily="34" charset="0"/>
              </a:rPr>
              <a:t> syndrome: a contemporary view. Nat Rev </a:t>
            </a:r>
            <a:r>
              <a:rPr lang="en-US" sz="900" b="0" i="0" u="none" strike="noStrike" dirty="0" err="1">
                <a:solidFill>
                  <a:srgbClr val="000000"/>
                </a:solidFill>
                <a:effectLst/>
                <a:latin typeface="Arial" panose="020B0604020202020204" pitchFamily="34" charset="0"/>
                <a:cs typeface="Arial" panose="020B0604020202020204" pitchFamily="34" charset="0"/>
              </a:rPr>
              <a:t>Rheumatol</a:t>
            </a:r>
            <a:r>
              <a:rPr lang="en-US" sz="900" b="0" i="0" u="none" strike="noStrike" dirty="0">
                <a:solidFill>
                  <a:srgbClr val="000000"/>
                </a:solidFill>
                <a:effectLst/>
                <a:latin typeface="Arial" panose="020B0604020202020204" pitchFamily="34" charset="0"/>
                <a:cs typeface="Arial" panose="020B0604020202020204" pitchFamily="34" charset="0"/>
              </a:rPr>
              <a:t> 14, 107–119 (2018). </a:t>
            </a:r>
            <a:endParaRPr lang="en-US" sz="1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87D0FE-0C7C-274E-B609-27BE36350DA9}"/>
              </a:ext>
            </a:extLst>
          </p:cNvPr>
          <p:cNvSpPr/>
          <p:nvPr/>
        </p:nvSpPr>
        <p:spPr>
          <a:xfrm>
            <a:off x="5026818" y="4876800"/>
            <a:ext cx="7086600" cy="609600"/>
          </a:xfrm>
          <a:prstGeom prst="rect">
            <a:avLst/>
          </a:prstGeom>
          <a:noFill/>
          <a:ln w="41275">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2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DA31-9E3E-85C3-4049-6816275A3CD4}"/>
              </a:ext>
            </a:extLst>
          </p:cNvPr>
          <p:cNvSpPr>
            <a:spLocks noGrp="1"/>
          </p:cNvSpPr>
          <p:nvPr>
            <p:ph type="title"/>
          </p:nvPr>
        </p:nvSpPr>
        <p:spPr>
          <a:xfrm>
            <a:off x="608012" y="1023953"/>
            <a:ext cx="4267200" cy="1143000"/>
          </a:xfrm>
        </p:spPr>
        <p:txBody>
          <a:bodyPr anchor="ctr">
            <a:normAutofit fontScale="90000"/>
          </a:bodyPr>
          <a:lstStyle/>
          <a:p>
            <a:r>
              <a:rPr lang="en-US" dirty="0">
                <a:latin typeface="Arial" panose="020B0604020202020204" pitchFamily="34" charset="0"/>
                <a:cs typeface="Arial" panose="020B0604020202020204" pitchFamily="34" charset="0"/>
              </a:rPr>
              <a:t>Clinical Features &amp; Differential Diagnosis </a:t>
            </a:r>
            <a:endParaRPr lang="en-US"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59EBB66-0750-8A4E-7F73-52B3BE29A1F3}"/>
              </a:ext>
            </a:extLst>
          </p:cNvPr>
          <p:cNvPicPr>
            <a:picLocks noChangeAspect="1"/>
          </p:cNvPicPr>
          <p:nvPr/>
        </p:nvPicPr>
        <p:blipFill>
          <a:blip r:embed="rId3"/>
          <a:stretch>
            <a:fillRect/>
          </a:stretch>
        </p:blipFill>
        <p:spPr>
          <a:xfrm>
            <a:off x="3950900" y="457200"/>
            <a:ext cx="8237925" cy="6324600"/>
          </a:xfrm>
          <a:prstGeom prst="rect">
            <a:avLst/>
          </a:prstGeom>
        </p:spPr>
      </p:pic>
      <p:sp>
        <p:nvSpPr>
          <p:cNvPr id="5" name="TextBox 4">
            <a:extLst>
              <a:ext uri="{FF2B5EF4-FFF2-40B4-BE49-F238E27FC236}">
                <a16:creationId xmlns:a16="http://schemas.microsoft.com/office/drawing/2014/main" id="{FFEC8017-48AF-3241-AC1D-BA022026A8C2}"/>
              </a:ext>
            </a:extLst>
          </p:cNvPr>
          <p:cNvSpPr txBox="1"/>
          <p:nvPr/>
        </p:nvSpPr>
        <p:spPr>
          <a:xfrm>
            <a:off x="303212" y="6657945"/>
            <a:ext cx="4191000" cy="200055"/>
          </a:xfrm>
          <a:prstGeom prst="rect">
            <a:avLst/>
          </a:prstGeom>
          <a:noFill/>
        </p:spPr>
        <p:txBody>
          <a:bodyPr wrap="square" rtlCol="0">
            <a:spAutoFit/>
          </a:bodyPr>
          <a:lstStyle/>
          <a:p>
            <a:r>
              <a:rPr lang="en-US" sz="700" b="0" i="0" u="none" strike="noStrike" dirty="0" err="1">
                <a:solidFill>
                  <a:srgbClr val="000000"/>
                </a:solidFill>
                <a:effectLst/>
                <a:latin typeface="Arial" panose="020B0604020202020204" pitchFamily="34" charset="0"/>
                <a:cs typeface="Arial" panose="020B0604020202020204" pitchFamily="34" charset="0"/>
              </a:rPr>
              <a:t>Yazici</a:t>
            </a:r>
            <a:r>
              <a:rPr lang="en-US" sz="700" b="0" i="0" u="none" strike="noStrike" dirty="0">
                <a:solidFill>
                  <a:srgbClr val="000000"/>
                </a:solidFill>
                <a:effectLst/>
                <a:latin typeface="Arial" panose="020B0604020202020204" pitchFamily="34" charset="0"/>
                <a:cs typeface="Arial" panose="020B0604020202020204" pitchFamily="34" charset="0"/>
              </a:rPr>
              <a:t>, H., et al. </a:t>
            </a:r>
            <a:r>
              <a:rPr lang="en-US" sz="700" b="0" i="0" u="none" strike="noStrike" dirty="0" err="1">
                <a:solidFill>
                  <a:srgbClr val="000000"/>
                </a:solidFill>
                <a:effectLst/>
                <a:latin typeface="Arial" panose="020B0604020202020204" pitchFamily="34" charset="0"/>
                <a:cs typeface="Arial" panose="020B0604020202020204" pitchFamily="34" charset="0"/>
              </a:rPr>
              <a:t>Behçet</a:t>
            </a:r>
            <a:r>
              <a:rPr lang="en-US" sz="700" b="0" i="0" u="none" strike="noStrike" dirty="0">
                <a:solidFill>
                  <a:srgbClr val="000000"/>
                </a:solidFill>
                <a:effectLst/>
                <a:latin typeface="Arial" panose="020B0604020202020204" pitchFamily="34" charset="0"/>
                <a:cs typeface="Arial" panose="020B0604020202020204" pitchFamily="34" charset="0"/>
              </a:rPr>
              <a:t> syndrome: a contemporary view. Nat Rev </a:t>
            </a:r>
            <a:r>
              <a:rPr lang="en-US" sz="700" b="0" i="0" u="none" strike="noStrike" dirty="0" err="1">
                <a:solidFill>
                  <a:srgbClr val="000000"/>
                </a:solidFill>
                <a:effectLst/>
                <a:latin typeface="Arial" panose="020B0604020202020204" pitchFamily="34" charset="0"/>
                <a:cs typeface="Arial" panose="020B0604020202020204" pitchFamily="34" charset="0"/>
              </a:rPr>
              <a:t>Rheumatol</a:t>
            </a:r>
            <a:r>
              <a:rPr lang="en-US" sz="700" b="0" i="0" u="none" strike="noStrike" dirty="0">
                <a:solidFill>
                  <a:srgbClr val="000000"/>
                </a:solidFill>
                <a:effectLst/>
                <a:latin typeface="Arial" panose="020B0604020202020204" pitchFamily="34" charset="0"/>
                <a:cs typeface="Arial" panose="020B0604020202020204" pitchFamily="34" charset="0"/>
              </a:rPr>
              <a:t> 14, 107–119 (2018). </a:t>
            </a:r>
            <a:endParaRPr lang="en-US"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58B94B0-115C-7681-42A7-C4F92A065F81}"/>
              </a:ext>
            </a:extLst>
          </p:cNvPr>
          <p:cNvSpPr/>
          <p:nvPr/>
        </p:nvSpPr>
        <p:spPr>
          <a:xfrm>
            <a:off x="4113212" y="2933700"/>
            <a:ext cx="7467600" cy="457200"/>
          </a:xfrm>
          <a:prstGeom prst="rect">
            <a:avLst/>
          </a:prstGeom>
          <a:noFill/>
          <a:ln w="41275">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9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3E0C20-4650-BEFB-AA9C-FDB4FBBBCA48}"/>
              </a:ext>
            </a:extLst>
          </p:cNvPr>
          <p:cNvPicPr>
            <a:picLocks noGrp="1" noChangeAspect="1"/>
          </p:cNvPicPr>
          <p:nvPr>
            <p:ph sz="quarter" idx="10"/>
          </p:nvPr>
        </p:nvPicPr>
        <p:blipFill>
          <a:blip r:embed="rId2"/>
          <a:stretch>
            <a:fillRect/>
          </a:stretch>
        </p:blipFill>
        <p:spPr>
          <a:xfrm>
            <a:off x="1598612" y="457200"/>
            <a:ext cx="9203767" cy="5867400"/>
          </a:xfrm>
          <a:prstGeom prst="rect">
            <a:avLst/>
          </a:prstGeom>
          <a:noFill/>
        </p:spPr>
      </p:pic>
    </p:spTree>
    <p:extLst>
      <p:ext uri="{BB962C8B-B14F-4D97-AF65-F5344CB8AC3E}">
        <p14:creationId xmlns:p14="http://schemas.microsoft.com/office/powerpoint/2010/main" val="1607831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B25F-274D-B045-651F-6F8C7ECBED3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HPI</a:t>
            </a:r>
          </a:p>
        </p:txBody>
      </p:sp>
      <p:sp>
        <p:nvSpPr>
          <p:cNvPr id="3" name="Text Placeholder 2">
            <a:extLst>
              <a:ext uri="{FF2B5EF4-FFF2-40B4-BE49-F238E27FC236}">
                <a16:creationId xmlns:a16="http://schemas.microsoft.com/office/drawing/2014/main" id="{61DCB374-6431-9206-540C-A40D65756BF8}"/>
              </a:ext>
            </a:extLst>
          </p:cNvPr>
          <p:cNvSpPr>
            <a:spLocks noGrp="1"/>
          </p:cNvSpPr>
          <p:nvPr>
            <p:ph type="body" sz="quarter" idx="18"/>
          </p:nvPr>
        </p:nvSpPr>
        <p:spPr/>
        <p:txBody>
          <a:bodyPr>
            <a:normAutofit lnSpcReduction="10000"/>
          </a:bodyPr>
          <a:lstStyle/>
          <a:p>
            <a:r>
              <a:rPr lang="en-US" dirty="0">
                <a:latin typeface="Arial" panose="020B0604020202020204" pitchFamily="34" charset="0"/>
                <a:cs typeface="Arial" panose="020B0604020202020204" pitchFamily="34" charset="0"/>
              </a:rPr>
              <a:t>6-day history of intermittent fever attributed to the patient’s known h/o of panniculitis </a:t>
            </a:r>
          </a:p>
          <a:p>
            <a:r>
              <a:rPr lang="en-US" dirty="0">
                <a:latin typeface="Arial" panose="020B0604020202020204" pitchFamily="34" charset="0"/>
                <a:cs typeface="Arial" panose="020B0604020202020204" pitchFamily="34" charset="0"/>
              </a:rPr>
              <a:t>5-day history of imbalance and near falls</a:t>
            </a:r>
          </a:p>
          <a:p>
            <a:r>
              <a:rPr lang="en-US" dirty="0">
                <a:latin typeface="Arial" panose="020B0604020202020204" pitchFamily="34" charset="0"/>
                <a:cs typeface="Arial" panose="020B0604020202020204" pitchFamily="34" charset="0"/>
              </a:rPr>
              <a:t>4-day history of worsening headache</a:t>
            </a:r>
          </a:p>
          <a:p>
            <a:r>
              <a:rPr lang="en-US" dirty="0">
                <a:latin typeface="Arial" panose="020B0604020202020204" pitchFamily="34" charset="0"/>
                <a:cs typeface="Arial" panose="020B0604020202020204" pitchFamily="34" charset="0"/>
              </a:rPr>
              <a:t>3-days of difficulty speaking and word-finding issues with confusion and personality changes (acting more childish)</a:t>
            </a:r>
          </a:p>
          <a:p>
            <a:r>
              <a:rPr lang="en-US" dirty="0">
                <a:latin typeface="Arial" panose="020B0604020202020204" pitchFamily="34" charset="0"/>
                <a:cs typeface="Arial" panose="020B0604020202020204" pitchFamily="34" charset="0"/>
              </a:rPr>
              <a:t>2-day history of spastic movements in the BUE</a:t>
            </a:r>
          </a:p>
        </p:txBody>
      </p:sp>
    </p:spTree>
    <p:extLst>
      <p:ext uri="{BB962C8B-B14F-4D97-AF65-F5344CB8AC3E}">
        <p14:creationId xmlns:p14="http://schemas.microsoft.com/office/powerpoint/2010/main" val="2195812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9AFB-FCFD-D2FE-32D1-4764DF4D0A4A}"/>
              </a:ext>
            </a:extLst>
          </p:cNvPr>
          <p:cNvSpPr>
            <a:spLocks noGrp="1"/>
          </p:cNvSpPr>
          <p:nvPr>
            <p:ph type="title"/>
          </p:nvPr>
        </p:nvSpPr>
        <p:spPr>
          <a:xfrm>
            <a:off x="608013" y="152400"/>
            <a:ext cx="11300470" cy="1143000"/>
          </a:xfrm>
        </p:spPr>
        <p:txBody>
          <a:bodyPr anchor="ctr">
            <a:normAutofit/>
          </a:bodyPr>
          <a:lstStyle/>
          <a:p>
            <a:r>
              <a:rPr lang="en-US" dirty="0">
                <a:latin typeface="Arial" panose="020B0604020202020204" pitchFamily="34" charset="0"/>
                <a:cs typeface="Arial" panose="020B0604020202020204" pitchFamily="34" charset="0"/>
              </a:rPr>
              <a:t>CNS Involvement</a:t>
            </a:r>
          </a:p>
        </p:txBody>
      </p:sp>
      <p:pic>
        <p:nvPicPr>
          <p:cNvPr id="4" name="Picture 3">
            <a:extLst>
              <a:ext uri="{FF2B5EF4-FFF2-40B4-BE49-F238E27FC236}">
                <a16:creationId xmlns:a16="http://schemas.microsoft.com/office/drawing/2014/main" id="{D2D98E8B-AF82-3FB1-1F7D-C49E71768D22}"/>
              </a:ext>
            </a:extLst>
          </p:cNvPr>
          <p:cNvPicPr>
            <a:picLocks noChangeAspect="1"/>
          </p:cNvPicPr>
          <p:nvPr/>
        </p:nvPicPr>
        <p:blipFill>
          <a:blip r:embed="rId3"/>
          <a:stretch>
            <a:fillRect/>
          </a:stretch>
        </p:blipFill>
        <p:spPr>
          <a:xfrm>
            <a:off x="5103812" y="1524000"/>
            <a:ext cx="7138904" cy="2926951"/>
          </a:xfrm>
          <a:prstGeom prst="rect">
            <a:avLst/>
          </a:prstGeom>
          <a:noFill/>
          <a:effectLst>
            <a:outerShdw blurRad="50800" dist="38100" dir="2700000" algn="tl" rotWithShape="0">
              <a:prstClr val="black">
                <a:alpha val="40000"/>
              </a:prstClr>
            </a:outerShdw>
          </a:effectLst>
        </p:spPr>
      </p:pic>
      <p:sp>
        <p:nvSpPr>
          <p:cNvPr id="9" name="Text Placeholder 3">
            <a:extLst>
              <a:ext uri="{FF2B5EF4-FFF2-40B4-BE49-F238E27FC236}">
                <a16:creationId xmlns:a16="http://schemas.microsoft.com/office/drawing/2014/main" id="{1184E3B6-69AE-4B68-1089-161021BB7C6D}"/>
              </a:ext>
            </a:extLst>
          </p:cNvPr>
          <p:cNvSpPr>
            <a:spLocks noGrp="1"/>
          </p:cNvSpPr>
          <p:nvPr>
            <p:ph type="body" sz="quarter" idx="18"/>
          </p:nvPr>
        </p:nvSpPr>
        <p:spPr>
          <a:xfrm>
            <a:off x="5121274" y="6477000"/>
            <a:ext cx="7620000" cy="457200"/>
          </a:xfrm>
        </p:spPr>
        <p:txBody>
          <a:bodyPr/>
          <a:lstStyle/>
          <a:p>
            <a:r>
              <a:rPr lang="en-US" sz="1000" b="0" i="0" dirty="0" err="1">
                <a:solidFill>
                  <a:srgbClr val="212121"/>
                </a:solidFill>
                <a:effectLst/>
                <a:latin typeface="Arial" panose="020B0604020202020204" pitchFamily="34" charset="0"/>
                <a:cs typeface="Arial" panose="020B0604020202020204" pitchFamily="34" charset="0"/>
              </a:rPr>
              <a:t>Uygunoğlu</a:t>
            </a:r>
            <a:r>
              <a:rPr lang="en-US" sz="1000" b="0" i="0" dirty="0">
                <a:solidFill>
                  <a:srgbClr val="212121"/>
                </a:solidFill>
                <a:effectLst/>
                <a:latin typeface="Arial" panose="020B0604020202020204" pitchFamily="34" charset="0"/>
                <a:cs typeface="Arial" panose="020B0604020202020204" pitchFamily="34" charset="0"/>
              </a:rPr>
              <a:t> U, Siva A. Nervous system involvement in </a:t>
            </a:r>
            <a:r>
              <a:rPr lang="en-US" sz="1000" b="0" i="0" dirty="0" err="1">
                <a:solidFill>
                  <a:srgbClr val="212121"/>
                </a:solidFill>
                <a:effectLst/>
                <a:latin typeface="Arial" panose="020B0604020202020204" pitchFamily="34" charset="0"/>
                <a:cs typeface="Arial" panose="020B0604020202020204" pitchFamily="34" charset="0"/>
              </a:rPr>
              <a:t>Behçet's</a:t>
            </a:r>
            <a:r>
              <a:rPr lang="en-US" sz="1000" b="0" i="0" dirty="0">
                <a:solidFill>
                  <a:srgbClr val="212121"/>
                </a:solidFill>
                <a:effectLst/>
                <a:latin typeface="Arial" panose="020B0604020202020204" pitchFamily="34" charset="0"/>
                <a:cs typeface="Arial" panose="020B0604020202020204" pitchFamily="34" charset="0"/>
              </a:rPr>
              <a:t> syndrome. </a:t>
            </a:r>
            <a:r>
              <a:rPr lang="en-US" sz="1000" b="0" i="0" dirty="0" err="1">
                <a:solidFill>
                  <a:srgbClr val="212121"/>
                </a:solidFill>
                <a:effectLst/>
                <a:latin typeface="Arial" panose="020B0604020202020204" pitchFamily="34" charset="0"/>
                <a:cs typeface="Arial" panose="020B0604020202020204" pitchFamily="34" charset="0"/>
              </a:rPr>
              <a:t>Curr</a:t>
            </a:r>
            <a:r>
              <a:rPr lang="en-US" sz="1000" b="0" i="0" dirty="0">
                <a:solidFill>
                  <a:srgbClr val="212121"/>
                </a:solidFill>
                <a:effectLst/>
                <a:latin typeface="Arial" panose="020B0604020202020204" pitchFamily="34" charset="0"/>
                <a:cs typeface="Arial" panose="020B0604020202020204" pitchFamily="34" charset="0"/>
              </a:rPr>
              <a:t> </a:t>
            </a:r>
            <a:r>
              <a:rPr lang="en-US" sz="1000" b="0" i="0" dirty="0" err="1">
                <a:solidFill>
                  <a:srgbClr val="212121"/>
                </a:solidFill>
                <a:effectLst/>
                <a:latin typeface="Arial" panose="020B0604020202020204" pitchFamily="34" charset="0"/>
                <a:cs typeface="Arial" panose="020B0604020202020204" pitchFamily="34" charset="0"/>
              </a:rPr>
              <a:t>Opin</a:t>
            </a:r>
            <a:r>
              <a:rPr lang="en-US" sz="1000" b="0" i="0" dirty="0">
                <a:solidFill>
                  <a:srgbClr val="212121"/>
                </a:solidFill>
                <a:effectLst/>
                <a:latin typeface="Arial" panose="020B0604020202020204" pitchFamily="34" charset="0"/>
                <a:cs typeface="Arial" panose="020B0604020202020204" pitchFamily="34" charset="0"/>
              </a:rPr>
              <a:t> </a:t>
            </a:r>
            <a:r>
              <a:rPr lang="en-US" sz="1000" b="0" i="0" dirty="0" err="1">
                <a:solidFill>
                  <a:srgbClr val="212121"/>
                </a:solidFill>
                <a:effectLst/>
                <a:latin typeface="Arial" panose="020B0604020202020204" pitchFamily="34" charset="0"/>
                <a:cs typeface="Arial" panose="020B0604020202020204" pitchFamily="34" charset="0"/>
              </a:rPr>
              <a:t>Rheumatol</a:t>
            </a:r>
            <a:r>
              <a:rPr lang="en-US" sz="1000" b="0" i="0" dirty="0">
                <a:solidFill>
                  <a:srgbClr val="212121"/>
                </a:solidFill>
                <a:effectLst/>
                <a:latin typeface="Arial" panose="020B0604020202020204" pitchFamily="34" charset="0"/>
                <a:cs typeface="Arial" panose="020B0604020202020204" pitchFamily="34" charset="0"/>
              </a:rPr>
              <a:t>. 2019 Jan;31(1):32-39</a:t>
            </a:r>
            <a:endParaRPr lang="en-US" sz="1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87F1EC3-F7E1-C8A0-B242-8296E595AF95}"/>
              </a:ext>
            </a:extLst>
          </p:cNvPr>
          <p:cNvSpPr>
            <a:spLocks noGrp="1"/>
          </p:cNvSpPr>
          <p:nvPr>
            <p:ph type="body" sz="quarter" idx="19"/>
          </p:nvPr>
        </p:nvSpPr>
        <p:spPr>
          <a:xfrm>
            <a:off x="227012" y="1524000"/>
            <a:ext cx="4876800" cy="5334000"/>
          </a:xfrm>
        </p:spPr>
        <p:txBody>
          <a:bodyPr>
            <a:normAutofit fontScale="92500" lnSpcReduction="10000"/>
          </a:bodyPr>
          <a:lstStyle/>
          <a:p>
            <a:pPr>
              <a:lnSpc>
                <a:spcPct val="90000"/>
              </a:lnSpc>
            </a:pPr>
            <a:r>
              <a:rPr lang="en-US" sz="2400" dirty="0">
                <a:solidFill>
                  <a:prstClr val="black"/>
                </a:solidFill>
                <a:latin typeface="Arial" panose="020B0604020202020204" pitchFamily="34" charset="0"/>
                <a:cs typeface="Arial" panose="020B0604020202020204" pitchFamily="34" charset="0"/>
              </a:rPr>
              <a:t>Occurs in 5–10% of patients with </a:t>
            </a:r>
            <a:r>
              <a:rPr lang="en-US" sz="2400" dirty="0" err="1">
                <a:solidFill>
                  <a:prstClr val="black"/>
                </a:solidFill>
                <a:latin typeface="Arial" panose="020B0604020202020204" pitchFamily="34" charset="0"/>
                <a:cs typeface="Arial" panose="020B0604020202020204" pitchFamily="34" charset="0"/>
              </a:rPr>
              <a:t>Behçet</a:t>
            </a:r>
            <a:r>
              <a:rPr lang="en-US" sz="2400" dirty="0">
                <a:solidFill>
                  <a:prstClr val="black"/>
                </a:solidFill>
                <a:latin typeface="Arial" panose="020B0604020202020204" pitchFamily="34" charset="0"/>
                <a:cs typeface="Arial" panose="020B0604020202020204" pitchFamily="34" charset="0"/>
              </a:rPr>
              <a:t> syndrome, mostly in the form of parenchymal brain involvement (~ 75%) </a:t>
            </a:r>
          </a:p>
          <a:p>
            <a:pPr lvl="1">
              <a:lnSpc>
                <a:spcPct val="90000"/>
              </a:lnSpc>
            </a:pPr>
            <a:r>
              <a:rPr lang="en-US" sz="2400" dirty="0">
                <a:solidFill>
                  <a:prstClr val="black"/>
                </a:solidFill>
                <a:latin typeface="Arial" panose="020B0604020202020204" pitchFamily="34" charset="0"/>
                <a:cs typeface="Arial" panose="020B0604020202020204" pitchFamily="34" charset="0"/>
              </a:rPr>
              <a:t>Brainstem involvement is the most characteristic </a:t>
            </a:r>
          </a:p>
          <a:p>
            <a:pPr lvl="1">
              <a:lnSpc>
                <a:spcPct val="90000"/>
              </a:lnSpc>
            </a:pPr>
            <a:r>
              <a:rPr lang="en-US" sz="2400" dirty="0">
                <a:solidFill>
                  <a:prstClr val="black"/>
                </a:solidFill>
                <a:latin typeface="Arial" panose="020B0604020202020204" pitchFamily="34" charset="0"/>
                <a:cs typeface="Arial" panose="020B0604020202020204" pitchFamily="34" charset="0"/>
              </a:rPr>
              <a:t>Pyramidal signs, dysarthria, ataxia, headache, hemiparesis, behavioral–cognitive changes, sphincter disturbance, impotence, &amp; psychiatric problems</a:t>
            </a:r>
          </a:p>
          <a:p>
            <a:pPr>
              <a:lnSpc>
                <a:spcPct val="90000"/>
              </a:lnSpc>
            </a:pPr>
            <a:r>
              <a:rPr lang="en-US" sz="2400" dirty="0">
                <a:solidFill>
                  <a:prstClr val="black"/>
                </a:solidFill>
                <a:latin typeface="Arial" panose="020B0604020202020204" pitchFamily="34" charset="0"/>
                <a:cs typeface="Arial" panose="020B0604020202020204" pitchFamily="34" charset="0"/>
              </a:rPr>
              <a:t>Aseptic meningitis is rare but can be part of the clinical picture</a:t>
            </a:r>
          </a:p>
          <a:p>
            <a:pPr>
              <a:lnSpc>
                <a:spcPct val="90000"/>
              </a:lnSpc>
            </a:pPr>
            <a:r>
              <a:rPr lang="en-US" sz="2400" dirty="0">
                <a:solidFill>
                  <a:prstClr val="black"/>
                </a:solidFill>
                <a:latin typeface="Arial" panose="020B0604020202020204" pitchFamily="34" charset="0"/>
                <a:cs typeface="Arial" panose="020B0604020202020204" pitchFamily="34" charset="0"/>
              </a:rPr>
              <a:t>MRI findings typically show lesions in the </a:t>
            </a:r>
            <a:r>
              <a:rPr lang="en-US" sz="2400" dirty="0" err="1">
                <a:solidFill>
                  <a:prstClr val="black"/>
                </a:solidFill>
                <a:latin typeface="Arial" panose="020B0604020202020204" pitchFamily="34" charset="0"/>
                <a:cs typeface="Arial" panose="020B0604020202020204" pitchFamily="34" charset="0"/>
              </a:rPr>
              <a:t>mesodiencephalic</a:t>
            </a:r>
            <a:r>
              <a:rPr lang="en-US" sz="2400" dirty="0">
                <a:solidFill>
                  <a:prstClr val="black"/>
                </a:solidFill>
                <a:latin typeface="Arial" panose="020B0604020202020204" pitchFamily="34" charset="0"/>
                <a:cs typeface="Arial" panose="020B0604020202020204" pitchFamily="34" charset="0"/>
              </a:rPr>
              <a:t> junction, pons, medulla</a:t>
            </a:r>
          </a:p>
        </p:txBody>
      </p:sp>
    </p:spTree>
    <p:extLst>
      <p:ext uri="{BB962C8B-B14F-4D97-AF65-F5344CB8AC3E}">
        <p14:creationId xmlns:p14="http://schemas.microsoft.com/office/powerpoint/2010/main" val="310591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CB7CA7-377A-D5C3-D1EE-CE73592499C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CNS Involvement</a:t>
            </a:r>
          </a:p>
        </p:txBody>
      </p:sp>
      <p:sp>
        <p:nvSpPr>
          <p:cNvPr id="8" name="Content Placeholder 7">
            <a:extLst>
              <a:ext uri="{FF2B5EF4-FFF2-40B4-BE49-F238E27FC236}">
                <a16:creationId xmlns:a16="http://schemas.microsoft.com/office/drawing/2014/main" id="{85575867-3319-053D-8D8E-89B59C85571C}"/>
              </a:ext>
            </a:extLst>
          </p:cNvPr>
          <p:cNvSpPr>
            <a:spLocks noGrp="1"/>
          </p:cNvSpPr>
          <p:nvPr>
            <p:ph sz="half" idx="1"/>
          </p:nvPr>
        </p:nvSpPr>
        <p:spPr>
          <a:xfrm>
            <a:off x="379412" y="1600201"/>
            <a:ext cx="5383398" cy="4525963"/>
          </a:xfrm>
        </p:spPr>
        <p:txBody>
          <a:bodyPr>
            <a:normAutofit fontScale="92500" lnSpcReduction="20000"/>
          </a:bodyPr>
          <a:lstStyle/>
          <a:p>
            <a:pPr marL="109709" indent="0">
              <a:buNone/>
            </a:pPr>
            <a:r>
              <a:rPr lang="en-US" u="sng" dirty="0">
                <a:latin typeface="Arial" panose="020B0604020202020204" pitchFamily="34" charset="0"/>
                <a:cs typeface="Arial" panose="020B0604020202020204" pitchFamily="34" charset="0"/>
              </a:rPr>
              <a:t>Multiple Sclerosis: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Vs. </a:t>
            </a:r>
          </a:p>
          <a:p>
            <a:r>
              <a:rPr lang="en-US" dirty="0">
                <a:latin typeface="Arial" panose="020B0604020202020204" pitchFamily="34" charset="0"/>
                <a:cs typeface="Arial" panose="020B0604020202020204" pitchFamily="34" charset="0"/>
              </a:rPr>
              <a:t>Optic neuritis, sensory symptoms and spinal cord involvement</a:t>
            </a:r>
          </a:p>
          <a:p>
            <a:r>
              <a:rPr lang="en-US" dirty="0">
                <a:latin typeface="Arial" panose="020B0604020202020204" pitchFamily="34" charset="0"/>
                <a:cs typeface="Arial" panose="020B0604020202020204" pitchFamily="34" charset="0"/>
              </a:rPr>
              <a:t>Discrete, smaller brainstem lesions</a:t>
            </a:r>
          </a:p>
          <a:p>
            <a:r>
              <a:rPr lang="en-US" dirty="0">
                <a:latin typeface="Arial" panose="020B0604020202020204" pitchFamily="34" charset="0"/>
                <a:cs typeface="Arial" panose="020B0604020202020204" pitchFamily="34" charset="0"/>
              </a:rPr>
              <a:t>White matter lesions tend to be supratentorial &amp; periventricular with corpus callosum involvement</a:t>
            </a:r>
          </a:p>
          <a:p>
            <a:r>
              <a:rPr lang="en-US" dirty="0">
                <a:latin typeface="Arial" panose="020B0604020202020204" pitchFamily="34" charset="0"/>
                <a:cs typeface="Arial" panose="020B0604020202020204" pitchFamily="34" charset="0"/>
              </a:rPr>
              <a:t>CSF with pleocytosis and oligoclonal band +</a:t>
            </a:r>
          </a:p>
          <a:p>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65F3464D-9D9A-8A8E-E63A-900EDCF19314}"/>
              </a:ext>
            </a:extLst>
          </p:cNvPr>
          <p:cNvSpPr>
            <a:spLocks noGrp="1"/>
          </p:cNvSpPr>
          <p:nvPr>
            <p:ph sz="half" idx="2"/>
          </p:nvPr>
        </p:nvSpPr>
        <p:spPr>
          <a:xfrm>
            <a:off x="6453003" y="1600201"/>
            <a:ext cx="5842026" cy="4525963"/>
          </a:xfrm>
        </p:spPr>
        <p:txBody>
          <a:bodyPr>
            <a:normAutofit fontScale="92500" lnSpcReduction="20000"/>
          </a:bodyPr>
          <a:lstStyle/>
          <a:p>
            <a:pPr marL="109709" indent="0">
              <a:buNone/>
            </a:pPr>
            <a:r>
              <a:rPr lang="en-US" i="0" u="sng" strike="noStrike" dirty="0" err="1">
                <a:effectLst/>
                <a:latin typeface="Arial" panose="020B0604020202020204" pitchFamily="34" charset="0"/>
                <a:cs typeface="Arial" panose="020B0604020202020204" pitchFamily="34" charset="0"/>
              </a:rPr>
              <a:t>Behçets</a:t>
            </a:r>
            <a:r>
              <a:rPr lang="en-US" i="0" u="sng" strike="noStrike" dirty="0">
                <a:effectLst/>
                <a:latin typeface="Arial" panose="020B0604020202020204" pitchFamily="34" charset="0"/>
                <a:cs typeface="Arial" panose="020B0604020202020204" pitchFamily="34" charset="0"/>
              </a:rPr>
              <a:t> Syndrome</a:t>
            </a:r>
          </a:p>
          <a:p>
            <a:r>
              <a:rPr lang="en-US" dirty="0">
                <a:latin typeface="Arial" panose="020B0604020202020204" pitchFamily="34" charset="0"/>
                <a:cs typeface="Arial" panose="020B0604020202020204" pitchFamily="34" charset="0"/>
              </a:rPr>
              <a:t>Seldom observed in </a:t>
            </a:r>
            <a:r>
              <a:rPr lang="en-US" dirty="0" err="1">
                <a:latin typeface="Arial" panose="020B0604020202020204" pitchFamily="34" charset="0"/>
                <a:cs typeface="Arial" panose="020B0604020202020204" pitchFamily="34" charset="0"/>
              </a:rPr>
              <a:t>Behçet</a:t>
            </a:r>
            <a:r>
              <a:rPr lang="en-US" dirty="0">
                <a:latin typeface="Arial" panose="020B0604020202020204" pitchFamily="34" charset="0"/>
                <a:cs typeface="Arial" panose="020B0604020202020204" pitchFamily="34" charset="0"/>
              </a:rPr>
              <a:t> syndrome</a:t>
            </a:r>
          </a:p>
          <a:p>
            <a:endParaRPr lang="en-US" sz="2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Can have large extensive lesions</a:t>
            </a:r>
          </a:p>
          <a:p>
            <a:endParaRPr lang="en-US" sz="2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White matter lesions tend to be small, </a:t>
            </a:r>
            <a:r>
              <a:rPr lang="en-US" dirty="0" err="1">
                <a:latin typeface="Arial" panose="020B0604020202020204" pitchFamily="34" charset="0"/>
                <a:cs typeface="Arial" panose="020B0604020202020204" pitchFamily="34" charset="0"/>
              </a:rPr>
              <a:t>bihemispheric</a:t>
            </a:r>
            <a:r>
              <a:rPr lang="en-US" dirty="0">
                <a:latin typeface="Arial" panose="020B0604020202020204" pitchFamily="34" charset="0"/>
                <a:cs typeface="Arial" panose="020B0604020202020204" pitchFamily="34" charset="0"/>
              </a:rPr>
              <a:t> &amp; subcortical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Oligoclonal bands are rare</a:t>
            </a:r>
          </a:p>
        </p:txBody>
      </p:sp>
      <p:sp>
        <p:nvSpPr>
          <p:cNvPr id="10" name="Right Arrow 9">
            <a:extLst>
              <a:ext uri="{FF2B5EF4-FFF2-40B4-BE49-F238E27FC236}">
                <a16:creationId xmlns:a16="http://schemas.microsoft.com/office/drawing/2014/main" id="{12E1C46C-2582-549A-A376-297C39445B6B}"/>
              </a:ext>
            </a:extLst>
          </p:cNvPr>
          <p:cNvSpPr/>
          <p:nvPr/>
        </p:nvSpPr>
        <p:spPr>
          <a:xfrm>
            <a:off x="5122730" y="2147071"/>
            <a:ext cx="12801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ight Arrow 10">
            <a:extLst>
              <a:ext uri="{FF2B5EF4-FFF2-40B4-BE49-F238E27FC236}">
                <a16:creationId xmlns:a16="http://schemas.microsoft.com/office/drawing/2014/main" id="{173532F1-7C2D-20BD-3DE1-0FAC3FE790AC}"/>
              </a:ext>
            </a:extLst>
          </p:cNvPr>
          <p:cNvSpPr/>
          <p:nvPr/>
        </p:nvSpPr>
        <p:spPr>
          <a:xfrm>
            <a:off x="5305610" y="3193052"/>
            <a:ext cx="109728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ight Arrow 11">
            <a:extLst>
              <a:ext uri="{FF2B5EF4-FFF2-40B4-BE49-F238E27FC236}">
                <a16:creationId xmlns:a16="http://schemas.microsoft.com/office/drawing/2014/main" id="{ECDDDBC6-BE17-E1BD-5D55-51CFC5EBA277}"/>
              </a:ext>
            </a:extLst>
          </p:cNvPr>
          <p:cNvSpPr/>
          <p:nvPr/>
        </p:nvSpPr>
        <p:spPr>
          <a:xfrm>
            <a:off x="5671370" y="4001316"/>
            <a:ext cx="73152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ight Arrow 12">
            <a:extLst>
              <a:ext uri="{FF2B5EF4-FFF2-40B4-BE49-F238E27FC236}">
                <a16:creationId xmlns:a16="http://schemas.microsoft.com/office/drawing/2014/main" id="{0D044074-5A89-04F1-B8CC-A155A7562A81}"/>
              </a:ext>
            </a:extLst>
          </p:cNvPr>
          <p:cNvSpPr/>
          <p:nvPr/>
        </p:nvSpPr>
        <p:spPr>
          <a:xfrm>
            <a:off x="4898523" y="5094220"/>
            <a:ext cx="155448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855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E7505-1935-978F-7398-046D27D985B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CNS Involvement</a:t>
            </a:r>
          </a:p>
        </p:txBody>
      </p:sp>
      <p:sp>
        <p:nvSpPr>
          <p:cNvPr id="6" name="Text Placeholder 5">
            <a:extLst>
              <a:ext uri="{FF2B5EF4-FFF2-40B4-BE49-F238E27FC236}">
                <a16:creationId xmlns:a16="http://schemas.microsoft.com/office/drawing/2014/main" id="{582BC603-A8DF-01E8-61DE-F35107BA4E69}"/>
              </a:ext>
            </a:extLst>
          </p:cNvPr>
          <p:cNvSpPr>
            <a:spLocks noGrp="1"/>
          </p:cNvSpPr>
          <p:nvPr>
            <p:ph type="body" sz="quarter" idx="18"/>
          </p:nvPr>
        </p:nvSpPr>
        <p:spPr>
          <a:xfrm>
            <a:off x="455612" y="1981200"/>
            <a:ext cx="3962400" cy="4724400"/>
          </a:xfrm>
        </p:spPr>
        <p:txBody>
          <a:bodyPr>
            <a:normAutofit fontScale="92500" lnSpcReduction="10000"/>
          </a:bodyPr>
          <a:lstStyle/>
          <a:p>
            <a:r>
              <a:rPr lang="en-US" sz="2800" dirty="0">
                <a:latin typeface="Arial" panose="020B0604020202020204" pitchFamily="34" charset="0"/>
                <a:cs typeface="Arial" panose="020B0604020202020204" pitchFamily="34" charset="0"/>
              </a:rPr>
              <a:t>Relapses are observed in ~40% of patients and may result in cumulative damage </a:t>
            </a:r>
          </a:p>
          <a:p>
            <a:r>
              <a:rPr lang="en-US" sz="2800" dirty="0">
                <a:latin typeface="Arial" panose="020B0604020202020204" pitchFamily="34" charset="0"/>
                <a:cs typeface="Arial" panose="020B0604020202020204" pitchFamily="34" charset="0"/>
              </a:rPr>
              <a:t>Mortality ~10%</a:t>
            </a:r>
          </a:p>
          <a:p>
            <a:r>
              <a:rPr lang="en-US" sz="2800" dirty="0">
                <a:latin typeface="Arial" panose="020B0604020202020204" pitchFamily="34" charset="0"/>
                <a:cs typeface="Arial" panose="020B0604020202020204" pitchFamily="34" charset="0"/>
              </a:rPr>
              <a:t>~50% of patients have moderate to severe disability &amp; impairment in cognitive function within 10 years</a:t>
            </a:r>
          </a:p>
        </p:txBody>
      </p:sp>
      <p:pic>
        <p:nvPicPr>
          <p:cNvPr id="7" name="Picture 6">
            <a:extLst>
              <a:ext uri="{FF2B5EF4-FFF2-40B4-BE49-F238E27FC236}">
                <a16:creationId xmlns:a16="http://schemas.microsoft.com/office/drawing/2014/main" id="{F3BE7E02-84EE-2E67-A7B8-AF4270A595CC}"/>
              </a:ext>
            </a:extLst>
          </p:cNvPr>
          <p:cNvPicPr>
            <a:picLocks noChangeAspect="1"/>
          </p:cNvPicPr>
          <p:nvPr/>
        </p:nvPicPr>
        <p:blipFill rotWithShape="1">
          <a:blip r:embed="rId3"/>
          <a:srcRect l="18183" r="1961" b="9599"/>
          <a:stretch/>
        </p:blipFill>
        <p:spPr>
          <a:xfrm>
            <a:off x="4418012" y="1854116"/>
            <a:ext cx="7766740" cy="4267200"/>
          </a:xfrm>
          <a:prstGeom prst="rect">
            <a:avLst/>
          </a:prstGeom>
        </p:spPr>
      </p:pic>
      <p:sp>
        <p:nvSpPr>
          <p:cNvPr id="8" name="TextBox 7">
            <a:extLst>
              <a:ext uri="{FF2B5EF4-FFF2-40B4-BE49-F238E27FC236}">
                <a16:creationId xmlns:a16="http://schemas.microsoft.com/office/drawing/2014/main" id="{C59CE86B-2458-F6D0-98F6-1B76854C4259}"/>
              </a:ext>
            </a:extLst>
          </p:cNvPr>
          <p:cNvSpPr txBox="1"/>
          <p:nvPr/>
        </p:nvSpPr>
        <p:spPr>
          <a:xfrm>
            <a:off x="5684837" y="6635792"/>
            <a:ext cx="6324600" cy="253916"/>
          </a:xfrm>
          <a:prstGeom prst="rect">
            <a:avLst/>
          </a:prstGeom>
          <a:noFill/>
        </p:spPr>
        <p:txBody>
          <a:bodyPr wrap="square" rtlCol="0">
            <a:spAutoFit/>
          </a:bodyPr>
          <a:lstStyle/>
          <a:p>
            <a:r>
              <a:rPr lang="en-US" sz="1050" b="0" i="0" u="none" strike="noStrike" dirty="0" err="1">
                <a:solidFill>
                  <a:srgbClr val="000000"/>
                </a:solidFill>
                <a:effectLst/>
                <a:latin typeface="Arial" panose="020B0604020202020204" pitchFamily="34" charset="0"/>
                <a:cs typeface="Arial" panose="020B0604020202020204" pitchFamily="34" charset="0"/>
              </a:rPr>
              <a:t>Yazici</a:t>
            </a:r>
            <a:r>
              <a:rPr lang="en-US" sz="1050" b="0" i="0" u="none" strike="noStrike" dirty="0">
                <a:solidFill>
                  <a:srgbClr val="000000"/>
                </a:solidFill>
                <a:effectLst/>
                <a:latin typeface="Arial" panose="020B0604020202020204" pitchFamily="34" charset="0"/>
                <a:cs typeface="Arial" panose="020B0604020202020204" pitchFamily="34" charset="0"/>
              </a:rPr>
              <a:t>, H., et al. </a:t>
            </a:r>
            <a:r>
              <a:rPr lang="en-US" sz="1050" b="0" i="0" u="none" strike="noStrike" dirty="0" err="1">
                <a:solidFill>
                  <a:srgbClr val="000000"/>
                </a:solidFill>
                <a:effectLst/>
                <a:latin typeface="Arial" panose="020B0604020202020204" pitchFamily="34" charset="0"/>
                <a:cs typeface="Arial" panose="020B0604020202020204" pitchFamily="34" charset="0"/>
              </a:rPr>
              <a:t>Behçet</a:t>
            </a:r>
            <a:r>
              <a:rPr lang="en-US" sz="1050" b="0" i="0" u="none" strike="noStrike" dirty="0">
                <a:solidFill>
                  <a:srgbClr val="000000"/>
                </a:solidFill>
                <a:effectLst/>
                <a:latin typeface="Arial" panose="020B0604020202020204" pitchFamily="34" charset="0"/>
                <a:cs typeface="Arial" panose="020B0604020202020204" pitchFamily="34" charset="0"/>
              </a:rPr>
              <a:t> syndrome: a contemporary view. Nat Rev </a:t>
            </a:r>
            <a:r>
              <a:rPr lang="en-US" sz="1050" b="0" i="0" u="none" strike="noStrike" dirty="0" err="1">
                <a:solidFill>
                  <a:srgbClr val="000000"/>
                </a:solidFill>
                <a:effectLst/>
                <a:latin typeface="Arial" panose="020B0604020202020204" pitchFamily="34" charset="0"/>
                <a:cs typeface="Arial" panose="020B0604020202020204" pitchFamily="34" charset="0"/>
              </a:rPr>
              <a:t>Rheumatol</a:t>
            </a:r>
            <a:r>
              <a:rPr lang="en-US" sz="1050" b="0" i="0" u="none" strike="noStrike" dirty="0">
                <a:solidFill>
                  <a:srgbClr val="000000"/>
                </a:solidFill>
                <a:effectLst/>
                <a:latin typeface="Arial" panose="020B0604020202020204" pitchFamily="34" charset="0"/>
                <a:cs typeface="Arial" panose="020B0604020202020204" pitchFamily="34" charset="0"/>
              </a:rPr>
              <a:t> 14, 107–119 (2018).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11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8B8554-F7DB-274E-ACEA-5F27BF27C846}"/>
              </a:ext>
            </a:extLst>
          </p:cNvPr>
          <p:cNvPicPr>
            <a:picLocks noChangeAspect="1"/>
          </p:cNvPicPr>
          <p:nvPr/>
        </p:nvPicPr>
        <p:blipFill rotWithShape="1">
          <a:blip r:embed="rId2"/>
          <a:srcRect r="11227"/>
          <a:stretch/>
        </p:blipFill>
        <p:spPr>
          <a:xfrm>
            <a:off x="227013" y="885256"/>
            <a:ext cx="11816332" cy="4692023"/>
          </a:xfrm>
          <a:prstGeom prst="rect">
            <a:avLst/>
          </a:prstGeom>
          <a:noFill/>
        </p:spPr>
      </p:pic>
      <p:sp>
        <p:nvSpPr>
          <p:cNvPr id="5" name="TextBox 4">
            <a:extLst>
              <a:ext uri="{FF2B5EF4-FFF2-40B4-BE49-F238E27FC236}">
                <a16:creationId xmlns:a16="http://schemas.microsoft.com/office/drawing/2014/main" id="{02C14AF5-8387-C6F2-F67A-A874D23ECE8A}"/>
              </a:ext>
            </a:extLst>
          </p:cNvPr>
          <p:cNvSpPr txBox="1"/>
          <p:nvPr/>
        </p:nvSpPr>
        <p:spPr>
          <a:xfrm>
            <a:off x="-24947" y="6596390"/>
            <a:ext cx="12344401" cy="261610"/>
          </a:xfrm>
          <a:prstGeom prst="rect">
            <a:avLst/>
          </a:prstGeom>
          <a:noFill/>
        </p:spPr>
        <p:txBody>
          <a:bodyPr wrap="square" rtlCol="0">
            <a:spAutoFit/>
          </a:bodyPr>
          <a:lstStyle/>
          <a:p>
            <a:r>
              <a:rPr lang="en-US" sz="1000" b="0" i="0" u="none" strike="noStrike" dirty="0">
                <a:solidFill>
                  <a:srgbClr val="000000"/>
                </a:solidFill>
                <a:effectLst/>
                <a:latin typeface="Arial" panose="020B0604020202020204" pitchFamily="34" charset="0"/>
                <a:cs typeface="Arial" panose="020B0604020202020204" pitchFamily="34" charset="0"/>
              </a:rPr>
              <a:t>Kalra S, et al. Diagnosis and management of Neuro‑</a:t>
            </a:r>
            <a:r>
              <a:rPr lang="en-US" sz="1000" b="0" i="0" u="none" strike="noStrike" dirty="0" err="1">
                <a:solidFill>
                  <a:srgbClr val="000000"/>
                </a:solidFill>
                <a:effectLst/>
                <a:latin typeface="Arial" panose="020B0604020202020204" pitchFamily="34" charset="0"/>
                <a:cs typeface="Arial" panose="020B0604020202020204" pitchFamily="34" charset="0"/>
              </a:rPr>
              <a:t>Behcet’s</a:t>
            </a:r>
            <a:r>
              <a:rPr lang="en-US" sz="1000" b="0" i="0" u="none" strike="noStrike" dirty="0">
                <a:solidFill>
                  <a:srgbClr val="000000"/>
                </a:solidFill>
                <a:effectLst/>
                <a:latin typeface="Arial" panose="020B0604020202020204" pitchFamily="34" charset="0"/>
                <a:cs typeface="Arial" panose="020B0604020202020204" pitchFamily="34" charset="0"/>
              </a:rPr>
              <a:t> disease: International consensus recommendations. J Neurol 2014;261:1662‑76</a:t>
            </a:r>
            <a:r>
              <a:rPr lang="en-US" sz="1050" b="0" i="0" u="none" strike="noStrike" dirty="0">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4190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1A6C7-AD64-4048-515F-8A7747DC921C}"/>
              </a:ext>
            </a:extLst>
          </p:cNvPr>
          <p:cNvPicPr>
            <a:picLocks noChangeAspect="1"/>
          </p:cNvPicPr>
          <p:nvPr/>
        </p:nvPicPr>
        <p:blipFill>
          <a:blip r:embed="rId3"/>
          <a:stretch>
            <a:fillRect/>
          </a:stretch>
        </p:blipFill>
        <p:spPr>
          <a:xfrm>
            <a:off x="2835275" y="11884"/>
            <a:ext cx="6515098" cy="6858000"/>
          </a:xfrm>
          <a:prstGeom prst="rect">
            <a:avLst/>
          </a:prstGeom>
          <a:noFill/>
        </p:spPr>
      </p:pic>
      <p:sp>
        <p:nvSpPr>
          <p:cNvPr id="4" name="TextBox 3">
            <a:extLst>
              <a:ext uri="{FF2B5EF4-FFF2-40B4-BE49-F238E27FC236}">
                <a16:creationId xmlns:a16="http://schemas.microsoft.com/office/drawing/2014/main" id="{57680F43-EE61-6DD7-7E5D-422EC8092390}"/>
              </a:ext>
            </a:extLst>
          </p:cNvPr>
          <p:cNvSpPr txBox="1"/>
          <p:nvPr/>
        </p:nvSpPr>
        <p:spPr>
          <a:xfrm>
            <a:off x="9520236" y="6334780"/>
            <a:ext cx="2668589" cy="523220"/>
          </a:xfrm>
          <a:prstGeom prst="rect">
            <a:avLst/>
          </a:prstGeom>
          <a:noFill/>
        </p:spPr>
        <p:txBody>
          <a:bodyPr wrap="square" rtlCol="0">
            <a:spAutoFit/>
          </a:bodyPr>
          <a:lstStyle/>
          <a:p>
            <a:r>
              <a:rPr lang="en-US" sz="900" b="0" i="0" u="none" strike="noStrike" dirty="0">
                <a:solidFill>
                  <a:srgbClr val="000000"/>
                </a:solidFill>
                <a:effectLst/>
                <a:latin typeface="Arial" panose="020B0604020202020204" pitchFamily="34" charset="0"/>
                <a:cs typeface="Arial" panose="020B0604020202020204" pitchFamily="34" charset="0"/>
              </a:rPr>
              <a:t>Kalra S, et al. Diagnosis and management of Neuro‑</a:t>
            </a:r>
            <a:r>
              <a:rPr lang="en-US" sz="900" b="0" i="0" u="none" strike="noStrike" dirty="0" err="1">
                <a:solidFill>
                  <a:srgbClr val="000000"/>
                </a:solidFill>
                <a:effectLst/>
                <a:latin typeface="Arial" panose="020B0604020202020204" pitchFamily="34" charset="0"/>
                <a:cs typeface="Arial" panose="020B0604020202020204" pitchFamily="34" charset="0"/>
              </a:rPr>
              <a:t>Behcet’s</a:t>
            </a:r>
            <a:r>
              <a:rPr lang="en-US" sz="900" b="0" i="0" u="none" strike="noStrike" dirty="0">
                <a:solidFill>
                  <a:srgbClr val="000000"/>
                </a:solidFill>
                <a:effectLst/>
                <a:latin typeface="Arial" panose="020B0604020202020204" pitchFamily="34" charset="0"/>
                <a:cs typeface="Arial" panose="020B0604020202020204" pitchFamily="34" charset="0"/>
              </a:rPr>
              <a:t> disease: International consensus recommendations. J Neurol 2014;261:1662‑76</a:t>
            </a:r>
            <a:r>
              <a:rPr lang="en-US" sz="1000" b="0" i="0" u="none" strike="noStrike" dirty="0">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16395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A8FE3-9622-7BF0-2885-B1948ECCC28F}"/>
              </a:ext>
            </a:extLst>
          </p:cNvPr>
          <p:cNvSpPr>
            <a:spLocks noGrp="1"/>
          </p:cNvSpPr>
          <p:nvPr>
            <p:ph type="title"/>
          </p:nvPr>
        </p:nvSpPr>
        <p:spPr/>
        <p:txBody>
          <a:bodyPr/>
          <a:lstStyle/>
          <a:p>
            <a:r>
              <a:rPr lang="en-US" sz="4800" b="1" i="0" u="none" strike="noStrike" dirty="0">
                <a:solidFill>
                  <a:srgbClr val="860000"/>
                </a:solidFill>
                <a:effectLst/>
                <a:latin typeface="Arial" panose="020B0604020202020204" pitchFamily="34" charset="0"/>
                <a:cs typeface="Arial" panose="020B0604020202020204" pitchFamily="34" charset="0"/>
              </a:rPr>
              <a:t>Treatment</a:t>
            </a:r>
            <a:endParaRPr lang="en-US" dirty="0">
              <a:latin typeface="Arial" panose="020B0604020202020204" pitchFamily="34" charset="0"/>
              <a:cs typeface="Arial" panose="020B0604020202020204" pitchFamily="34" charset="0"/>
            </a:endParaRPr>
          </a:p>
        </p:txBody>
      </p:sp>
      <p:pic>
        <p:nvPicPr>
          <p:cNvPr id="2" name="Content Placeholder 1">
            <a:extLst>
              <a:ext uri="{FF2B5EF4-FFF2-40B4-BE49-F238E27FC236}">
                <a16:creationId xmlns:a16="http://schemas.microsoft.com/office/drawing/2014/main" id="{0C15C4BC-8645-8F38-FB57-54E3CD4B796C}"/>
              </a:ext>
            </a:extLst>
          </p:cNvPr>
          <p:cNvPicPr>
            <a:picLocks noGrp="1" noChangeAspect="1"/>
          </p:cNvPicPr>
          <p:nvPr>
            <p:ph sz="half" idx="1"/>
          </p:nvPr>
        </p:nvPicPr>
        <p:blipFill>
          <a:blip r:embed="rId3"/>
          <a:stretch>
            <a:fillRect/>
          </a:stretch>
        </p:blipFill>
        <p:spPr>
          <a:xfrm>
            <a:off x="623601" y="1600200"/>
            <a:ext cx="10075892" cy="4953000"/>
          </a:xfrm>
          <a:prstGeom prst="rect">
            <a:avLst/>
          </a:prstGeom>
        </p:spPr>
      </p:pic>
      <p:sp>
        <p:nvSpPr>
          <p:cNvPr id="5" name="TextBox 4">
            <a:extLst>
              <a:ext uri="{FF2B5EF4-FFF2-40B4-BE49-F238E27FC236}">
                <a16:creationId xmlns:a16="http://schemas.microsoft.com/office/drawing/2014/main" id="{357B5732-3CAE-9623-D71B-DCC415A780CE}"/>
              </a:ext>
            </a:extLst>
          </p:cNvPr>
          <p:cNvSpPr txBox="1"/>
          <p:nvPr/>
        </p:nvSpPr>
        <p:spPr>
          <a:xfrm>
            <a:off x="379412" y="6629400"/>
            <a:ext cx="6248400" cy="253916"/>
          </a:xfrm>
          <a:prstGeom prst="rect">
            <a:avLst/>
          </a:prstGeom>
          <a:noFill/>
        </p:spPr>
        <p:txBody>
          <a:bodyPr wrap="square" rtlCol="0">
            <a:spAutoFit/>
          </a:bodyPr>
          <a:lstStyle/>
          <a:p>
            <a:r>
              <a:rPr lang="en-US" sz="1050" b="0" i="0" u="none" strike="noStrike" dirty="0" err="1">
                <a:solidFill>
                  <a:srgbClr val="000000"/>
                </a:solidFill>
                <a:effectLst/>
                <a:latin typeface="Arial" panose="020B0604020202020204" pitchFamily="34" charset="0"/>
                <a:cs typeface="Arial" panose="020B0604020202020204" pitchFamily="34" charset="0"/>
              </a:rPr>
              <a:t>Yazici</a:t>
            </a:r>
            <a:r>
              <a:rPr lang="en-US" sz="1050" b="0" i="0" u="none" strike="noStrike" dirty="0">
                <a:solidFill>
                  <a:srgbClr val="000000"/>
                </a:solidFill>
                <a:effectLst/>
                <a:latin typeface="Arial" panose="020B0604020202020204" pitchFamily="34" charset="0"/>
                <a:cs typeface="Arial" panose="020B0604020202020204" pitchFamily="34" charset="0"/>
              </a:rPr>
              <a:t>, H., et al. </a:t>
            </a:r>
            <a:r>
              <a:rPr lang="en-US" sz="1050" b="0" i="0" u="none" strike="noStrike" dirty="0" err="1">
                <a:solidFill>
                  <a:srgbClr val="000000"/>
                </a:solidFill>
                <a:effectLst/>
                <a:latin typeface="Arial" panose="020B0604020202020204" pitchFamily="34" charset="0"/>
                <a:cs typeface="Arial" panose="020B0604020202020204" pitchFamily="34" charset="0"/>
              </a:rPr>
              <a:t>Behçet</a:t>
            </a:r>
            <a:r>
              <a:rPr lang="en-US" sz="1050" b="0" i="0" u="none" strike="noStrike" dirty="0">
                <a:solidFill>
                  <a:srgbClr val="000000"/>
                </a:solidFill>
                <a:effectLst/>
                <a:latin typeface="Arial" panose="020B0604020202020204" pitchFamily="34" charset="0"/>
                <a:cs typeface="Arial" panose="020B0604020202020204" pitchFamily="34" charset="0"/>
              </a:rPr>
              <a:t> syndrome: a contemporary view. Nat Rev </a:t>
            </a:r>
            <a:r>
              <a:rPr lang="en-US" sz="1050" b="0" i="0" u="none" strike="noStrike" dirty="0" err="1">
                <a:solidFill>
                  <a:srgbClr val="000000"/>
                </a:solidFill>
                <a:effectLst/>
                <a:latin typeface="Arial" panose="020B0604020202020204" pitchFamily="34" charset="0"/>
                <a:cs typeface="Arial" panose="020B0604020202020204" pitchFamily="34" charset="0"/>
              </a:rPr>
              <a:t>Rheumatol</a:t>
            </a:r>
            <a:r>
              <a:rPr lang="en-US" sz="1050" b="0" i="0" u="none" strike="noStrike" dirty="0">
                <a:solidFill>
                  <a:srgbClr val="000000"/>
                </a:solidFill>
                <a:effectLst/>
                <a:latin typeface="Arial" panose="020B0604020202020204" pitchFamily="34" charset="0"/>
                <a:cs typeface="Arial" panose="020B0604020202020204" pitchFamily="34" charset="0"/>
              </a:rPr>
              <a:t> 14, 107–119 (2018).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43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C73187-741E-0506-100B-6669D326FC1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6" name="TextBox 5">
            <a:extLst>
              <a:ext uri="{FF2B5EF4-FFF2-40B4-BE49-F238E27FC236}">
                <a16:creationId xmlns:a16="http://schemas.microsoft.com/office/drawing/2014/main" id="{94C3EF60-1640-B4F5-EA26-00955B739AC6}"/>
              </a:ext>
            </a:extLst>
          </p:cNvPr>
          <p:cNvSpPr txBox="1"/>
          <p:nvPr/>
        </p:nvSpPr>
        <p:spPr>
          <a:xfrm>
            <a:off x="760412" y="1295400"/>
            <a:ext cx="11148070" cy="5724644"/>
          </a:xfrm>
          <a:prstGeom prst="rect">
            <a:avLst/>
          </a:prstGeom>
          <a:noFill/>
        </p:spPr>
        <p:txBody>
          <a:bodyPr wrap="square" rtlCol="0">
            <a:spAutoFit/>
          </a:bodyPr>
          <a:lstStyle/>
          <a:p>
            <a:pPr marL="342900" indent="-342900">
              <a:buFont typeface="+mj-lt"/>
              <a:buAutoNum type="arabicPeriod"/>
            </a:pPr>
            <a:endParaRPr lang="en-US" sz="15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pPr>
            <a:r>
              <a:rPr lang="en-US" sz="1400" b="0" i="0" dirty="0" err="1">
                <a:solidFill>
                  <a:srgbClr val="212121"/>
                </a:solidFill>
                <a:effectLst/>
                <a:latin typeface="Arial" panose="020B0604020202020204" pitchFamily="34" charset="0"/>
                <a:cs typeface="Arial" panose="020B0604020202020204" pitchFamily="34" charset="0"/>
              </a:rPr>
              <a:t>Yazici</a:t>
            </a:r>
            <a:r>
              <a:rPr lang="en-US" sz="1400" b="0" i="0" dirty="0">
                <a:solidFill>
                  <a:srgbClr val="212121"/>
                </a:solidFill>
                <a:effectLst/>
                <a:latin typeface="Arial" panose="020B0604020202020204" pitchFamily="34" charset="0"/>
                <a:cs typeface="Arial" panose="020B0604020202020204" pitchFamily="34" charset="0"/>
              </a:rPr>
              <a:t> Y, Hatemi G, </a:t>
            </a:r>
            <a:r>
              <a:rPr lang="en-US" sz="1400" b="0" i="0" dirty="0" err="1">
                <a:solidFill>
                  <a:srgbClr val="212121"/>
                </a:solidFill>
                <a:effectLst/>
                <a:latin typeface="Arial" panose="020B0604020202020204" pitchFamily="34" charset="0"/>
                <a:cs typeface="Arial" panose="020B0604020202020204" pitchFamily="34" charset="0"/>
              </a:rPr>
              <a:t>Bodaghi</a:t>
            </a:r>
            <a:r>
              <a:rPr lang="en-US" sz="1400" b="0" i="0" dirty="0">
                <a:solidFill>
                  <a:srgbClr val="212121"/>
                </a:solidFill>
                <a:effectLst/>
                <a:latin typeface="Arial" panose="020B0604020202020204" pitchFamily="34" charset="0"/>
                <a:cs typeface="Arial" panose="020B0604020202020204" pitchFamily="34" charset="0"/>
              </a:rPr>
              <a:t> B, </a:t>
            </a:r>
            <a:r>
              <a:rPr lang="en-US" sz="1400" b="0" i="0" dirty="0" err="1">
                <a:solidFill>
                  <a:srgbClr val="212121"/>
                </a:solidFill>
                <a:effectLst/>
                <a:latin typeface="Arial" panose="020B0604020202020204" pitchFamily="34" charset="0"/>
                <a:cs typeface="Arial" panose="020B0604020202020204" pitchFamily="34" charset="0"/>
              </a:rPr>
              <a:t>Cheon</a:t>
            </a:r>
            <a:r>
              <a:rPr lang="en-US" sz="1400" b="0" i="0" dirty="0">
                <a:solidFill>
                  <a:srgbClr val="212121"/>
                </a:solidFill>
                <a:effectLst/>
                <a:latin typeface="Arial" panose="020B0604020202020204" pitchFamily="34" charset="0"/>
                <a:cs typeface="Arial" panose="020B0604020202020204" pitchFamily="34" charset="0"/>
              </a:rPr>
              <a:t> JH, Suzuki N, Ambrose N, </a:t>
            </a:r>
            <a:r>
              <a:rPr lang="en-US" sz="1400" b="0" i="0" dirty="0" err="1">
                <a:solidFill>
                  <a:srgbClr val="212121"/>
                </a:solidFill>
                <a:effectLst/>
                <a:latin typeface="Arial" panose="020B0604020202020204" pitchFamily="34" charset="0"/>
                <a:cs typeface="Arial" panose="020B0604020202020204" pitchFamily="34" charset="0"/>
              </a:rPr>
              <a:t>Yazici</a:t>
            </a:r>
            <a:r>
              <a:rPr lang="en-US" sz="1400" b="0" i="0" dirty="0">
                <a:solidFill>
                  <a:srgbClr val="212121"/>
                </a:solidFill>
                <a:effectLst/>
                <a:latin typeface="Arial" panose="020B0604020202020204" pitchFamily="34" charset="0"/>
                <a:cs typeface="Arial" panose="020B0604020202020204" pitchFamily="34" charset="0"/>
              </a:rPr>
              <a:t> H. </a:t>
            </a:r>
            <a:r>
              <a:rPr lang="en-US" sz="1400" b="0" i="0" dirty="0" err="1">
                <a:solidFill>
                  <a:srgbClr val="212121"/>
                </a:solidFill>
                <a:effectLst/>
                <a:latin typeface="Arial" panose="020B0604020202020204" pitchFamily="34" charset="0"/>
                <a:cs typeface="Arial" panose="020B0604020202020204" pitchFamily="34" charset="0"/>
              </a:rPr>
              <a:t>Behçet</a:t>
            </a:r>
            <a:r>
              <a:rPr lang="en-US" sz="1400" b="0" i="0" dirty="0">
                <a:solidFill>
                  <a:srgbClr val="212121"/>
                </a:solidFill>
                <a:effectLst/>
                <a:latin typeface="Arial" panose="020B0604020202020204" pitchFamily="34" charset="0"/>
                <a:cs typeface="Arial" panose="020B0604020202020204" pitchFamily="34" charset="0"/>
              </a:rPr>
              <a:t> syndrome. Nat Rev Dis Primers. 2021 Sep 16;7(1):67. </a:t>
            </a:r>
            <a:r>
              <a:rPr lang="en-US" sz="1400" b="0" i="0" dirty="0" err="1">
                <a:solidFill>
                  <a:srgbClr val="212121"/>
                </a:solidFill>
                <a:effectLst/>
                <a:latin typeface="Arial" panose="020B0604020202020204" pitchFamily="34" charset="0"/>
                <a:cs typeface="Arial" panose="020B0604020202020204" pitchFamily="34" charset="0"/>
              </a:rPr>
              <a:t>doi</a:t>
            </a:r>
            <a:r>
              <a:rPr lang="en-US" sz="1400" b="0" i="0" dirty="0">
                <a:solidFill>
                  <a:srgbClr val="212121"/>
                </a:solidFill>
                <a:effectLst/>
                <a:latin typeface="Arial" panose="020B0604020202020204" pitchFamily="34" charset="0"/>
                <a:cs typeface="Arial" panose="020B0604020202020204" pitchFamily="34" charset="0"/>
              </a:rPr>
              <a:t>: 10.1038/s41572-021-00301-1. PMID: 34531393.</a:t>
            </a:r>
          </a:p>
          <a:p>
            <a:pPr marL="457200" indent="-457200">
              <a:buFont typeface="+mj-lt"/>
              <a:buAutoNum type="arabicPeriod"/>
            </a:pPr>
            <a:r>
              <a:rPr lang="en-US" sz="1400" b="0" i="0" dirty="0" err="1">
                <a:solidFill>
                  <a:srgbClr val="212121"/>
                </a:solidFill>
                <a:effectLst/>
                <a:latin typeface="Arial" panose="020B0604020202020204" pitchFamily="34" charset="0"/>
                <a:cs typeface="Arial" panose="020B0604020202020204" pitchFamily="34" charset="0"/>
              </a:rPr>
              <a:t>Borhani-Haghighi</a:t>
            </a:r>
            <a:r>
              <a:rPr lang="en-US" sz="1400" b="0" i="0" dirty="0">
                <a:solidFill>
                  <a:srgbClr val="212121"/>
                </a:solidFill>
                <a:effectLst/>
                <a:latin typeface="Arial" panose="020B0604020202020204" pitchFamily="34" charset="0"/>
                <a:cs typeface="Arial" panose="020B0604020202020204" pitchFamily="34" charset="0"/>
              </a:rPr>
              <a:t> A, </a:t>
            </a:r>
            <a:r>
              <a:rPr lang="en-US" sz="1400" b="0" i="0" dirty="0" err="1">
                <a:solidFill>
                  <a:srgbClr val="212121"/>
                </a:solidFill>
                <a:effectLst/>
                <a:latin typeface="Arial" panose="020B0604020202020204" pitchFamily="34" charset="0"/>
                <a:cs typeface="Arial" panose="020B0604020202020204" pitchFamily="34" charset="0"/>
              </a:rPr>
              <a:t>Kardeh</a:t>
            </a:r>
            <a:r>
              <a:rPr lang="en-US" sz="1400" b="0" i="0" dirty="0">
                <a:solidFill>
                  <a:srgbClr val="212121"/>
                </a:solidFill>
                <a:effectLst/>
                <a:latin typeface="Arial" panose="020B0604020202020204" pitchFamily="34" charset="0"/>
                <a:cs typeface="Arial" panose="020B0604020202020204" pitchFamily="34" charset="0"/>
              </a:rPr>
              <a:t> B, Banerjee S, </a:t>
            </a:r>
            <a:r>
              <a:rPr lang="en-US" sz="1400" b="0" i="0" dirty="0" err="1">
                <a:solidFill>
                  <a:srgbClr val="212121"/>
                </a:solidFill>
                <a:effectLst/>
                <a:latin typeface="Arial" panose="020B0604020202020204" pitchFamily="34" charset="0"/>
                <a:cs typeface="Arial" panose="020B0604020202020204" pitchFamily="34" charset="0"/>
              </a:rPr>
              <a:t>Yadollahikhales</a:t>
            </a:r>
            <a:r>
              <a:rPr lang="en-US" sz="1400" b="0" i="0" dirty="0">
                <a:solidFill>
                  <a:srgbClr val="212121"/>
                </a:solidFill>
                <a:effectLst/>
                <a:latin typeface="Arial" panose="020B0604020202020204" pitchFamily="34" charset="0"/>
                <a:cs typeface="Arial" panose="020B0604020202020204" pitchFamily="34" charset="0"/>
              </a:rPr>
              <a:t> G, Safari A, </a:t>
            </a:r>
            <a:r>
              <a:rPr lang="en-US" sz="1400" b="0" i="0" dirty="0" err="1">
                <a:solidFill>
                  <a:srgbClr val="212121"/>
                </a:solidFill>
                <a:effectLst/>
                <a:latin typeface="Arial" panose="020B0604020202020204" pitchFamily="34" charset="0"/>
                <a:cs typeface="Arial" panose="020B0604020202020204" pitchFamily="34" charset="0"/>
              </a:rPr>
              <a:t>Sahraian</a:t>
            </a:r>
            <a:r>
              <a:rPr lang="en-US" sz="1400" b="0" i="0" dirty="0">
                <a:solidFill>
                  <a:srgbClr val="212121"/>
                </a:solidFill>
                <a:effectLst/>
                <a:latin typeface="Arial" panose="020B0604020202020204" pitchFamily="34" charset="0"/>
                <a:cs typeface="Arial" panose="020B0604020202020204" pitchFamily="34" charset="0"/>
              </a:rPr>
              <a:t> MA, Shapiro L. Neuro-</a:t>
            </a:r>
            <a:r>
              <a:rPr lang="en-US" sz="1400" b="0" i="0" dirty="0" err="1">
                <a:solidFill>
                  <a:srgbClr val="212121"/>
                </a:solidFill>
                <a:effectLst/>
                <a:latin typeface="Arial" panose="020B0604020202020204" pitchFamily="34" charset="0"/>
                <a:cs typeface="Arial" panose="020B0604020202020204" pitchFamily="34" charset="0"/>
              </a:rPr>
              <a:t>Behcet's</a:t>
            </a:r>
            <a:r>
              <a:rPr lang="en-US" sz="1400" b="0" i="0" dirty="0">
                <a:solidFill>
                  <a:srgbClr val="212121"/>
                </a:solidFill>
                <a:effectLst/>
                <a:latin typeface="Arial" panose="020B0604020202020204" pitchFamily="34" charset="0"/>
                <a:cs typeface="Arial" panose="020B0604020202020204" pitchFamily="34" charset="0"/>
              </a:rPr>
              <a:t> disease: An update on diagnosis, differential diagnoses, and treatment. </a:t>
            </a:r>
            <a:r>
              <a:rPr lang="en-US" sz="1400" b="0" i="0" dirty="0" err="1">
                <a:solidFill>
                  <a:srgbClr val="212121"/>
                </a:solidFill>
                <a:effectLst/>
                <a:latin typeface="Arial" panose="020B0604020202020204" pitchFamily="34" charset="0"/>
                <a:cs typeface="Arial" panose="020B0604020202020204" pitchFamily="34" charset="0"/>
              </a:rPr>
              <a:t>Mult</a:t>
            </a:r>
            <a:r>
              <a:rPr lang="en-US" sz="1400" b="0" i="0" dirty="0">
                <a:solidFill>
                  <a:srgbClr val="212121"/>
                </a:solidFill>
                <a:effectLst/>
                <a:latin typeface="Arial" panose="020B0604020202020204" pitchFamily="34" charset="0"/>
                <a:cs typeface="Arial" panose="020B0604020202020204" pitchFamily="34" charset="0"/>
              </a:rPr>
              <a:t> </a:t>
            </a:r>
            <a:r>
              <a:rPr lang="en-US" sz="1400" b="0" i="0" dirty="0" err="1">
                <a:solidFill>
                  <a:srgbClr val="212121"/>
                </a:solidFill>
                <a:effectLst/>
                <a:latin typeface="Arial" panose="020B0604020202020204" pitchFamily="34" charset="0"/>
                <a:cs typeface="Arial" panose="020B0604020202020204" pitchFamily="34" charset="0"/>
              </a:rPr>
              <a:t>Scler</a:t>
            </a:r>
            <a:r>
              <a:rPr lang="en-US" sz="1400" b="0" i="0" dirty="0">
                <a:solidFill>
                  <a:srgbClr val="212121"/>
                </a:solidFill>
                <a:effectLst/>
                <a:latin typeface="Arial" panose="020B0604020202020204" pitchFamily="34" charset="0"/>
                <a:cs typeface="Arial" panose="020B0604020202020204" pitchFamily="34" charset="0"/>
              </a:rPr>
              <a:t> </a:t>
            </a:r>
            <a:r>
              <a:rPr lang="en-US" sz="1400" b="0" i="0" dirty="0" err="1">
                <a:solidFill>
                  <a:srgbClr val="212121"/>
                </a:solidFill>
                <a:effectLst/>
                <a:latin typeface="Arial" panose="020B0604020202020204" pitchFamily="34" charset="0"/>
                <a:cs typeface="Arial" panose="020B0604020202020204" pitchFamily="34" charset="0"/>
              </a:rPr>
              <a:t>Relat</a:t>
            </a:r>
            <a:r>
              <a:rPr lang="en-US" sz="1400" b="0" i="0" dirty="0">
                <a:solidFill>
                  <a:srgbClr val="212121"/>
                </a:solidFill>
                <a:effectLst/>
                <a:latin typeface="Arial" panose="020B0604020202020204" pitchFamily="34" charset="0"/>
                <a:cs typeface="Arial" panose="020B0604020202020204" pitchFamily="34" charset="0"/>
              </a:rPr>
              <a:t> </a:t>
            </a:r>
            <a:r>
              <a:rPr lang="en-US" sz="1400" b="0" i="0" dirty="0" err="1">
                <a:solidFill>
                  <a:srgbClr val="212121"/>
                </a:solidFill>
                <a:effectLst/>
                <a:latin typeface="Arial" panose="020B0604020202020204" pitchFamily="34" charset="0"/>
                <a:cs typeface="Arial" panose="020B0604020202020204" pitchFamily="34" charset="0"/>
              </a:rPr>
              <a:t>Disord</a:t>
            </a:r>
            <a:r>
              <a:rPr lang="en-US" sz="1400" b="0" i="0" dirty="0">
                <a:solidFill>
                  <a:srgbClr val="212121"/>
                </a:solidFill>
                <a:effectLst/>
                <a:latin typeface="Arial" panose="020B0604020202020204" pitchFamily="34" charset="0"/>
                <a:cs typeface="Arial" panose="020B0604020202020204" pitchFamily="34" charset="0"/>
              </a:rPr>
              <a:t>. 2019 Dec 23;39:101906. </a:t>
            </a:r>
            <a:r>
              <a:rPr lang="en-US" sz="1400" b="0" i="0" dirty="0" err="1">
                <a:solidFill>
                  <a:srgbClr val="212121"/>
                </a:solidFill>
                <a:effectLst/>
                <a:latin typeface="Arial" panose="020B0604020202020204" pitchFamily="34" charset="0"/>
                <a:cs typeface="Arial" panose="020B0604020202020204" pitchFamily="34" charset="0"/>
              </a:rPr>
              <a:t>doi</a:t>
            </a:r>
            <a:r>
              <a:rPr lang="en-US" sz="1400" b="0" i="0" dirty="0">
                <a:solidFill>
                  <a:srgbClr val="212121"/>
                </a:solidFill>
                <a:effectLst/>
                <a:latin typeface="Arial" panose="020B0604020202020204" pitchFamily="34" charset="0"/>
                <a:cs typeface="Arial" panose="020B0604020202020204" pitchFamily="34" charset="0"/>
              </a:rPr>
              <a:t>: 10.1016/j.msard.2019.101906. </a:t>
            </a:r>
            <a:r>
              <a:rPr lang="en-US" sz="1400" b="0" i="0" dirty="0" err="1">
                <a:solidFill>
                  <a:srgbClr val="212121"/>
                </a:solidFill>
                <a:effectLst/>
                <a:latin typeface="Arial" panose="020B0604020202020204" pitchFamily="34" charset="0"/>
                <a:cs typeface="Arial" panose="020B0604020202020204" pitchFamily="34" charset="0"/>
              </a:rPr>
              <a:t>Epub</a:t>
            </a:r>
            <a:r>
              <a:rPr lang="en-US" sz="1400" b="0" i="0" dirty="0">
                <a:solidFill>
                  <a:srgbClr val="212121"/>
                </a:solidFill>
                <a:effectLst/>
                <a:latin typeface="Arial" panose="020B0604020202020204" pitchFamily="34" charset="0"/>
                <a:cs typeface="Arial" panose="020B0604020202020204" pitchFamily="34" charset="0"/>
              </a:rPr>
              <a:t> ahead of print. PMID: 31887565.</a:t>
            </a:r>
            <a:endParaRPr lang="en-US" sz="1400" dirty="0">
              <a:solidFill>
                <a:srgbClr val="212121"/>
              </a:solidFill>
              <a:latin typeface="Arial" panose="020B0604020202020204" pitchFamily="34" charset="0"/>
              <a:cs typeface="Arial" panose="020B0604020202020204" pitchFamily="34" charset="0"/>
            </a:endParaRPr>
          </a:p>
          <a:p>
            <a:pPr marL="457200" indent="-457200">
              <a:buFont typeface="+mj-lt"/>
              <a:buAutoNum type="arabicPeriod"/>
            </a:pPr>
            <a:r>
              <a:rPr lang="en-US" sz="1400" b="0" i="0" dirty="0">
                <a:solidFill>
                  <a:srgbClr val="212121"/>
                </a:solidFill>
                <a:effectLst/>
                <a:latin typeface="Arial" panose="020B0604020202020204" pitchFamily="34" charset="0"/>
                <a:cs typeface="Arial" panose="020B0604020202020204" pitchFamily="34" charset="0"/>
              </a:rPr>
              <a:t>Caruso P, Moretti R. Focus on neuro-</a:t>
            </a:r>
            <a:r>
              <a:rPr lang="en-US" sz="1400" b="0" i="0" dirty="0" err="1">
                <a:solidFill>
                  <a:srgbClr val="212121"/>
                </a:solidFill>
                <a:effectLst/>
                <a:latin typeface="Arial" panose="020B0604020202020204" pitchFamily="34" charset="0"/>
                <a:cs typeface="Arial" panose="020B0604020202020204" pitchFamily="34" charset="0"/>
              </a:rPr>
              <a:t>Behçet's</a:t>
            </a:r>
            <a:r>
              <a:rPr lang="en-US" sz="1400" b="0" i="0" dirty="0">
                <a:solidFill>
                  <a:srgbClr val="212121"/>
                </a:solidFill>
                <a:effectLst/>
                <a:latin typeface="Arial" panose="020B0604020202020204" pitchFamily="34" charset="0"/>
                <a:cs typeface="Arial" panose="020B0604020202020204" pitchFamily="34" charset="0"/>
              </a:rPr>
              <a:t> disease: A review. Neurol India. 2018 Nov-Dec;66(6):1619-1628. </a:t>
            </a:r>
            <a:r>
              <a:rPr lang="en-US" sz="1400" b="0" i="0" dirty="0" err="1">
                <a:solidFill>
                  <a:srgbClr val="212121"/>
                </a:solidFill>
                <a:effectLst/>
                <a:latin typeface="Arial" panose="020B0604020202020204" pitchFamily="34" charset="0"/>
                <a:cs typeface="Arial" panose="020B0604020202020204" pitchFamily="34" charset="0"/>
              </a:rPr>
              <a:t>doi</a:t>
            </a:r>
            <a:r>
              <a:rPr lang="en-US" sz="1400" b="0" i="0" dirty="0">
                <a:solidFill>
                  <a:srgbClr val="212121"/>
                </a:solidFill>
                <a:effectLst/>
                <a:latin typeface="Arial" panose="020B0604020202020204" pitchFamily="34" charset="0"/>
                <a:cs typeface="Arial" panose="020B0604020202020204" pitchFamily="34" charset="0"/>
              </a:rPr>
              <a:t>: 10.4103/0028-3886.246252. PMID: 30504554.</a:t>
            </a:r>
          </a:p>
          <a:p>
            <a:pPr marL="457200" indent="-457200">
              <a:buFont typeface="+mj-lt"/>
              <a:buAutoNum type="arabicPeriod"/>
            </a:pPr>
            <a:r>
              <a:rPr lang="en-US" sz="1400" b="0" i="0" dirty="0" err="1">
                <a:solidFill>
                  <a:srgbClr val="212121"/>
                </a:solidFill>
                <a:effectLst/>
                <a:latin typeface="Arial" panose="020B0604020202020204" pitchFamily="34" charset="0"/>
                <a:cs typeface="Arial" panose="020B0604020202020204" pitchFamily="34" charset="0"/>
              </a:rPr>
              <a:t>Uygunoğlu</a:t>
            </a:r>
            <a:r>
              <a:rPr lang="en-US" sz="1400" b="0" i="0" dirty="0">
                <a:solidFill>
                  <a:srgbClr val="212121"/>
                </a:solidFill>
                <a:effectLst/>
                <a:latin typeface="Arial" panose="020B0604020202020204" pitchFamily="34" charset="0"/>
                <a:cs typeface="Arial" panose="020B0604020202020204" pitchFamily="34" charset="0"/>
              </a:rPr>
              <a:t> U, Siva A. Nervous system involvement in </a:t>
            </a:r>
            <a:r>
              <a:rPr lang="en-US" sz="1400" b="0" i="0" dirty="0" err="1">
                <a:solidFill>
                  <a:srgbClr val="212121"/>
                </a:solidFill>
                <a:effectLst/>
                <a:latin typeface="Arial" panose="020B0604020202020204" pitchFamily="34" charset="0"/>
                <a:cs typeface="Arial" panose="020B0604020202020204" pitchFamily="34" charset="0"/>
              </a:rPr>
              <a:t>Behçet's</a:t>
            </a:r>
            <a:r>
              <a:rPr lang="en-US" sz="1400" b="0" i="0" dirty="0">
                <a:solidFill>
                  <a:srgbClr val="212121"/>
                </a:solidFill>
                <a:effectLst/>
                <a:latin typeface="Arial" panose="020B0604020202020204" pitchFamily="34" charset="0"/>
                <a:cs typeface="Arial" panose="020B0604020202020204" pitchFamily="34" charset="0"/>
              </a:rPr>
              <a:t> syndrome. </a:t>
            </a:r>
            <a:r>
              <a:rPr lang="en-US" sz="1400" b="0" i="0" dirty="0" err="1">
                <a:solidFill>
                  <a:srgbClr val="212121"/>
                </a:solidFill>
                <a:effectLst/>
                <a:latin typeface="Arial" panose="020B0604020202020204" pitchFamily="34" charset="0"/>
                <a:cs typeface="Arial" panose="020B0604020202020204" pitchFamily="34" charset="0"/>
              </a:rPr>
              <a:t>Curr</a:t>
            </a:r>
            <a:r>
              <a:rPr lang="en-US" sz="1400" b="0" i="0" dirty="0">
                <a:solidFill>
                  <a:srgbClr val="212121"/>
                </a:solidFill>
                <a:effectLst/>
                <a:latin typeface="Arial" panose="020B0604020202020204" pitchFamily="34" charset="0"/>
                <a:cs typeface="Arial" panose="020B0604020202020204" pitchFamily="34" charset="0"/>
              </a:rPr>
              <a:t> </a:t>
            </a:r>
            <a:r>
              <a:rPr lang="en-US" sz="1400" b="0" i="0" dirty="0" err="1">
                <a:solidFill>
                  <a:srgbClr val="212121"/>
                </a:solidFill>
                <a:effectLst/>
                <a:latin typeface="Arial" panose="020B0604020202020204" pitchFamily="34" charset="0"/>
                <a:cs typeface="Arial" panose="020B0604020202020204" pitchFamily="34" charset="0"/>
              </a:rPr>
              <a:t>Opin</a:t>
            </a:r>
            <a:r>
              <a:rPr lang="en-US" sz="1400" b="0" i="0" dirty="0">
                <a:solidFill>
                  <a:srgbClr val="212121"/>
                </a:solidFill>
                <a:effectLst/>
                <a:latin typeface="Arial" panose="020B0604020202020204" pitchFamily="34" charset="0"/>
                <a:cs typeface="Arial" panose="020B0604020202020204" pitchFamily="34" charset="0"/>
              </a:rPr>
              <a:t> </a:t>
            </a:r>
            <a:r>
              <a:rPr lang="en-US" sz="1400" b="0" i="0" dirty="0" err="1">
                <a:solidFill>
                  <a:srgbClr val="212121"/>
                </a:solidFill>
                <a:effectLst/>
                <a:latin typeface="Arial" panose="020B0604020202020204" pitchFamily="34" charset="0"/>
                <a:cs typeface="Arial" panose="020B0604020202020204" pitchFamily="34" charset="0"/>
              </a:rPr>
              <a:t>Rheumatol</a:t>
            </a:r>
            <a:r>
              <a:rPr lang="en-US" sz="1400" b="0" i="0" dirty="0">
                <a:solidFill>
                  <a:srgbClr val="212121"/>
                </a:solidFill>
                <a:effectLst/>
                <a:latin typeface="Arial" panose="020B0604020202020204" pitchFamily="34" charset="0"/>
                <a:cs typeface="Arial" panose="020B0604020202020204" pitchFamily="34" charset="0"/>
              </a:rPr>
              <a:t>. 2019 Jan;31(1):32-39. </a:t>
            </a:r>
            <a:r>
              <a:rPr lang="en-US" sz="1400" b="0" i="0" dirty="0" err="1">
                <a:solidFill>
                  <a:srgbClr val="212121"/>
                </a:solidFill>
                <a:effectLst/>
                <a:latin typeface="Arial" panose="020B0604020202020204" pitchFamily="34" charset="0"/>
                <a:cs typeface="Arial" panose="020B0604020202020204" pitchFamily="34" charset="0"/>
              </a:rPr>
              <a:t>doi</a:t>
            </a:r>
            <a:r>
              <a:rPr lang="en-US" sz="1400" b="0" i="0" dirty="0">
                <a:solidFill>
                  <a:srgbClr val="212121"/>
                </a:solidFill>
                <a:effectLst/>
                <a:latin typeface="Arial" panose="020B0604020202020204" pitchFamily="34" charset="0"/>
                <a:cs typeface="Arial" panose="020B0604020202020204" pitchFamily="34" charset="0"/>
              </a:rPr>
              <a:t>: 10.1097/BOR.0000000000000562. PMID: 30407226.</a:t>
            </a:r>
          </a:p>
          <a:p>
            <a:pPr marL="457200" indent="-457200">
              <a:buFont typeface="+mj-lt"/>
              <a:buAutoNum type="arabicPeriod"/>
            </a:pPr>
            <a:r>
              <a:rPr lang="en-US" sz="1400" b="0" i="0" dirty="0">
                <a:solidFill>
                  <a:srgbClr val="212121"/>
                </a:solidFill>
                <a:effectLst/>
                <a:latin typeface="Arial" panose="020B0604020202020204" pitchFamily="34" charset="0"/>
                <a:cs typeface="Arial" panose="020B0604020202020204" pitchFamily="34" charset="0"/>
              </a:rPr>
              <a:t>Hatemi G, </a:t>
            </a:r>
            <a:r>
              <a:rPr lang="en-US" sz="1400" b="0" i="0" dirty="0" err="1">
                <a:solidFill>
                  <a:srgbClr val="212121"/>
                </a:solidFill>
                <a:effectLst/>
                <a:latin typeface="Arial" panose="020B0604020202020204" pitchFamily="34" charset="0"/>
                <a:cs typeface="Arial" panose="020B0604020202020204" pitchFamily="34" charset="0"/>
              </a:rPr>
              <a:t>Seyahi</a:t>
            </a:r>
            <a:r>
              <a:rPr lang="en-US" sz="1400" b="0" i="0" dirty="0">
                <a:solidFill>
                  <a:srgbClr val="212121"/>
                </a:solidFill>
                <a:effectLst/>
                <a:latin typeface="Arial" panose="020B0604020202020204" pitchFamily="34" charset="0"/>
                <a:cs typeface="Arial" panose="020B0604020202020204" pitchFamily="34" charset="0"/>
              </a:rPr>
              <a:t> E, </a:t>
            </a:r>
            <a:r>
              <a:rPr lang="en-US" sz="1400" b="0" i="0" dirty="0" err="1">
                <a:solidFill>
                  <a:srgbClr val="212121"/>
                </a:solidFill>
                <a:effectLst/>
                <a:latin typeface="Arial" panose="020B0604020202020204" pitchFamily="34" charset="0"/>
                <a:cs typeface="Arial" panose="020B0604020202020204" pitchFamily="34" charset="0"/>
              </a:rPr>
              <a:t>Fresko</a:t>
            </a:r>
            <a:r>
              <a:rPr lang="en-US" sz="1400" b="0" i="0" dirty="0">
                <a:solidFill>
                  <a:srgbClr val="212121"/>
                </a:solidFill>
                <a:effectLst/>
                <a:latin typeface="Arial" panose="020B0604020202020204" pitchFamily="34" charset="0"/>
                <a:cs typeface="Arial" panose="020B0604020202020204" pitchFamily="34" charset="0"/>
              </a:rPr>
              <a:t> I, </a:t>
            </a:r>
            <a:r>
              <a:rPr lang="en-US" sz="1400" b="0" i="0" dirty="0" err="1">
                <a:solidFill>
                  <a:srgbClr val="212121"/>
                </a:solidFill>
                <a:effectLst/>
                <a:latin typeface="Arial" panose="020B0604020202020204" pitchFamily="34" charset="0"/>
                <a:cs typeface="Arial" panose="020B0604020202020204" pitchFamily="34" charset="0"/>
              </a:rPr>
              <a:t>Talarico</a:t>
            </a:r>
            <a:r>
              <a:rPr lang="en-US" sz="1400" b="0" i="0" dirty="0">
                <a:solidFill>
                  <a:srgbClr val="212121"/>
                </a:solidFill>
                <a:effectLst/>
                <a:latin typeface="Arial" panose="020B0604020202020204" pitchFamily="34" charset="0"/>
                <a:cs typeface="Arial" panose="020B0604020202020204" pitchFamily="34" charset="0"/>
              </a:rPr>
              <a:t> R, </a:t>
            </a:r>
            <a:r>
              <a:rPr lang="en-US" sz="1400" b="0" i="0" dirty="0" err="1">
                <a:solidFill>
                  <a:srgbClr val="212121"/>
                </a:solidFill>
                <a:effectLst/>
                <a:latin typeface="Arial" panose="020B0604020202020204" pitchFamily="34" charset="0"/>
                <a:cs typeface="Arial" panose="020B0604020202020204" pitchFamily="34" charset="0"/>
              </a:rPr>
              <a:t>Uçar</a:t>
            </a:r>
            <a:r>
              <a:rPr lang="en-US" sz="1400" b="0" i="0" dirty="0">
                <a:solidFill>
                  <a:srgbClr val="212121"/>
                </a:solidFill>
                <a:effectLst/>
                <a:latin typeface="Arial" panose="020B0604020202020204" pitchFamily="34" charset="0"/>
                <a:cs typeface="Arial" panose="020B0604020202020204" pitchFamily="34" charset="0"/>
              </a:rPr>
              <a:t> D, </a:t>
            </a:r>
            <a:r>
              <a:rPr lang="en-US" sz="1400" b="0" i="0" dirty="0" err="1">
                <a:solidFill>
                  <a:srgbClr val="212121"/>
                </a:solidFill>
                <a:effectLst/>
                <a:latin typeface="Arial" panose="020B0604020202020204" pitchFamily="34" charset="0"/>
                <a:cs typeface="Arial" panose="020B0604020202020204" pitchFamily="34" charset="0"/>
              </a:rPr>
              <a:t>Hamuryudan</a:t>
            </a:r>
            <a:r>
              <a:rPr lang="en-US" sz="1400" b="0" i="0" dirty="0">
                <a:solidFill>
                  <a:srgbClr val="212121"/>
                </a:solidFill>
                <a:effectLst/>
                <a:latin typeface="Arial" panose="020B0604020202020204" pitchFamily="34" charset="0"/>
                <a:cs typeface="Arial" panose="020B0604020202020204" pitchFamily="34" charset="0"/>
              </a:rPr>
              <a:t> V. </a:t>
            </a:r>
            <a:r>
              <a:rPr lang="en-US" sz="1400" b="0" i="0" dirty="0" err="1">
                <a:solidFill>
                  <a:srgbClr val="212121"/>
                </a:solidFill>
                <a:effectLst/>
                <a:latin typeface="Arial" panose="020B0604020202020204" pitchFamily="34" charset="0"/>
                <a:cs typeface="Arial" panose="020B0604020202020204" pitchFamily="34" charset="0"/>
              </a:rPr>
              <a:t>Behçet's</a:t>
            </a:r>
            <a:r>
              <a:rPr lang="en-US" sz="1400" b="0" i="0" dirty="0">
                <a:solidFill>
                  <a:srgbClr val="212121"/>
                </a:solidFill>
                <a:effectLst/>
                <a:latin typeface="Arial" panose="020B0604020202020204" pitchFamily="34" charset="0"/>
                <a:cs typeface="Arial" panose="020B0604020202020204" pitchFamily="34" charset="0"/>
              </a:rPr>
              <a:t> syndrome: one year in review 2022. Clin Exp </a:t>
            </a:r>
            <a:r>
              <a:rPr lang="en-US" sz="1400" b="0" i="0" dirty="0" err="1">
                <a:solidFill>
                  <a:srgbClr val="212121"/>
                </a:solidFill>
                <a:effectLst/>
                <a:latin typeface="Arial" panose="020B0604020202020204" pitchFamily="34" charset="0"/>
                <a:cs typeface="Arial" panose="020B0604020202020204" pitchFamily="34" charset="0"/>
              </a:rPr>
              <a:t>Rheumatol</a:t>
            </a:r>
            <a:r>
              <a:rPr lang="en-US" sz="1400" b="0" i="0" dirty="0">
                <a:solidFill>
                  <a:srgbClr val="212121"/>
                </a:solidFill>
                <a:effectLst/>
                <a:latin typeface="Arial" panose="020B0604020202020204" pitchFamily="34" charset="0"/>
                <a:cs typeface="Arial" panose="020B0604020202020204" pitchFamily="34" charset="0"/>
              </a:rPr>
              <a:t>. 2022 Sep;40(8):1461-1471. </a:t>
            </a:r>
            <a:r>
              <a:rPr lang="en-US" sz="1400" b="0" i="0" dirty="0" err="1">
                <a:solidFill>
                  <a:srgbClr val="212121"/>
                </a:solidFill>
                <a:effectLst/>
                <a:latin typeface="Arial" panose="020B0604020202020204" pitchFamily="34" charset="0"/>
                <a:cs typeface="Arial" panose="020B0604020202020204" pitchFamily="34" charset="0"/>
              </a:rPr>
              <a:t>doi</a:t>
            </a:r>
            <a:r>
              <a:rPr lang="en-US" sz="1400" b="0" i="0" dirty="0">
                <a:solidFill>
                  <a:srgbClr val="212121"/>
                </a:solidFill>
                <a:effectLst/>
                <a:latin typeface="Arial" panose="020B0604020202020204" pitchFamily="34" charset="0"/>
                <a:cs typeface="Arial" panose="020B0604020202020204" pitchFamily="34" charset="0"/>
              </a:rPr>
              <a:t>: 10.55563/</a:t>
            </a:r>
            <a:r>
              <a:rPr lang="en-US" sz="1400" b="0" i="0" dirty="0" err="1">
                <a:solidFill>
                  <a:srgbClr val="212121"/>
                </a:solidFill>
                <a:effectLst/>
                <a:latin typeface="Arial" panose="020B0604020202020204" pitchFamily="34" charset="0"/>
                <a:cs typeface="Arial" panose="020B0604020202020204" pitchFamily="34" charset="0"/>
              </a:rPr>
              <a:t>clinexprheumatol</a:t>
            </a:r>
            <a:r>
              <a:rPr lang="en-US" sz="1400" b="0" i="0" dirty="0">
                <a:solidFill>
                  <a:srgbClr val="212121"/>
                </a:solidFill>
                <a:effectLst/>
                <a:latin typeface="Arial" panose="020B0604020202020204" pitchFamily="34" charset="0"/>
                <a:cs typeface="Arial" panose="020B0604020202020204" pitchFamily="34" charset="0"/>
              </a:rPr>
              <a:t>/h4dkrs. </a:t>
            </a:r>
            <a:r>
              <a:rPr lang="en-US" sz="1400" b="0" i="0" dirty="0" err="1">
                <a:solidFill>
                  <a:srgbClr val="212121"/>
                </a:solidFill>
                <a:effectLst/>
                <a:latin typeface="Arial" panose="020B0604020202020204" pitchFamily="34" charset="0"/>
                <a:cs typeface="Arial" panose="020B0604020202020204" pitchFamily="34" charset="0"/>
              </a:rPr>
              <a:t>Epub</a:t>
            </a:r>
            <a:r>
              <a:rPr lang="en-US" sz="1400" b="0" i="0" dirty="0">
                <a:solidFill>
                  <a:srgbClr val="212121"/>
                </a:solidFill>
                <a:effectLst/>
                <a:latin typeface="Arial" panose="020B0604020202020204" pitchFamily="34" charset="0"/>
                <a:cs typeface="Arial" panose="020B0604020202020204" pitchFamily="34" charset="0"/>
              </a:rPr>
              <a:t> 2022 Jul 26. PMID: 35894066.</a:t>
            </a:r>
          </a:p>
          <a:p>
            <a:pPr marL="457200" indent="-457200">
              <a:buFont typeface="+mj-lt"/>
              <a:buAutoNum type="arabicPeriod"/>
            </a:pPr>
            <a:r>
              <a:rPr lang="en-US" sz="1400" b="0" i="0" dirty="0">
                <a:solidFill>
                  <a:srgbClr val="212121"/>
                </a:solidFill>
                <a:effectLst/>
                <a:latin typeface="Arial" panose="020B0604020202020204" pitchFamily="34" charset="0"/>
                <a:cs typeface="Arial" panose="020B0604020202020204" pitchFamily="34" charset="0"/>
              </a:rPr>
              <a:t>2023 </a:t>
            </a:r>
            <a:r>
              <a:rPr lang="en-US" sz="1400" b="0" i="0" dirty="0" err="1">
                <a:solidFill>
                  <a:srgbClr val="212121"/>
                </a:solidFill>
                <a:effectLst/>
                <a:latin typeface="Arial" panose="020B0604020202020204" pitchFamily="34" charset="0"/>
                <a:cs typeface="Arial" panose="020B0604020202020204" pitchFamily="34" charset="0"/>
              </a:rPr>
              <a:t>ViTLs</a:t>
            </a:r>
            <a:r>
              <a:rPr lang="en-US" sz="1400" b="0" i="0" dirty="0">
                <a:solidFill>
                  <a:srgbClr val="212121"/>
                </a:solidFill>
                <a:effectLst/>
                <a:latin typeface="Arial" panose="020B0604020202020204" pitchFamily="34" charset="0"/>
                <a:cs typeface="Arial" panose="020B0604020202020204" pitchFamily="34" charset="0"/>
              </a:rPr>
              <a:t> Lecture 2 Recording over </a:t>
            </a:r>
            <a:r>
              <a:rPr lang="en-US" sz="1400" b="0" i="0" dirty="0" err="1">
                <a:solidFill>
                  <a:srgbClr val="212121"/>
                </a:solidFill>
                <a:effectLst/>
                <a:latin typeface="Arial" panose="020B0604020202020204" pitchFamily="34" charset="0"/>
                <a:cs typeface="Arial" panose="020B0604020202020204" pitchFamily="34" charset="0"/>
              </a:rPr>
              <a:t>Behcets</a:t>
            </a:r>
            <a:r>
              <a:rPr lang="en-US" sz="1400" b="0" i="0" dirty="0">
                <a:solidFill>
                  <a:srgbClr val="212121"/>
                </a:solidFill>
                <a:effectLst/>
                <a:latin typeface="Arial" panose="020B0604020202020204" pitchFamily="34" charset="0"/>
                <a:cs typeface="Arial" panose="020B0604020202020204" pitchFamily="34" charset="0"/>
              </a:rPr>
              <a:t> Disease: </a:t>
            </a:r>
            <a:r>
              <a:rPr lang="en-US" sz="1400" dirty="0">
                <a:latin typeface="Arial" panose="020B0604020202020204" pitchFamily="34" charset="0"/>
                <a:cs typeface="Arial" panose="020B0604020202020204" pitchFamily="34" charset="0"/>
                <a:hlinkClick r:id="rId2"/>
              </a:rPr>
              <a:t>https://youtu.be/9POdBlxfL_A</a:t>
            </a:r>
            <a:r>
              <a:rPr lang="en-US" sz="1400" dirty="0">
                <a:solidFill>
                  <a:srgbClr val="212121"/>
                </a:solidFill>
                <a:latin typeface="Arial" panose="020B0604020202020204" pitchFamily="34" charset="0"/>
                <a:cs typeface="Arial" panose="020B0604020202020204" pitchFamily="34" charset="0"/>
              </a:rPr>
              <a:t> </a:t>
            </a:r>
          </a:p>
          <a:p>
            <a:pPr marL="457200" indent="-457200">
              <a:buFont typeface="+mj-lt"/>
              <a:buAutoNum type="arabicPeriod"/>
            </a:pPr>
            <a:r>
              <a:rPr lang="en-US" sz="1400" b="0" i="0" u="none" strike="noStrike" dirty="0">
                <a:solidFill>
                  <a:srgbClr val="000000"/>
                </a:solidFill>
                <a:effectLst/>
                <a:latin typeface="Arial" panose="020B0604020202020204" pitchFamily="34" charset="0"/>
                <a:cs typeface="Arial" panose="020B0604020202020204" pitchFamily="34" charset="0"/>
              </a:rPr>
              <a:t>Yalcin </a:t>
            </a:r>
            <a:r>
              <a:rPr lang="en-US" sz="1400" b="0" i="0" u="none" strike="noStrike" dirty="0" err="1">
                <a:solidFill>
                  <a:srgbClr val="000000"/>
                </a:solidFill>
                <a:effectLst/>
                <a:latin typeface="Arial" panose="020B0604020202020204" pitchFamily="34" charset="0"/>
                <a:cs typeface="Arial" panose="020B0604020202020204" pitchFamily="34" charset="0"/>
              </a:rPr>
              <a:t>Kehribar</a:t>
            </a:r>
            <a:r>
              <a:rPr lang="en-US" sz="1400" b="0" i="0" u="none" strike="noStrike" dirty="0">
                <a:solidFill>
                  <a:srgbClr val="000000"/>
                </a:solidFill>
                <a:effectLst/>
                <a:latin typeface="Arial" panose="020B0604020202020204" pitchFamily="34" charset="0"/>
                <a:cs typeface="Arial" panose="020B0604020202020204" pitchFamily="34" charset="0"/>
              </a:rPr>
              <a:t> D, </a:t>
            </a:r>
            <a:r>
              <a:rPr lang="en-US" sz="1400" b="0" i="0" u="none" strike="noStrike" dirty="0" err="1">
                <a:solidFill>
                  <a:srgbClr val="000000"/>
                </a:solidFill>
                <a:effectLst/>
                <a:latin typeface="Arial" panose="020B0604020202020204" pitchFamily="34" charset="0"/>
                <a:cs typeface="Arial" panose="020B0604020202020204" pitchFamily="34" charset="0"/>
              </a:rPr>
              <a:t>Gunaydin</a:t>
            </a:r>
            <a:r>
              <a:rPr lang="en-US" sz="1400" b="0" i="0" u="none" strike="noStrike" dirty="0">
                <a:solidFill>
                  <a:srgbClr val="000000"/>
                </a:solidFill>
                <a:effectLst/>
                <a:latin typeface="Arial" panose="020B0604020202020204" pitchFamily="34" charset="0"/>
                <a:cs typeface="Arial" panose="020B0604020202020204" pitchFamily="34" charset="0"/>
              </a:rPr>
              <a:t> S, </a:t>
            </a:r>
            <a:r>
              <a:rPr lang="en-US" sz="1400" b="0" i="0" u="none" strike="noStrike" dirty="0" err="1">
                <a:solidFill>
                  <a:srgbClr val="000000"/>
                </a:solidFill>
                <a:effectLst/>
                <a:latin typeface="Arial" panose="020B0604020202020204" pitchFamily="34" charset="0"/>
                <a:cs typeface="Arial" panose="020B0604020202020204" pitchFamily="34" charset="0"/>
              </a:rPr>
              <a:t>Ozgen</a:t>
            </a:r>
            <a:r>
              <a:rPr lang="en-US" sz="1400" b="0" i="0" u="none" strike="noStrike" dirty="0">
                <a:solidFill>
                  <a:srgbClr val="000000"/>
                </a:solidFill>
                <a:effectLst/>
                <a:latin typeface="Arial" panose="020B0604020202020204" pitchFamily="34" charset="0"/>
                <a:cs typeface="Arial" panose="020B0604020202020204" pitchFamily="34" charset="0"/>
              </a:rPr>
              <a:t> M. Infliximab therapy in parenchymal neuro-</a:t>
            </a:r>
            <a:r>
              <a:rPr lang="en-US" sz="1400" b="0" i="0" u="none" strike="noStrike" dirty="0" err="1">
                <a:solidFill>
                  <a:srgbClr val="000000"/>
                </a:solidFill>
                <a:effectLst/>
                <a:latin typeface="Arial" panose="020B0604020202020204" pitchFamily="34" charset="0"/>
                <a:cs typeface="Arial" panose="020B0604020202020204" pitchFamily="34" charset="0"/>
              </a:rPr>
              <a:t>Behçet's</a:t>
            </a:r>
            <a:r>
              <a:rPr lang="en-US" sz="1400" b="0" i="0" u="none" strike="noStrike" dirty="0">
                <a:solidFill>
                  <a:srgbClr val="000000"/>
                </a:solidFill>
                <a:effectLst/>
                <a:latin typeface="Arial" panose="020B0604020202020204" pitchFamily="34" charset="0"/>
                <a:cs typeface="Arial" panose="020B0604020202020204" pitchFamily="34" charset="0"/>
              </a:rPr>
              <a:t> disease: A single-center experience. Int J Rheum Dis. 2021 Oct;24(10):1302-1307. </a:t>
            </a:r>
            <a:r>
              <a:rPr lang="en-US" sz="1400" b="0" i="0" u="none" strike="noStrike" dirty="0" err="1">
                <a:solidFill>
                  <a:srgbClr val="000000"/>
                </a:solidFill>
                <a:effectLst/>
                <a:latin typeface="Arial" panose="020B0604020202020204" pitchFamily="34" charset="0"/>
                <a:cs typeface="Arial" panose="020B0604020202020204" pitchFamily="34" charset="0"/>
              </a:rPr>
              <a:t>doi</a:t>
            </a:r>
            <a:r>
              <a:rPr lang="en-US" sz="1400" b="0" i="0" u="none" strike="noStrike" dirty="0">
                <a:solidFill>
                  <a:srgbClr val="000000"/>
                </a:solidFill>
                <a:effectLst/>
                <a:latin typeface="Arial" panose="020B0604020202020204" pitchFamily="34" charset="0"/>
                <a:cs typeface="Arial" panose="020B0604020202020204" pitchFamily="34" charset="0"/>
              </a:rPr>
              <a:t>: 10.1111/1756-185X.14209. </a:t>
            </a:r>
            <a:r>
              <a:rPr lang="en-US" sz="1400" b="0" i="0" u="none" strike="noStrike" dirty="0" err="1">
                <a:solidFill>
                  <a:srgbClr val="000000"/>
                </a:solidFill>
                <a:effectLst/>
                <a:latin typeface="Arial" panose="020B0604020202020204" pitchFamily="34" charset="0"/>
                <a:cs typeface="Arial" panose="020B0604020202020204" pitchFamily="34" charset="0"/>
              </a:rPr>
              <a:t>Epub</a:t>
            </a:r>
            <a:r>
              <a:rPr lang="en-US" sz="1400" b="0" i="0" u="none" strike="noStrike" dirty="0">
                <a:solidFill>
                  <a:srgbClr val="000000"/>
                </a:solidFill>
                <a:effectLst/>
                <a:latin typeface="Arial" panose="020B0604020202020204" pitchFamily="34" charset="0"/>
                <a:cs typeface="Arial" panose="020B0604020202020204" pitchFamily="34" charset="0"/>
              </a:rPr>
              <a:t> 2021 Aug 24. PMID: 34427044. </a:t>
            </a:r>
          </a:p>
          <a:p>
            <a:pPr marL="457200" indent="-457200">
              <a:buFont typeface="+mj-lt"/>
              <a:buAutoNum type="arabicPeriod"/>
            </a:pPr>
            <a:r>
              <a:rPr lang="en-US" sz="1400" b="0" i="0" u="none" strike="noStrike" dirty="0" err="1">
                <a:solidFill>
                  <a:srgbClr val="000000"/>
                </a:solidFill>
                <a:effectLst/>
                <a:latin typeface="Arial" panose="020B0604020202020204" pitchFamily="34" charset="0"/>
                <a:cs typeface="Arial" panose="020B0604020202020204" pitchFamily="34" charset="0"/>
              </a:rPr>
              <a:t>Hirohata</a:t>
            </a:r>
            <a:r>
              <a:rPr lang="en-US" sz="1400" b="0" i="0" u="none" strike="noStrike" dirty="0">
                <a:solidFill>
                  <a:srgbClr val="000000"/>
                </a:solidFill>
                <a:effectLst/>
                <a:latin typeface="Arial" panose="020B0604020202020204" pitchFamily="34" charset="0"/>
                <a:cs typeface="Arial" panose="020B0604020202020204" pitchFamily="34" charset="0"/>
              </a:rPr>
              <a:t> S. [Chronic Progressive Neuro-</a:t>
            </a:r>
            <a:r>
              <a:rPr lang="en-US" sz="1400" b="0" i="0" u="none" strike="noStrike" dirty="0" err="1">
                <a:solidFill>
                  <a:srgbClr val="000000"/>
                </a:solidFill>
                <a:effectLst/>
                <a:latin typeface="Arial" panose="020B0604020202020204" pitchFamily="34" charset="0"/>
                <a:cs typeface="Arial" panose="020B0604020202020204" pitchFamily="34" charset="0"/>
              </a:rPr>
              <a:t>Behçet's</a:t>
            </a:r>
            <a:r>
              <a:rPr lang="en-US" sz="1400" b="0" i="0" u="none" strike="noStrike" dirty="0">
                <a:solidFill>
                  <a:srgbClr val="000000"/>
                </a:solidFill>
                <a:effectLst/>
                <a:latin typeface="Arial" panose="020B0604020202020204" pitchFamily="34" charset="0"/>
                <a:cs typeface="Arial" panose="020B0604020202020204" pitchFamily="34" charset="0"/>
              </a:rPr>
              <a:t> Disease]. Brain Nerve. 2021 May;73(5):568-575. Japanese. </a:t>
            </a:r>
            <a:r>
              <a:rPr lang="en-US" sz="1400" b="0" i="0" u="none" strike="noStrike" dirty="0" err="1">
                <a:solidFill>
                  <a:srgbClr val="000000"/>
                </a:solidFill>
                <a:effectLst/>
                <a:latin typeface="Arial" panose="020B0604020202020204" pitchFamily="34" charset="0"/>
                <a:cs typeface="Arial" panose="020B0604020202020204" pitchFamily="34" charset="0"/>
              </a:rPr>
              <a:t>doi</a:t>
            </a:r>
            <a:r>
              <a:rPr lang="en-US" sz="1400" b="0" i="0" u="none" strike="noStrike" dirty="0">
                <a:solidFill>
                  <a:srgbClr val="000000"/>
                </a:solidFill>
                <a:effectLst/>
                <a:latin typeface="Arial" panose="020B0604020202020204" pitchFamily="34" charset="0"/>
                <a:cs typeface="Arial" panose="020B0604020202020204" pitchFamily="34" charset="0"/>
              </a:rPr>
              <a:t>: 10.11477/mf.1416201800. PMID: 34006690.</a:t>
            </a:r>
          </a:p>
          <a:p>
            <a:pPr marL="457200" indent="-457200">
              <a:buFont typeface="+mj-lt"/>
              <a:buAutoNum type="arabicPeriod"/>
            </a:pPr>
            <a:r>
              <a:rPr lang="en-US" sz="1400" b="0" i="0" u="none" strike="noStrike" dirty="0" err="1">
                <a:solidFill>
                  <a:srgbClr val="000000"/>
                </a:solidFill>
                <a:effectLst/>
                <a:latin typeface="Arial" panose="020B0604020202020204" pitchFamily="34" charset="0"/>
                <a:cs typeface="Arial" panose="020B0604020202020204" pitchFamily="34" charset="0"/>
              </a:rPr>
              <a:t>Imabayashi</a:t>
            </a:r>
            <a:r>
              <a:rPr lang="en-US" sz="1400" b="0" i="0" u="none" strike="noStrike" dirty="0">
                <a:solidFill>
                  <a:srgbClr val="000000"/>
                </a:solidFill>
                <a:effectLst/>
                <a:latin typeface="Arial" panose="020B0604020202020204" pitchFamily="34" charset="0"/>
                <a:cs typeface="Arial" panose="020B0604020202020204" pitchFamily="34" charset="0"/>
              </a:rPr>
              <a:t> K, </a:t>
            </a:r>
            <a:r>
              <a:rPr lang="en-US" sz="1400" b="0" i="0" u="none" strike="noStrike" dirty="0" err="1">
                <a:solidFill>
                  <a:srgbClr val="000000"/>
                </a:solidFill>
                <a:effectLst/>
                <a:latin typeface="Arial" panose="020B0604020202020204" pitchFamily="34" charset="0"/>
                <a:cs typeface="Arial" panose="020B0604020202020204" pitchFamily="34" charset="0"/>
              </a:rPr>
              <a:t>Ayano</a:t>
            </a:r>
            <a:r>
              <a:rPr lang="en-US" sz="1400" b="0" i="0" u="none" strike="noStrike" dirty="0">
                <a:solidFill>
                  <a:srgbClr val="000000"/>
                </a:solidFill>
                <a:effectLst/>
                <a:latin typeface="Arial" panose="020B0604020202020204" pitchFamily="34" charset="0"/>
                <a:cs typeface="Arial" panose="020B0604020202020204" pitchFamily="34" charset="0"/>
              </a:rPr>
              <a:t> M, </a:t>
            </a:r>
            <a:r>
              <a:rPr lang="en-US" sz="1400" b="0" i="0" u="none" strike="noStrike" dirty="0" err="1">
                <a:solidFill>
                  <a:srgbClr val="000000"/>
                </a:solidFill>
                <a:effectLst/>
                <a:latin typeface="Arial" panose="020B0604020202020204" pitchFamily="34" charset="0"/>
                <a:cs typeface="Arial" panose="020B0604020202020204" pitchFamily="34" charset="0"/>
              </a:rPr>
              <a:t>Higashioka</a:t>
            </a:r>
            <a:r>
              <a:rPr lang="en-US" sz="1400" b="0" i="0" u="none" strike="noStrike" dirty="0">
                <a:solidFill>
                  <a:srgbClr val="000000"/>
                </a:solidFill>
                <a:effectLst/>
                <a:latin typeface="Arial" panose="020B0604020202020204" pitchFamily="34" charset="0"/>
                <a:cs typeface="Arial" panose="020B0604020202020204" pitchFamily="34" charset="0"/>
              </a:rPr>
              <a:t> K, Yokoyama K, Yamamoto K, Takayama K, </a:t>
            </a:r>
            <a:r>
              <a:rPr lang="en-US" sz="1400" b="0" i="0" u="none" strike="noStrike" dirty="0" err="1">
                <a:solidFill>
                  <a:srgbClr val="000000"/>
                </a:solidFill>
                <a:effectLst/>
                <a:latin typeface="Arial" panose="020B0604020202020204" pitchFamily="34" charset="0"/>
                <a:cs typeface="Arial" panose="020B0604020202020204" pitchFamily="34" charset="0"/>
              </a:rPr>
              <a:t>Mitoma</a:t>
            </a:r>
            <a:r>
              <a:rPr lang="en-US" sz="1400" b="0" i="0" u="none" strike="noStrike" dirty="0">
                <a:solidFill>
                  <a:srgbClr val="000000"/>
                </a:solidFill>
                <a:effectLst/>
                <a:latin typeface="Arial" panose="020B0604020202020204" pitchFamily="34" charset="0"/>
                <a:cs typeface="Arial" panose="020B0604020202020204" pitchFamily="34" charset="0"/>
              </a:rPr>
              <a:t> H, Kimoto Y, </a:t>
            </a:r>
            <a:r>
              <a:rPr lang="en-US" sz="1400" b="0" i="0" u="none" strike="noStrike" dirty="0" err="1">
                <a:solidFill>
                  <a:srgbClr val="000000"/>
                </a:solidFill>
                <a:effectLst/>
                <a:latin typeface="Arial" panose="020B0604020202020204" pitchFamily="34" charset="0"/>
                <a:cs typeface="Arial" panose="020B0604020202020204" pitchFamily="34" charset="0"/>
              </a:rPr>
              <a:t>Akahoshi</a:t>
            </a:r>
            <a:r>
              <a:rPr lang="en-US" sz="1400" b="0" i="0" u="none" strike="noStrike" dirty="0">
                <a:solidFill>
                  <a:srgbClr val="000000"/>
                </a:solidFill>
                <a:effectLst/>
                <a:latin typeface="Arial" panose="020B0604020202020204" pitchFamily="34" charset="0"/>
                <a:cs typeface="Arial" panose="020B0604020202020204" pitchFamily="34" charset="0"/>
              </a:rPr>
              <a:t> M, Arinobu Y, Akashi K, Horiuchi T, </a:t>
            </a:r>
            <a:r>
              <a:rPr lang="en-US" sz="1400" b="0" i="0" u="none" strike="noStrike" dirty="0" err="1">
                <a:solidFill>
                  <a:srgbClr val="000000"/>
                </a:solidFill>
                <a:effectLst/>
                <a:latin typeface="Arial" panose="020B0604020202020204" pitchFamily="34" charset="0"/>
                <a:cs typeface="Arial" panose="020B0604020202020204" pitchFamily="34" charset="0"/>
              </a:rPr>
              <a:t>Niiro</a:t>
            </a:r>
            <a:r>
              <a:rPr lang="en-US" sz="1400" b="0" i="0" u="none" strike="noStrike" dirty="0">
                <a:solidFill>
                  <a:srgbClr val="000000"/>
                </a:solidFill>
                <a:effectLst/>
                <a:latin typeface="Arial" panose="020B0604020202020204" pitchFamily="34" charset="0"/>
                <a:cs typeface="Arial" panose="020B0604020202020204" pitchFamily="34" charset="0"/>
              </a:rPr>
              <a:t> H. Infliximab for reversible dementia in acute onset of neuro-</a:t>
            </a:r>
            <a:r>
              <a:rPr lang="en-US" sz="1400" b="0" i="0" u="none" strike="noStrike" dirty="0" err="1">
                <a:solidFill>
                  <a:srgbClr val="000000"/>
                </a:solidFill>
                <a:effectLst/>
                <a:latin typeface="Arial" panose="020B0604020202020204" pitchFamily="34" charset="0"/>
                <a:cs typeface="Arial" panose="020B0604020202020204" pitchFamily="34" charset="0"/>
              </a:rPr>
              <a:t>Behçet's</a:t>
            </a:r>
            <a:r>
              <a:rPr lang="en-US" sz="1400" b="0" i="0" u="none" strike="noStrike" dirty="0">
                <a:solidFill>
                  <a:srgbClr val="000000"/>
                </a:solidFill>
                <a:effectLst/>
                <a:latin typeface="Arial" panose="020B0604020202020204" pitchFamily="34" charset="0"/>
                <a:cs typeface="Arial" panose="020B0604020202020204" pitchFamily="34" charset="0"/>
              </a:rPr>
              <a:t> disease: A case report and cytokine analysis. J </a:t>
            </a:r>
            <a:r>
              <a:rPr lang="en-US" sz="1400" b="0" i="0" u="none" strike="noStrike" dirty="0" err="1">
                <a:solidFill>
                  <a:srgbClr val="000000"/>
                </a:solidFill>
                <a:effectLst/>
                <a:latin typeface="Arial" panose="020B0604020202020204" pitchFamily="34" charset="0"/>
                <a:cs typeface="Arial" panose="020B0604020202020204" pitchFamily="34" charset="0"/>
              </a:rPr>
              <a:t>Neuroimmunol</a:t>
            </a:r>
            <a:r>
              <a:rPr lang="en-US" sz="1400" b="0" i="0" u="none" strike="noStrike" dirty="0">
                <a:solidFill>
                  <a:srgbClr val="000000"/>
                </a:solidFill>
                <a:effectLst/>
                <a:latin typeface="Arial" panose="020B0604020202020204" pitchFamily="34" charset="0"/>
                <a:cs typeface="Arial" panose="020B0604020202020204" pitchFamily="34" charset="0"/>
              </a:rPr>
              <a:t>. 2021 Aug 15;357:577631. </a:t>
            </a:r>
            <a:r>
              <a:rPr lang="en-US" sz="1400" b="0" i="0" u="none" strike="noStrike" dirty="0" err="1">
                <a:solidFill>
                  <a:srgbClr val="000000"/>
                </a:solidFill>
                <a:effectLst/>
                <a:latin typeface="Arial" panose="020B0604020202020204" pitchFamily="34" charset="0"/>
                <a:cs typeface="Arial" panose="020B0604020202020204" pitchFamily="34" charset="0"/>
              </a:rPr>
              <a:t>doi</a:t>
            </a:r>
            <a:r>
              <a:rPr lang="en-US" sz="1400" b="0" i="0" u="none" strike="noStrike" dirty="0">
                <a:solidFill>
                  <a:srgbClr val="000000"/>
                </a:solidFill>
                <a:effectLst/>
                <a:latin typeface="Arial" panose="020B0604020202020204" pitchFamily="34" charset="0"/>
                <a:cs typeface="Arial" panose="020B0604020202020204" pitchFamily="34" charset="0"/>
              </a:rPr>
              <a:t>: 10.1016/j.jneuroim.2021.577631. </a:t>
            </a:r>
            <a:r>
              <a:rPr lang="en-US" sz="1400" b="0" i="0" u="none" strike="noStrike" dirty="0" err="1">
                <a:solidFill>
                  <a:srgbClr val="000000"/>
                </a:solidFill>
                <a:effectLst/>
                <a:latin typeface="Arial" panose="020B0604020202020204" pitchFamily="34" charset="0"/>
                <a:cs typeface="Arial" panose="020B0604020202020204" pitchFamily="34" charset="0"/>
              </a:rPr>
              <a:t>Epub</a:t>
            </a:r>
            <a:r>
              <a:rPr lang="en-US" sz="1400" b="0" i="0" u="none" strike="noStrike" dirty="0">
                <a:solidFill>
                  <a:srgbClr val="000000"/>
                </a:solidFill>
                <a:effectLst/>
                <a:latin typeface="Arial" panose="020B0604020202020204" pitchFamily="34" charset="0"/>
                <a:cs typeface="Arial" panose="020B0604020202020204" pitchFamily="34" charset="0"/>
              </a:rPr>
              <a:t> 2021 Jun 8. PMID: 34153801.</a:t>
            </a:r>
          </a:p>
          <a:p>
            <a:pPr marL="457200" indent="-457200">
              <a:buFont typeface="+mj-lt"/>
              <a:buAutoNum type="arabicPeriod"/>
            </a:pPr>
            <a:r>
              <a:rPr lang="en-US" sz="1400" b="0" i="0" u="none" strike="noStrike" dirty="0" err="1">
                <a:solidFill>
                  <a:srgbClr val="000000"/>
                </a:solidFill>
                <a:effectLst/>
                <a:latin typeface="Arial" panose="020B0604020202020204" pitchFamily="34" charset="0"/>
                <a:cs typeface="Arial" panose="020B0604020202020204" pitchFamily="34" charset="0"/>
              </a:rPr>
              <a:t>Yazici</a:t>
            </a:r>
            <a:r>
              <a:rPr lang="en-US" sz="1400" b="0" i="0" u="none" strike="noStrike" dirty="0">
                <a:solidFill>
                  <a:srgbClr val="000000"/>
                </a:solidFill>
                <a:effectLst/>
                <a:latin typeface="Arial" panose="020B0604020202020204" pitchFamily="34" charset="0"/>
                <a:cs typeface="Arial" panose="020B0604020202020204" pitchFamily="34" charset="0"/>
              </a:rPr>
              <a:t>, H., </a:t>
            </a:r>
            <a:r>
              <a:rPr lang="en-US" sz="1400" b="0" i="0" u="none" strike="noStrike" dirty="0" err="1">
                <a:solidFill>
                  <a:srgbClr val="000000"/>
                </a:solidFill>
                <a:effectLst/>
                <a:latin typeface="Arial" panose="020B0604020202020204" pitchFamily="34" charset="0"/>
                <a:cs typeface="Arial" panose="020B0604020202020204" pitchFamily="34" charset="0"/>
              </a:rPr>
              <a:t>Seyahi</a:t>
            </a:r>
            <a:r>
              <a:rPr lang="en-US" sz="1400" b="0" i="0" u="none" strike="noStrike" dirty="0">
                <a:solidFill>
                  <a:srgbClr val="000000"/>
                </a:solidFill>
                <a:effectLst/>
                <a:latin typeface="Arial" panose="020B0604020202020204" pitchFamily="34" charset="0"/>
                <a:cs typeface="Arial" panose="020B0604020202020204" pitchFamily="34" charset="0"/>
              </a:rPr>
              <a:t>, E., Hatemi, G. et al. </a:t>
            </a:r>
            <a:r>
              <a:rPr lang="en-US" sz="1400" b="0" i="0" u="none" strike="noStrike" dirty="0" err="1">
                <a:solidFill>
                  <a:srgbClr val="000000"/>
                </a:solidFill>
                <a:effectLst/>
                <a:latin typeface="Arial" panose="020B0604020202020204" pitchFamily="34" charset="0"/>
                <a:cs typeface="Arial" panose="020B0604020202020204" pitchFamily="34" charset="0"/>
              </a:rPr>
              <a:t>Behçet</a:t>
            </a:r>
            <a:r>
              <a:rPr lang="en-US" sz="1400" b="0" i="0" u="none" strike="noStrike" dirty="0">
                <a:solidFill>
                  <a:srgbClr val="000000"/>
                </a:solidFill>
                <a:effectLst/>
                <a:latin typeface="Arial" panose="020B0604020202020204" pitchFamily="34" charset="0"/>
                <a:cs typeface="Arial" panose="020B0604020202020204" pitchFamily="34" charset="0"/>
              </a:rPr>
              <a:t> syndrome: a contemporary view. Nat Rev </a:t>
            </a:r>
            <a:r>
              <a:rPr lang="en-US" sz="1400" b="0" i="0" u="none" strike="noStrike" dirty="0" err="1">
                <a:solidFill>
                  <a:srgbClr val="000000"/>
                </a:solidFill>
                <a:effectLst/>
                <a:latin typeface="Arial" panose="020B0604020202020204" pitchFamily="34" charset="0"/>
                <a:cs typeface="Arial" panose="020B0604020202020204" pitchFamily="34" charset="0"/>
              </a:rPr>
              <a:t>Rheumatol</a:t>
            </a:r>
            <a:r>
              <a:rPr lang="en-US" sz="1400" b="0" i="0" u="none" strike="noStrike" dirty="0">
                <a:solidFill>
                  <a:srgbClr val="000000"/>
                </a:solidFill>
                <a:effectLst/>
                <a:latin typeface="Arial" panose="020B0604020202020204" pitchFamily="34" charset="0"/>
                <a:cs typeface="Arial" panose="020B0604020202020204" pitchFamily="34" charset="0"/>
              </a:rPr>
              <a:t> 14, 107–119 (2018). </a:t>
            </a:r>
            <a:r>
              <a:rPr lang="en-US" sz="1400" b="0" i="0" u="none" strike="noStrike" dirty="0">
                <a:solidFill>
                  <a:srgbClr val="000000"/>
                </a:solidFill>
                <a:effectLst/>
                <a:latin typeface="Arial" panose="020B0604020202020204" pitchFamily="34" charset="0"/>
                <a:cs typeface="Arial" panose="020B0604020202020204" pitchFamily="34" charset="0"/>
                <a:hlinkClick r:id="rId3"/>
              </a:rPr>
              <a:t>https://doi.org/10.1038/nrrheum.2017.208</a:t>
            </a:r>
            <a:endParaRPr lang="en-US" sz="1400" b="0" i="0" u="none" strike="noStrike" dirty="0">
              <a:solidFill>
                <a:srgbClr val="000000"/>
              </a:solidFill>
              <a:effectLst/>
              <a:latin typeface="Arial" panose="020B0604020202020204" pitchFamily="34" charset="0"/>
              <a:cs typeface="Arial" panose="020B0604020202020204" pitchFamily="34" charset="0"/>
            </a:endParaRPr>
          </a:p>
          <a:p>
            <a:pPr marL="457200" indent="-457200">
              <a:buFont typeface="+mj-lt"/>
              <a:buAutoNum type="arabicPeriod"/>
            </a:pPr>
            <a:r>
              <a:rPr lang="en-US" sz="1400" b="0" i="0" u="none" strike="noStrike" dirty="0">
                <a:solidFill>
                  <a:srgbClr val="000000"/>
                </a:solidFill>
                <a:effectLst/>
                <a:latin typeface="Arial" panose="020B0604020202020204" pitchFamily="34" charset="0"/>
                <a:cs typeface="Arial" panose="020B0604020202020204" pitchFamily="34" charset="0"/>
              </a:rPr>
              <a:t>Kalra S, </a:t>
            </a:r>
            <a:r>
              <a:rPr lang="en-US" sz="1400" b="0" i="0" u="none" strike="noStrike" dirty="0" err="1">
                <a:solidFill>
                  <a:srgbClr val="000000"/>
                </a:solidFill>
                <a:effectLst/>
                <a:latin typeface="Arial" panose="020B0604020202020204" pitchFamily="34" charset="0"/>
                <a:cs typeface="Arial" panose="020B0604020202020204" pitchFamily="34" charset="0"/>
              </a:rPr>
              <a:t>Silman</a:t>
            </a:r>
            <a:r>
              <a:rPr lang="en-US" sz="1400" b="0" i="0" u="none" strike="noStrike" dirty="0">
                <a:solidFill>
                  <a:srgbClr val="000000"/>
                </a:solidFill>
                <a:effectLst/>
                <a:latin typeface="Arial" panose="020B0604020202020204" pitchFamily="34" charset="0"/>
                <a:cs typeface="Arial" panose="020B0604020202020204" pitchFamily="34" charset="0"/>
              </a:rPr>
              <a:t> A, </a:t>
            </a:r>
            <a:r>
              <a:rPr lang="en-US" sz="1400" b="0" i="0" u="none" strike="noStrike" dirty="0" err="1">
                <a:solidFill>
                  <a:srgbClr val="000000"/>
                </a:solidFill>
                <a:effectLst/>
                <a:latin typeface="Arial" panose="020B0604020202020204" pitchFamily="34" charset="0"/>
                <a:cs typeface="Arial" panose="020B0604020202020204" pitchFamily="34" charset="0"/>
              </a:rPr>
              <a:t>Akman</a:t>
            </a:r>
            <a:r>
              <a:rPr lang="en-US" sz="1400" b="0" i="0" u="none" strike="noStrike" dirty="0">
                <a:solidFill>
                  <a:srgbClr val="000000"/>
                </a:solidFill>
                <a:effectLst/>
                <a:latin typeface="Arial" panose="020B0604020202020204" pitchFamily="34" charset="0"/>
                <a:cs typeface="Arial" panose="020B0604020202020204" pitchFamily="34" charset="0"/>
              </a:rPr>
              <a:t>-Demir G, </a:t>
            </a:r>
            <a:r>
              <a:rPr lang="en-US" sz="1400" b="0" i="0" u="none" strike="noStrike" dirty="0" err="1">
                <a:solidFill>
                  <a:srgbClr val="000000"/>
                </a:solidFill>
                <a:effectLst/>
                <a:latin typeface="Arial" panose="020B0604020202020204" pitchFamily="34" charset="0"/>
                <a:cs typeface="Arial" panose="020B0604020202020204" pitchFamily="34" charset="0"/>
              </a:rPr>
              <a:t>Bohlega</a:t>
            </a:r>
            <a:r>
              <a:rPr lang="en-US" sz="1400" b="0" i="0" u="none" strike="noStrike" dirty="0">
                <a:solidFill>
                  <a:srgbClr val="000000"/>
                </a:solidFill>
                <a:effectLst/>
                <a:latin typeface="Arial" panose="020B0604020202020204" pitchFamily="34" charset="0"/>
                <a:cs typeface="Arial" panose="020B0604020202020204" pitchFamily="34" charset="0"/>
              </a:rPr>
              <a:t> S, </a:t>
            </a:r>
            <a:r>
              <a:rPr lang="en-US" sz="1400" b="0" i="0" u="none" strike="noStrike" dirty="0" err="1">
                <a:solidFill>
                  <a:srgbClr val="000000"/>
                </a:solidFill>
                <a:effectLst/>
                <a:latin typeface="Arial" panose="020B0604020202020204" pitchFamily="34" charset="0"/>
                <a:cs typeface="Arial" panose="020B0604020202020204" pitchFamily="34" charset="0"/>
              </a:rPr>
              <a:t>Borhani-Haghighi</a:t>
            </a:r>
            <a:r>
              <a:rPr lang="en-US" sz="1400" b="0" i="0" u="none" strike="noStrike" dirty="0">
                <a:solidFill>
                  <a:srgbClr val="000000"/>
                </a:solidFill>
                <a:effectLst/>
                <a:latin typeface="Arial" panose="020B0604020202020204" pitchFamily="34" charset="0"/>
                <a:cs typeface="Arial" panose="020B0604020202020204" pitchFamily="34" charset="0"/>
              </a:rPr>
              <a:t> A, Constantinescu CS, </a:t>
            </a:r>
            <a:r>
              <a:rPr lang="en-US" sz="1400" b="0" i="0" u="none" strike="noStrike" dirty="0" err="1">
                <a:solidFill>
                  <a:srgbClr val="000000"/>
                </a:solidFill>
                <a:effectLst/>
                <a:latin typeface="Arial" panose="020B0604020202020204" pitchFamily="34" charset="0"/>
                <a:cs typeface="Arial" panose="020B0604020202020204" pitchFamily="34" charset="0"/>
              </a:rPr>
              <a:t>Houman</a:t>
            </a:r>
            <a:r>
              <a:rPr lang="en-US" sz="1400" b="0" i="0" u="none" strike="noStrike" dirty="0">
                <a:solidFill>
                  <a:srgbClr val="000000"/>
                </a:solidFill>
                <a:effectLst/>
                <a:latin typeface="Arial" panose="020B0604020202020204" pitchFamily="34" charset="0"/>
                <a:cs typeface="Arial" panose="020B0604020202020204" pitchFamily="34" charset="0"/>
              </a:rPr>
              <a:t> H, Mahr A, </a:t>
            </a:r>
            <a:r>
              <a:rPr lang="en-US" sz="1400" b="0" i="0" u="none" strike="noStrike" dirty="0" err="1">
                <a:solidFill>
                  <a:srgbClr val="000000"/>
                </a:solidFill>
                <a:effectLst/>
                <a:latin typeface="Arial" panose="020B0604020202020204" pitchFamily="34" charset="0"/>
                <a:cs typeface="Arial" panose="020B0604020202020204" pitchFamily="34" charset="0"/>
              </a:rPr>
              <a:t>Salvarani</a:t>
            </a:r>
            <a:r>
              <a:rPr lang="en-US" sz="1400" b="0" i="0" u="none" strike="noStrike" dirty="0">
                <a:solidFill>
                  <a:srgbClr val="000000"/>
                </a:solidFill>
                <a:effectLst/>
                <a:latin typeface="Arial" panose="020B0604020202020204" pitchFamily="34" charset="0"/>
                <a:cs typeface="Arial" panose="020B0604020202020204" pitchFamily="34" charset="0"/>
              </a:rPr>
              <a:t> C, </a:t>
            </a:r>
            <a:r>
              <a:rPr lang="en-US" sz="1400" b="0" i="0" u="none" strike="noStrike" dirty="0" err="1">
                <a:solidFill>
                  <a:srgbClr val="000000"/>
                </a:solidFill>
                <a:effectLst/>
                <a:latin typeface="Arial" panose="020B0604020202020204" pitchFamily="34" charset="0"/>
                <a:cs typeface="Arial" panose="020B0604020202020204" pitchFamily="34" charset="0"/>
              </a:rPr>
              <a:t>Sfikakis</a:t>
            </a:r>
            <a:r>
              <a:rPr lang="en-US" sz="1400" b="0" i="0" u="none" strike="noStrike" dirty="0">
                <a:solidFill>
                  <a:srgbClr val="000000"/>
                </a:solidFill>
                <a:effectLst/>
                <a:latin typeface="Arial" panose="020B0604020202020204" pitchFamily="34" charset="0"/>
                <a:cs typeface="Arial" panose="020B0604020202020204" pitchFamily="34" charset="0"/>
              </a:rPr>
              <a:t> PP, Siva A, Al-</a:t>
            </a:r>
            <a:r>
              <a:rPr lang="en-US" sz="1400" b="0" i="0" u="none" strike="noStrike" dirty="0" err="1">
                <a:solidFill>
                  <a:srgbClr val="000000"/>
                </a:solidFill>
                <a:effectLst/>
                <a:latin typeface="Arial" panose="020B0604020202020204" pitchFamily="34" charset="0"/>
                <a:cs typeface="Arial" panose="020B0604020202020204" pitchFamily="34" charset="0"/>
              </a:rPr>
              <a:t>Araji</a:t>
            </a:r>
            <a:r>
              <a:rPr lang="en-US" sz="1400" b="0" i="0" u="none" strike="noStrike" dirty="0">
                <a:solidFill>
                  <a:srgbClr val="000000"/>
                </a:solidFill>
                <a:effectLst/>
                <a:latin typeface="Arial" panose="020B0604020202020204" pitchFamily="34" charset="0"/>
                <a:cs typeface="Arial" panose="020B0604020202020204" pitchFamily="34" charset="0"/>
              </a:rPr>
              <a:t> A. Diagnosis and management of Neuro-</a:t>
            </a:r>
            <a:r>
              <a:rPr lang="en-US" sz="1400" b="0" i="0" u="none" strike="noStrike" dirty="0" err="1">
                <a:solidFill>
                  <a:srgbClr val="000000"/>
                </a:solidFill>
                <a:effectLst/>
                <a:latin typeface="Arial" panose="020B0604020202020204" pitchFamily="34" charset="0"/>
                <a:cs typeface="Arial" panose="020B0604020202020204" pitchFamily="34" charset="0"/>
              </a:rPr>
              <a:t>Behçet's</a:t>
            </a:r>
            <a:r>
              <a:rPr lang="en-US" sz="1400" b="0" i="0" u="none" strike="noStrike" dirty="0">
                <a:solidFill>
                  <a:srgbClr val="000000"/>
                </a:solidFill>
                <a:effectLst/>
                <a:latin typeface="Arial" panose="020B0604020202020204" pitchFamily="34" charset="0"/>
                <a:cs typeface="Arial" panose="020B0604020202020204" pitchFamily="34" charset="0"/>
              </a:rPr>
              <a:t> disease: international consensus recommendations. J Neurol. 2014 Sep;261(9):1662-76. </a:t>
            </a:r>
            <a:r>
              <a:rPr lang="en-US" sz="1400" b="0" i="0" u="none" strike="noStrike" dirty="0" err="1">
                <a:solidFill>
                  <a:srgbClr val="000000"/>
                </a:solidFill>
                <a:effectLst/>
                <a:latin typeface="Arial" panose="020B0604020202020204" pitchFamily="34" charset="0"/>
                <a:cs typeface="Arial" panose="020B0604020202020204" pitchFamily="34" charset="0"/>
              </a:rPr>
              <a:t>doi</a:t>
            </a:r>
            <a:r>
              <a:rPr lang="en-US" sz="1400" b="0" i="0" u="none" strike="noStrike" dirty="0">
                <a:solidFill>
                  <a:srgbClr val="000000"/>
                </a:solidFill>
                <a:effectLst/>
                <a:latin typeface="Arial" panose="020B0604020202020204" pitchFamily="34" charset="0"/>
                <a:cs typeface="Arial" panose="020B0604020202020204" pitchFamily="34" charset="0"/>
              </a:rPr>
              <a:t>: 10.1007/s00415-013-7209-3. </a:t>
            </a:r>
            <a:r>
              <a:rPr lang="en-US" sz="1400" b="0" i="0" u="none" strike="noStrike" dirty="0" err="1">
                <a:solidFill>
                  <a:srgbClr val="000000"/>
                </a:solidFill>
                <a:effectLst/>
                <a:latin typeface="Arial" panose="020B0604020202020204" pitchFamily="34" charset="0"/>
                <a:cs typeface="Arial" panose="020B0604020202020204" pitchFamily="34" charset="0"/>
              </a:rPr>
              <a:t>Epub</a:t>
            </a:r>
            <a:r>
              <a:rPr lang="en-US" sz="1400" b="0" i="0" u="none" strike="noStrike" dirty="0">
                <a:solidFill>
                  <a:srgbClr val="000000"/>
                </a:solidFill>
                <a:effectLst/>
                <a:latin typeface="Arial" panose="020B0604020202020204" pitchFamily="34" charset="0"/>
                <a:cs typeface="Arial" panose="020B0604020202020204" pitchFamily="34" charset="0"/>
              </a:rPr>
              <a:t> 2013 Dec 24. PMID: 24366648; PMCID: PMC4155170.</a:t>
            </a:r>
          </a:p>
          <a:p>
            <a:pPr marL="457200" indent="-457200">
              <a:buFont typeface="+mj-lt"/>
              <a:buAutoNum type="arabicPeriod"/>
            </a:pPr>
            <a:endParaRPr lang="en-US" sz="15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74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CB29-3DEB-FC7F-E019-01AC1CB9D4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PMH</a:t>
            </a:r>
          </a:p>
        </p:txBody>
      </p:sp>
      <p:sp>
        <p:nvSpPr>
          <p:cNvPr id="3" name="Content Placeholder 2">
            <a:extLst>
              <a:ext uri="{FF2B5EF4-FFF2-40B4-BE49-F238E27FC236}">
                <a16:creationId xmlns:a16="http://schemas.microsoft.com/office/drawing/2014/main" id="{E49DCABC-C126-9122-D293-38260675414C}"/>
              </a:ext>
            </a:extLst>
          </p:cNvPr>
          <p:cNvSpPr>
            <a:spLocks noGrp="1"/>
          </p:cNvSpPr>
          <p:nvPr>
            <p:ph type="body" sz="quarter" idx="18"/>
          </p:nvPr>
        </p:nvSpPr>
        <p:spPr>
          <a:xfrm>
            <a:off x="605595" y="1524000"/>
            <a:ext cx="11302887" cy="5334000"/>
          </a:xfrm>
        </p:spPr>
        <p:txBody>
          <a:bodyPr>
            <a:normAutofit fontScale="25000" lnSpcReduction="20000"/>
          </a:bodyPr>
          <a:lstStyle/>
          <a:p>
            <a:r>
              <a:rPr lang="en-US" sz="11200" dirty="0">
                <a:solidFill>
                  <a:srgbClr val="0F0F0F"/>
                </a:solidFill>
                <a:effectLst/>
                <a:latin typeface="Arial" panose="020B0604020202020204" pitchFamily="34" charset="0"/>
                <a:cs typeface="Arial" panose="020B0604020202020204" pitchFamily="34" charset="0"/>
              </a:rPr>
              <a:t>Started to develop “boils” around the age of 37</a:t>
            </a:r>
          </a:p>
          <a:p>
            <a:r>
              <a:rPr lang="en-US" sz="11200" dirty="0">
                <a:solidFill>
                  <a:srgbClr val="0F0F0F"/>
                </a:solidFill>
                <a:latin typeface="Arial" panose="020B0604020202020204" pitchFamily="34" charset="0"/>
                <a:cs typeface="Arial" panose="020B0604020202020204" pitchFamily="34" charset="0"/>
              </a:rPr>
              <a:t>Eventually diagnosed with </a:t>
            </a:r>
            <a:r>
              <a:rPr lang="en-US" sz="11200" b="1" dirty="0">
                <a:solidFill>
                  <a:srgbClr val="0F0F0F"/>
                </a:solidFill>
                <a:latin typeface="Arial" panose="020B0604020202020204" pitchFamily="34" charset="0"/>
                <a:cs typeface="Arial" panose="020B0604020202020204" pitchFamily="34" charset="0"/>
              </a:rPr>
              <a:t>Weber-Christian disease </a:t>
            </a:r>
            <a:r>
              <a:rPr lang="en-US" sz="11200" dirty="0">
                <a:solidFill>
                  <a:srgbClr val="0F0F0F"/>
                </a:solidFill>
                <a:latin typeface="Arial" panose="020B0604020202020204" pitchFamily="34" charset="0"/>
                <a:cs typeface="Arial" panose="020B0604020202020204" pitchFamily="34" charset="0"/>
              </a:rPr>
              <a:t>~ 40 years of age in the setting of intermittent fevers &amp; biopsy-proven neutrophilic </a:t>
            </a:r>
            <a:r>
              <a:rPr lang="en-US" sz="11200" b="1" dirty="0">
                <a:solidFill>
                  <a:srgbClr val="0F0F0F"/>
                </a:solidFill>
                <a:latin typeface="Arial" panose="020B0604020202020204" pitchFamily="34" charset="0"/>
                <a:cs typeface="Arial" panose="020B0604020202020204" pitchFamily="34" charset="0"/>
              </a:rPr>
              <a:t>panniculitis</a:t>
            </a:r>
          </a:p>
          <a:p>
            <a:r>
              <a:rPr lang="en-US" sz="11200" dirty="0">
                <a:solidFill>
                  <a:srgbClr val="0F0F0F"/>
                </a:solidFill>
                <a:latin typeface="Arial" panose="020B0604020202020204" pitchFamily="34" charset="0"/>
                <a:cs typeface="Arial" panose="020B0604020202020204" pitchFamily="34" charset="0"/>
              </a:rPr>
              <a:t>Hospitalized at the age of 38 with headache, nausea, double vision, fever &amp; balance issues and was ultimately diagnosed with a </a:t>
            </a:r>
            <a:r>
              <a:rPr lang="en-US" sz="11200" b="1" dirty="0">
                <a:solidFill>
                  <a:srgbClr val="0F0F0F"/>
                </a:solidFill>
                <a:latin typeface="Arial" panose="020B0604020202020204" pitchFamily="34" charset="0"/>
                <a:cs typeface="Arial" panose="020B0604020202020204" pitchFamily="34" charset="0"/>
              </a:rPr>
              <a:t>lymphocytic meningitis </a:t>
            </a:r>
          </a:p>
          <a:p>
            <a:pPr lvl="2"/>
            <a:r>
              <a:rPr lang="en-US" sz="9600" dirty="0">
                <a:solidFill>
                  <a:srgbClr val="0F0F0F"/>
                </a:solidFill>
                <a:latin typeface="Arial" panose="020B0604020202020204" pitchFamily="34" charset="0"/>
                <a:cs typeface="Arial" panose="020B0604020202020204" pitchFamily="34" charset="0"/>
              </a:rPr>
              <a:t>MRI with cerebellar lesions</a:t>
            </a:r>
          </a:p>
          <a:p>
            <a:pPr lvl="2"/>
            <a:r>
              <a:rPr lang="en-US" sz="9600" dirty="0">
                <a:solidFill>
                  <a:srgbClr val="0F0F0F"/>
                </a:solidFill>
                <a:latin typeface="Arial" panose="020B0604020202020204" pitchFamily="34" charset="0"/>
                <a:cs typeface="Arial" panose="020B0604020202020204" pitchFamily="34" charset="0"/>
              </a:rPr>
              <a:t>No infectious etiology was identified </a:t>
            </a:r>
            <a:r>
              <a:rPr lang="en-US" sz="9600" dirty="0">
                <a:solidFill>
                  <a:srgbClr val="0F0F0F"/>
                </a:solidFill>
                <a:latin typeface="Arial" panose="020B0604020202020204" pitchFamily="34" charset="0"/>
                <a:cs typeface="Arial" panose="020B0604020202020204" pitchFamily="34" charset="0"/>
                <a:sym typeface="Wingdings" pitchFamily="2" charset="2"/>
              </a:rPr>
              <a:t> treated with long-term </a:t>
            </a:r>
            <a:r>
              <a:rPr lang="en-US" sz="9600" dirty="0" err="1">
                <a:solidFill>
                  <a:srgbClr val="0F0F0F"/>
                </a:solidFill>
                <a:latin typeface="Arial" panose="020B0604020202020204" pitchFamily="34" charset="0"/>
                <a:cs typeface="Arial" panose="020B0604020202020204" pitchFamily="34" charset="0"/>
                <a:sym typeface="Wingdings" pitchFamily="2" charset="2"/>
              </a:rPr>
              <a:t>abx</a:t>
            </a:r>
            <a:r>
              <a:rPr lang="en-US" sz="9600" dirty="0">
                <a:solidFill>
                  <a:srgbClr val="0F0F0F"/>
                </a:solidFill>
                <a:latin typeface="Arial" panose="020B0604020202020204" pitchFamily="34" charset="0"/>
                <a:cs typeface="Arial" panose="020B0604020202020204" pitchFamily="34" charset="0"/>
                <a:sym typeface="Wingdings" pitchFamily="2" charset="2"/>
              </a:rPr>
              <a:t> for a potential brain abscess with improvement</a:t>
            </a:r>
            <a:endParaRPr lang="en-US" sz="9600" dirty="0">
              <a:solidFill>
                <a:srgbClr val="0F0F0F"/>
              </a:solidFill>
              <a:latin typeface="Arial" panose="020B0604020202020204" pitchFamily="34" charset="0"/>
              <a:cs typeface="Arial" panose="020B0604020202020204" pitchFamily="34" charset="0"/>
            </a:endParaRPr>
          </a:p>
          <a:p>
            <a:pPr lvl="2"/>
            <a:r>
              <a:rPr lang="en-US" sz="9600" dirty="0">
                <a:solidFill>
                  <a:srgbClr val="0F0F0F"/>
                </a:solidFill>
                <a:latin typeface="Arial" panose="020B0604020202020204" pitchFamily="34" charset="0"/>
                <a:cs typeface="Arial" panose="020B0604020202020204" pitchFamily="34" charset="0"/>
              </a:rPr>
              <a:t>Some residual primary motor defects </a:t>
            </a:r>
          </a:p>
          <a:p>
            <a:pPr lvl="2"/>
            <a:r>
              <a:rPr lang="en-US" sz="9600" dirty="0">
                <a:latin typeface="Arial" panose="020B0604020202020204" pitchFamily="34" charset="0"/>
                <a:cs typeface="Arial" panose="020B0604020202020204" pitchFamily="34" charset="0"/>
              </a:rPr>
              <a:t>Hospital course complicated by DVT with thrombophlebitis &amp; folliculitis</a:t>
            </a:r>
          </a:p>
          <a:p>
            <a:r>
              <a:rPr lang="en-US" sz="11200" dirty="0">
                <a:latin typeface="Arial" panose="020B0604020202020204" pitchFamily="34" charset="0"/>
                <a:cs typeface="Arial" panose="020B0604020202020204" pitchFamily="34" charset="0"/>
              </a:rPr>
              <a:t>Remote history of positive PPD s/p treatment for </a:t>
            </a:r>
            <a:r>
              <a:rPr lang="en-US" sz="11200" b="1" dirty="0">
                <a:latin typeface="Arial" panose="020B0604020202020204" pitchFamily="34" charset="0"/>
                <a:cs typeface="Arial" panose="020B0604020202020204" pitchFamily="34" charset="0"/>
              </a:rPr>
              <a:t>latent tuberculosis</a:t>
            </a:r>
            <a:endParaRPr lang="en-US" sz="3800" dirty="0">
              <a:solidFill>
                <a:srgbClr val="0F0F0F"/>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30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EE5E6-70FA-2D99-2DAF-3B1E5C89E37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PMH</a:t>
            </a:r>
          </a:p>
        </p:txBody>
      </p:sp>
      <p:sp>
        <p:nvSpPr>
          <p:cNvPr id="3" name="Text Placeholder 2">
            <a:extLst>
              <a:ext uri="{FF2B5EF4-FFF2-40B4-BE49-F238E27FC236}">
                <a16:creationId xmlns:a16="http://schemas.microsoft.com/office/drawing/2014/main" id="{62D98E85-28D0-0111-1098-E6CC1358F7A8}"/>
              </a:ext>
            </a:extLst>
          </p:cNvPr>
          <p:cNvSpPr>
            <a:spLocks noGrp="1"/>
          </p:cNvSpPr>
          <p:nvPr>
            <p:ph type="body" sz="quarter" idx="18"/>
          </p:nvPr>
        </p:nvSpPr>
        <p:spPr>
          <a:xfrm>
            <a:off x="608012" y="1524000"/>
            <a:ext cx="10668000" cy="5334000"/>
          </a:xfrm>
        </p:spPr>
        <p:txBody>
          <a:bodyPr>
            <a:normAutofit fontScale="92500" lnSpcReduction="10000"/>
          </a:bodyPr>
          <a:lstStyle/>
          <a:p>
            <a:r>
              <a:rPr lang="en-US" dirty="0">
                <a:latin typeface="Arial" panose="020B0604020202020204" pitchFamily="34" charset="0"/>
                <a:cs typeface="Arial" panose="020B0604020202020204" pitchFamily="34" charset="0"/>
              </a:rPr>
              <a:t>Panniculitis suspected to be secondary to Weber-Christian disease</a:t>
            </a:r>
          </a:p>
          <a:p>
            <a:pPr lvl="2"/>
            <a:r>
              <a:rPr lang="en-US" dirty="0">
                <a:latin typeface="Arial" panose="020B0604020202020204" pitchFamily="34" charset="0"/>
                <a:cs typeface="Arial" panose="020B0604020202020204" pitchFamily="34" charset="0"/>
              </a:rPr>
              <a:t>Treated with varying success and side effects in the past with colchicine, NSAIDs, steroids, &amp; dapsone</a:t>
            </a:r>
          </a:p>
          <a:p>
            <a:pPr lvl="2"/>
            <a:r>
              <a:rPr lang="en-US" dirty="0">
                <a:latin typeface="Arial" panose="020B0604020202020204" pitchFamily="34" charset="0"/>
                <a:cs typeface="Arial" panose="020B0604020202020204" pitchFamily="34" charset="0"/>
              </a:rPr>
              <a:t>Most success with etanercept and more recently adalimumab</a:t>
            </a:r>
          </a:p>
          <a:p>
            <a:pPr lvl="4"/>
            <a:r>
              <a:rPr lang="en-US" sz="2600" dirty="0">
                <a:latin typeface="Arial" panose="020B0604020202020204" pitchFamily="34" charset="0"/>
                <a:cs typeface="Arial" panose="020B0604020202020204" pitchFamily="34" charset="0"/>
              </a:rPr>
              <a:t>On adalimumab until ~3 months ago when he was no longer able to afford it</a:t>
            </a:r>
          </a:p>
          <a:p>
            <a:pPr lvl="4"/>
            <a:r>
              <a:rPr lang="en-US" sz="2600" dirty="0">
                <a:latin typeface="Arial" panose="020B0604020202020204" pitchFamily="34" charset="0"/>
                <a:cs typeface="Arial" panose="020B0604020202020204" pitchFamily="34" charset="0"/>
              </a:rPr>
              <a:t>Worsening rash off TNF inhibitor</a:t>
            </a:r>
          </a:p>
          <a:p>
            <a:pPr lvl="2"/>
            <a:r>
              <a:rPr lang="en-US" dirty="0">
                <a:latin typeface="Arial" panose="020B0604020202020204" pitchFamily="34" charset="0"/>
                <a:cs typeface="Arial" panose="020B0604020202020204" pitchFamily="34" charset="0"/>
              </a:rPr>
              <a:t>Intermittent prednisone for flares – </a:t>
            </a:r>
          </a:p>
          <a:p>
            <a:pPr lvl="3"/>
            <a:r>
              <a:rPr lang="en-US" sz="2600" dirty="0">
                <a:latin typeface="Arial" panose="020B0604020202020204" pitchFamily="34" charset="0"/>
                <a:cs typeface="Arial" panose="020B0604020202020204" pitchFamily="34" charset="0"/>
              </a:rPr>
              <a:t>Recently completed a burst &amp; taper </a:t>
            </a:r>
          </a:p>
          <a:p>
            <a:pPr lvl="3"/>
            <a:r>
              <a:rPr lang="en-US" sz="2600" dirty="0">
                <a:latin typeface="Arial" panose="020B0604020202020204" pitchFamily="34" charset="0"/>
                <a:cs typeface="Arial" panose="020B0604020202020204" pitchFamily="34" charset="0"/>
              </a:rPr>
              <a:t>Taking prednisone routinely since stopping adalimumab</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7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1D105A-D974-754C-A4CD-979ABC40389B}"/>
              </a:ext>
            </a:extLst>
          </p:cNvPr>
          <p:cNvSpPr txBox="1">
            <a:spLocks/>
          </p:cNvSpPr>
          <p:nvPr/>
        </p:nvSpPr>
        <p:spPr>
          <a:xfrm>
            <a:off x="455611" y="323850"/>
            <a:ext cx="4819483" cy="1143000"/>
          </a:xfrm>
          <a:prstGeom prst="rect">
            <a:avLst/>
          </a:prstGeom>
        </p:spPr>
        <p:txBody>
          <a:bodyPr lIns="121899" tIns="60949" rIns="121899" bIns="60949" anchor="ctr">
            <a:normAutofit/>
          </a:bodyPr>
          <a:lst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dirty="0" err="1">
                <a:latin typeface="Arial" panose="020B0604020202020204" pitchFamily="34" charset="0"/>
                <a:cs typeface="Arial" panose="020B0604020202020204" pitchFamily="34" charset="0"/>
              </a:rPr>
              <a:t>PSHx</a:t>
            </a:r>
            <a:r>
              <a:rPr lang="en-US" dirty="0">
                <a:latin typeface="Arial" panose="020B0604020202020204" pitchFamily="34" charset="0"/>
                <a:cs typeface="Arial" panose="020B0604020202020204" pitchFamily="34" charset="0"/>
              </a:rPr>
              <a:t>:</a:t>
            </a:r>
          </a:p>
        </p:txBody>
      </p:sp>
      <p:sp>
        <p:nvSpPr>
          <p:cNvPr id="6" name="Content Placeholder 2">
            <a:extLst>
              <a:ext uri="{FF2B5EF4-FFF2-40B4-BE49-F238E27FC236}">
                <a16:creationId xmlns:a16="http://schemas.microsoft.com/office/drawing/2014/main" id="{0B141096-A01E-5944-9B1C-DD7F0FA39A40}"/>
              </a:ext>
            </a:extLst>
          </p:cNvPr>
          <p:cNvSpPr txBox="1">
            <a:spLocks/>
          </p:cNvSpPr>
          <p:nvPr/>
        </p:nvSpPr>
        <p:spPr>
          <a:xfrm>
            <a:off x="313365" y="2362200"/>
            <a:ext cx="5103971" cy="685800"/>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defTabSz="914400"/>
            <a:r>
              <a:rPr lang="en-US" sz="2400" dirty="0">
                <a:latin typeface="Arial" panose="020B0604020202020204" pitchFamily="34" charset="0"/>
                <a:cs typeface="Arial" panose="020B0604020202020204" pitchFamily="34" charset="0"/>
              </a:rPr>
              <a:t>Non-contributory</a:t>
            </a:r>
          </a:p>
          <a:p>
            <a:pPr marL="109709" indent="0" defTabSz="914400">
              <a:buNone/>
            </a:pPr>
            <a:endParaRPr lang="en-US" sz="1800" dirty="0">
              <a:latin typeface="Arial" panose="020B0604020202020204" pitchFamily="34" charset="0"/>
              <a:cs typeface="Arial" panose="020B0604020202020204" pitchFamily="34" charset="0"/>
            </a:endParaRPr>
          </a:p>
          <a:p>
            <a:pPr marL="109709" indent="0" defTabSz="914400">
              <a:buFont typeface="Wingdings 2"/>
              <a:buNone/>
            </a:pPr>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07C62ADF-F1C2-3E41-8858-6390EBD8A802}"/>
              </a:ext>
            </a:extLst>
          </p:cNvPr>
          <p:cNvSpPr txBox="1">
            <a:spLocks/>
          </p:cNvSpPr>
          <p:nvPr/>
        </p:nvSpPr>
        <p:spPr>
          <a:xfrm>
            <a:off x="436729" y="1530955"/>
            <a:ext cx="5429083" cy="1143000"/>
          </a:xfrm>
          <a:prstGeom prst="rect">
            <a:avLst/>
          </a:prstGeom>
        </p:spPr>
        <p:txBody>
          <a:bodyPr lIns="121899" tIns="60949" rIns="121899" bIns="60949" anchor="ctr">
            <a:normAutofit/>
          </a:bodyPr>
          <a:lst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dirty="0" err="1">
                <a:latin typeface="Arial" panose="020B0604020202020204" pitchFamily="34" charset="0"/>
                <a:cs typeface="Arial" panose="020B0604020202020204" pitchFamily="34" charset="0"/>
              </a:rPr>
              <a:t>FHx</a:t>
            </a:r>
            <a:r>
              <a:rPr lang="en-US" dirty="0">
                <a:latin typeface="Arial" panose="020B0604020202020204" pitchFamily="34" charset="0"/>
                <a:cs typeface="Arial" panose="020B0604020202020204" pitchFamily="34" charset="0"/>
              </a:rPr>
              <a:t>:</a:t>
            </a:r>
          </a:p>
        </p:txBody>
      </p:sp>
      <p:sp>
        <p:nvSpPr>
          <p:cNvPr id="8" name="Content Placeholder 2">
            <a:extLst>
              <a:ext uri="{FF2B5EF4-FFF2-40B4-BE49-F238E27FC236}">
                <a16:creationId xmlns:a16="http://schemas.microsoft.com/office/drawing/2014/main" id="{93F094F6-C1A5-3440-B379-C3BC2D2DD328}"/>
              </a:ext>
            </a:extLst>
          </p:cNvPr>
          <p:cNvSpPr txBox="1">
            <a:spLocks/>
          </p:cNvSpPr>
          <p:nvPr/>
        </p:nvSpPr>
        <p:spPr>
          <a:xfrm>
            <a:off x="5942012" y="1245326"/>
            <a:ext cx="6096000" cy="5410200"/>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r>
              <a:rPr lang="en-US" sz="2400" dirty="0">
                <a:effectLst/>
                <a:latin typeface="Arial" panose="020B0604020202020204" pitchFamily="34" charset="0"/>
                <a:cs typeface="Arial" panose="020B0604020202020204" pitchFamily="34" charset="0"/>
              </a:rPr>
              <a:t>Lives in San Jose, California with his wife</a:t>
            </a:r>
          </a:p>
          <a:p>
            <a:r>
              <a:rPr lang="en-US" sz="2400" dirty="0">
                <a:latin typeface="Arial" panose="020B0604020202020204" pitchFamily="34" charset="0"/>
                <a:cs typeface="Arial" panose="020B0604020202020204" pitchFamily="34" charset="0"/>
              </a:rPr>
              <a:t>Born in Mexico and moved to the US in 1995</a:t>
            </a:r>
            <a:endParaRPr lang="en-US" sz="2400" dirty="0">
              <a:effectLst/>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Used to work in a machine shop but was recently laid off</a:t>
            </a:r>
          </a:p>
          <a:p>
            <a:r>
              <a:rPr lang="en-US" sz="2400" dirty="0">
                <a:latin typeface="Arial" panose="020B0604020202020204" pitchFamily="34" charset="0"/>
                <a:cs typeface="Arial" panose="020B0604020202020204" pitchFamily="34" charset="0"/>
              </a:rPr>
              <a:t>Active, lifts weights, fit</a:t>
            </a:r>
          </a:p>
          <a:p>
            <a:r>
              <a:rPr lang="en-US" sz="2400" dirty="0">
                <a:latin typeface="Arial" panose="020B0604020202020204" pitchFamily="34" charset="0"/>
                <a:cs typeface="Arial" panose="020B0604020202020204" pitchFamily="34" charset="0"/>
              </a:rPr>
              <a:t>Has a pet chameleon</a:t>
            </a:r>
          </a:p>
          <a:p>
            <a:r>
              <a:rPr lang="en-US" sz="2400" dirty="0">
                <a:latin typeface="Arial" panose="020B0604020202020204" pitchFamily="34" charset="0"/>
                <a:cs typeface="Arial" panose="020B0604020202020204" pitchFamily="34" charset="0"/>
              </a:rPr>
              <a:t>No recent travel outside of the region</a:t>
            </a:r>
          </a:p>
          <a:p>
            <a:r>
              <a:rPr lang="en-US" sz="2400" dirty="0">
                <a:latin typeface="Arial" panose="020B0604020202020204" pitchFamily="34" charset="0"/>
                <a:cs typeface="Arial" panose="020B0604020202020204" pitchFamily="34" charset="0"/>
              </a:rPr>
              <a:t>Sexually active only with his wife</a:t>
            </a:r>
          </a:p>
          <a:p>
            <a:r>
              <a:rPr lang="en-US" sz="2400" dirty="0">
                <a:latin typeface="Arial" panose="020B0604020202020204" pitchFamily="34" charset="0"/>
                <a:cs typeface="Arial" panose="020B0604020202020204" pitchFamily="34" charset="0"/>
              </a:rPr>
              <a:t>Denies drug or alcohol use</a:t>
            </a:r>
          </a:p>
          <a:p>
            <a:r>
              <a:rPr lang="en-US" sz="2400" dirty="0">
                <a:latin typeface="Arial" panose="020B0604020202020204" pitchFamily="34" charset="0"/>
                <a:cs typeface="Arial" panose="020B0604020202020204" pitchFamily="34" charset="0"/>
              </a:rPr>
              <a:t>Remote 5 pk/year smoking history</a:t>
            </a:r>
          </a:p>
          <a:p>
            <a:endParaRPr lang="en-US"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856FB18-4D66-7A4C-8634-55A8077A2CC2}"/>
              </a:ext>
            </a:extLst>
          </p:cNvPr>
          <p:cNvSpPr txBox="1">
            <a:spLocks/>
          </p:cNvSpPr>
          <p:nvPr/>
        </p:nvSpPr>
        <p:spPr>
          <a:xfrm>
            <a:off x="6094412" y="304800"/>
            <a:ext cx="5429083" cy="1143000"/>
          </a:xfrm>
          <a:prstGeom prst="rect">
            <a:avLst/>
          </a:prstGeom>
        </p:spPr>
        <p:txBody>
          <a:bodyPr lIns="121899" tIns="60949" rIns="121899" bIns="60949" anchor="ctr">
            <a:normAutofit/>
          </a:bodyPr>
          <a:lst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dirty="0">
                <a:latin typeface="Arial" panose="020B0604020202020204" pitchFamily="34" charset="0"/>
                <a:cs typeface="Arial" panose="020B0604020202020204" pitchFamily="34" charset="0"/>
              </a:rPr>
              <a:t>Social Hx:</a:t>
            </a:r>
          </a:p>
        </p:txBody>
      </p:sp>
      <p:sp>
        <p:nvSpPr>
          <p:cNvPr id="10" name="Content Placeholder 2">
            <a:extLst>
              <a:ext uri="{FF2B5EF4-FFF2-40B4-BE49-F238E27FC236}">
                <a16:creationId xmlns:a16="http://schemas.microsoft.com/office/drawing/2014/main" id="{6B80D980-D2DC-0757-54F4-2CAB0C6BE768}"/>
              </a:ext>
            </a:extLst>
          </p:cNvPr>
          <p:cNvSpPr txBox="1">
            <a:spLocks/>
          </p:cNvSpPr>
          <p:nvPr/>
        </p:nvSpPr>
        <p:spPr>
          <a:xfrm>
            <a:off x="440961" y="3271580"/>
            <a:ext cx="5103971" cy="1567543"/>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defTabSz="914400"/>
            <a:endParaRPr lang="en-US" sz="25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1E4A6304-016A-A2C9-2841-573307F6CB55}"/>
              </a:ext>
            </a:extLst>
          </p:cNvPr>
          <p:cNvSpPr txBox="1">
            <a:spLocks/>
          </p:cNvSpPr>
          <p:nvPr/>
        </p:nvSpPr>
        <p:spPr>
          <a:xfrm>
            <a:off x="313366" y="1104900"/>
            <a:ext cx="5103971" cy="1219200"/>
          </a:xfrm>
          <a:prstGeom prst="rect">
            <a:avLst/>
          </a:prstGeom>
        </p:spPr>
        <p:txBody>
          <a:bodyPr lIns="121899" tIns="60949" rIns="121899" bIns="60949">
            <a:normAutofit/>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defTabSz="914400"/>
            <a:r>
              <a:rPr lang="en-US" sz="2400" dirty="0">
                <a:latin typeface="Arial" panose="020B0604020202020204" pitchFamily="34" charset="0"/>
                <a:cs typeface="Arial" panose="020B0604020202020204" pitchFamily="34" charset="0"/>
              </a:rPr>
              <a:t>Non-contributory, none</a:t>
            </a:r>
            <a:endParaRPr lang="en-US" sz="1600"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A7FE5C9D-59B7-0447-1D1A-C7EBB1A9F90D}"/>
              </a:ext>
            </a:extLst>
          </p:cNvPr>
          <p:cNvSpPr txBox="1">
            <a:spLocks/>
          </p:cNvSpPr>
          <p:nvPr/>
        </p:nvSpPr>
        <p:spPr>
          <a:xfrm>
            <a:off x="436728" y="2921726"/>
            <a:ext cx="5429083" cy="1143000"/>
          </a:xfrm>
          <a:prstGeom prst="rect">
            <a:avLst/>
          </a:prstGeom>
        </p:spPr>
        <p:txBody>
          <a:bodyPr lIns="121899" tIns="60949" rIns="121899" bIns="60949" anchor="ctr">
            <a:normAutofit/>
          </a:bodyPr>
          <a:lst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dirty="0">
                <a:latin typeface="Arial" panose="020B0604020202020204" pitchFamily="34" charset="0"/>
                <a:cs typeface="Arial" panose="020B0604020202020204" pitchFamily="34" charset="0"/>
              </a:rPr>
              <a:t>Home Meds</a:t>
            </a:r>
          </a:p>
        </p:txBody>
      </p:sp>
      <p:sp>
        <p:nvSpPr>
          <p:cNvPr id="17" name="Content Placeholder 2">
            <a:extLst>
              <a:ext uri="{FF2B5EF4-FFF2-40B4-BE49-F238E27FC236}">
                <a16:creationId xmlns:a16="http://schemas.microsoft.com/office/drawing/2014/main" id="{A9181E87-4B30-9B53-AF65-EB7939BAF506}"/>
              </a:ext>
            </a:extLst>
          </p:cNvPr>
          <p:cNvSpPr txBox="1">
            <a:spLocks/>
          </p:cNvSpPr>
          <p:nvPr/>
        </p:nvSpPr>
        <p:spPr>
          <a:xfrm>
            <a:off x="313365" y="3836125"/>
            <a:ext cx="5103971" cy="1142999"/>
          </a:xfrm>
          <a:prstGeom prst="rect">
            <a:avLst/>
          </a:prstGeom>
        </p:spPr>
        <p:txBody>
          <a:bodyPr lIns="121899" tIns="60949" rIns="121899" bIns="60949">
            <a:normAutofit fontScale="70000" lnSpcReduction="20000"/>
          </a:bodyPr>
          <a:lstStyle>
            <a:lvl1pPr marL="487595" indent="-377886" algn="l" rtl="0" eaLnBrk="1" latinLnBrk="0" hangingPunct="1">
              <a:lnSpc>
                <a:spcPct val="100000"/>
              </a:lnSpc>
              <a:spcBef>
                <a:spcPts val="800"/>
              </a:spcBef>
              <a:buClr>
                <a:schemeClr val="accent1"/>
              </a:buClr>
              <a:buSzPct val="80000"/>
              <a:buFont typeface="Wingdings 2"/>
              <a:buChar char=""/>
              <a:defRPr kumimoji="0" sz="4300" kern="1200">
                <a:solidFill>
                  <a:schemeClr val="tx1"/>
                </a:solidFill>
                <a:latin typeface="+mn-lt"/>
                <a:ea typeface="+mn-ea"/>
                <a:cs typeface="+mn-cs"/>
              </a:defRPr>
            </a:lvl1pPr>
            <a:lvl2pPr marL="853291" indent="-316937" algn="l" rtl="0" eaLnBrk="1" latinLnBrk="0" hangingPunct="1">
              <a:lnSpc>
                <a:spcPct val="100000"/>
              </a:lnSpc>
              <a:spcBef>
                <a:spcPts val="733"/>
              </a:spcBef>
              <a:buClr>
                <a:schemeClr val="accent1"/>
              </a:buClr>
              <a:buFont typeface="Verdana"/>
              <a:buChar char="◦"/>
              <a:defRPr kumimoji="0" sz="3700" kern="1200">
                <a:solidFill>
                  <a:schemeClr val="tx1"/>
                </a:solidFill>
                <a:latin typeface="+mn-lt"/>
                <a:ea typeface="+mn-ea"/>
                <a:cs typeface="+mn-cs"/>
              </a:defRPr>
            </a:lvl2pPr>
            <a:lvl3pPr marL="1182417" indent="-304747" algn="l" rtl="0" eaLnBrk="1" latinLnBrk="0" hangingPunct="1">
              <a:lnSpc>
                <a:spcPct val="100000"/>
              </a:lnSpc>
              <a:spcBef>
                <a:spcPct val="20000"/>
              </a:spcBef>
              <a:buClr>
                <a:schemeClr val="accent2"/>
              </a:buClr>
              <a:buFont typeface="Wingdings 2"/>
              <a:buChar char=""/>
              <a:defRPr kumimoji="0" sz="3200" kern="1200">
                <a:solidFill>
                  <a:schemeClr val="tx1"/>
                </a:solidFill>
                <a:latin typeface="+mn-lt"/>
                <a:ea typeface="+mn-ea"/>
                <a:cs typeface="+mn-cs"/>
              </a:defRPr>
            </a:lvl3pPr>
            <a:lvl4pPr marL="1462784" indent="-231607" algn="l" rtl="0" eaLnBrk="1" latinLnBrk="0" hangingPunct="1">
              <a:lnSpc>
                <a:spcPct val="100000"/>
              </a:lnSpc>
              <a:spcBef>
                <a:spcPct val="20000"/>
              </a:spcBef>
              <a:buClr>
                <a:schemeClr val="accent3"/>
              </a:buClr>
              <a:buFont typeface="Wingdings 2"/>
              <a:buChar char=""/>
              <a:defRPr kumimoji="0" sz="2400" kern="1200">
                <a:solidFill>
                  <a:schemeClr val="tx1"/>
                </a:solidFill>
                <a:latin typeface="+mn-lt"/>
                <a:ea typeface="+mn-ea"/>
                <a:cs typeface="+mn-cs"/>
              </a:defRPr>
            </a:lvl4pPr>
            <a:lvl5pPr marL="1730961" indent="-243797" algn="l" rtl="0" eaLnBrk="1" latinLnBrk="0" hangingPunct="1">
              <a:lnSpc>
                <a:spcPct val="100000"/>
              </a:lnSpc>
              <a:spcBef>
                <a:spcPct val="20000"/>
              </a:spcBef>
              <a:buClr>
                <a:schemeClr val="accent4"/>
              </a:buClr>
              <a:buFont typeface="Wingdings 2"/>
              <a:buChar char=""/>
              <a:defRPr kumimoji="0" sz="2400" kern="1200">
                <a:solidFill>
                  <a:schemeClr val="tx1"/>
                </a:solidFill>
                <a:latin typeface="+mn-lt"/>
                <a:ea typeface="+mn-ea"/>
                <a:cs typeface="+mn-cs"/>
              </a:defRPr>
            </a:lvl5pPr>
            <a:lvl6pPr marL="2011328" indent="-243797" algn="l" rtl="0" eaLnBrk="1" latinLnBrk="0" hangingPunct="1">
              <a:lnSpc>
                <a:spcPct val="100000"/>
              </a:lnSpc>
              <a:spcBef>
                <a:spcPct val="20000"/>
              </a:spcBef>
              <a:buClr>
                <a:schemeClr val="accent5"/>
              </a:buClr>
              <a:buFont typeface="Wingdings 2"/>
              <a:buChar char=""/>
              <a:defRPr kumimoji="0" sz="2700" kern="1200">
                <a:solidFill>
                  <a:schemeClr val="tx1"/>
                </a:solidFill>
                <a:latin typeface="+mn-lt"/>
                <a:ea typeface="+mn-ea"/>
                <a:cs typeface="+mn-cs"/>
              </a:defRPr>
            </a:lvl6pPr>
            <a:lvl7pPr marL="2291695"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7pPr>
            <a:lvl8pPr marL="2559872"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8pPr>
            <a:lvl9pPr marL="2840239" indent="-243797" algn="l" rtl="0" eaLnBrk="1" latinLnBrk="0" hangingPunct="1">
              <a:lnSpc>
                <a:spcPct val="100000"/>
              </a:lnSpc>
              <a:spcBef>
                <a:spcPct val="20000"/>
              </a:spcBef>
              <a:buClr>
                <a:schemeClr val="accent6"/>
              </a:buClr>
              <a:buFont typeface="Wingdings 2"/>
              <a:buChar char=""/>
              <a:defRPr kumimoji="0" sz="2700" kern="1200">
                <a:solidFill>
                  <a:schemeClr val="tx1"/>
                </a:solidFill>
                <a:latin typeface="+mn-lt"/>
                <a:ea typeface="+mn-ea"/>
                <a:cs typeface="+mn-cs"/>
              </a:defRPr>
            </a:lvl9pPr>
            <a:extLst/>
          </a:lstStyle>
          <a:p>
            <a:pPr defTabSz="914400"/>
            <a:r>
              <a:rPr lang="en-US" sz="3400" dirty="0">
                <a:latin typeface="Arial" panose="020B0604020202020204" pitchFamily="34" charset="0"/>
                <a:cs typeface="Arial" panose="020B0604020202020204" pitchFamily="34" charset="0"/>
              </a:rPr>
              <a:t>Adalimumab – hadn’t taken in ~ 3 months</a:t>
            </a:r>
          </a:p>
          <a:p>
            <a:pPr defTabSz="914400"/>
            <a:r>
              <a:rPr lang="en-US" sz="3400" dirty="0">
                <a:latin typeface="Arial" panose="020B0604020202020204" pitchFamily="34" charset="0"/>
                <a:cs typeface="Arial" panose="020B0604020202020204" pitchFamily="34" charset="0"/>
              </a:rPr>
              <a:t>Prednisone – varying doses</a:t>
            </a:r>
          </a:p>
          <a:p>
            <a:pPr marL="109709" indent="0" defTabSz="914400">
              <a:buNone/>
            </a:pPr>
            <a:endParaRPr lang="en-US" sz="1800" dirty="0">
              <a:latin typeface="Arial" panose="020B0604020202020204" pitchFamily="34" charset="0"/>
              <a:cs typeface="Arial" panose="020B0604020202020204" pitchFamily="34" charset="0"/>
            </a:endParaRPr>
          </a:p>
          <a:p>
            <a:pPr marL="109709" indent="0" defTabSz="914400">
              <a:buFont typeface="Wingdings 2"/>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60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3037-BC21-E1B6-0879-00225ECDD3B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ROS</a:t>
            </a:r>
          </a:p>
        </p:txBody>
      </p:sp>
      <p:sp>
        <p:nvSpPr>
          <p:cNvPr id="3" name="Text Placeholder 2">
            <a:extLst>
              <a:ext uri="{FF2B5EF4-FFF2-40B4-BE49-F238E27FC236}">
                <a16:creationId xmlns:a16="http://schemas.microsoft.com/office/drawing/2014/main" id="{6DE55FCB-9B48-53C6-9D04-0EC67749707F}"/>
              </a:ext>
            </a:extLst>
          </p:cNvPr>
          <p:cNvSpPr>
            <a:spLocks noGrp="1"/>
          </p:cNvSpPr>
          <p:nvPr>
            <p:ph type="body" sz="quarter" idx="18"/>
          </p:nvPr>
        </p:nvSpPr>
        <p:spPr/>
        <p:txBody>
          <a:bodyPr/>
          <a:lstStyle/>
          <a:p>
            <a:r>
              <a:rPr lang="en-US" u="sng" dirty="0">
                <a:latin typeface="Arial" panose="020B0604020202020204" pitchFamily="34" charset="0"/>
                <a:cs typeface="Arial" panose="020B0604020202020204" pitchFamily="34" charset="0"/>
              </a:rPr>
              <a:t>Pertinent Positives: </a:t>
            </a:r>
            <a:r>
              <a:rPr lang="en-US" dirty="0">
                <a:latin typeface="Arial" panose="020B0604020202020204" pitchFamily="34" charset="0"/>
                <a:cs typeface="Arial" panose="020B0604020202020204" pitchFamily="34" charset="0"/>
              </a:rPr>
              <a:t>Fever, chills, altered mental status </a:t>
            </a:r>
            <a:r>
              <a:rPr lang="en-US" i="1" dirty="0">
                <a:latin typeface="Arial" panose="020B0604020202020204" pitchFamily="34" charset="0"/>
                <a:cs typeface="Arial" panose="020B0604020202020204" pitchFamily="34" charset="0"/>
              </a:rPr>
              <a:t>(acting more child-like)</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balance issues, oral ulcers, rash, and skin lesions</a:t>
            </a:r>
          </a:p>
          <a:p>
            <a:pPr marL="109709" indent="0">
              <a:buNone/>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Pertinent Negatives: </a:t>
            </a:r>
            <a:r>
              <a:rPr lang="en-US" dirty="0">
                <a:latin typeface="Arial" panose="020B0604020202020204" pitchFamily="34" charset="0"/>
                <a:cs typeface="Arial" panose="020B0604020202020204" pitchFamily="34" charset="0"/>
              </a:rPr>
              <a:t>weight loss, sick contacts, new medications, chest pain, SOB</a:t>
            </a:r>
          </a:p>
        </p:txBody>
      </p:sp>
    </p:spTree>
    <p:extLst>
      <p:ext uri="{BB962C8B-B14F-4D97-AF65-F5344CB8AC3E}">
        <p14:creationId xmlns:p14="http://schemas.microsoft.com/office/powerpoint/2010/main" val="62321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68B8-7C6A-9118-3003-8BFF52FF10D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2011 Hospitalization </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1A80247-C01C-F586-CAB6-247AD4CAA786}"/>
              </a:ext>
            </a:extLst>
          </p:cNvPr>
          <p:cNvSpPr>
            <a:spLocks noGrp="1"/>
          </p:cNvSpPr>
          <p:nvPr>
            <p:ph type="body" sz="quarter" idx="18"/>
          </p:nvPr>
        </p:nvSpPr>
        <p:spPr>
          <a:xfrm>
            <a:off x="439965" y="1524000"/>
            <a:ext cx="10759847" cy="5181600"/>
          </a:xfrm>
        </p:spPr>
        <p:txBody>
          <a:bodyPr>
            <a:noAutofit/>
          </a:bodyPr>
          <a:lstStyle/>
          <a:p>
            <a:pPr marL="342900" indent="-342900">
              <a:buFont typeface="Wingdings" pitchFamily="2" charset="2"/>
              <a:buChar char="Ø"/>
            </a:pPr>
            <a:r>
              <a:rPr lang="en-US" sz="2600" b="1" dirty="0">
                <a:solidFill>
                  <a:srgbClr val="0F0F0F"/>
                </a:solidFill>
                <a:effectLst/>
                <a:latin typeface="Arial" panose="020B0604020202020204" pitchFamily="34" charset="0"/>
                <a:cs typeface="Arial" panose="020B0604020202020204" pitchFamily="34" charset="0"/>
              </a:rPr>
              <a:t>1</a:t>
            </a:r>
            <a:r>
              <a:rPr lang="en-US" sz="2600" b="1" baseline="30000" dirty="0">
                <a:solidFill>
                  <a:srgbClr val="0F0F0F"/>
                </a:solidFill>
                <a:effectLst/>
                <a:latin typeface="Arial" panose="020B0604020202020204" pitchFamily="34" charset="0"/>
                <a:cs typeface="Arial" panose="020B0604020202020204" pitchFamily="34" charset="0"/>
              </a:rPr>
              <a:t>st</a:t>
            </a:r>
            <a:r>
              <a:rPr lang="en-US" sz="2600" b="1" dirty="0">
                <a:solidFill>
                  <a:srgbClr val="0F0F0F"/>
                </a:solidFill>
                <a:effectLst/>
                <a:latin typeface="Arial" panose="020B0604020202020204" pitchFamily="34" charset="0"/>
                <a:cs typeface="Arial" panose="020B0604020202020204" pitchFamily="34" charset="0"/>
              </a:rPr>
              <a:t> LP: </a:t>
            </a:r>
            <a:r>
              <a:rPr lang="en-US" sz="2600" dirty="0">
                <a:solidFill>
                  <a:srgbClr val="0F0F0F"/>
                </a:solidFill>
                <a:effectLst/>
                <a:latin typeface="Arial" panose="020B0604020202020204" pitchFamily="34" charset="0"/>
                <a:cs typeface="Arial" panose="020B0604020202020204" pitchFamily="34" charset="0"/>
              </a:rPr>
              <a:t>WBC 2625, 49% neutrophils, 36% lymphocytes, 18 RBCs, glucose 50, total protein 114</a:t>
            </a:r>
          </a:p>
          <a:p>
            <a:pPr marL="342900" indent="-342900">
              <a:buFont typeface="Wingdings" pitchFamily="2" charset="2"/>
              <a:buChar char="Ø"/>
            </a:pPr>
            <a:r>
              <a:rPr lang="en-US" sz="2600" b="1" dirty="0">
                <a:solidFill>
                  <a:srgbClr val="0F0F0F"/>
                </a:solidFill>
                <a:effectLst/>
                <a:latin typeface="Arial" panose="020B0604020202020204" pitchFamily="34" charset="0"/>
                <a:cs typeface="Arial" panose="020B0604020202020204" pitchFamily="34" charset="0"/>
              </a:rPr>
              <a:t>2</a:t>
            </a:r>
            <a:r>
              <a:rPr lang="en-US" sz="2600" b="1" baseline="30000" dirty="0">
                <a:solidFill>
                  <a:srgbClr val="0F0F0F"/>
                </a:solidFill>
                <a:effectLst/>
                <a:latin typeface="Arial" panose="020B0604020202020204" pitchFamily="34" charset="0"/>
                <a:cs typeface="Arial" panose="020B0604020202020204" pitchFamily="34" charset="0"/>
              </a:rPr>
              <a:t>nd</a:t>
            </a:r>
            <a:r>
              <a:rPr lang="en-US" sz="2600" b="1" dirty="0">
                <a:solidFill>
                  <a:srgbClr val="0F0F0F"/>
                </a:solidFill>
                <a:effectLst/>
                <a:latin typeface="Arial" panose="020B0604020202020204" pitchFamily="34" charset="0"/>
                <a:cs typeface="Arial" panose="020B0604020202020204" pitchFamily="34" charset="0"/>
              </a:rPr>
              <a:t> LP: </a:t>
            </a:r>
            <a:r>
              <a:rPr lang="en-US" sz="2600" dirty="0">
                <a:solidFill>
                  <a:srgbClr val="0F0F0F"/>
                </a:solidFill>
                <a:effectLst/>
                <a:latin typeface="Arial" panose="020B0604020202020204" pitchFamily="34" charset="0"/>
                <a:cs typeface="Arial" panose="020B0604020202020204" pitchFamily="34" charset="0"/>
              </a:rPr>
              <a:t>WBC 83, 2% neutrophils, 93% lymphocytes, 10 RBCs, glucose 56, protein 34</a:t>
            </a:r>
          </a:p>
          <a:p>
            <a:pPr marL="342900" indent="-342900">
              <a:buFont typeface="Wingdings" pitchFamily="2" charset="2"/>
              <a:buChar char="Ø"/>
            </a:pPr>
            <a:r>
              <a:rPr lang="en-US" sz="2600" b="1" dirty="0">
                <a:solidFill>
                  <a:srgbClr val="0F0F0F"/>
                </a:solidFill>
                <a:effectLst/>
                <a:latin typeface="Arial" panose="020B0604020202020204" pitchFamily="34" charset="0"/>
                <a:cs typeface="Arial" panose="020B0604020202020204" pitchFamily="34" charset="0"/>
              </a:rPr>
              <a:t>1</a:t>
            </a:r>
            <a:r>
              <a:rPr lang="en-US" sz="2600" b="1" baseline="30000" dirty="0">
                <a:solidFill>
                  <a:srgbClr val="0F0F0F"/>
                </a:solidFill>
                <a:effectLst/>
                <a:latin typeface="Arial" panose="020B0604020202020204" pitchFamily="34" charset="0"/>
                <a:cs typeface="Arial" panose="020B0604020202020204" pitchFamily="34" charset="0"/>
              </a:rPr>
              <a:t>st</a:t>
            </a:r>
            <a:r>
              <a:rPr lang="en-US" sz="2600" b="1" dirty="0">
                <a:solidFill>
                  <a:srgbClr val="0F0F0F"/>
                </a:solidFill>
                <a:effectLst/>
                <a:latin typeface="Arial" panose="020B0604020202020204" pitchFamily="34" charset="0"/>
                <a:cs typeface="Arial" panose="020B0604020202020204" pitchFamily="34" charset="0"/>
              </a:rPr>
              <a:t> MRI: </a:t>
            </a:r>
            <a:r>
              <a:rPr lang="en-US" sz="2600" dirty="0">
                <a:solidFill>
                  <a:srgbClr val="0F0F0F"/>
                </a:solidFill>
                <a:effectLst/>
                <a:latin typeface="Arial" panose="020B0604020202020204" pitchFamily="34" charset="0"/>
                <a:cs typeface="Arial" panose="020B0604020202020204" pitchFamily="34" charset="0"/>
              </a:rPr>
              <a:t>with “mass lesion” concerning for atypical infection (fungal vs. TB) </a:t>
            </a:r>
            <a:r>
              <a:rPr lang="en-US" sz="2600" dirty="0">
                <a:solidFill>
                  <a:srgbClr val="0F0F0F"/>
                </a:solidFill>
                <a:effectLst/>
                <a:latin typeface="Arial" panose="020B0604020202020204" pitchFamily="34" charset="0"/>
                <a:cs typeface="Arial" panose="020B0604020202020204" pitchFamily="34" charset="0"/>
                <a:sym typeface="Wingdings" pitchFamily="2" charset="2"/>
              </a:rPr>
              <a:t> started on RIPE which was later </a:t>
            </a:r>
            <a:r>
              <a:rPr lang="en-US" sz="2600" dirty="0" err="1">
                <a:solidFill>
                  <a:srgbClr val="0F0F0F"/>
                </a:solidFill>
                <a:effectLst/>
                <a:latin typeface="Arial" panose="020B0604020202020204" pitchFamily="34" charset="0"/>
                <a:cs typeface="Arial" panose="020B0604020202020204" pitchFamily="34" charset="0"/>
                <a:sym typeface="Wingdings" pitchFamily="2" charset="2"/>
              </a:rPr>
              <a:t>DC’ed</a:t>
            </a:r>
            <a:r>
              <a:rPr lang="en-US" sz="2600" dirty="0">
                <a:solidFill>
                  <a:srgbClr val="0F0F0F"/>
                </a:solidFill>
                <a:effectLst/>
                <a:latin typeface="Arial" panose="020B0604020202020204" pitchFamily="34" charset="0"/>
                <a:cs typeface="Arial" panose="020B0604020202020204" pitchFamily="34" charset="0"/>
                <a:sym typeface="Wingdings" pitchFamily="2" charset="2"/>
              </a:rPr>
              <a:t> after studies returned negative </a:t>
            </a:r>
          </a:p>
          <a:p>
            <a:pPr marL="342900" indent="-342900">
              <a:buFont typeface="Wingdings" pitchFamily="2" charset="2"/>
              <a:buChar char="Ø"/>
            </a:pPr>
            <a:r>
              <a:rPr lang="en-US" sz="2600" b="1" dirty="0">
                <a:solidFill>
                  <a:srgbClr val="0F0F0F"/>
                </a:solidFill>
                <a:effectLst/>
                <a:latin typeface="Arial" panose="020B0604020202020204" pitchFamily="34" charset="0"/>
                <a:cs typeface="Arial" panose="020B0604020202020204" pitchFamily="34" charset="0"/>
                <a:sym typeface="Wingdings" pitchFamily="2" charset="2"/>
              </a:rPr>
              <a:t>2</a:t>
            </a:r>
            <a:r>
              <a:rPr lang="en-US" sz="2600" b="1" baseline="30000" dirty="0">
                <a:solidFill>
                  <a:srgbClr val="0F0F0F"/>
                </a:solidFill>
                <a:effectLst/>
                <a:latin typeface="Arial" panose="020B0604020202020204" pitchFamily="34" charset="0"/>
                <a:cs typeface="Arial" panose="020B0604020202020204" pitchFamily="34" charset="0"/>
                <a:sym typeface="Wingdings" pitchFamily="2" charset="2"/>
              </a:rPr>
              <a:t>nd</a:t>
            </a:r>
            <a:r>
              <a:rPr lang="en-US" sz="2600" b="1" dirty="0">
                <a:solidFill>
                  <a:srgbClr val="0F0F0F"/>
                </a:solidFill>
                <a:effectLst/>
                <a:latin typeface="Arial" panose="020B0604020202020204" pitchFamily="34" charset="0"/>
                <a:cs typeface="Arial" panose="020B0604020202020204" pitchFamily="34" charset="0"/>
                <a:sym typeface="Wingdings" pitchFamily="2" charset="2"/>
              </a:rPr>
              <a:t> MRI: </a:t>
            </a:r>
            <a:r>
              <a:rPr lang="en-US" sz="2600" dirty="0">
                <a:solidFill>
                  <a:srgbClr val="0F0F0F"/>
                </a:solidFill>
                <a:effectLst/>
                <a:latin typeface="Arial" panose="020B0604020202020204" pitchFamily="34" charset="0"/>
                <a:cs typeface="Arial" panose="020B0604020202020204" pitchFamily="34" charset="0"/>
                <a:sym typeface="Wingdings" pitchFamily="2" charset="2"/>
              </a:rPr>
              <a:t>with a decrease in the mass lesion presumed to be due to antibiotic therapy</a:t>
            </a:r>
          </a:p>
          <a:p>
            <a:pPr marL="342900" indent="-342900">
              <a:buFont typeface="Wingdings" pitchFamily="2" charset="2"/>
              <a:buChar char="Ø"/>
            </a:pPr>
            <a:r>
              <a:rPr lang="en-US" sz="2600" dirty="0">
                <a:solidFill>
                  <a:srgbClr val="0F0F0F"/>
                </a:solidFill>
                <a:latin typeface="Arial" panose="020B0604020202020204" pitchFamily="34" charset="0"/>
                <a:cs typeface="Arial" panose="020B0604020202020204" pitchFamily="34" charset="0"/>
                <a:sym typeface="Wingdings" pitchFamily="2" charset="2"/>
              </a:rPr>
              <a:t>Folliculitis improved with </a:t>
            </a:r>
            <a:r>
              <a:rPr lang="en-US" sz="2600" dirty="0" err="1">
                <a:solidFill>
                  <a:srgbClr val="0F0F0F"/>
                </a:solidFill>
                <a:latin typeface="Arial" panose="020B0604020202020204" pitchFamily="34" charset="0"/>
                <a:cs typeface="Arial" panose="020B0604020202020204" pitchFamily="34" charset="0"/>
                <a:sym typeface="Wingdings" pitchFamily="2" charset="2"/>
              </a:rPr>
              <a:t>abx</a:t>
            </a:r>
            <a:endParaRPr lang="en-US" sz="2600" dirty="0">
              <a:solidFill>
                <a:srgbClr val="0F0F0F"/>
              </a:solidFill>
              <a:latin typeface="Arial" panose="020B0604020202020204" pitchFamily="34" charset="0"/>
              <a:cs typeface="Arial" panose="020B0604020202020204" pitchFamily="34" charset="0"/>
              <a:sym typeface="Wingdings" pitchFamily="2" charset="2"/>
            </a:endParaRPr>
          </a:p>
          <a:p>
            <a:pPr marL="342900" indent="-342900">
              <a:buFont typeface="Wingdings" pitchFamily="2" charset="2"/>
              <a:buChar char="Ø"/>
            </a:pPr>
            <a:r>
              <a:rPr lang="en-US" sz="2600" dirty="0">
                <a:solidFill>
                  <a:srgbClr val="0F0F0F"/>
                </a:solidFill>
                <a:effectLst/>
                <a:latin typeface="Arial" panose="020B0604020202020204" pitchFamily="34" charset="0"/>
                <a:cs typeface="Arial" panose="020B0604020202020204" pitchFamily="34" charset="0"/>
                <a:sym typeface="Wingdings" pitchFamily="2" charset="2"/>
              </a:rPr>
              <a:t>Headache and mentation improved rapidly but some ataxia persisted</a:t>
            </a:r>
          </a:p>
        </p:txBody>
      </p:sp>
    </p:spTree>
    <p:extLst>
      <p:ext uri="{BB962C8B-B14F-4D97-AF65-F5344CB8AC3E}">
        <p14:creationId xmlns:p14="http://schemas.microsoft.com/office/powerpoint/2010/main" val="621766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9884B-3687-06ED-3B5E-A3CC54C43492}"/>
              </a:ext>
            </a:extLst>
          </p:cNvPr>
          <p:cNvPicPr>
            <a:picLocks noChangeAspect="1"/>
          </p:cNvPicPr>
          <p:nvPr/>
        </p:nvPicPr>
        <p:blipFill>
          <a:blip r:embed="rId3"/>
          <a:stretch>
            <a:fillRect/>
          </a:stretch>
        </p:blipFill>
        <p:spPr>
          <a:xfrm>
            <a:off x="6395850" y="3456948"/>
            <a:ext cx="3059775" cy="2692400"/>
          </a:xfrm>
          <a:prstGeom prst="rect">
            <a:avLst/>
          </a:prstGeom>
        </p:spPr>
      </p:pic>
      <p:pic>
        <p:nvPicPr>
          <p:cNvPr id="7" name="Picture 6">
            <a:extLst>
              <a:ext uri="{FF2B5EF4-FFF2-40B4-BE49-F238E27FC236}">
                <a16:creationId xmlns:a16="http://schemas.microsoft.com/office/drawing/2014/main" id="{25AB5E77-76E9-BED8-B2A4-BD2A37DA6037}"/>
              </a:ext>
            </a:extLst>
          </p:cNvPr>
          <p:cNvPicPr>
            <a:picLocks noChangeAspect="1"/>
          </p:cNvPicPr>
          <p:nvPr/>
        </p:nvPicPr>
        <p:blipFill rotWithShape="1">
          <a:blip r:embed="rId4"/>
          <a:srcRect l="18243" t="5310" r="15090" b="5366"/>
          <a:stretch/>
        </p:blipFill>
        <p:spPr>
          <a:xfrm>
            <a:off x="9484922" y="3710948"/>
            <a:ext cx="2590801" cy="2438400"/>
          </a:xfrm>
          <a:prstGeom prst="rect">
            <a:avLst/>
          </a:prstGeom>
        </p:spPr>
      </p:pic>
      <p:grpSp>
        <p:nvGrpSpPr>
          <p:cNvPr id="13" name="Group 12">
            <a:extLst>
              <a:ext uri="{FF2B5EF4-FFF2-40B4-BE49-F238E27FC236}">
                <a16:creationId xmlns:a16="http://schemas.microsoft.com/office/drawing/2014/main" id="{06742CD2-0E85-2D6F-F20B-84B7CBC7E3D4}"/>
              </a:ext>
            </a:extLst>
          </p:cNvPr>
          <p:cNvGrpSpPr/>
          <p:nvPr/>
        </p:nvGrpSpPr>
        <p:grpSpPr>
          <a:xfrm>
            <a:off x="6399212" y="474133"/>
            <a:ext cx="3132044" cy="2889681"/>
            <a:chOff x="2924633" y="310719"/>
            <a:chExt cx="3132044" cy="2889681"/>
          </a:xfrm>
        </p:grpSpPr>
        <p:pic>
          <p:nvPicPr>
            <p:cNvPr id="8" name="Picture 7">
              <a:extLst>
                <a:ext uri="{FF2B5EF4-FFF2-40B4-BE49-F238E27FC236}">
                  <a16:creationId xmlns:a16="http://schemas.microsoft.com/office/drawing/2014/main" id="{5EBCC78C-046D-F757-0490-49A6D2FE2392}"/>
                </a:ext>
              </a:extLst>
            </p:cNvPr>
            <p:cNvPicPr>
              <a:picLocks noChangeAspect="1"/>
            </p:cNvPicPr>
            <p:nvPr/>
          </p:nvPicPr>
          <p:blipFill rotWithShape="1">
            <a:blip r:embed="rId5"/>
            <a:srcRect b="17778"/>
            <a:stretch/>
          </p:blipFill>
          <p:spPr>
            <a:xfrm>
              <a:off x="2924633" y="310719"/>
              <a:ext cx="3132044" cy="2889681"/>
            </a:xfrm>
            <a:prstGeom prst="rect">
              <a:avLst/>
            </a:prstGeom>
          </p:spPr>
        </p:pic>
        <p:sp>
          <p:nvSpPr>
            <p:cNvPr id="9" name="Rectangle 8">
              <a:extLst>
                <a:ext uri="{FF2B5EF4-FFF2-40B4-BE49-F238E27FC236}">
                  <a16:creationId xmlns:a16="http://schemas.microsoft.com/office/drawing/2014/main" id="{26A836AE-91B2-6368-482D-044B22770C35}"/>
                </a:ext>
              </a:extLst>
            </p:cNvPr>
            <p:cNvSpPr/>
            <p:nvPr/>
          </p:nvSpPr>
          <p:spPr>
            <a:xfrm>
              <a:off x="3991433" y="916243"/>
              <a:ext cx="1295400" cy="645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58AF74-D721-64B8-487F-C4D416E1BC7B}"/>
                </a:ext>
              </a:extLst>
            </p:cNvPr>
            <p:cNvSpPr/>
            <p:nvPr/>
          </p:nvSpPr>
          <p:spPr>
            <a:xfrm>
              <a:off x="3000833" y="975501"/>
              <a:ext cx="381000" cy="4170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A920892F-B0A9-5AF3-2C9C-72EBD50F8239}"/>
              </a:ext>
            </a:extLst>
          </p:cNvPr>
          <p:cNvPicPr>
            <a:picLocks noChangeAspect="1"/>
          </p:cNvPicPr>
          <p:nvPr/>
        </p:nvPicPr>
        <p:blipFill>
          <a:blip r:embed="rId6"/>
          <a:stretch>
            <a:fillRect/>
          </a:stretch>
        </p:blipFill>
        <p:spPr>
          <a:xfrm>
            <a:off x="9607456" y="457200"/>
            <a:ext cx="2468267" cy="3209705"/>
          </a:xfrm>
          <a:prstGeom prst="rect">
            <a:avLst/>
          </a:prstGeom>
        </p:spPr>
      </p:pic>
      <p:sp>
        <p:nvSpPr>
          <p:cNvPr id="2" name="Title 1">
            <a:extLst>
              <a:ext uri="{FF2B5EF4-FFF2-40B4-BE49-F238E27FC236}">
                <a16:creationId xmlns:a16="http://schemas.microsoft.com/office/drawing/2014/main" id="{D3E45167-D39D-B43F-8A51-E5716C19FA6B}"/>
              </a:ext>
            </a:extLst>
          </p:cNvPr>
          <p:cNvSpPr>
            <a:spLocks noGrp="1"/>
          </p:cNvSpPr>
          <p:nvPr>
            <p:ph type="title"/>
          </p:nvPr>
        </p:nvSpPr>
        <p:spPr>
          <a:xfrm>
            <a:off x="8769541" y="2981960"/>
            <a:ext cx="1523999" cy="1143000"/>
          </a:xfrm>
          <a:solidFill>
            <a:schemeClr val="tx1">
              <a:lumMod val="65000"/>
              <a:lumOff val="35000"/>
            </a:schemeClr>
          </a:solidFill>
        </p:spPr>
        <p:txBody>
          <a:bodyPr>
            <a:normAutofit fontScale="90000"/>
          </a:bodyPr>
          <a:lstStyle/>
          <a:p>
            <a:r>
              <a:rPr lang="en-US" dirty="0">
                <a:solidFill>
                  <a:schemeClr val="bg1">
                    <a:lumMod val="95000"/>
                  </a:schemeClr>
                </a:solidFill>
                <a:latin typeface="Arial" panose="020B0604020202020204" pitchFamily="34" charset="0"/>
                <a:cs typeface="Arial" panose="020B0604020202020204" pitchFamily="34" charset="0"/>
              </a:rPr>
              <a:t>2016</a:t>
            </a:r>
          </a:p>
        </p:txBody>
      </p:sp>
      <p:sp>
        <p:nvSpPr>
          <p:cNvPr id="15" name="Title 1">
            <a:extLst>
              <a:ext uri="{FF2B5EF4-FFF2-40B4-BE49-F238E27FC236}">
                <a16:creationId xmlns:a16="http://schemas.microsoft.com/office/drawing/2014/main" id="{B780C4EB-D777-2A70-DC7F-970C7A2F957B}"/>
              </a:ext>
            </a:extLst>
          </p:cNvPr>
          <p:cNvSpPr txBox="1">
            <a:spLocks/>
          </p:cNvSpPr>
          <p:nvPr/>
        </p:nvSpPr>
        <p:spPr>
          <a:xfrm>
            <a:off x="163210" y="381360"/>
            <a:ext cx="6158362" cy="469519"/>
          </a:xfrm>
          <a:prstGeom prst="rect">
            <a:avLst/>
          </a:prstGeom>
          <a:solidFill>
            <a:schemeClr val="tx1">
              <a:lumMod val="65000"/>
              <a:lumOff val="35000"/>
            </a:schemeClr>
          </a:solidFill>
        </p:spPr>
        <p:txBody>
          <a:bodyPr lIns="121899" tIns="60949" rIns="121899" bIns="60949" anchor="ctr">
            <a:noAutofit/>
          </a:bodyPr>
          <a:lst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sz="2400" dirty="0">
                <a:solidFill>
                  <a:schemeClr val="bg1">
                    <a:lumMod val="95000"/>
                  </a:schemeClr>
                </a:solidFill>
                <a:latin typeface="Arial" panose="020B0604020202020204" pitchFamily="34" charset="0"/>
                <a:cs typeface="Arial" panose="020B0604020202020204" pitchFamily="34" charset="0"/>
              </a:rPr>
              <a:t>2011 Skin biopsy: Neutrophilic Panniculitis</a:t>
            </a:r>
          </a:p>
        </p:txBody>
      </p:sp>
      <p:sp>
        <p:nvSpPr>
          <p:cNvPr id="16" name="Title 1">
            <a:extLst>
              <a:ext uri="{FF2B5EF4-FFF2-40B4-BE49-F238E27FC236}">
                <a16:creationId xmlns:a16="http://schemas.microsoft.com/office/drawing/2014/main" id="{E4D693C3-3919-CF46-630C-48072DD54F1B}"/>
              </a:ext>
            </a:extLst>
          </p:cNvPr>
          <p:cNvSpPr txBox="1">
            <a:spLocks/>
          </p:cNvSpPr>
          <p:nvPr/>
        </p:nvSpPr>
        <p:spPr>
          <a:xfrm>
            <a:off x="144851" y="2289881"/>
            <a:ext cx="6156440" cy="608178"/>
          </a:xfrm>
          <a:prstGeom prst="rect">
            <a:avLst/>
          </a:prstGeom>
          <a:solidFill>
            <a:schemeClr val="tx1">
              <a:lumMod val="65000"/>
              <a:lumOff val="35000"/>
            </a:schemeClr>
          </a:solidFill>
        </p:spPr>
        <p:txBody>
          <a:bodyPr lIns="121899" tIns="60949" rIns="121899" bIns="60949" anchor="ctr">
            <a:noAutofit/>
          </a:bodyPr>
          <a:lstStyle>
            <a:lvl1pPr algn="l" rtl="0" eaLnBrk="1" latinLnBrk="0" hangingPunct="1">
              <a:spcBef>
                <a:spcPct val="0"/>
              </a:spcBef>
              <a:buNone/>
              <a:defRPr kumimoji="0" sz="48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sz="2400" dirty="0">
                <a:solidFill>
                  <a:schemeClr val="bg1">
                    <a:lumMod val="95000"/>
                  </a:schemeClr>
                </a:solidFill>
                <a:latin typeface="Arial" panose="020B0604020202020204" pitchFamily="34" charset="0"/>
                <a:cs typeface="Arial" panose="020B0604020202020204" pitchFamily="34" charset="0"/>
              </a:rPr>
              <a:t>2012 Skin biopsy: Neutrophilic Panniculitis</a:t>
            </a:r>
          </a:p>
        </p:txBody>
      </p:sp>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2E469441-7FAD-6AC5-79DB-C54BF05BF100}"/>
                  </a:ext>
                </a:extLst>
              </p14:cNvPr>
              <p14:cNvContentPartPr/>
              <p14:nvPr/>
            </p14:nvContentPartPr>
            <p14:xfrm>
              <a:off x="2993400" y="-321521"/>
              <a:ext cx="360" cy="360"/>
            </p14:xfrm>
          </p:contentPart>
        </mc:Choice>
        <mc:Fallback xmlns="">
          <p:pic>
            <p:nvPicPr>
              <p:cNvPr id="19" name="Ink 18">
                <a:extLst>
                  <a:ext uri="{FF2B5EF4-FFF2-40B4-BE49-F238E27FC236}">
                    <a16:creationId xmlns:a16="http://schemas.microsoft.com/office/drawing/2014/main" id="{2E469441-7FAD-6AC5-79DB-C54BF05BF100}"/>
                  </a:ext>
                </a:extLst>
              </p:cNvPr>
              <p:cNvPicPr/>
              <p:nvPr/>
            </p:nvPicPr>
            <p:blipFill>
              <a:blip r:embed="rId8"/>
              <a:stretch>
                <a:fillRect/>
              </a:stretch>
            </p:blipFill>
            <p:spPr>
              <a:xfrm>
                <a:off x="2984400" y="-33052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0ABAF241-5C7C-5B7B-4548-6E8521934E03}"/>
                  </a:ext>
                </a:extLst>
              </p14:cNvPr>
              <p14:cNvContentPartPr/>
              <p14:nvPr/>
            </p14:nvContentPartPr>
            <p14:xfrm>
              <a:off x="-443520" y="204799"/>
              <a:ext cx="360" cy="360"/>
            </p14:xfrm>
          </p:contentPart>
        </mc:Choice>
        <mc:Fallback xmlns="">
          <p:pic>
            <p:nvPicPr>
              <p:cNvPr id="28" name="Ink 27">
                <a:extLst>
                  <a:ext uri="{FF2B5EF4-FFF2-40B4-BE49-F238E27FC236}">
                    <a16:creationId xmlns:a16="http://schemas.microsoft.com/office/drawing/2014/main" id="{0ABAF241-5C7C-5B7B-4548-6E8521934E03}"/>
                  </a:ext>
                </a:extLst>
              </p:cNvPr>
              <p:cNvPicPr/>
              <p:nvPr/>
            </p:nvPicPr>
            <p:blipFill>
              <a:blip r:embed="rId8"/>
              <a:stretch>
                <a:fillRect/>
              </a:stretch>
            </p:blipFill>
            <p:spPr>
              <a:xfrm>
                <a:off x="-452520" y="195799"/>
                <a:ext cx="18000" cy="18000"/>
              </a:xfrm>
              <a:prstGeom prst="rect">
                <a:avLst/>
              </a:prstGeom>
            </p:spPr>
          </p:pic>
        </mc:Fallback>
      </mc:AlternateContent>
      <p:sp>
        <p:nvSpPr>
          <p:cNvPr id="5" name="TextBox 4">
            <a:extLst>
              <a:ext uri="{FF2B5EF4-FFF2-40B4-BE49-F238E27FC236}">
                <a16:creationId xmlns:a16="http://schemas.microsoft.com/office/drawing/2014/main" id="{FB46F65A-5B31-4B88-B729-7B6423F610CA}"/>
              </a:ext>
            </a:extLst>
          </p:cNvPr>
          <p:cNvSpPr txBox="1"/>
          <p:nvPr/>
        </p:nvSpPr>
        <p:spPr>
          <a:xfrm>
            <a:off x="379412" y="865159"/>
            <a:ext cx="5715000" cy="1200329"/>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Diffuse septal and lobular neutrophilic panniculitis in the deep fat</a:t>
            </a:r>
          </a:p>
        </p:txBody>
      </p:sp>
      <p:sp>
        <p:nvSpPr>
          <p:cNvPr id="6" name="TextBox 5">
            <a:extLst>
              <a:ext uri="{FF2B5EF4-FFF2-40B4-BE49-F238E27FC236}">
                <a16:creationId xmlns:a16="http://schemas.microsoft.com/office/drawing/2014/main" id="{4C4C16E2-6521-63D6-E7B4-504B75EDD118}"/>
              </a:ext>
            </a:extLst>
          </p:cNvPr>
          <p:cNvSpPr txBox="1"/>
          <p:nvPr/>
        </p:nvSpPr>
        <p:spPr>
          <a:xfrm>
            <a:off x="379411" y="2917109"/>
            <a:ext cx="5864607" cy="3416320"/>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Expanding fibrous </a:t>
            </a:r>
            <a:r>
              <a:rPr lang="en-US" b="1" dirty="0" err="1">
                <a:latin typeface="Arial" panose="020B0604020202020204" pitchFamily="34" charset="0"/>
                <a:cs typeface="Arial" panose="020B0604020202020204" pitchFamily="34" charset="0"/>
              </a:rPr>
              <a:t>septae</a:t>
            </a:r>
            <a:r>
              <a:rPr lang="en-US" b="1" dirty="0">
                <a:latin typeface="Arial" panose="020B0604020202020204" pitchFamily="34" charset="0"/>
                <a:cs typeface="Arial" panose="020B0604020202020204" pitchFamily="34" charset="0"/>
              </a:rPr>
              <a:t> consisting of predominately neutrophils a mixed lymphocytic/histiocytic inflammatory infiltrate.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No definite vasculitis. No organisms. No giant cells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inflammatory infiltrate appears to extend into the fatty lobules, but it is predominately a septal process. </a:t>
            </a:r>
          </a:p>
        </p:txBody>
      </p:sp>
    </p:spTree>
    <p:extLst>
      <p:ext uri="{BB962C8B-B14F-4D97-AF65-F5344CB8AC3E}">
        <p14:creationId xmlns:p14="http://schemas.microsoft.com/office/powerpoint/2010/main" val="16954100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05.24 Seminar Presentation">
  <a:themeElements>
    <a:clrScheme name="Stanford SOM">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BF654C"/>
      </a:hlink>
      <a:folHlink>
        <a:srgbClr val="D49887"/>
      </a:folHlink>
    </a:clrScheme>
    <a:fontScheme name="Stanford">
      <a:majorFont>
        <a:latin typeface="Calibri"/>
        <a:ea typeface=""/>
        <a:cs typeface=""/>
      </a:majorFont>
      <a:minorFont>
        <a:latin typeface="Calibri"/>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51812</TotalTime>
  <Words>2898</Words>
  <Application>Microsoft Macintosh PowerPoint</Application>
  <PresentationFormat>Custom</PresentationFormat>
  <Paragraphs>352</Paragraphs>
  <Slides>36</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Cambria Math</vt:lpstr>
      <vt:lpstr>Google Sans</vt:lpstr>
      <vt:lpstr>proxima_nova_rgregular</vt:lpstr>
      <vt:lpstr>Verdana</vt:lpstr>
      <vt:lpstr>Wingdings</vt:lpstr>
      <vt:lpstr>Wingdings 2</vt:lpstr>
      <vt:lpstr>05.24 Seminar Presentation</vt:lpstr>
      <vt:lpstr> When Meningitis Strikes Twice    </vt:lpstr>
      <vt:lpstr>Chief Complaint </vt:lpstr>
      <vt:lpstr>HPI</vt:lpstr>
      <vt:lpstr>PMH</vt:lpstr>
      <vt:lpstr>PMH</vt:lpstr>
      <vt:lpstr>PowerPoint Presentation</vt:lpstr>
      <vt:lpstr>ROS</vt:lpstr>
      <vt:lpstr>2011 Hospitalization </vt:lpstr>
      <vt:lpstr>2016</vt:lpstr>
      <vt:lpstr>Vitals</vt:lpstr>
      <vt:lpstr>Physical Exam</vt:lpstr>
      <vt:lpstr>PowerPoint Presentation</vt:lpstr>
      <vt:lpstr>Initial Labs</vt:lpstr>
      <vt:lpstr>CT Head</vt:lpstr>
      <vt:lpstr>CSF Studies</vt:lpstr>
      <vt:lpstr>MRI T2 Flair</vt:lpstr>
      <vt:lpstr>MRI DWI</vt:lpstr>
      <vt:lpstr>MRI Ax Bravo</vt:lpstr>
      <vt:lpstr>Additional Labs</vt:lpstr>
      <vt:lpstr>Additional History Deep chart dive and from multiple family members  </vt:lpstr>
      <vt:lpstr>Summary</vt:lpstr>
      <vt:lpstr>Diagnosis…….</vt:lpstr>
      <vt:lpstr>Hospital Course</vt:lpstr>
      <vt:lpstr>Final Studies to Result</vt:lpstr>
      <vt:lpstr>Behçet Syndrome</vt:lpstr>
      <vt:lpstr>Behçet Syndrome</vt:lpstr>
      <vt:lpstr>Clinical Features &amp; Differential Diagnosis </vt:lpstr>
      <vt:lpstr>Clinical Features &amp; Differential Diagnosis </vt:lpstr>
      <vt:lpstr>PowerPoint Presentation</vt:lpstr>
      <vt:lpstr>CNS Involvement</vt:lpstr>
      <vt:lpstr>CNS Involvement</vt:lpstr>
      <vt:lpstr>CNS Involvement</vt:lpstr>
      <vt:lpstr>PowerPoint Presentation</vt:lpstr>
      <vt:lpstr>PowerPoint Presentation</vt:lpstr>
      <vt:lpstr>Treatment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Stanford Rheumatology  Grand Rounds  TEXT 34570 to 844-560-1904</dc:title>
  <dc:creator>Howlett, Natalie R. MD</dc:creator>
  <cp:lastModifiedBy>Nicole Gomez</cp:lastModifiedBy>
  <cp:revision>367</cp:revision>
  <dcterms:created xsi:type="dcterms:W3CDTF">2020-08-27T13:51:39Z</dcterms:created>
  <dcterms:modified xsi:type="dcterms:W3CDTF">2024-02-01T03:25:46Z</dcterms:modified>
</cp:coreProperties>
</file>