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sldIdLst>
    <p:sldId id="257" r:id="rId2"/>
    <p:sldId id="261" r:id="rId3"/>
    <p:sldId id="262" r:id="rId4"/>
    <p:sldId id="388" r:id="rId5"/>
    <p:sldId id="258" r:id="rId6"/>
    <p:sldId id="263" r:id="rId7"/>
    <p:sldId id="390" r:id="rId8"/>
    <p:sldId id="264" r:id="rId9"/>
    <p:sldId id="266" r:id="rId10"/>
    <p:sldId id="265" r:id="rId11"/>
    <p:sldId id="267" r:id="rId12"/>
    <p:sldId id="268" r:id="rId13"/>
    <p:sldId id="269" r:id="rId14"/>
    <p:sldId id="271" r:id="rId15"/>
    <p:sldId id="272" r:id="rId16"/>
    <p:sldId id="276" r:id="rId17"/>
    <p:sldId id="391" r:id="rId18"/>
    <p:sldId id="270" r:id="rId19"/>
    <p:sldId id="277" r:id="rId20"/>
    <p:sldId id="279" r:id="rId21"/>
    <p:sldId id="382" r:id="rId22"/>
    <p:sldId id="383" r:id="rId23"/>
    <p:sldId id="273" r:id="rId24"/>
    <p:sldId id="384" r:id="rId25"/>
    <p:sldId id="387" r:id="rId26"/>
    <p:sldId id="386" r:id="rId27"/>
    <p:sldId id="385" r:id="rId28"/>
    <p:sldId id="389" r:id="rId29"/>
    <p:sldId id="274" r:id="rId30"/>
    <p:sldId id="27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2"/>
    <p:restoredTop sz="86351"/>
  </p:normalViewPr>
  <p:slideViewPr>
    <p:cSldViewPr snapToGrid="0">
      <p:cViewPr varScale="1">
        <p:scale>
          <a:sx n="103" d="100"/>
          <a:sy n="103" d="100"/>
        </p:scale>
        <p:origin x="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2D913-D55D-5643-A04E-20150C83D9E9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8EA18-A85D-2642-8476-A29112BB5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3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8EA18-A85D-2642-8476-A29112BB5B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7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 simulation-based arthrocentesis workshops only test confidence at long-term time points, which does not reliably correlate with skill proficiency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8EA18-A85D-2642-8476-A29112BB5B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55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8EA18-A85D-2642-8476-A29112BB5B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0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522F8-122D-44DA-BEB0-5D60F384F0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7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4422" y="2243956"/>
            <a:ext cx="6722378" cy="1520204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4422" y="3821621"/>
            <a:ext cx="64008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Document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64422" y="6525841"/>
            <a:ext cx="857339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pic>
        <p:nvPicPr>
          <p:cNvPr id="5" name="Picture 4" descr="NM-Logo-Stacked-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05165"/>
            <a:ext cx="2514600" cy="469315"/>
          </a:xfrm>
          <a:prstGeom prst="rect">
            <a:avLst/>
          </a:prstGeom>
        </p:spPr>
      </p:pic>
      <p:pic>
        <p:nvPicPr>
          <p:cNvPr id="7" name="Picture 6" descr="PPT-RGB-Shapes2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63600"/>
            <a:ext cx="22479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t="16627" r="19396" b="10871"/>
          <a:stretch/>
        </p:blipFill>
        <p:spPr>
          <a:xfrm>
            <a:off x="1027544" y="0"/>
            <a:ext cx="8116455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9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3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2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70" r="13234" b="1470"/>
          <a:stretch/>
        </p:blipFill>
        <p:spPr>
          <a:xfrm>
            <a:off x="3200400" y="1"/>
            <a:ext cx="594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24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65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2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Your Photo">
    <p:bg bwMode="gray"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2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Header Your Photo">
    <p:bg bwMode="gray"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24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-RGB-Shapes3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72525"/>
            <a:ext cx="9144000" cy="142212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5584368"/>
            <a:ext cx="4386944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8874" y="4292600"/>
            <a:ext cx="7282544" cy="1193800"/>
          </a:xfr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Breaker Page Title Goes Here</a:t>
            </a:r>
          </a:p>
        </p:txBody>
      </p:sp>
      <p:pic>
        <p:nvPicPr>
          <p:cNvPr id="8" name="Picture 7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08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646545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/>
          </a:p>
        </p:txBody>
      </p:sp>
    </p:spTree>
    <p:extLst>
      <p:ext uri="{BB962C8B-B14F-4D97-AF65-F5344CB8AC3E}">
        <p14:creationId xmlns:p14="http://schemas.microsoft.com/office/powerpoint/2010/main" val="3997141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9227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9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1468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32040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5271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876800" y="1676400"/>
            <a:ext cx="3934437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267395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685566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345109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24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54585A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81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 Slide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 userDrawn="1"/>
        </p:nvSpPr>
        <p:spPr>
          <a:xfrm>
            <a:off x="1" y="-67715"/>
            <a:ext cx="3033057" cy="6998555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6044750"/>
            <a:ext cx="1447800" cy="224367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0A38EC05-E3EA-C649-9CE5-71E503F74839}" type="datetime1">
              <a:rPr lang="bg-BG" smtClean="0">
                <a:solidFill>
                  <a:prstClr val="white"/>
                </a:solidFill>
              </a:rPr>
              <a:pPr/>
              <a:t>11.01.24 г.</a:t>
            </a:fld>
            <a:endParaRPr lang="bg-BG" dirty="0"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386280"/>
            <a:ext cx="5181600" cy="3083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or Section Title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800" y="6376319"/>
            <a:ext cx="346745" cy="3083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072495" y="2757255"/>
            <a:ext cx="6747298" cy="116843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1192" y="3993687"/>
            <a:ext cx="6725114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68" y="6356491"/>
            <a:ext cx="1715014" cy="3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5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1075" r="13635" b="2151"/>
          <a:stretch/>
        </p:blipFill>
        <p:spPr>
          <a:xfrm>
            <a:off x="1447800" y="0"/>
            <a:ext cx="7734391" cy="689203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0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dence Building rg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667"/>
          <a:stretch/>
        </p:blipFill>
        <p:spPr>
          <a:xfrm>
            <a:off x="2438400" y="0"/>
            <a:ext cx="67056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5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349" r="34019" b="2406"/>
          <a:stretch/>
        </p:blipFill>
        <p:spPr>
          <a:xfrm>
            <a:off x="3364345" y="0"/>
            <a:ext cx="5807364" cy="687166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9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938"/>
          <a:stretch/>
        </p:blipFill>
        <p:spPr>
          <a:xfrm>
            <a:off x="3429000" y="0"/>
            <a:ext cx="5715000" cy="68579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9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r="13668" b="1590"/>
          <a:stretch/>
        </p:blipFill>
        <p:spPr>
          <a:xfrm>
            <a:off x="1094509" y="-1"/>
            <a:ext cx="8049491" cy="685800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23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image 2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8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81273" y="2286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3" y="905165"/>
            <a:ext cx="25146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M_Logo_RGB.eps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381"/>
            <a:ext cx="1447800" cy="2717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9623C80F-5998-4C5A-8426-1B9517C724DD}" type="datetimeFigureOut">
              <a:rPr lang="en-US" smtClean="0"/>
              <a:pPr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6"/>
          <p:cNvSpPr/>
          <p:nvPr userDrawn="1"/>
        </p:nvSpPr>
        <p:spPr>
          <a:xfrm>
            <a:off x="0" y="515326"/>
            <a:ext cx="685800" cy="261565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946" h="381000">
                <a:moveTo>
                  <a:pt x="0" y="0"/>
                </a:moveTo>
                <a:lnTo>
                  <a:pt x="794257" y="0"/>
                </a:lnTo>
                <a:lnTo>
                  <a:pt x="998946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4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012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5568" y="2162271"/>
            <a:ext cx="6994227" cy="1520204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Rheumatology Winter Clinical Symposium: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mastery-learning based simulation workshop for the instruction of knee arthrocentesis to internal medicine residents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5568" y="4416695"/>
            <a:ext cx="6400800" cy="68580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Brian Jaros, MD</a:t>
            </a:r>
          </a:p>
          <a:p>
            <a:r>
              <a:rPr lang="en-US" sz="2000" dirty="0"/>
              <a:t>Adult Rheumatology Fellow, PGY-5</a:t>
            </a:r>
          </a:p>
          <a:p>
            <a:r>
              <a:rPr lang="en-US" sz="2000" dirty="0"/>
              <a:t>Division of Rheumatology</a:t>
            </a:r>
          </a:p>
          <a:p>
            <a:r>
              <a:rPr lang="en-US" sz="2000" dirty="0"/>
              <a:t>Northwestern University, Feinberg School of Medicine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43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53C1-A91B-0CD6-D33D-347176DF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0BDA-AF2E-1723-DAD2-D7BB1D217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870" y="1065633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Population</a:t>
            </a:r>
            <a:r>
              <a:rPr lang="en-US" dirty="0"/>
              <a:t>:</a:t>
            </a:r>
          </a:p>
          <a:p>
            <a:r>
              <a:rPr lang="en-US" dirty="0"/>
              <a:t>Internal medicine residents (or preliminary interns) who partake in an optional procedural elective </a:t>
            </a:r>
          </a:p>
          <a:p>
            <a:pPr marL="0" indent="0">
              <a:buNone/>
            </a:pPr>
            <a:r>
              <a:rPr lang="en-US" b="1" dirty="0"/>
              <a:t>Intervention:</a:t>
            </a:r>
          </a:p>
          <a:p>
            <a:r>
              <a:rPr lang="en-US" dirty="0"/>
              <a:t>Arthrocentesis workshop</a:t>
            </a:r>
          </a:p>
          <a:p>
            <a:pPr lvl="1"/>
            <a:r>
              <a:rPr lang="en-US" dirty="0" err="1"/>
              <a:t>Powerpoint</a:t>
            </a:r>
            <a:r>
              <a:rPr lang="en-US" dirty="0"/>
              <a:t> and video recorded didactic</a:t>
            </a:r>
          </a:p>
          <a:p>
            <a:pPr lvl="1"/>
            <a:r>
              <a:rPr lang="en-US" dirty="0"/>
              <a:t>Hands on simulation learning</a:t>
            </a:r>
          </a:p>
          <a:p>
            <a:pPr lvl="1"/>
            <a:r>
              <a:rPr lang="en-US" dirty="0"/>
              <a:t>Deliberate practice with real-time feedback until minimum passing standard (MPS) on checklist is met</a:t>
            </a:r>
          </a:p>
          <a:p>
            <a:pPr marL="0" indent="0">
              <a:buNone/>
            </a:pPr>
            <a:r>
              <a:rPr lang="en-US" b="1" dirty="0"/>
              <a:t>Control:</a:t>
            </a:r>
          </a:p>
          <a:p>
            <a:r>
              <a:rPr lang="en-US" dirty="0"/>
              <a:t>Same residents prior to workshop</a:t>
            </a:r>
          </a:p>
          <a:p>
            <a:pPr marL="0" indent="0">
              <a:buNone/>
            </a:pPr>
            <a:r>
              <a:rPr lang="en-US" b="1" dirty="0"/>
              <a:t>Outcome:</a:t>
            </a:r>
          </a:p>
          <a:p>
            <a:r>
              <a:rPr lang="en-US" dirty="0"/>
              <a:t>Ability to achieve MPS at 6 </a:t>
            </a:r>
            <a:r>
              <a:rPr lang="en-US" dirty="0" err="1"/>
              <a:t>mo</a:t>
            </a:r>
            <a:r>
              <a:rPr lang="en-US" dirty="0"/>
              <a:t> and 12 </a:t>
            </a:r>
            <a:r>
              <a:rPr lang="en-US" dirty="0" err="1"/>
              <a:t>mo</a:t>
            </a:r>
            <a:endParaRPr lang="en-US" dirty="0"/>
          </a:p>
          <a:p>
            <a:r>
              <a:rPr lang="en-US" dirty="0"/>
              <a:t>Written knowledge assessments at 0, 6, and 12 </a:t>
            </a:r>
            <a:r>
              <a:rPr lang="en-US" dirty="0" err="1"/>
              <a:t>mo</a:t>
            </a:r>
            <a:endParaRPr lang="en-US" dirty="0"/>
          </a:p>
          <a:p>
            <a:r>
              <a:rPr lang="en-US" dirty="0"/>
              <a:t>Number of knee </a:t>
            </a:r>
            <a:r>
              <a:rPr lang="en-US" dirty="0" err="1"/>
              <a:t>arthrocenteses</a:t>
            </a:r>
            <a:r>
              <a:rPr lang="en-US" dirty="0"/>
              <a:t> performed in real world</a:t>
            </a:r>
          </a:p>
        </p:txBody>
      </p:sp>
    </p:spTree>
    <p:extLst>
      <p:ext uri="{BB962C8B-B14F-4D97-AF65-F5344CB8AC3E}">
        <p14:creationId xmlns:p14="http://schemas.microsoft.com/office/powerpoint/2010/main" val="14037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53C1-A91B-0CD6-D33D-347176DF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Mastery Learning Checklist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0BDA-AF2E-1723-DAD2-D7BB1D217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56" y="1201557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Intention: if a learner can reasonably perform a vast majority of these steps, in chronologic order, on a simulated model (with external validity), they should be able to apply this to real world practice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Creating a checklist:</a:t>
            </a:r>
          </a:p>
          <a:p>
            <a:pPr marL="0" indent="0">
              <a:buNone/>
            </a:pPr>
            <a:r>
              <a:rPr lang="en-US" b="1" dirty="0"/>
              <a:t>1) </a:t>
            </a:r>
            <a:r>
              <a:rPr lang="en-US" dirty="0"/>
              <a:t>Use previously validated, existing checklist for skill</a:t>
            </a:r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pPr marL="0" indent="0">
              <a:buNone/>
            </a:pPr>
            <a:r>
              <a:rPr lang="en-US" b="1" dirty="0"/>
              <a:t>2) </a:t>
            </a:r>
            <a:r>
              <a:rPr lang="en-US" dirty="0"/>
              <a:t>Create your own checklist and validate with group of experts (masters) in that skill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What do these checklists look like?</a:t>
            </a:r>
          </a:p>
          <a:p>
            <a:pPr marL="342900" indent="-342900">
              <a:buAutoNum type="arabicParenR"/>
            </a:pPr>
            <a:r>
              <a:rPr lang="en-US" sz="1400" dirty="0"/>
              <a:t>Consent patient for knee arthrocentesis explaining at least two risks and benefits</a:t>
            </a:r>
          </a:p>
          <a:p>
            <a:pPr marL="342900" indent="-342900">
              <a:buAutoNum type="arabicParenR"/>
            </a:pPr>
            <a:r>
              <a:rPr lang="en-US" sz="1400" dirty="0"/>
              <a:t>Prepare 3 cc syringe containing 1cc of Kenalog and 1-2cc of lidocaine for injection</a:t>
            </a:r>
          </a:p>
          <a:p>
            <a:pPr marL="342900" indent="-342900">
              <a:buAutoNum type="arabicParenR"/>
            </a:pPr>
            <a:r>
              <a:rPr lang="en-US" sz="1400" dirty="0"/>
              <a:t>Verbalize how you will position patient – </a:t>
            </a:r>
            <a:r>
              <a:rPr lang="en-US" sz="1400" i="1" dirty="0" err="1"/>
              <a:t>pt</a:t>
            </a:r>
            <a:r>
              <a:rPr lang="en-US" sz="1400" i="1" dirty="0"/>
              <a:t> supine,</a:t>
            </a:r>
            <a:r>
              <a:rPr lang="en-US" sz="1400" dirty="0"/>
              <a:t> </a:t>
            </a:r>
            <a:r>
              <a:rPr lang="en-US" sz="1400" i="1" dirty="0"/>
              <a:t>knee in extension, can be supported w/ towel</a:t>
            </a:r>
          </a:p>
          <a:p>
            <a:pPr marL="342900" indent="-342900">
              <a:buAutoNum type="arabicParenR"/>
            </a:pPr>
            <a:r>
              <a:rPr lang="en-US" sz="1400" dirty="0"/>
              <a:t>Put on non-sterile gloves</a:t>
            </a:r>
          </a:p>
          <a:p>
            <a:pPr marL="342900" indent="-342900">
              <a:buAutoNum type="arabicParenR"/>
            </a:pPr>
            <a:r>
              <a:rPr lang="en-US" sz="1400" dirty="0"/>
              <a:t>Identify anatomical landmarks – </a:t>
            </a:r>
            <a:r>
              <a:rPr lang="en-US" sz="1400" i="1" dirty="0"/>
              <a:t>patella, joint line, tibial plateau </a:t>
            </a:r>
          </a:p>
          <a:p>
            <a:pPr marL="342900" indent="-342900">
              <a:buAutoNum type="arabicParenR"/>
            </a:pPr>
            <a:r>
              <a:rPr lang="en-US" sz="1400" dirty="0"/>
              <a:t>Make target mark on mannequin using dry erase pen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05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53C1-A91B-0CD6-D33D-347176DF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Mastery Learning Checklist – Modified Delphi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0BDA-AF2E-1723-DAD2-D7BB1D217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56" y="1201557"/>
            <a:ext cx="7049689" cy="4093029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pic>
        <p:nvPicPr>
          <p:cNvPr id="1026" name="Picture 2" descr="Delphi) Method Man - RCEMLearning">
            <a:extLst>
              <a:ext uri="{FF2B5EF4-FFF2-40B4-BE49-F238E27FC236}">
                <a16:creationId xmlns:a16="http://schemas.microsoft.com/office/drawing/2014/main" id="{70D1BBCE-7B67-8459-3B3A-1C800598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0" y="987216"/>
            <a:ext cx="8462038" cy="52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80ADE6-E0F1-12A9-A1D8-1659413D80B8}"/>
              </a:ext>
            </a:extLst>
          </p:cNvPr>
          <p:cNvSpPr txBox="1"/>
          <p:nvPr/>
        </p:nvSpPr>
        <p:spPr>
          <a:xfrm>
            <a:off x="529847" y="2614282"/>
            <a:ext cx="1429407" cy="68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Mixed panel of rheumatologists, sports medicine, orthopedics, PM&amp;R, primary care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D373E6-A9E6-3747-E2F4-BECC3BA05B9F}"/>
              </a:ext>
            </a:extLst>
          </p:cNvPr>
          <p:cNvSpPr txBox="1"/>
          <p:nvPr/>
        </p:nvSpPr>
        <p:spPr>
          <a:xfrm>
            <a:off x="6895070" y="6490331"/>
            <a:ext cx="4497860" cy="396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spc="-50" dirty="0"/>
              <a:t>Credit: Robert Hirst, RECM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3FE65-46DD-B551-85E7-84DB59E0332A}"/>
              </a:ext>
            </a:extLst>
          </p:cNvPr>
          <p:cNvSpPr txBox="1"/>
          <p:nvPr/>
        </p:nvSpPr>
        <p:spPr>
          <a:xfrm>
            <a:off x="647945" y="1445741"/>
            <a:ext cx="1193212" cy="60548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300" spc="-50" dirty="0"/>
              <a:t>IM trainees have low confidence in joint arthrocentesis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A411C-1CB3-D685-2DD7-9002A8DD3C93}"/>
              </a:ext>
            </a:extLst>
          </p:cNvPr>
          <p:cNvSpPr txBox="1"/>
          <p:nvPr/>
        </p:nvSpPr>
        <p:spPr>
          <a:xfrm>
            <a:off x="529847" y="3672575"/>
            <a:ext cx="1429407" cy="89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Step 1) explain risks and benefits of knee arthrocentesis to patient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Step 2) prepare syringe containing 40mg </a:t>
            </a:r>
            <a:r>
              <a:rPr lang="en-US" sz="1200" spc="-50" dirty="0" err="1"/>
              <a:t>kenalog</a:t>
            </a:r>
            <a:endParaRPr lang="en-US" sz="1200" spc="-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81CD1-9C94-FD4C-F104-6619DFDD03C0}"/>
              </a:ext>
            </a:extLst>
          </p:cNvPr>
          <p:cNvSpPr txBox="1"/>
          <p:nvPr/>
        </p:nvSpPr>
        <p:spPr>
          <a:xfrm>
            <a:off x="743354" y="4988576"/>
            <a:ext cx="1002391" cy="76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spc="-50" dirty="0"/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Lots of emails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C2454-8874-9F03-98CD-2F9F19EC5859}"/>
              </a:ext>
            </a:extLst>
          </p:cNvPr>
          <p:cNvSpPr txBox="1"/>
          <p:nvPr/>
        </p:nvSpPr>
        <p:spPr>
          <a:xfrm>
            <a:off x="3212497" y="4976218"/>
            <a:ext cx="2365429" cy="76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300" spc="-50" dirty="0"/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Likert scale – please rate each step from 1 (strongly disagree) to 9 (strongly agree)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Room for free-text comments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C8C145-24BD-8E9E-4239-C2A24AD562B4}"/>
              </a:ext>
            </a:extLst>
          </p:cNvPr>
          <p:cNvSpPr txBox="1"/>
          <p:nvPr/>
        </p:nvSpPr>
        <p:spPr>
          <a:xfrm>
            <a:off x="3848634" y="3785388"/>
            <a:ext cx="1002391" cy="76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spc="-50" dirty="0"/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More emails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DEB7E-9FBE-04B8-7896-A4C47F65DFE6}"/>
              </a:ext>
            </a:extLst>
          </p:cNvPr>
          <p:cNvSpPr txBox="1"/>
          <p:nvPr/>
        </p:nvSpPr>
        <p:spPr>
          <a:xfrm>
            <a:off x="3680507" y="2720497"/>
            <a:ext cx="1429407" cy="55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Pre-defined consensus: 75% strongly agree (7-9) or strongly disagree (1-3)</a:t>
            </a: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4C654BE1-1A74-74EB-7CE0-B38A651477CB}"/>
              </a:ext>
            </a:extLst>
          </p:cNvPr>
          <p:cNvSpPr/>
          <p:nvPr/>
        </p:nvSpPr>
        <p:spPr>
          <a:xfrm>
            <a:off x="5109914" y="2564854"/>
            <a:ext cx="660691" cy="435546"/>
          </a:xfrm>
          <a:prstGeom prst="fram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1FD318-307F-33F5-B5C8-9F01CE17CFFA}"/>
              </a:ext>
            </a:extLst>
          </p:cNvPr>
          <p:cNvSpPr txBox="1"/>
          <p:nvPr/>
        </p:nvSpPr>
        <p:spPr>
          <a:xfrm>
            <a:off x="6430510" y="4456963"/>
            <a:ext cx="2470960" cy="832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Comments: experts disagree about the need for local lidocaine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Revision: lidocaine numbing is optionally offered to patients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200" spc="-50" dirty="0"/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B0971A27-5A9C-4A2C-56CA-53C42C68CE4A}"/>
              </a:ext>
            </a:extLst>
          </p:cNvPr>
          <p:cNvSpPr/>
          <p:nvPr/>
        </p:nvSpPr>
        <p:spPr>
          <a:xfrm rot="10800000">
            <a:off x="6067162" y="5362830"/>
            <a:ext cx="790833" cy="303781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1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9091-37B9-C516-DBBE-F308E601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Mastery Learning Checklist – Minimum Passing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F06F4-E87E-C4B1-C27F-0B7A6753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Safety-based Angoff method using panel of experts</a:t>
            </a:r>
          </a:p>
          <a:p>
            <a:pPr marL="457200" indent="-457200">
              <a:buAutoNum type="arabicParenR"/>
            </a:pPr>
            <a:r>
              <a:rPr lang="en-US" sz="1600" dirty="0"/>
              <a:t>Criteria identified for what constitutes an “essential” step</a:t>
            </a:r>
          </a:p>
          <a:p>
            <a:pPr marL="457200" indent="-457200">
              <a:buAutoNum type="arabicParenR"/>
            </a:pPr>
            <a:r>
              <a:rPr lang="en-US" sz="1600" dirty="0"/>
              <a:t>Panel uses criteria to classify each step as essential vs. non-essential</a:t>
            </a:r>
          </a:p>
          <a:p>
            <a:pPr marL="457200" indent="-457200">
              <a:buAutoNum type="arabicParenR"/>
            </a:pPr>
            <a:r>
              <a:rPr lang="en-US" sz="1600" dirty="0"/>
              <a:t>Panel determine passing score for essential and non-essential items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meet minimum passing standard:</a:t>
            </a:r>
          </a:p>
          <a:p>
            <a:r>
              <a:rPr lang="en-US" sz="1600" dirty="0"/>
              <a:t>Learners will accomplish X% of essential items + Y% of non-essential items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C1112-9ED6-2F9F-25DA-D902097A32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B5ACFD3-1015-CE54-DC4B-B3A6113A65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80138" y="3276600"/>
            <a:ext cx="2044262" cy="20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FD54ED6-9D7A-4ADB-5378-AC2D6F7E48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1197" y="-341803"/>
            <a:ext cx="3923203" cy="392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5E01B-B1AB-69CE-F5C4-B83D24A2AB76}"/>
              </a:ext>
            </a:extLst>
          </p:cNvPr>
          <p:cNvSpPr txBox="1"/>
          <p:nvPr/>
        </p:nvSpPr>
        <p:spPr>
          <a:xfrm>
            <a:off x="801197" y="4187276"/>
            <a:ext cx="5315398" cy="13839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/>
              <a:t>For example: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spc="-50" dirty="0"/>
              <a:t>Achieving return of synovial fluid may be essential to adequately achieve mastery of arthrocentesis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spc="-50" dirty="0"/>
              <a:t>Adequately listing studies to send on synovial fluid sample may be non-essential to achieve mastery </a:t>
            </a:r>
          </a:p>
        </p:txBody>
      </p:sp>
    </p:spTree>
    <p:extLst>
      <p:ext uri="{BB962C8B-B14F-4D97-AF65-F5344CB8AC3E}">
        <p14:creationId xmlns:p14="http://schemas.microsoft.com/office/powerpoint/2010/main" val="1729964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86AF-2E88-8C85-91A4-3C35845EE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187" y="2991995"/>
            <a:ext cx="3886200" cy="1143000"/>
          </a:xfrm>
        </p:spPr>
        <p:txBody>
          <a:bodyPr/>
          <a:lstStyle/>
          <a:p>
            <a:r>
              <a:rPr lang="en-US" dirty="0"/>
              <a:t>Mastery learning </a:t>
            </a:r>
            <a:r>
              <a:rPr lang="en-US" b="1" dirty="0"/>
              <a:t>simulation-based</a:t>
            </a:r>
            <a:r>
              <a:rPr lang="en-US" dirty="0"/>
              <a:t> arthrocentesis curriculum for IM residents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C75EA-F706-7526-314D-C7FDDA981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187" y="4134995"/>
            <a:ext cx="4386944" cy="93551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Methodology </a:t>
            </a:r>
          </a:p>
        </p:txBody>
      </p:sp>
    </p:spTree>
    <p:extLst>
      <p:ext uri="{BB962C8B-B14F-4D97-AF65-F5344CB8AC3E}">
        <p14:creationId xmlns:p14="http://schemas.microsoft.com/office/powerpoint/2010/main" val="37215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596DF-F975-E52F-82A6-C0F9A04B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D8482-3B2B-633D-BECB-0B8C36F78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73" y="1075433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 Resident enrolls in procedural elective 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F24E9B9E-76CF-0C19-357B-022DA2C370C0}"/>
              </a:ext>
            </a:extLst>
          </p:cNvPr>
          <p:cNvSpPr/>
          <p:nvPr/>
        </p:nvSpPr>
        <p:spPr>
          <a:xfrm>
            <a:off x="2238703" y="1460938"/>
            <a:ext cx="367862" cy="76725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1CF69-5C1E-3675-DF9F-40805E81B200}"/>
              </a:ext>
            </a:extLst>
          </p:cNvPr>
          <p:cNvSpPr txBox="1"/>
          <p:nvPr/>
        </p:nvSpPr>
        <p:spPr>
          <a:xfrm>
            <a:off x="525517" y="1725535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Approached for study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7F82A-2D3F-80A2-DA6A-DE60DDF07CE8}"/>
              </a:ext>
            </a:extLst>
          </p:cNvPr>
          <p:cNvSpPr txBox="1"/>
          <p:nvPr/>
        </p:nvSpPr>
        <p:spPr>
          <a:xfrm>
            <a:off x="1068495" y="2316280"/>
            <a:ext cx="2721108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Pre-Test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Knowledge exam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Simulation using checklist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B1725-AAC0-865C-C766-675AEF392445}"/>
              </a:ext>
            </a:extLst>
          </p:cNvPr>
          <p:cNvSpPr txBox="1"/>
          <p:nvPr/>
        </p:nvSpPr>
        <p:spPr>
          <a:xfrm>
            <a:off x="3278275" y="1552903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Recruitment: 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50" dirty="0"/>
              <a:t>Anticipate 2-4 residents per month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50" dirty="0"/>
              <a:t>minimum 12 months to obtain 25 or more trainees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5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59F3-AA9C-9157-28C7-A61C75EA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E7E08-C861-6AE9-125F-21B7DA2AD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Ensures learners know not just how to perform a procedure BUT:</a:t>
            </a:r>
          </a:p>
          <a:p>
            <a:r>
              <a:rPr lang="en-US" dirty="0"/>
              <a:t>When a procedure is appropriate </a:t>
            </a:r>
          </a:p>
          <a:p>
            <a:r>
              <a:rPr lang="en-US" dirty="0"/>
              <a:t>How to address patient-facing concerns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5C563-F128-113A-6B46-F8146BC18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D8F6E-9FA1-022C-3C1D-BAE5817F7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76" y="2659492"/>
            <a:ext cx="7467600" cy="242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AD8C01-9E6C-B1DB-DB8E-934B891A2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76" y="4683211"/>
            <a:ext cx="8151831" cy="20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596DF-F975-E52F-82A6-C0F9A04B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D8482-3B2B-633D-BECB-0B8C36F78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73" y="1075433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 Resident enrolls in procedural elective 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F24E9B9E-76CF-0C19-357B-022DA2C370C0}"/>
              </a:ext>
            </a:extLst>
          </p:cNvPr>
          <p:cNvSpPr/>
          <p:nvPr/>
        </p:nvSpPr>
        <p:spPr>
          <a:xfrm>
            <a:off x="2238703" y="1460938"/>
            <a:ext cx="367862" cy="76725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1CF69-5C1E-3675-DF9F-40805E81B200}"/>
              </a:ext>
            </a:extLst>
          </p:cNvPr>
          <p:cNvSpPr txBox="1"/>
          <p:nvPr/>
        </p:nvSpPr>
        <p:spPr>
          <a:xfrm>
            <a:off x="525517" y="1725535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Approached for study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7F82A-2D3F-80A2-DA6A-DE60DDF07CE8}"/>
              </a:ext>
            </a:extLst>
          </p:cNvPr>
          <p:cNvSpPr txBox="1"/>
          <p:nvPr/>
        </p:nvSpPr>
        <p:spPr>
          <a:xfrm>
            <a:off x="1068495" y="2316280"/>
            <a:ext cx="2721108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Pre-Test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Knowledge exam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Simulation using checklist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B1725-AAC0-865C-C766-675AEF392445}"/>
              </a:ext>
            </a:extLst>
          </p:cNvPr>
          <p:cNvSpPr txBox="1"/>
          <p:nvPr/>
        </p:nvSpPr>
        <p:spPr>
          <a:xfrm>
            <a:off x="3278275" y="1552903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Recruitment: 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50" dirty="0"/>
              <a:t>Anticipate 2-4 residents per month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50" dirty="0"/>
              <a:t>minimum 12 months to obtain 25 or more trainees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38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9091-37B9-C516-DBBE-F308E601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Simulation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F06F4-E87E-C4B1-C27F-0B7A67537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97" y="1534885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External validity:</a:t>
            </a:r>
          </a:p>
          <a:p>
            <a:r>
              <a:rPr lang="en-US" dirty="0"/>
              <a:t>Knee in nearly full extension </a:t>
            </a:r>
          </a:p>
          <a:p>
            <a:r>
              <a:rPr lang="en-US" dirty="0"/>
              <a:t>Palpable landmarks</a:t>
            </a:r>
          </a:p>
          <a:p>
            <a:r>
              <a:rPr lang="en-US" dirty="0"/>
              <a:t>Filled with “synovial fluid”</a:t>
            </a:r>
          </a:p>
          <a:p>
            <a:r>
              <a:rPr lang="en-US" dirty="0"/>
              <a:t>Requires precision to access joint space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C1112-9ED6-2F9F-25DA-D902097A32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B5ACFD3-1015-CE54-DC4B-B3A6113A65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80138" y="3276600"/>
            <a:ext cx="2044262" cy="20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FD54ED6-9D7A-4ADB-5378-AC2D6F7E48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1197" y="-341803"/>
            <a:ext cx="3923203" cy="392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C78E51-9C2C-38A1-6115-D29DFA0D9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95" y="3577628"/>
            <a:ext cx="2617574" cy="2499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69532-B021-A349-4F69-9FE2A8A72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881" y="3134802"/>
            <a:ext cx="2919249" cy="31288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2A1CC-312E-FB76-952B-E3374F6A33ED}"/>
              </a:ext>
            </a:extLst>
          </p:cNvPr>
          <p:cNvSpPr txBox="1"/>
          <p:nvPr/>
        </p:nvSpPr>
        <p:spPr>
          <a:xfrm>
            <a:off x="5295653" y="1846816"/>
            <a:ext cx="2729855" cy="815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>
                <a:solidFill>
                  <a:schemeClr val="tx2"/>
                </a:solidFill>
              </a:rPr>
              <a:t>Expect most trainees to not pass on pre-test based on needs assessment!</a:t>
            </a:r>
          </a:p>
        </p:txBody>
      </p:sp>
    </p:spTree>
    <p:extLst>
      <p:ext uri="{BB962C8B-B14F-4D97-AF65-F5344CB8AC3E}">
        <p14:creationId xmlns:p14="http://schemas.microsoft.com/office/powerpoint/2010/main" val="261157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596DF-F975-E52F-82A6-C0F9A04B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D8482-3B2B-633D-BECB-0B8C36F78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73" y="1075433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 Resident enrolls in procedural elective 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F24E9B9E-76CF-0C19-357B-022DA2C370C0}"/>
              </a:ext>
            </a:extLst>
          </p:cNvPr>
          <p:cNvSpPr/>
          <p:nvPr/>
        </p:nvSpPr>
        <p:spPr>
          <a:xfrm>
            <a:off x="2238703" y="1460938"/>
            <a:ext cx="367862" cy="76725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1CF69-5C1E-3675-DF9F-40805E81B200}"/>
              </a:ext>
            </a:extLst>
          </p:cNvPr>
          <p:cNvSpPr txBox="1"/>
          <p:nvPr/>
        </p:nvSpPr>
        <p:spPr>
          <a:xfrm>
            <a:off x="525517" y="1725535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Approached for study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7F82A-2D3F-80A2-DA6A-DE60DDF07CE8}"/>
              </a:ext>
            </a:extLst>
          </p:cNvPr>
          <p:cNvSpPr txBox="1"/>
          <p:nvPr/>
        </p:nvSpPr>
        <p:spPr>
          <a:xfrm>
            <a:off x="1068495" y="2316280"/>
            <a:ext cx="2721108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Pre-Test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Knowledge exam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Simulation using checklist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03A63E28-75E8-9498-2480-D6817433513F}"/>
              </a:ext>
            </a:extLst>
          </p:cNvPr>
          <p:cNvSpPr/>
          <p:nvPr/>
        </p:nvSpPr>
        <p:spPr>
          <a:xfrm>
            <a:off x="2238703" y="3417572"/>
            <a:ext cx="367862" cy="76725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B1807-94F2-8A86-D289-A2795EAFD398}"/>
              </a:ext>
            </a:extLst>
          </p:cNvPr>
          <p:cNvSpPr txBox="1"/>
          <p:nvPr/>
        </p:nvSpPr>
        <p:spPr>
          <a:xfrm>
            <a:off x="1366343" y="4272914"/>
            <a:ext cx="2112579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Workshop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Didactic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Supervised practice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600" spc="-50" dirty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 dirty="0"/>
          </a:p>
        </p:txBody>
      </p:sp>
    </p:spTree>
    <p:extLst>
      <p:ext uri="{BB962C8B-B14F-4D97-AF65-F5344CB8AC3E}">
        <p14:creationId xmlns:p14="http://schemas.microsoft.com/office/powerpoint/2010/main" val="2433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87A7-978A-8598-B4E8-B34E0203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E34A5-433D-A939-4C19-0E97A50B6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Musculoskeletal (MSK) complaints comprise roughly 1 out of 4 PCP visits</a:t>
            </a:r>
            <a:r>
              <a:rPr lang="en-US" baseline="30000" dirty="0">
                <a:cs typeface="Calibri"/>
              </a:rPr>
              <a:t>1</a:t>
            </a:r>
            <a:r>
              <a:rPr lang="en-US" dirty="0">
                <a:cs typeface="Calibri"/>
              </a:rPr>
              <a:t>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Arthrocentesis is a key skill to evaluate and treat many common joint complaints </a:t>
            </a:r>
          </a:p>
          <a:p>
            <a:pPr lvl="1"/>
            <a:r>
              <a:rPr lang="en-US" dirty="0">
                <a:cs typeface="Calibri"/>
              </a:rPr>
              <a:t>Diagnostic evaluation of joint pain and swelling</a:t>
            </a:r>
          </a:p>
          <a:p>
            <a:pPr lvl="1"/>
            <a:r>
              <a:rPr lang="en-US" dirty="0">
                <a:cs typeface="Calibri"/>
              </a:rPr>
              <a:t>Therapeutic treatment of joint pain (</a:t>
            </a:r>
            <a:r>
              <a:rPr lang="en-US" dirty="0" err="1">
                <a:cs typeface="Calibri"/>
              </a:rPr>
              <a:t>ie</a:t>
            </a:r>
            <a:r>
              <a:rPr lang="en-US" dirty="0">
                <a:cs typeface="Calibri"/>
              </a:rPr>
              <a:t> osteoarthritis)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Internal medicine (IM) residents report low levels of confidence in independently performing arthrocentesis</a:t>
            </a:r>
            <a:r>
              <a:rPr lang="en-US" baseline="30000" dirty="0">
                <a:cs typeface="Calibri"/>
              </a:rPr>
              <a:t>2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Outsourcing of procedures to consultants</a:t>
            </a:r>
          </a:p>
          <a:p>
            <a:pPr lvl="1"/>
            <a:r>
              <a:rPr lang="en-US" dirty="0">
                <a:cs typeface="Calibri"/>
              </a:rPr>
              <a:t>Removal of procedure “requirements” by ACGME </a:t>
            </a:r>
          </a:p>
          <a:p>
            <a:pPr lvl="1"/>
            <a:r>
              <a:rPr lang="en-US" dirty="0">
                <a:cs typeface="Calibri"/>
              </a:rPr>
              <a:t>Lack of formal/intentional procedural training</a:t>
            </a: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b="1" dirty="0">
                <a:cs typeface="Calibri"/>
              </a:rPr>
              <a:t>Why is this a problem?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1C43C-D9C2-F36E-7BD0-6279A14BC6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A78B-2185-8557-F024-B2D20A24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Diagnostic Arthrocentesis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A58DB-7BC4-1450-DA32-B5A9EE368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97" y="1079941"/>
            <a:ext cx="7049689" cy="4093029"/>
          </a:xfrm>
        </p:spPr>
        <p:txBody>
          <a:bodyPr vert="horz" lIns="0" tIns="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Routine studies:</a:t>
            </a:r>
          </a:p>
          <a:p>
            <a:pPr marL="342900" indent="-342900"/>
            <a:r>
              <a:rPr lang="en-US" dirty="0">
                <a:ea typeface="Calibri"/>
                <a:cs typeface="Calibri"/>
              </a:rPr>
              <a:t>Cell count/differential</a:t>
            </a:r>
          </a:p>
          <a:p>
            <a:pPr marL="342900" indent="-342900"/>
            <a:r>
              <a:rPr lang="en-US" dirty="0">
                <a:ea typeface="Calibri"/>
                <a:cs typeface="Calibri"/>
              </a:rPr>
              <a:t>Crystal exam </a:t>
            </a:r>
          </a:p>
          <a:p>
            <a:pPr marL="342900" indent="-342900"/>
            <a:r>
              <a:rPr lang="en-US" dirty="0">
                <a:ea typeface="Calibri"/>
                <a:cs typeface="Calibri"/>
              </a:rPr>
              <a:t>Gram stain/culture</a:t>
            </a: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		</a:t>
            </a:r>
          </a:p>
        </p:txBody>
      </p:sp>
      <p:pic>
        <p:nvPicPr>
          <p:cNvPr id="1026" name="Picture 2" descr="Arthrocentesis Article">
            <a:extLst>
              <a:ext uri="{FF2B5EF4-FFF2-40B4-BE49-F238E27FC236}">
                <a16:creationId xmlns:a16="http://schemas.microsoft.com/office/drawing/2014/main" id="{A046FD32-1085-0F60-8A31-1CFF1478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7" y="2675870"/>
            <a:ext cx="7850886" cy="17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11B38-6A7D-B537-027C-EB85AC260B23}"/>
              </a:ext>
            </a:extLst>
          </p:cNvPr>
          <p:cNvSpPr txBox="1"/>
          <p:nvPr/>
        </p:nvSpPr>
        <p:spPr>
          <a:xfrm>
            <a:off x="7339537" y="2419933"/>
            <a:ext cx="1384300" cy="584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100" spc="-50" dirty="0" err="1"/>
              <a:t>Tantillo</a:t>
            </a:r>
            <a:r>
              <a:rPr lang="en-US" sz="1100" spc="-50" dirty="0"/>
              <a:t>, </a:t>
            </a:r>
            <a:r>
              <a:rPr lang="en-US" sz="1100" spc="-50" dirty="0" err="1"/>
              <a:t>StatPearls</a:t>
            </a:r>
            <a:endParaRPr lang="en-US" sz="1100" spc="-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26BAA-62DA-0C0D-6A72-38C15B6DF184}"/>
              </a:ext>
            </a:extLst>
          </p:cNvPr>
          <p:cNvSpPr txBox="1"/>
          <p:nvPr/>
        </p:nvSpPr>
        <p:spPr>
          <a:xfrm>
            <a:off x="4193419" y="3374047"/>
            <a:ext cx="609600" cy="190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+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BB1AADF-19DB-93AA-8D11-743A98C53B0D}"/>
              </a:ext>
            </a:extLst>
          </p:cNvPr>
          <p:cNvGraphicFramePr>
            <a:graphicFrameLocks noGrp="1"/>
          </p:cNvGraphicFramePr>
          <p:nvPr/>
        </p:nvGraphicFramePr>
        <p:xfrm>
          <a:off x="491917" y="4712141"/>
          <a:ext cx="7850886" cy="1173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87713">
                  <a:extLst>
                    <a:ext uri="{9D8B030D-6E8A-4147-A177-3AD203B41FA5}">
                      <a16:colId xmlns:a16="http://schemas.microsoft.com/office/drawing/2014/main" val="3712447126"/>
                    </a:ext>
                  </a:extLst>
                </a:gridCol>
                <a:gridCol w="1540793">
                  <a:extLst>
                    <a:ext uri="{9D8B030D-6E8A-4147-A177-3AD203B41FA5}">
                      <a16:colId xmlns:a16="http://schemas.microsoft.com/office/drawing/2014/main" val="3243006574"/>
                    </a:ext>
                  </a:extLst>
                </a:gridCol>
                <a:gridCol w="1565848">
                  <a:extLst>
                    <a:ext uri="{9D8B030D-6E8A-4147-A177-3AD203B41FA5}">
                      <a16:colId xmlns:a16="http://schemas.microsoft.com/office/drawing/2014/main" val="2145184991"/>
                    </a:ext>
                  </a:extLst>
                </a:gridCol>
                <a:gridCol w="1528266">
                  <a:extLst>
                    <a:ext uri="{9D8B030D-6E8A-4147-A177-3AD203B41FA5}">
                      <a16:colId xmlns:a16="http://schemas.microsoft.com/office/drawing/2014/main" val="1397230735"/>
                    </a:ext>
                  </a:extLst>
                </a:gridCol>
                <a:gridCol w="1528266">
                  <a:extLst>
                    <a:ext uri="{9D8B030D-6E8A-4147-A177-3AD203B41FA5}">
                      <a16:colId xmlns:a16="http://schemas.microsoft.com/office/drawing/2014/main" val="3607305338"/>
                    </a:ext>
                  </a:extLst>
                </a:gridCol>
              </a:tblGrid>
              <a:tr h="1159006">
                <a:tc>
                  <a:txBody>
                    <a:bodyPr/>
                    <a:lstStyle/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Differential Diagnosis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Osteoarthritis</a:t>
                      </a:r>
                    </a:p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Mechanical injury</a:t>
                      </a:r>
                    </a:p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Physiologic fluid 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Crystalline </a:t>
                      </a:r>
                    </a:p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Psoriatic arthritis</a:t>
                      </a:r>
                    </a:p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Reactive arthritis</a:t>
                      </a:r>
                    </a:p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Viral arthritis  </a:t>
                      </a:r>
                    </a:p>
                    <a:p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Gonorrhea/Chlamydia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Trauma</a:t>
                      </a:r>
                    </a:p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Coagulopathy</a:t>
                      </a:r>
                    </a:p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Post-operative</a:t>
                      </a:r>
                    </a:p>
                    <a:p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Neoplastic 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Bacterial </a:t>
                      </a:r>
                    </a:p>
                    <a:p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6652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0AA1E96-BCB5-1C50-1BCF-2D6154567487}"/>
              </a:ext>
            </a:extLst>
          </p:cNvPr>
          <p:cNvSpPr txBox="1"/>
          <p:nvPr/>
        </p:nvSpPr>
        <p:spPr>
          <a:xfrm>
            <a:off x="7487245" y="3399099"/>
            <a:ext cx="1236592" cy="1654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/>
              <a:t>*often but not always</a:t>
            </a:r>
          </a:p>
        </p:txBody>
      </p:sp>
    </p:spTree>
    <p:extLst>
      <p:ext uri="{BB962C8B-B14F-4D97-AF65-F5344CB8AC3E}">
        <p14:creationId xmlns:p14="http://schemas.microsoft.com/office/powerpoint/2010/main" val="2140800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C5A99-AB6A-4BD9-5FD4-D338EE4A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Medial Parapatellar Approach - Landmarks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2E13B-1BA8-DFBC-0BEC-5A74F2CE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49" y="1133456"/>
            <a:ext cx="7049689" cy="4093029"/>
          </a:xfrm>
        </p:spPr>
        <p:txBody>
          <a:bodyPr/>
          <a:lstStyle/>
          <a:p>
            <a:r>
              <a:rPr lang="en-US" dirty="0"/>
              <a:t>Patella – identify midline between superior and inferior poles </a:t>
            </a:r>
          </a:p>
          <a:p>
            <a:r>
              <a:rPr lang="en-US" dirty="0"/>
              <a:t>Palpate area of fluid in midline about 2 fingerbreadth dorsal (towards popliteal fossa) to patella on medial aspect of leg</a:t>
            </a:r>
          </a:p>
          <a:p>
            <a:r>
              <a:rPr lang="en-US" dirty="0"/>
              <a:t>Femur proximally, tibial plateau distally</a:t>
            </a:r>
          </a:p>
          <a:p>
            <a:r>
              <a:rPr lang="en-US" dirty="0"/>
              <a:t>Make target mark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Knee Injection - Medial Approach - YouTube">
            <a:extLst>
              <a:ext uri="{FF2B5EF4-FFF2-40B4-BE49-F238E27FC236}">
                <a16:creationId xmlns:a16="http://schemas.microsoft.com/office/drawing/2014/main" id="{438EFDFF-7684-154F-C7C5-E820DA391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4205"/>
          <a:stretch/>
        </p:blipFill>
        <p:spPr bwMode="auto">
          <a:xfrm>
            <a:off x="4608584" y="2926243"/>
            <a:ext cx="4096453" cy="350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2AFD1E8-264B-CEFE-CC0D-FF1A1AA8BFB5}"/>
              </a:ext>
            </a:extLst>
          </p:cNvPr>
          <p:cNvSpPr/>
          <p:nvPr/>
        </p:nvSpPr>
        <p:spPr>
          <a:xfrm>
            <a:off x="5761973" y="4559474"/>
            <a:ext cx="313150" cy="2755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Evaluation of the Knee - Musculoskeletal and Connective Tissue Disorders -  Merck Manuals Professional Edition">
            <a:extLst>
              <a:ext uri="{FF2B5EF4-FFF2-40B4-BE49-F238E27FC236}">
                <a16:creationId xmlns:a16="http://schemas.microsoft.com/office/drawing/2014/main" id="{2FAF6B02-72CE-441D-4E92-22648AA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21"/>
          <a:stretch/>
        </p:blipFill>
        <p:spPr bwMode="auto">
          <a:xfrm>
            <a:off x="156462" y="3200256"/>
            <a:ext cx="4190070" cy="292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D924D-5596-3FF9-CEF0-5CE6603A9216}"/>
              </a:ext>
            </a:extLst>
          </p:cNvPr>
          <p:cNvSpPr txBox="1"/>
          <p:nvPr/>
        </p:nvSpPr>
        <p:spPr>
          <a:xfrm>
            <a:off x="2636232" y="6125226"/>
            <a:ext cx="1841326" cy="306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spc="-50" dirty="0"/>
              <a:t>Villa-Forte, Merck Manuals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000" spc="-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2332D-BBE3-4738-0D30-5BD2E1BD52A9}"/>
              </a:ext>
            </a:extLst>
          </p:cNvPr>
          <p:cNvSpPr txBox="1"/>
          <p:nvPr/>
        </p:nvSpPr>
        <p:spPr>
          <a:xfrm>
            <a:off x="7875938" y="6532323"/>
            <a:ext cx="1841326" cy="306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spc="-50" dirty="0" err="1"/>
              <a:t>Tasyurek</a:t>
            </a:r>
            <a:r>
              <a:rPr lang="en-US" sz="1000" spc="-50" dirty="0"/>
              <a:t>, </a:t>
            </a:r>
            <a:r>
              <a:rPr lang="en-US" sz="1000" spc="-50" dirty="0" err="1"/>
              <a:t>iEM</a:t>
            </a:r>
            <a:endParaRPr lang="en-US" sz="100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000" spc="-50" dirty="0"/>
          </a:p>
        </p:txBody>
      </p:sp>
    </p:spTree>
    <p:extLst>
      <p:ext uri="{BB962C8B-B14F-4D97-AF65-F5344CB8AC3E}">
        <p14:creationId xmlns:p14="http://schemas.microsoft.com/office/powerpoint/2010/main" val="649476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596DF-F975-E52F-82A6-C0F9A04B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D8482-3B2B-633D-BECB-0B8C36F78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73" y="1075433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 Resident enrolls in procedural elective 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F24E9B9E-76CF-0C19-357B-022DA2C370C0}"/>
              </a:ext>
            </a:extLst>
          </p:cNvPr>
          <p:cNvSpPr/>
          <p:nvPr/>
        </p:nvSpPr>
        <p:spPr>
          <a:xfrm>
            <a:off x="2238703" y="1460938"/>
            <a:ext cx="367862" cy="76725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1CF69-5C1E-3675-DF9F-40805E81B200}"/>
              </a:ext>
            </a:extLst>
          </p:cNvPr>
          <p:cNvSpPr txBox="1"/>
          <p:nvPr/>
        </p:nvSpPr>
        <p:spPr>
          <a:xfrm>
            <a:off x="525517" y="1725535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Approached for study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7F82A-2D3F-80A2-DA6A-DE60DDF07CE8}"/>
              </a:ext>
            </a:extLst>
          </p:cNvPr>
          <p:cNvSpPr txBox="1"/>
          <p:nvPr/>
        </p:nvSpPr>
        <p:spPr>
          <a:xfrm>
            <a:off x="1068495" y="2316280"/>
            <a:ext cx="2721108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Pre-Test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Knowledge exam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Simulation using checklist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03A63E28-75E8-9498-2480-D6817433513F}"/>
              </a:ext>
            </a:extLst>
          </p:cNvPr>
          <p:cNvSpPr/>
          <p:nvPr/>
        </p:nvSpPr>
        <p:spPr>
          <a:xfrm>
            <a:off x="2238703" y="3417572"/>
            <a:ext cx="367862" cy="76725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B1807-94F2-8A86-D289-A2795EAFD398}"/>
              </a:ext>
            </a:extLst>
          </p:cNvPr>
          <p:cNvSpPr txBox="1"/>
          <p:nvPr/>
        </p:nvSpPr>
        <p:spPr>
          <a:xfrm>
            <a:off x="1366343" y="4272914"/>
            <a:ext cx="2112579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Workshop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Didactic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Supervised practice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600" spc="-50" dirty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3332639-37C3-96B1-0AFF-EB0408A53A6D}"/>
              </a:ext>
            </a:extLst>
          </p:cNvPr>
          <p:cNvSpPr/>
          <p:nvPr/>
        </p:nvSpPr>
        <p:spPr>
          <a:xfrm rot="16200000">
            <a:off x="4509952" y="4389421"/>
            <a:ext cx="367862" cy="74885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3DE2DB-D3DA-92E1-05D3-101D8A5EC237}"/>
              </a:ext>
            </a:extLst>
          </p:cNvPr>
          <p:cNvSpPr txBox="1"/>
          <p:nvPr/>
        </p:nvSpPr>
        <p:spPr>
          <a:xfrm>
            <a:off x="5739871" y="4054367"/>
            <a:ext cx="2568255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Post-Workshop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Knowledge exam 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Testing using checklist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60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E75115-EA07-957D-BB95-490B24586BC8}"/>
              </a:ext>
            </a:extLst>
          </p:cNvPr>
          <p:cNvSpPr txBox="1"/>
          <p:nvPr/>
        </p:nvSpPr>
        <p:spPr>
          <a:xfrm>
            <a:off x="4183358" y="4267011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1-2 weeks later</a:t>
            </a:r>
          </a:p>
        </p:txBody>
      </p:sp>
      <p:sp>
        <p:nvSpPr>
          <p:cNvPr id="14" name="Curved Left Arrow 13">
            <a:extLst>
              <a:ext uri="{FF2B5EF4-FFF2-40B4-BE49-F238E27FC236}">
                <a16:creationId xmlns:a16="http://schemas.microsoft.com/office/drawing/2014/main" id="{05C65C2C-685C-A253-FDF3-CCDF30490BF4}"/>
              </a:ext>
            </a:extLst>
          </p:cNvPr>
          <p:cNvSpPr/>
          <p:nvPr/>
        </p:nvSpPr>
        <p:spPr>
          <a:xfrm rot="5400000">
            <a:off x="4261172" y="4402298"/>
            <a:ext cx="1029358" cy="3069674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5903F-89E4-5620-C4A6-BF5F1442888E}"/>
              </a:ext>
            </a:extLst>
          </p:cNvPr>
          <p:cNvSpPr txBox="1"/>
          <p:nvPr/>
        </p:nvSpPr>
        <p:spPr>
          <a:xfrm>
            <a:off x="6164152" y="234643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2F2A2-C1B2-8E95-247F-DF994BEF4E4A}"/>
              </a:ext>
            </a:extLst>
          </p:cNvPr>
          <p:cNvSpPr txBox="1"/>
          <p:nvPr/>
        </p:nvSpPr>
        <p:spPr>
          <a:xfrm>
            <a:off x="5739871" y="5074920"/>
            <a:ext cx="1223649" cy="4603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MPS? </a:t>
            </a:r>
            <a:r>
              <a:rPr lang="en-US" sz="1850" b="1" spc="-50" dirty="0">
                <a:solidFill>
                  <a:srgbClr val="C00000"/>
                </a:solidFill>
              </a:rPr>
              <a:t>NO</a:t>
            </a:r>
            <a:r>
              <a:rPr lang="en-US" sz="1850" spc="-50" dirty="0"/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5F791-FEA0-CBFA-2476-0DD23B9AC238}"/>
              </a:ext>
            </a:extLst>
          </p:cNvPr>
          <p:cNvSpPr txBox="1"/>
          <p:nvPr/>
        </p:nvSpPr>
        <p:spPr>
          <a:xfrm>
            <a:off x="7161240" y="5061190"/>
            <a:ext cx="1564007" cy="5806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MPS? </a:t>
            </a:r>
            <a:r>
              <a:rPr lang="en-US" sz="1850" b="1" spc="-50" dirty="0">
                <a:solidFill>
                  <a:schemeClr val="accent3"/>
                </a:solidFill>
              </a:rPr>
              <a:t>YES</a:t>
            </a:r>
          </a:p>
        </p:txBody>
      </p:sp>
      <p:sp>
        <p:nvSpPr>
          <p:cNvPr id="17" name="Curved Up Arrow 16">
            <a:extLst>
              <a:ext uri="{FF2B5EF4-FFF2-40B4-BE49-F238E27FC236}">
                <a16:creationId xmlns:a16="http://schemas.microsoft.com/office/drawing/2014/main" id="{B3EED59B-F631-959F-ACC6-E1488F9D1435}"/>
              </a:ext>
            </a:extLst>
          </p:cNvPr>
          <p:cNvSpPr/>
          <p:nvPr/>
        </p:nvSpPr>
        <p:spPr>
          <a:xfrm rot="16200000">
            <a:off x="6703030" y="2944995"/>
            <a:ext cx="3809416" cy="841302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E99B58-424A-0497-85A0-366155B8CA91}"/>
              </a:ext>
            </a:extLst>
          </p:cNvPr>
          <p:cNvSpPr txBox="1"/>
          <p:nvPr/>
        </p:nvSpPr>
        <p:spPr>
          <a:xfrm>
            <a:off x="5735089" y="1283856"/>
            <a:ext cx="2340416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Retention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Knowledge exam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Testing using checklist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Procedure logger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600" spc="-50" dirty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73B4C7-369E-0D48-11A3-07440929431D}"/>
              </a:ext>
            </a:extLst>
          </p:cNvPr>
          <p:cNvSpPr txBox="1"/>
          <p:nvPr/>
        </p:nvSpPr>
        <p:spPr>
          <a:xfrm>
            <a:off x="7412637" y="3155731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6 and 12 months later</a:t>
            </a:r>
          </a:p>
        </p:txBody>
      </p:sp>
    </p:spTree>
    <p:extLst>
      <p:ext uri="{BB962C8B-B14F-4D97-AF65-F5344CB8AC3E}">
        <p14:creationId xmlns:p14="http://schemas.microsoft.com/office/powerpoint/2010/main" val="31902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  <p:bldP spid="10" grpId="0"/>
      <p:bldP spid="16" grpId="0"/>
      <p:bldP spid="17" grpId="0" animBg="1"/>
      <p:bldP spid="18" grpId="0"/>
      <p:bldP spid="21" grpId="0"/>
      <p:bldP spid="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9091-37B9-C516-DBBE-F308E601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How else can we promote retention?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F06F4-E87E-C4B1-C27F-0B7A6753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More real world practice = higher skill retention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Half-day in rheumatology clinic – supervised knee exam</a:t>
            </a:r>
          </a:p>
          <a:p>
            <a:r>
              <a:rPr lang="en-US" dirty="0"/>
              <a:t>Rheumatology elective rotation</a:t>
            </a:r>
          </a:p>
          <a:p>
            <a:r>
              <a:rPr lang="en-US" dirty="0"/>
              <a:t>Buy-in from IM folks who are doing this procedure</a:t>
            </a:r>
          </a:p>
          <a:p>
            <a:r>
              <a:rPr lang="en-US" dirty="0"/>
              <a:t>Rheumatology fellow incorporation of IM teams during taps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C1112-9ED6-2F9F-25DA-D902097A32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B5ACFD3-1015-CE54-DC4B-B3A6113A65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80138" y="3276600"/>
            <a:ext cx="2044262" cy="20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FD54ED6-9D7A-4ADB-5378-AC2D6F7E48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1197" y="-341803"/>
            <a:ext cx="3923203" cy="392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FEA0E-B957-225A-CEE8-3E41A0B97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76" y="3401785"/>
            <a:ext cx="60960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5E7499-3CCB-27D9-4CB8-780E57C18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76" y="2322285"/>
            <a:ext cx="61341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5001AB-E30B-A309-DE31-C72C2E0A0B76}"/>
              </a:ext>
            </a:extLst>
          </p:cNvPr>
          <p:cNvSpPr txBox="1"/>
          <p:nvPr/>
        </p:nvSpPr>
        <p:spPr>
          <a:xfrm>
            <a:off x="7738959" y="3755552"/>
            <a:ext cx="1460089" cy="3592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spc="-50" dirty="0" err="1"/>
              <a:t>Barsuk</a:t>
            </a:r>
            <a:r>
              <a:rPr lang="en-US" sz="1000" spc="-50" dirty="0"/>
              <a:t> et al. </a:t>
            </a:r>
          </a:p>
        </p:txBody>
      </p:sp>
    </p:spTree>
    <p:extLst>
      <p:ext uri="{BB962C8B-B14F-4D97-AF65-F5344CB8AC3E}">
        <p14:creationId xmlns:p14="http://schemas.microsoft.com/office/powerpoint/2010/main" val="1285716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596DF-F975-E52F-82A6-C0F9A04B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D8482-3B2B-633D-BECB-0B8C36F78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73" y="1075433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 Resident enrolls in procedural elective 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F24E9B9E-76CF-0C19-357B-022DA2C370C0}"/>
              </a:ext>
            </a:extLst>
          </p:cNvPr>
          <p:cNvSpPr/>
          <p:nvPr/>
        </p:nvSpPr>
        <p:spPr>
          <a:xfrm>
            <a:off x="2238703" y="1460938"/>
            <a:ext cx="367862" cy="76725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1CF69-5C1E-3675-DF9F-40805E81B200}"/>
              </a:ext>
            </a:extLst>
          </p:cNvPr>
          <p:cNvSpPr txBox="1"/>
          <p:nvPr/>
        </p:nvSpPr>
        <p:spPr>
          <a:xfrm>
            <a:off x="525517" y="1725535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Approached for study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7F82A-2D3F-80A2-DA6A-DE60DDF07CE8}"/>
              </a:ext>
            </a:extLst>
          </p:cNvPr>
          <p:cNvSpPr txBox="1"/>
          <p:nvPr/>
        </p:nvSpPr>
        <p:spPr>
          <a:xfrm>
            <a:off x="1068495" y="2316280"/>
            <a:ext cx="2721108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Pre-Test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Knowledge exam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Simulation using checklist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03A63E28-75E8-9498-2480-D6817433513F}"/>
              </a:ext>
            </a:extLst>
          </p:cNvPr>
          <p:cNvSpPr/>
          <p:nvPr/>
        </p:nvSpPr>
        <p:spPr>
          <a:xfrm>
            <a:off x="2238703" y="3417572"/>
            <a:ext cx="367862" cy="76725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B1807-94F2-8A86-D289-A2795EAFD398}"/>
              </a:ext>
            </a:extLst>
          </p:cNvPr>
          <p:cNvSpPr txBox="1"/>
          <p:nvPr/>
        </p:nvSpPr>
        <p:spPr>
          <a:xfrm>
            <a:off x="1366343" y="4272914"/>
            <a:ext cx="2112579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Workshop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Didactic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Supervised practice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600" spc="-50" dirty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3332639-37C3-96B1-0AFF-EB0408A53A6D}"/>
              </a:ext>
            </a:extLst>
          </p:cNvPr>
          <p:cNvSpPr/>
          <p:nvPr/>
        </p:nvSpPr>
        <p:spPr>
          <a:xfrm rot="16200000">
            <a:off x="4509952" y="4389421"/>
            <a:ext cx="367862" cy="74885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3DE2DB-D3DA-92E1-05D3-101D8A5EC237}"/>
              </a:ext>
            </a:extLst>
          </p:cNvPr>
          <p:cNvSpPr txBox="1"/>
          <p:nvPr/>
        </p:nvSpPr>
        <p:spPr>
          <a:xfrm>
            <a:off x="5739871" y="4054367"/>
            <a:ext cx="2568255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Post-Workshop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Knowledge exam 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Testing using checklist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MPS? </a:t>
            </a:r>
            <a:r>
              <a:rPr lang="en-US" sz="1850" b="1" spc="-50" dirty="0">
                <a:solidFill>
                  <a:srgbClr val="C00000"/>
                </a:solidFill>
              </a:rPr>
              <a:t>NO</a:t>
            </a:r>
            <a:r>
              <a:rPr lang="en-US" sz="1850" spc="-50" dirty="0"/>
              <a:t>		MPS? </a:t>
            </a:r>
            <a:r>
              <a:rPr lang="en-US" sz="1850" b="1" spc="-50" dirty="0">
                <a:solidFill>
                  <a:schemeClr val="accent3"/>
                </a:solidFill>
              </a:rPr>
              <a:t>YES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60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E75115-EA07-957D-BB95-490B24586BC8}"/>
              </a:ext>
            </a:extLst>
          </p:cNvPr>
          <p:cNvSpPr txBox="1"/>
          <p:nvPr/>
        </p:nvSpPr>
        <p:spPr>
          <a:xfrm>
            <a:off x="4183358" y="4267011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1-2 weeks later</a:t>
            </a:r>
          </a:p>
        </p:txBody>
      </p:sp>
      <p:sp>
        <p:nvSpPr>
          <p:cNvPr id="14" name="Curved Left Arrow 13">
            <a:extLst>
              <a:ext uri="{FF2B5EF4-FFF2-40B4-BE49-F238E27FC236}">
                <a16:creationId xmlns:a16="http://schemas.microsoft.com/office/drawing/2014/main" id="{05C65C2C-685C-A253-FDF3-CCDF30490BF4}"/>
              </a:ext>
            </a:extLst>
          </p:cNvPr>
          <p:cNvSpPr/>
          <p:nvPr/>
        </p:nvSpPr>
        <p:spPr>
          <a:xfrm rot="5400000">
            <a:off x="4261172" y="4402298"/>
            <a:ext cx="1029358" cy="3069674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Up Arrow 14">
            <a:extLst>
              <a:ext uri="{FF2B5EF4-FFF2-40B4-BE49-F238E27FC236}">
                <a16:creationId xmlns:a16="http://schemas.microsoft.com/office/drawing/2014/main" id="{5C651C86-736C-9800-A306-B83BC07A3E41}"/>
              </a:ext>
            </a:extLst>
          </p:cNvPr>
          <p:cNvSpPr/>
          <p:nvPr/>
        </p:nvSpPr>
        <p:spPr>
          <a:xfrm rot="16200000">
            <a:off x="6703030" y="2944995"/>
            <a:ext cx="3809416" cy="841302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F2FC9-5CE1-957E-F54C-0ABDD41DB92E}"/>
              </a:ext>
            </a:extLst>
          </p:cNvPr>
          <p:cNvSpPr txBox="1"/>
          <p:nvPr/>
        </p:nvSpPr>
        <p:spPr>
          <a:xfrm>
            <a:off x="5735089" y="1283856"/>
            <a:ext cx="2340416" cy="13873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b="1" spc="-50" dirty="0"/>
              <a:t>Retention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Knowledge exam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Testing using checklist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50" spc="-50" dirty="0"/>
              <a:t>Procedure logger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600" spc="-50" dirty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50" spc="-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3AED68-BE73-AE13-70FE-BFBC1BA45519}"/>
              </a:ext>
            </a:extLst>
          </p:cNvPr>
          <p:cNvSpPr txBox="1"/>
          <p:nvPr/>
        </p:nvSpPr>
        <p:spPr>
          <a:xfrm>
            <a:off x="7412637" y="3155731"/>
            <a:ext cx="2112579" cy="273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6 and 12 months later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858D64-7885-479E-4987-CA6D714015BB}"/>
              </a:ext>
            </a:extLst>
          </p:cNvPr>
          <p:cNvSpPr txBox="1"/>
          <p:nvPr/>
        </p:nvSpPr>
        <p:spPr>
          <a:xfrm>
            <a:off x="4992414" y="5885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F0016-8D3D-1F5E-1D13-FC6C86D45B10}"/>
              </a:ext>
            </a:extLst>
          </p:cNvPr>
          <p:cNvSpPr txBox="1"/>
          <p:nvPr/>
        </p:nvSpPr>
        <p:spPr>
          <a:xfrm>
            <a:off x="5180529" y="3030045"/>
            <a:ext cx="2112579" cy="792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/>
              <a:t>Real-world practice with feedback</a:t>
            </a:r>
          </a:p>
        </p:txBody>
      </p:sp>
    </p:spTree>
    <p:extLst>
      <p:ext uri="{BB962C8B-B14F-4D97-AF65-F5344CB8AC3E}">
        <p14:creationId xmlns:p14="http://schemas.microsoft.com/office/powerpoint/2010/main" val="40301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56D66-5884-4D4F-0AD8-4E52EA6D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20614-7A5B-D970-F7F0-60FE0B57B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Primary:</a:t>
            </a:r>
          </a:p>
          <a:p>
            <a:r>
              <a:rPr lang="en-US" dirty="0"/>
              <a:t>Minimum passing standard at 6 and 12 month time points</a:t>
            </a:r>
          </a:p>
          <a:p>
            <a:pPr lvl="1"/>
            <a:r>
              <a:rPr lang="en-US" dirty="0"/>
              <a:t>If not, which aspects were lost?</a:t>
            </a:r>
          </a:p>
          <a:p>
            <a:pPr lvl="1"/>
            <a:r>
              <a:rPr lang="en-US" dirty="0"/>
              <a:t>Do we see a correlation between real world practice and retention, or other factors?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Secondary:</a:t>
            </a:r>
          </a:p>
          <a:p>
            <a:r>
              <a:rPr lang="en-US" dirty="0"/>
              <a:t>Knowledge exams at 6 and 12 month time points</a:t>
            </a:r>
          </a:p>
          <a:p>
            <a:r>
              <a:rPr lang="en-US" dirty="0"/>
              <a:t>Confidence measures at 6 and 12 month time points </a:t>
            </a:r>
          </a:p>
          <a:p>
            <a:r>
              <a:rPr lang="en-US" dirty="0"/>
              <a:t>New Innovations Procedural Log </a:t>
            </a:r>
          </a:p>
          <a:p>
            <a:pPr lvl="1"/>
            <a:r>
              <a:rPr lang="en-US" dirty="0"/>
              <a:t>Extract resident data of number arthrocentesis performed </a:t>
            </a:r>
          </a:p>
          <a:p>
            <a:pPr lvl="1"/>
            <a:r>
              <a:rPr lang="en-US" dirty="0"/>
              <a:t>Compare this to # prior to workshop</a:t>
            </a:r>
          </a:p>
          <a:p>
            <a:pPr lvl="1"/>
            <a:endParaRPr lang="en-US" dirty="0"/>
          </a:p>
          <a:p>
            <a:pPr marL="206375" lvl="1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CC413-276E-C3C9-A151-14C974184F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04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B6D0-5B08-91D2-C19D-DF36AC00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4374F-1E78-A1C4-79F8-B2A58FE30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IRB Exempt </a:t>
            </a:r>
          </a:p>
          <a:p>
            <a:r>
              <a:rPr lang="en-US" dirty="0">
                <a:solidFill>
                  <a:srgbClr val="00B050"/>
                </a:solidFill>
              </a:rPr>
              <a:t>Preliminarily checklist </a:t>
            </a:r>
          </a:p>
          <a:p>
            <a:r>
              <a:rPr lang="en-US" dirty="0">
                <a:solidFill>
                  <a:srgbClr val="00B050"/>
                </a:solidFill>
              </a:rPr>
              <a:t>Didactic material, knowledge exams, and sim lab preparation</a:t>
            </a:r>
          </a:p>
          <a:p>
            <a:r>
              <a:rPr lang="en-US" dirty="0">
                <a:solidFill>
                  <a:schemeClr val="accent3"/>
                </a:solidFill>
              </a:rPr>
              <a:t>Delphi analysis -&gt; minimum passing standard</a:t>
            </a:r>
          </a:p>
          <a:p>
            <a:r>
              <a:rPr lang="en-US" b="1" dirty="0">
                <a:solidFill>
                  <a:srgbClr val="00B050"/>
                </a:solidFill>
              </a:rPr>
              <a:t>Recruitment starting February 2024</a:t>
            </a:r>
          </a:p>
          <a:p>
            <a:pPr lvl="1"/>
            <a:r>
              <a:rPr lang="en-US" dirty="0"/>
              <a:t>Expect average of 2 participants per month</a:t>
            </a:r>
          </a:p>
          <a:p>
            <a:pPr lvl="1"/>
            <a:r>
              <a:rPr lang="en-US" dirty="0"/>
              <a:t>Run for at least 12 months, maximum 24 months (as part of study)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FFDAC-0509-DB4B-B643-177A2D197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5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23D41-6878-91F9-D95C-1A849470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FC919-C41D-45AD-541F-FFCCF139C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IM leadership (chiefs, APDs, attending) to facilitate workshop to create self-sustaining pipeline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Incorporation of other learners who would benefit from knee arthrocentesis skills</a:t>
            </a:r>
          </a:p>
          <a:p>
            <a:pPr lvl="1"/>
            <a:r>
              <a:rPr lang="en-US" dirty="0"/>
              <a:t>EM</a:t>
            </a:r>
          </a:p>
          <a:p>
            <a:pPr lvl="1"/>
            <a:r>
              <a:rPr lang="en-US" dirty="0"/>
              <a:t>Junior IM attendings (PCP, hospitalists) </a:t>
            </a:r>
          </a:p>
          <a:p>
            <a:endParaRPr lang="en-US" dirty="0"/>
          </a:p>
          <a:p>
            <a:r>
              <a:rPr lang="en-US" dirty="0"/>
              <a:t>Expand to other high-yield joints</a:t>
            </a:r>
          </a:p>
          <a:p>
            <a:pPr lvl="1"/>
            <a:r>
              <a:rPr lang="en-US" dirty="0"/>
              <a:t>Shoulder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Incorporation of ultrasound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0ABCE-6FF5-720E-C9E9-44D1BFF666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40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8DB9-1EAE-4725-6335-82798263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C35E3-2226-221A-5600-D0943033A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4702542">
              <a:spcBef>
                <a:spcPts val="600"/>
              </a:spcBef>
            </a:pPr>
            <a:r>
              <a:rPr lang="en-US" sz="1500" dirty="0"/>
              <a:t>1. Haas R, Gorelik A, </a:t>
            </a:r>
            <a:r>
              <a:rPr lang="en-US" sz="1500" dirty="0" err="1"/>
              <a:t>Busija</a:t>
            </a:r>
            <a:r>
              <a:rPr lang="en-US" sz="1500" dirty="0"/>
              <a:t> L, et al. Prevalence and characteristics of musculoskeletal complaints in primary care: an analysis from the population level and analysis reporting (POLAR) database. BMC Prim Care. 2023;24(1):40.</a:t>
            </a:r>
          </a:p>
          <a:p>
            <a:pPr defTabSz="4702542">
              <a:spcBef>
                <a:spcPts val="600"/>
              </a:spcBef>
            </a:pPr>
            <a:r>
              <a:rPr lang="en-US" sz="1500" dirty="0"/>
              <a:t>2. Bretagne V, </a:t>
            </a:r>
            <a:r>
              <a:rPr lang="en-US" sz="1500" dirty="0" err="1"/>
              <a:t>Delapierre</a:t>
            </a:r>
            <a:r>
              <a:rPr lang="en-US" sz="1500" dirty="0"/>
              <a:t> A, </a:t>
            </a:r>
            <a:r>
              <a:rPr lang="en-US" sz="1500" dirty="0" err="1"/>
              <a:t>Cerasuolo</a:t>
            </a:r>
            <a:r>
              <a:rPr lang="en-US" sz="1500" dirty="0"/>
              <a:t> D, et al. Randomized Controlled Study of a Training Program for Knee and Shoulder Arthrocentesis on Procedural Simulators with Assessment on Cadavers. ACR Open </a:t>
            </a:r>
            <a:r>
              <a:rPr lang="en-US" sz="1500" dirty="0" err="1"/>
              <a:t>Rheumatol</a:t>
            </a:r>
            <a:r>
              <a:rPr lang="en-US" sz="1500" dirty="0"/>
              <a:t>. 2022;4(4):312-21.</a:t>
            </a:r>
          </a:p>
          <a:p>
            <a:pPr defTabSz="4702542">
              <a:spcBef>
                <a:spcPts val="600"/>
              </a:spcBef>
            </a:pPr>
            <a:r>
              <a:rPr lang="en-US" sz="1500" dirty="0"/>
              <a:t>3. </a:t>
            </a:r>
            <a:r>
              <a:rPr lang="en-US" sz="1500" dirty="0" err="1"/>
              <a:t>Battafarano</a:t>
            </a:r>
            <a:r>
              <a:rPr lang="en-US" sz="1500" dirty="0"/>
              <a:t> DF, </a:t>
            </a:r>
            <a:r>
              <a:rPr lang="en-US" sz="1500" dirty="0" err="1"/>
              <a:t>Ditmyer</a:t>
            </a:r>
            <a:r>
              <a:rPr lang="en-US" sz="1500" dirty="0"/>
              <a:t> M, Bolster MB, et al. 2015 American College of Rheumatology Workforce Study: Supply and Demand Projections of Adult Rheumatology Workforce, 2015-2030. Arthritis Care Res (Hoboken). 2018;70(4):617-26.</a:t>
            </a:r>
          </a:p>
          <a:p>
            <a:pPr defTabSz="4702542">
              <a:spcBef>
                <a:spcPts val="600"/>
              </a:spcBef>
            </a:pPr>
            <a:r>
              <a:rPr lang="en-US" sz="1500" dirty="0"/>
              <a:t>4. </a:t>
            </a:r>
            <a:r>
              <a:rPr lang="en-US" sz="1500" dirty="0" err="1"/>
              <a:t>Preisner</a:t>
            </a:r>
            <a:r>
              <a:rPr lang="en-US" sz="1500" dirty="0"/>
              <a:t> R, </a:t>
            </a:r>
            <a:r>
              <a:rPr lang="en-US" sz="1500" dirty="0" err="1"/>
              <a:t>Jasti</a:t>
            </a:r>
            <a:r>
              <a:rPr lang="en-US" sz="1500" dirty="0"/>
              <a:t> H, </a:t>
            </a:r>
            <a:r>
              <a:rPr lang="en-US" sz="1500" dirty="0" err="1"/>
              <a:t>Elnicki</a:t>
            </a:r>
            <a:r>
              <a:rPr lang="en-US" sz="1500" dirty="0"/>
              <a:t> M, et al. Impact of web-based review on long-term retention of simulation-acquired knee and shoulder aspiration and injection skills. J Grad Med Educ. 2012;4(4):460-6.</a:t>
            </a:r>
          </a:p>
          <a:p>
            <a:pPr defTabSz="4702542"/>
            <a:r>
              <a:rPr lang="en-US" sz="1500" dirty="0"/>
              <a:t>5. </a:t>
            </a:r>
            <a:r>
              <a:rPr lang="en-US" sz="1500" dirty="0" err="1"/>
              <a:t>Barsuk</a:t>
            </a:r>
            <a:r>
              <a:rPr lang="en-US" sz="1500" dirty="0"/>
              <a:t> JH, Cohen ER, </a:t>
            </a:r>
            <a:r>
              <a:rPr lang="en-US" sz="1500" dirty="0" err="1"/>
              <a:t>McGaghie</a:t>
            </a:r>
            <a:r>
              <a:rPr lang="en-US" sz="1500" dirty="0"/>
              <a:t> WC, et al. Long-term retention of central venous catheter insertion skills after simulation-based mastery learning. </a:t>
            </a:r>
            <a:r>
              <a:rPr lang="en-US" sz="1500" dirty="0" err="1"/>
              <a:t>Acad</a:t>
            </a:r>
            <a:r>
              <a:rPr lang="en-US" sz="1500" dirty="0"/>
              <a:t> Med. 2010;85(10 Suppl):S9-12.</a:t>
            </a:r>
          </a:p>
          <a:p>
            <a:pPr defTabSz="4702542"/>
            <a:r>
              <a:rPr lang="en-US" sz="1500" dirty="0"/>
              <a:t>6. </a:t>
            </a:r>
            <a:r>
              <a:rPr lang="en-US" sz="1500" dirty="0">
                <a:effectLst/>
              </a:rPr>
              <a:t>Hirst, R. (2020, March 9). </a:t>
            </a:r>
            <a:r>
              <a:rPr lang="en-US" sz="1500" i="1" dirty="0">
                <a:effectLst/>
              </a:rPr>
              <a:t>(Delphi) method man</a:t>
            </a:r>
            <a:r>
              <a:rPr lang="en-US" sz="1500" dirty="0">
                <a:effectLst/>
              </a:rPr>
              <a:t>. </a:t>
            </a:r>
            <a:r>
              <a:rPr lang="en-US" sz="1500" dirty="0" err="1">
                <a:effectLst/>
              </a:rPr>
              <a:t>RCEMLearning</a:t>
            </a:r>
            <a:r>
              <a:rPr lang="en-US" sz="1500" dirty="0">
                <a:effectLst/>
              </a:rPr>
              <a:t>. https://</a:t>
            </a:r>
            <a:r>
              <a:rPr lang="en-US" sz="1500" dirty="0" err="1">
                <a:effectLst/>
              </a:rPr>
              <a:t>www.rcemlearning.co.uk</a:t>
            </a:r>
            <a:r>
              <a:rPr lang="en-US" sz="1500" dirty="0">
                <a:effectLst/>
              </a:rPr>
              <a:t>/foamed/</a:t>
            </a:r>
            <a:r>
              <a:rPr lang="en-US" sz="1500" dirty="0" err="1">
                <a:effectLst/>
              </a:rPr>
              <a:t>delphi</a:t>
            </a:r>
            <a:r>
              <a:rPr lang="en-US" sz="1500" dirty="0">
                <a:effectLst/>
              </a:rPr>
              <a:t>-method-man/ </a:t>
            </a:r>
          </a:p>
          <a:p>
            <a:pPr defTabSz="4702542"/>
            <a:endParaRPr lang="en-US" sz="1500" dirty="0"/>
          </a:p>
          <a:p>
            <a:pPr defTabSz="4702542"/>
            <a:endParaRPr lang="en-US" sz="1500" dirty="0"/>
          </a:p>
          <a:p>
            <a:pPr defTabSz="4702542"/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07ED7-8EB3-4C6A-788E-B103134E9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00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1FC0-4C89-99A5-23C4-5927FD3C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BDC0D-5943-E082-E448-C17E2368F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Rheumatology mentor: Dr. Christine Hsieh </a:t>
            </a:r>
          </a:p>
          <a:p>
            <a:pPr marL="0" indent="0">
              <a:buNone/>
            </a:pPr>
            <a:r>
              <a:rPr lang="en-US" dirty="0"/>
              <a:t>Internal Medicine mentors: Drs. Debi Mitra and Jeffrey </a:t>
            </a:r>
            <a:r>
              <a:rPr lang="en-US" dirty="0" err="1"/>
              <a:t>Barsuk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Medical Education mentors: Drs. Mark Adler and Karen Mangold </a:t>
            </a:r>
          </a:p>
          <a:p>
            <a:pPr marL="0" indent="0">
              <a:buNone/>
            </a:pPr>
            <a:r>
              <a:rPr lang="en-US" dirty="0"/>
              <a:t>Also to Drs. Irene Blanco and Anisha </a:t>
            </a:r>
            <a:r>
              <a:rPr lang="en-US" dirty="0" err="1"/>
              <a:t>Dua</a:t>
            </a:r>
            <a:r>
              <a:rPr lang="en-US" dirty="0"/>
              <a:t> for support </a:t>
            </a:r>
          </a:p>
          <a:p>
            <a:pPr marL="0" indent="0">
              <a:buNone/>
            </a:pPr>
            <a:r>
              <a:rPr lang="en-US" dirty="0"/>
              <a:t>Department of Rheumatology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271CA-3523-34C4-3EB2-5A6524C58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4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D6B7-5584-EDFC-B0F6-18701E36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93DA0-A3B9-5B91-C454-D1DCFD062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Rheumatology workforce shortage </a:t>
            </a:r>
          </a:p>
          <a:p>
            <a:pPr lvl="1"/>
            <a:r>
              <a:rPr lang="en-US" dirty="0">
                <a:cs typeface="Calibri"/>
              </a:rPr>
              <a:t>Projected 100% supply to demand mismatch by 2030</a:t>
            </a:r>
            <a:r>
              <a:rPr lang="en-US" sz="2000" baseline="30000" dirty="0">
                <a:cs typeface="Calibri"/>
              </a:rPr>
              <a:t>3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Increased reliance on primary care physicians (PCPs) to field complaints / referrals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AA766-7807-0DE2-554A-3A36D936A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826CB-F29C-CFB5-386F-7020AF9AC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00" y="2916196"/>
            <a:ext cx="5692332" cy="3639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F5A66-A502-F07E-AC91-55528EE00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76" y="6428635"/>
            <a:ext cx="7772400" cy="429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5E9D85-2F24-E46C-55D6-B3B4A52E23BC}"/>
              </a:ext>
            </a:extLst>
          </p:cNvPr>
          <p:cNvSpPr txBox="1"/>
          <p:nvPr/>
        </p:nvSpPr>
        <p:spPr>
          <a:xfrm>
            <a:off x="7204524" y="5920525"/>
            <a:ext cx="1359244" cy="8279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spc="-50" dirty="0" err="1"/>
              <a:t>Battafarano</a:t>
            </a:r>
            <a:r>
              <a:rPr lang="en-US" sz="1000" spc="-50"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1742311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86AF-2E88-8C85-91A4-3C35845EE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187" y="2991995"/>
            <a:ext cx="38862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C75EA-F706-7526-314D-C7FDDA981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187" y="4134995"/>
            <a:ext cx="4386944" cy="93551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2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05368-05F8-2C86-EF84-9F3377353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B26AC-0F24-C614-406C-00824EFFD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97" y="991772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has been done thus far?</a:t>
            </a:r>
          </a:p>
          <a:p>
            <a:r>
              <a:rPr lang="en-US" dirty="0"/>
              <a:t>Simulation-based joint arthrocentesis workshops have been designed for IM residents 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What are these lacking?  </a:t>
            </a:r>
            <a:r>
              <a:rPr lang="en-US" dirty="0">
                <a:solidFill>
                  <a:srgbClr val="C00000"/>
                </a:solidFill>
              </a:rPr>
              <a:t>Retention</a:t>
            </a:r>
          </a:p>
          <a:p>
            <a:pPr marL="0" indent="0">
              <a:buNone/>
            </a:pPr>
            <a:r>
              <a:rPr lang="en-US" dirty="0" err="1"/>
              <a:t>Preisner</a:t>
            </a:r>
            <a:r>
              <a:rPr lang="en-US" dirty="0"/>
              <a:t> et al. designed knee/shoulder workshop</a:t>
            </a:r>
            <a:r>
              <a:rPr lang="en-US" baseline="30000" dirty="0"/>
              <a:t>4</a:t>
            </a:r>
            <a:endParaRPr lang="en-US" dirty="0"/>
          </a:p>
          <a:p>
            <a:r>
              <a:rPr lang="en-US" dirty="0"/>
              <a:t>Retested between 6 and 30 </a:t>
            </a:r>
            <a:r>
              <a:rPr lang="en-US" dirty="0" err="1"/>
              <a:t>mo</a:t>
            </a:r>
            <a:r>
              <a:rPr lang="en-US" dirty="0"/>
              <a:t>: decline in skill proficiency </a:t>
            </a:r>
          </a:p>
          <a:p>
            <a:r>
              <a:rPr lang="en-US" dirty="0"/>
              <a:t>Decline only slightly mitigated by review of web-based instructional material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7E72B-BC33-08D8-B6C7-4F4B9F7BC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37580"/>
            <a:ext cx="7772400" cy="1191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8B118-311E-DA3F-4C9A-E2065A511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168" y="3743671"/>
            <a:ext cx="4695032" cy="1081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7EFEEF-61EC-E70E-D68F-BEE21E60DCBF}"/>
              </a:ext>
            </a:extLst>
          </p:cNvPr>
          <p:cNvSpPr txBox="1"/>
          <p:nvPr/>
        </p:nvSpPr>
        <p:spPr>
          <a:xfrm>
            <a:off x="685800" y="5878710"/>
            <a:ext cx="7617173" cy="3459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/>
              <a:t>Other simulation-based arthrocentesis workshops often only test confidence at long-term time points, which does not reliably correlate with skill proficiency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</p:spTree>
    <p:extLst>
      <p:ext uri="{BB962C8B-B14F-4D97-AF65-F5344CB8AC3E}">
        <p14:creationId xmlns:p14="http://schemas.microsoft.com/office/powerpoint/2010/main" val="82371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86AF-2E88-8C85-91A4-3C35845EED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Mastery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C75EA-F706-7526-314D-C7FDDA981B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6A561-751E-0B68-FF21-30483B8EC33E}"/>
              </a:ext>
            </a:extLst>
          </p:cNvPr>
          <p:cNvSpPr txBox="1"/>
          <p:nvPr/>
        </p:nvSpPr>
        <p:spPr>
          <a:xfrm>
            <a:off x="472646" y="3198167"/>
            <a:ext cx="4602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How is our intervention different? </a:t>
            </a:r>
          </a:p>
        </p:txBody>
      </p:sp>
    </p:spTree>
    <p:extLst>
      <p:ext uri="{BB962C8B-B14F-4D97-AF65-F5344CB8AC3E}">
        <p14:creationId xmlns:p14="http://schemas.microsoft.com/office/powerpoint/2010/main" val="210327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D6B7-5584-EDFC-B0F6-18701E36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What is ”Mastery Learning?”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93DA0-A3B9-5B91-C454-D1DCFD062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Stringent form of competency-based learning</a:t>
            </a:r>
          </a:p>
          <a:p>
            <a:r>
              <a:rPr lang="en-US" b="1" dirty="0"/>
              <a:t>All learners accomplish pre-defined, specific educational objectives</a:t>
            </a:r>
            <a:endParaRPr lang="en-US" dirty="0"/>
          </a:p>
          <a:p>
            <a:r>
              <a:rPr lang="en-US" dirty="0"/>
              <a:t>The amount of time needed to accomplish these objectives is not defined and VARIES by learner </a:t>
            </a:r>
          </a:p>
          <a:p>
            <a:r>
              <a:rPr lang="en-US" dirty="0"/>
              <a:t>Learners use </a:t>
            </a:r>
            <a:r>
              <a:rPr lang="en-US" b="1" dirty="0"/>
              <a:t>deliberate practice </a:t>
            </a:r>
            <a:r>
              <a:rPr lang="en-US" dirty="0"/>
              <a:t>to achieve these objectives and reinforce acquisition of skills </a:t>
            </a:r>
            <a:endParaRPr lang="en-US" b="1" dirty="0"/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AA766-7807-0DE2-554A-3A36D936A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93D7868-FC21-CFE0-E747-F6CC0FFF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870" y="3291840"/>
            <a:ext cx="4403682" cy="3429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3A1AB6-D37D-721C-0071-D87E846A17F3}"/>
              </a:ext>
            </a:extLst>
          </p:cNvPr>
          <p:cNvSpPr txBox="1"/>
          <p:nvPr/>
        </p:nvSpPr>
        <p:spPr>
          <a:xfrm>
            <a:off x="4683213" y="4377234"/>
            <a:ext cx="753760" cy="3027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b="1" spc="-50" dirty="0"/>
              <a:t>Pre-defined time interval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E7785B-2016-F63A-870F-2B0306BE3928}"/>
              </a:ext>
            </a:extLst>
          </p:cNvPr>
          <p:cNvCxnSpPr>
            <a:cxnSpLocks/>
          </p:cNvCxnSpPr>
          <p:nvPr/>
        </p:nvCxnSpPr>
        <p:spPr>
          <a:xfrm>
            <a:off x="4847583" y="4646139"/>
            <a:ext cx="0" cy="2100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164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09D1-E29C-0B3B-5238-AE7FE1EC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Mastery Learning and Retention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E9B08-6216-EE7F-A214-005A6B865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Does mastery learning improve simulation-based skills retention?</a:t>
            </a:r>
            <a:r>
              <a:rPr lang="en-US" baseline="30000" dirty="0"/>
              <a:t>5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2CEB2-8B0E-9DFD-3298-0F0F96BEC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64E34EB-24DF-F637-918F-12BC19B5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94411"/>
            <a:ext cx="6765324" cy="8610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93AD46-1A2F-5E35-8EAB-2957A7B97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621" y="3083625"/>
            <a:ext cx="4292758" cy="36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2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D6B7-5584-EDFC-B0F6-18701E36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9" y="331675"/>
            <a:ext cx="7713969" cy="762000"/>
          </a:xfrm>
        </p:spPr>
        <p:txBody>
          <a:bodyPr/>
          <a:lstStyle/>
          <a:p>
            <a:r>
              <a:rPr lang="en-US" dirty="0">
                <a:cs typeface="Calibri"/>
              </a:rPr>
              <a:t>Competency vs. Mastery Learning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C700E94-EDB3-8E11-989D-A1E40DC6A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031778"/>
              </p:ext>
            </p:extLst>
          </p:nvPr>
        </p:nvGraphicFramePr>
        <p:xfrm>
          <a:off x="2608568" y="1551778"/>
          <a:ext cx="60960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6104398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41652181"/>
                    </a:ext>
                  </a:extLst>
                </a:gridCol>
              </a:tblGrid>
              <a:tr h="451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Traditional Competency Learning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Mastery Learning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087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General</a:t>
                      </a:r>
                      <a:r>
                        <a:rPr lang="en-US" dirty="0"/>
                        <a:t>: perform knee arthrocentesis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Specific</a:t>
                      </a:r>
                      <a:r>
                        <a:rPr lang="en-US" dirty="0"/>
                        <a:t>: palpate landmarks of tibial plateau and patella, insert 25g needle at perpendicular angle… </a:t>
                      </a:r>
                      <a:r>
                        <a:rPr lang="en-US" dirty="0" err="1"/>
                        <a:t>etc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346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Static</a:t>
                      </a:r>
                      <a:r>
                        <a:rPr lang="en-US" dirty="0"/>
                        <a:t>: designated 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Flexible</a:t>
                      </a:r>
                      <a:r>
                        <a:rPr lang="en-US" dirty="0"/>
                        <a:t>: as much time as needed to achieve skill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564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Variable</a:t>
                      </a:r>
                      <a:r>
                        <a:rPr lang="en-US" dirty="0"/>
                        <a:t>: some trainees perform better than others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Fixed: </a:t>
                      </a:r>
                      <a:r>
                        <a:rPr lang="en-US" b="0" dirty="0"/>
                        <a:t>all trainees will meet a minimum passing standard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497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Poor</a:t>
                      </a:r>
                      <a:r>
                        <a:rPr lang="en-US" dirty="0"/>
                        <a:t>: </a:t>
                      </a:r>
                      <a:r>
                        <a:rPr lang="en-US" b="0" dirty="0"/>
                        <a:t>low independence at 6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Superior</a:t>
                      </a:r>
                      <a:r>
                        <a:rPr lang="en-US" b="0" dirty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84225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77DF15E-F3C0-D9A5-9CE1-21620A084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465120"/>
              </p:ext>
            </p:extLst>
          </p:nvPr>
        </p:nvGraphicFramePr>
        <p:xfrm>
          <a:off x="275271" y="2459421"/>
          <a:ext cx="2333297" cy="3115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297">
                  <a:extLst>
                    <a:ext uri="{9D8B030D-6E8A-4147-A177-3AD203B41FA5}">
                      <a16:colId xmlns:a16="http://schemas.microsoft.com/office/drawing/2014/main" val="1736436447"/>
                    </a:ext>
                  </a:extLst>
                </a:gridCol>
              </a:tblGrid>
              <a:tr h="115332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Outlined skill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990110"/>
                  </a:ext>
                </a:extLst>
              </a:tr>
              <a:tr h="643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Workshop intervention	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561595"/>
                  </a:ext>
                </a:extLst>
              </a:tr>
              <a:tr h="675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Outcomes measure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046828"/>
                  </a:ext>
                </a:extLst>
              </a:tr>
              <a:tr h="643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Retention measure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571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34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86AF-2E88-8C85-91A4-3C35845EE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187" y="2991995"/>
            <a:ext cx="3886200" cy="1143000"/>
          </a:xfrm>
        </p:spPr>
        <p:txBody>
          <a:bodyPr/>
          <a:lstStyle/>
          <a:p>
            <a:r>
              <a:rPr lang="en-US" dirty="0"/>
              <a:t>Mastery learning simulation-based knee arthrocentesis curriculum for IM residents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C75EA-F706-7526-314D-C7FDDA981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6187" y="4134995"/>
            <a:ext cx="4386944" cy="93551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8181"/>
      </p:ext>
    </p:extLst>
  </p:cSld>
  <p:clrMapOvr>
    <a:masterClrMapping/>
  </p:clrMapOvr>
</p:sld>
</file>

<file path=ppt/theme/theme1.xml><?xml version="1.0" encoding="utf-8"?>
<a:theme xmlns:a="http://schemas.openxmlformats.org/drawingml/2006/main" name="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6977</TotalTime>
  <Words>1750</Words>
  <Application>Microsoft Macintosh PowerPoint</Application>
  <PresentationFormat>On-screen Show (4:3)</PresentationFormat>
  <Paragraphs>326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Symbol</vt:lpstr>
      <vt:lpstr>Northwestern Medicine Low Brand</vt:lpstr>
      <vt:lpstr>Rheumatology Winter Clinical Symposium: A mastery-learning based simulation workshop for the instruction of knee arthrocentesis to internal medicine residents</vt:lpstr>
      <vt:lpstr>Background</vt:lpstr>
      <vt:lpstr>Background</vt:lpstr>
      <vt:lpstr>Background</vt:lpstr>
      <vt:lpstr>Mastery Learning</vt:lpstr>
      <vt:lpstr>What is ”Mastery Learning?”</vt:lpstr>
      <vt:lpstr>Mastery Learning and Retention</vt:lpstr>
      <vt:lpstr>Competency vs. Mastery Learning</vt:lpstr>
      <vt:lpstr>Mastery learning simulation-based knee arthrocentesis curriculum for IM residents</vt:lpstr>
      <vt:lpstr>PICO </vt:lpstr>
      <vt:lpstr>Mastery Learning Checklist </vt:lpstr>
      <vt:lpstr>Mastery Learning Checklist – Modified Delphi Analysis </vt:lpstr>
      <vt:lpstr>Mastery Learning Checklist – Minimum Passing Standard</vt:lpstr>
      <vt:lpstr>Mastery learning simulation-based arthrocentesis curriculum for IM residents</vt:lpstr>
      <vt:lpstr>Workflow</vt:lpstr>
      <vt:lpstr>Knowledge Exam</vt:lpstr>
      <vt:lpstr>Workflow</vt:lpstr>
      <vt:lpstr>Simulation Model</vt:lpstr>
      <vt:lpstr>Workflow</vt:lpstr>
      <vt:lpstr>Diagnostic Arthrocentesis</vt:lpstr>
      <vt:lpstr>Medial Parapatellar Approach - Landmarks</vt:lpstr>
      <vt:lpstr>Workflow</vt:lpstr>
      <vt:lpstr>How else can we promote retention?</vt:lpstr>
      <vt:lpstr>Workflow</vt:lpstr>
      <vt:lpstr>Outcomes</vt:lpstr>
      <vt:lpstr>Timeline</vt:lpstr>
      <vt:lpstr>Future Aims</vt:lpstr>
      <vt:lpstr>References</vt:lpstr>
      <vt:lpstr>Thank you!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in Motion: A mastery-learning based simulation workshop for the instruction of knee arthrocentesis to internal medicine residents</dc:title>
  <dc:creator>Jaros, Brian</dc:creator>
  <cp:lastModifiedBy>Jaros, Brian</cp:lastModifiedBy>
  <cp:revision>10</cp:revision>
  <dcterms:created xsi:type="dcterms:W3CDTF">2023-10-19T18:31:43Z</dcterms:created>
  <dcterms:modified xsi:type="dcterms:W3CDTF">2024-01-15T18:05:22Z</dcterms:modified>
</cp:coreProperties>
</file>