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8" r:id="rId5"/>
  </p:sldMasterIdLst>
  <p:notesMasterIdLst>
    <p:notesMasterId r:id="rId24"/>
  </p:notesMasterIdLst>
  <p:handoutMasterIdLst>
    <p:handoutMasterId r:id="rId25"/>
  </p:handoutMasterIdLst>
  <p:sldIdLst>
    <p:sldId id="261" r:id="rId6"/>
    <p:sldId id="262" r:id="rId7"/>
    <p:sldId id="297" r:id="rId8"/>
    <p:sldId id="264" r:id="rId9"/>
    <p:sldId id="268" r:id="rId10"/>
    <p:sldId id="271" r:id="rId11"/>
    <p:sldId id="289" r:id="rId12"/>
    <p:sldId id="285" r:id="rId13"/>
    <p:sldId id="292" r:id="rId14"/>
    <p:sldId id="299" r:id="rId15"/>
    <p:sldId id="282" r:id="rId16"/>
    <p:sldId id="283" r:id="rId17"/>
    <p:sldId id="294" r:id="rId18"/>
    <p:sldId id="303" r:id="rId19"/>
    <p:sldId id="291" r:id="rId20"/>
    <p:sldId id="300" r:id="rId21"/>
    <p:sldId id="295" r:id="rId22"/>
    <p:sldId id="30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6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66" y="459"/>
      </p:cViewPr>
      <p:guideLst>
        <p:guide orient="horz" pos="1656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"/>
            <a:ext cx="9130473" cy="51374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33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826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106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230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466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522"/>
            <a:ext cx="9135879" cy="5140454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1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" y="471"/>
            <a:ext cx="9139615" cy="514255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7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0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66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9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7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49" r:id="rId13"/>
    <p:sldLayoutId id="2147483659" r:id="rId1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421482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 singular case of pleural effusion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Shashank Suresh, MD</a:t>
            </a:r>
          </a:p>
        </p:txBody>
      </p:sp>
    </p:spTree>
    <p:extLst>
      <p:ext uri="{BB962C8B-B14F-4D97-AF65-F5344CB8AC3E}">
        <p14:creationId xmlns:p14="http://schemas.microsoft.com/office/powerpoint/2010/main" val="51411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C92A-9066-40C9-FC7B-6AAB8551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lymphoscintigraphy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0C990-F466-4B5C-5FC0-5B46D26A1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Accumulation of radiotracer is right lower chest on planar images which on SPECT/CT images localized to right para-aortic/</a:t>
            </a:r>
            <a:r>
              <a:rPr lang="en-US" dirty="0" err="1"/>
              <a:t>retrocrural</a:t>
            </a:r>
            <a:r>
              <a:rPr lang="en-US" dirty="0"/>
              <a:t> region with spread/extension to left hemithorax indicating chyle leak.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90AB5-5C1B-4835-45F5-118A8BF1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4" descr="A picture containing text, wall, indoor, bathroom&#10;&#10;Description automatically generated">
            <a:extLst>
              <a:ext uri="{FF2B5EF4-FFF2-40B4-BE49-F238E27FC236}">
                <a16:creationId xmlns:a16="http://schemas.microsoft.com/office/drawing/2014/main" id="{2FAC392E-7752-35F3-1133-B5F4142AD0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515428"/>
            <a:ext cx="1989072" cy="34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7673-3ACA-62B1-F3EC-956BAE1D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2FF9-5129-7B37-E90E-E9A7A1B5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Thoracic duct leak</a:t>
            </a:r>
          </a:p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Cough began day after her first chiropractic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E52BA-8F3E-F8A2-5A04-FAEC2275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86E1-34B1-930C-8D14-F86D79BB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21CF-B8E9-8EC2-8482-DC5F4B3D2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on octreotide drip</a:t>
            </a:r>
          </a:p>
          <a:p>
            <a:pPr lvl="1"/>
            <a:r>
              <a:rPr lang="en-US" dirty="0"/>
              <a:t>Initially lead to reduction in chest tube output</a:t>
            </a:r>
          </a:p>
          <a:p>
            <a:pPr lvl="1"/>
            <a:r>
              <a:rPr lang="en-US" dirty="0"/>
              <a:t>Short-lived</a:t>
            </a:r>
          </a:p>
          <a:p>
            <a:r>
              <a:rPr lang="en-US" dirty="0"/>
              <a:t>Unsuccessful thoracic duct embolization due to inability to cannulate</a:t>
            </a:r>
          </a:p>
          <a:p>
            <a:r>
              <a:rPr lang="en-US" dirty="0"/>
              <a:t>Further improvement on octreotide and low-fat diet</a:t>
            </a:r>
          </a:p>
          <a:p>
            <a:pPr lvl="1"/>
            <a:r>
              <a:rPr lang="en-US" dirty="0"/>
              <a:t>Surgical management deferred</a:t>
            </a:r>
          </a:p>
          <a:p>
            <a:r>
              <a:rPr lang="en-US" dirty="0"/>
              <a:t>Readmission 1 month after discharge with </a:t>
            </a:r>
            <a:r>
              <a:rPr lang="en-US" dirty="0" err="1"/>
              <a:t>reaccumulation</a:t>
            </a:r>
            <a:r>
              <a:rPr lang="en-US" dirty="0"/>
              <a:t> of effusion</a:t>
            </a:r>
          </a:p>
          <a:p>
            <a:pPr lvl="1"/>
            <a:r>
              <a:rPr lang="en-US" dirty="0"/>
              <a:t>Confirmed to be chylothorax with elevated triglyceride level of 1900 mg/dL</a:t>
            </a:r>
          </a:p>
          <a:p>
            <a:r>
              <a:rPr lang="en-US" dirty="0"/>
              <a:t>Surgical ligation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47E7D-3D68-1C3B-FC52-052F9562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7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7388-12A8-0496-B458-F0CDE4F0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121BE-C7D6-647D-C2A2-5164E1F6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Exudative pleural effusion associated with rheumatic disease</a:t>
            </a:r>
          </a:p>
          <a:p>
            <a:pPr lvl="1"/>
            <a:r>
              <a:rPr lang="en-US" sz="1600" dirty="0"/>
              <a:t>Occurs fairly frequently in SLE pleuritis</a:t>
            </a:r>
          </a:p>
          <a:p>
            <a:pPr lvl="1"/>
            <a:r>
              <a:rPr lang="en-US" sz="1600" dirty="0"/>
              <a:t>Associated with RA, often uncontrolled disease</a:t>
            </a:r>
          </a:p>
          <a:p>
            <a:pPr lvl="1"/>
            <a:r>
              <a:rPr lang="en-US" sz="1600" dirty="0"/>
              <a:t>Case reports of exudative effusion in psoriatic arthritis</a:t>
            </a:r>
          </a:p>
          <a:p>
            <a:pPr lvl="2"/>
            <a:r>
              <a:rPr lang="en-US" sz="1400" dirty="0"/>
              <a:t>One patient in series of four presented concurrently with PsA and exudative effusion</a:t>
            </a:r>
          </a:p>
          <a:p>
            <a:pPr lvl="2"/>
            <a:r>
              <a:rPr lang="en-US" sz="1400" dirty="0"/>
              <a:t>Described pustular psoriasis presenting with pleural and pericardial effusion</a:t>
            </a:r>
          </a:p>
          <a:p>
            <a:pPr lvl="1"/>
            <a:r>
              <a:rPr lang="en-US" sz="1800" dirty="0"/>
              <a:t>Typically, either joint involvement or medication-related (MTX, adalimumab)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58FA5-C499-F3C3-D488-FC9E9FA6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1DBA0-420B-E01D-C019-D34AF27B07F4}"/>
              </a:ext>
            </a:extLst>
          </p:cNvPr>
          <p:cNvSpPr txBox="1"/>
          <p:nvPr/>
        </p:nvSpPr>
        <p:spPr>
          <a:xfrm>
            <a:off x="556260" y="446710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ea typeface="Open Sans" panose="020B0606030504020204" pitchFamily="34" charset="0"/>
                <a:cs typeface="Arial" panose="020B0604020202020204" pitchFamily="34" charset="0"/>
              </a:rPr>
              <a:t>Venetsanopoulou</a:t>
            </a:r>
            <a:r>
              <a:rPr lang="en-US" sz="1000" dirty="0">
                <a:ea typeface="Open Sans" panose="020B0606030504020204" pitchFamily="34" charset="0"/>
                <a:cs typeface="Arial" panose="020B0604020202020204" pitchFamily="34" charset="0"/>
              </a:rPr>
              <a:t>, 2021</a:t>
            </a:r>
          </a:p>
          <a:p>
            <a:r>
              <a:rPr lang="en-US" sz="1000" dirty="0" err="1">
                <a:ea typeface="Open Sans" panose="020B0606030504020204" pitchFamily="34" charset="0"/>
                <a:cs typeface="Arial" panose="020B0604020202020204" pitchFamily="34" charset="0"/>
              </a:rPr>
              <a:t>Kuriyama</a:t>
            </a:r>
            <a:r>
              <a:rPr lang="en-US" sz="1000" dirty="0">
                <a:ea typeface="Open Sans" panose="020B0606030504020204" pitchFamily="34" charset="0"/>
                <a:cs typeface="Arial" panose="020B0604020202020204" pitchFamily="34" charset="0"/>
              </a:rPr>
              <a:t>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032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8C96-1536-F02C-13CB-84A1FB9E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of exudative pleural 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5C47-8AF5-E842-67F1-FAFC70E35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Infectious</a:t>
            </a:r>
          </a:p>
          <a:p>
            <a:pPr lvl="1"/>
            <a:r>
              <a:rPr lang="en-US" sz="1850" dirty="0"/>
              <a:t>Parapneumonic</a:t>
            </a:r>
          </a:p>
          <a:p>
            <a:pPr lvl="1"/>
            <a:r>
              <a:rPr lang="en-US" sz="1850" dirty="0"/>
              <a:t>Tuberculous pleurisy</a:t>
            </a:r>
          </a:p>
          <a:p>
            <a:pPr lvl="1"/>
            <a:r>
              <a:rPr lang="en-US" sz="1850" dirty="0"/>
              <a:t>Viral (COVID-19)</a:t>
            </a:r>
          </a:p>
          <a:p>
            <a:r>
              <a:rPr lang="en-US" sz="2000" dirty="0"/>
              <a:t>Malignancy-related</a:t>
            </a:r>
          </a:p>
          <a:p>
            <a:pPr lvl="1"/>
            <a:r>
              <a:rPr lang="en-US" sz="1850" dirty="0"/>
              <a:t>Mesothelioma</a:t>
            </a:r>
          </a:p>
          <a:p>
            <a:pPr lvl="1"/>
            <a:r>
              <a:rPr lang="en-US" sz="1850" dirty="0"/>
              <a:t>Paraproteinemia</a:t>
            </a:r>
          </a:p>
          <a:p>
            <a:pPr lvl="1"/>
            <a:r>
              <a:rPr lang="en-US" sz="1850" dirty="0" err="1"/>
              <a:t>Paramalignant</a:t>
            </a:r>
            <a:endParaRPr lang="en-US" sz="185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686DB-779A-09C4-87AC-8D75460FD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Traumatic</a:t>
            </a:r>
          </a:p>
          <a:p>
            <a:pPr lvl="1"/>
            <a:r>
              <a:rPr lang="en-US" sz="1850" dirty="0"/>
              <a:t>Central line</a:t>
            </a:r>
          </a:p>
          <a:p>
            <a:pPr lvl="1"/>
            <a:r>
              <a:rPr lang="en-US" sz="1850" dirty="0"/>
              <a:t>Esophageal perforation</a:t>
            </a:r>
          </a:p>
          <a:p>
            <a:pPr lvl="1"/>
            <a:r>
              <a:rPr lang="en-US" sz="1850" dirty="0"/>
              <a:t>Enteral feeding tube</a:t>
            </a:r>
          </a:p>
          <a:p>
            <a:r>
              <a:rPr lang="en-US" sz="2000" dirty="0"/>
              <a:t>Inflammatory</a:t>
            </a:r>
          </a:p>
          <a:p>
            <a:pPr lvl="1"/>
            <a:r>
              <a:rPr lang="en-US" sz="1850" dirty="0"/>
              <a:t>Pancreatitis</a:t>
            </a:r>
          </a:p>
          <a:p>
            <a:pPr lvl="1"/>
            <a:r>
              <a:rPr lang="en-US" sz="1850" dirty="0"/>
              <a:t>PE</a:t>
            </a:r>
          </a:p>
          <a:p>
            <a:pPr lvl="1"/>
            <a:r>
              <a:rPr lang="en-US" sz="1850" dirty="0"/>
              <a:t>Uremic pleurisy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5A5E0-1946-212C-ADDB-9497FB4D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46398-7D70-E856-7177-C9590D46DBAE}"/>
              </a:ext>
            </a:extLst>
          </p:cNvPr>
          <p:cNvSpPr txBox="1"/>
          <p:nvPr/>
        </p:nvSpPr>
        <p:spPr>
          <a:xfrm>
            <a:off x="556260" y="4467103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a typeface="Open Sans" panose="020B0606030504020204" pitchFamily="34" charset="0"/>
                <a:cs typeface="Arial" panose="020B0604020202020204" pitchFamily="34" charset="0"/>
              </a:rPr>
              <a:t>Strange, 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081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DC2A-275A-26BE-E9B5-12438DAC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2A67-2648-FF57-D9C0-614D1F1E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/>
              <a:t>Chylothorax</a:t>
            </a:r>
          </a:p>
          <a:p>
            <a:pPr lvl="1"/>
            <a:r>
              <a:rPr lang="en-US" sz="2400" dirty="0"/>
              <a:t>Pleural fluid TG &gt; 110 mg/dL, cholesterol &lt; 200 mg/dL</a:t>
            </a:r>
          </a:p>
          <a:p>
            <a:r>
              <a:rPr lang="en-US" sz="2400" dirty="0"/>
              <a:t>Traumatic: surgery or blunt force, particularly when related to lymphatic vessel injury</a:t>
            </a:r>
          </a:p>
          <a:p>
            <a:pPr lvl="1"/>
            <a:r>
              <a:rPr lang="en-US" sz="2400" dirty="0"/>
              <a:t>Thoracic spine hyperextension</a:t>
            </a:r>
          </a:p>
          <a:p>
            <a:r>
              <a:rPr lang="en-US" sz="2400" dirty="0"/>
              <a:t>Nontraumatic</a:t>
            </a:r>
          </a:p>
          <a:p>
            <a:pPr lvl="1"/>
            <a:r>
              <a:rPr lang="en-US" sz="2400" dirty="0"/>
              <a:t>Malignancy most common</a:t>
            </a:r>
          </a:p>
          <a:p>
            <a:pPr lvl="1"/>
            <a:r>
              <a:rPr lang="en-US" sz="2400" dirty="0"/>
              <a:t>RA, SLE, sarcoidosis, IgG4-RD</a:t>
            </a:r>
          </a:p>
          <a:p>
            <a:pPr lvl="1"/>
            <a:r>
              <a:rPr lang="en-US" sz="2400" dirty="0"/>
              <a:t>Psoriasis: case series of 6 patients, but related to herbal medicines</a:t>
            </a:r>
          </a:p>
          <a:p>
            <a:pPr lvl="1"/>
            <a:r>
              <a:rPr lang="en-US" sz="2400" dirty="0"/>
              <a:t>Can be seen in longstanding exudative effusion that later becomes lipid-rich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0AB11-323F-8328-3506-65E4500C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AC336-ECFD-973C-5BA1-4FA380EB6023}"/>
              </a:ext>
            </a:extLst>
          </p:cNvPr>
          <p:cNvSpPr txBox="1"/>
          <p:nvPr/>
        </p:nvSpPr>
        <p:spPr>
          <a:xfrm>
            <a:off x="556260" y="437947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a typeface="Open Sans" panose="020B0606030504020204" pitchFamily="34" charset="0"/>
                <a:cs typeface="Arial" panose="020B0604020202020204" pitchFamily="34" charset="0"/>
              </a:rPr>
              <a:t>Heffner, 2022</a:t>
            </a:r>
          </a:p>
          <a:p>
            <a:r>
              <a:rPr lang="en-US" sz="1000" dirty="0"/>
              <a:t>Sakata, 2021</a:t>
            </a:r>
          </a:p>
          <a:p>
            <a:r>
              <a:rPr lang="en-US" sz="1000" dirty="0"/>
              <a:t>Agrawal, 2022</a:t>
            </a:r>
          </a:p>
          <a:p>
            <a:r>
              <a:rPr lang="en-US" sz="1000" dirty="0"/>
              <a:t>Xiao, 1994</a:t>
            </a:r>
          </a:p>
        </p:txBody>
      </p:sp>
    </p:spTree>
    <p:extLst>
      <p:ext uri="{BB962C8B-B14F-4D97-AF65-F5344CB8AC3E}">
        <p14:creationId xmlns:p14="http://schemas.microsoft.com/office/powerpoint/2010/main" val="45081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5152-C6AB-84E8-5205-BA498752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45CE-8363-709D-BED2-C4B2B1CE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No described cases of chylothorax related to chiropractic manipulation described in the literature</a:t>
            </a:r>
          </a:p>
          <a:p>
            <a:r>
              <a:rPr lang="en-US" sz="1800" dirty="0"/>
              <a:t>Our patient had started to see a chiropractor for back pain that persisted after her first pregnancy</a:t>
            </a:r>
          </a:p>
          <a:p>
            <a:r>
              <a:rPr lang="en-US" sz="1800" dirty="0"/>
              <a:t>Thoracic spine manipulation temporally related to development of cough and subsequent shortness of breath</a:t>
            </a:r>
          </a:p>
          <a:p>
            <a:pPr lvl="1"/>
            <a:r>
              <a:rPr lang="en-US" sz="1600" dirty="0"/>
              <a:t>In retrospect, the most likely cause of thoracic duct rupture</a:t>
            </a:r>
          </a:p>
          <a:p>
            <a:r>
              <a:rPr lang="en-US" sz="1800" dirty="0"/>
              <a:t>Illustrative of the importance of taking a detailed history – considering both rheumatic and nonrheumatic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826BC-5322-BBAB-D4DA-24A7F833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4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4D68-B08A-8CCE-5596-826A3932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822E-9B70-B2DF-3BB1-5F5B427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/>
              <a:t>Mortality of prolonged high-output chylothorax 25-50% (higher in some series)</a:t>
            </a:r>
          </a:p>
          <a:p>
            <a:r>
              <a:rPr lang="en-US" sz="3100" dirty="0"/>
              <a:t>Conservative management: chest tube, low-fat diet</a:t>
            </a:r>
          </a:p>
          <a:p>
            <a:pPr lvl="1"/>
            <a:r>
              <a:rPr lang="en-US" sz="2950" dirty="0"/>
              <a:t>Particularly medium-chain triglycerides</a:t>
            </a:r>
          </a:p>
          <a:p>
            <a:r>
              <a:rPr lang="en-US" sz="3100" dirty="0"/>
              <a:t>Percutaneous lymphatic interventions or surgery</a:t>
            </a:r>
          </a:p>
          <a:p>
            <a:r>
              <a:rPr lang="en-US" sz="3100" dirty="0"/>
              <a:t>Octreotide: somatostatin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348E7-E423-F4F8-4176-BCE5B88E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40A3-6AF6-CD51-BBBF-978AC0C313FF}"/>
              </a:ext>
            </a:extLst>
          </p:cNvPr>
          <p:cNvSpPr txBox="1"/>
          <p:nvPr/>
        </p:nvSpPr>
        <p:spPr>
          <a:xfrm>
            <a:off x="556260" y="4379473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Agrawal, 2022</a:t>
            </a:r>
          </a:p>
        </p:txBody>
      </p:sp>
    </p:spTree>
    <p:extLst>
      <p:ext uri="{BB962C8B-B14F-4D97-AF65-F5344CB8AC3E}">
        <p14:creationId xmlns:p14="http://schemas.microsoft.com/office/powerpoint/2010/main" val="74958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ACB4-7341-2861-A8ED-D218AF18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7961-B42D-ED19-BD88-B25CED3A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Heffner JE. Etiology, clinical presentation, and diagnosis of chylothorax. In: </a:t>
            </a:r>
            <a:r>
              <a:rPr lang="en-US" sz="900" i="1" dirty="0">
                <a:ea typeface="Open Sans" panose="020B0606030504020204" pitchFamily="34" charset="0"/>
                <a:cs typeface="Arial" panose="020B0604020202020204" pitchFamily="34" charset="0"/>
              </a:rPr>
              <a:t>UpToDate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, Broaddus VC (Ed.), UpToDate, Waltham, MA. (Accessed February 6, 2023.)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Strange C. Epidemiology, clinical presentation, and diagnostic evaluation of parapneumonic effusion and empyema in adults. In: </a:t>
            </a:r>
            <a:r>
              <a:rPr lang="en-US" sz="900" i="1" dirty="0">
                <a:ea typeface="Open Sans" panose="020B0606030504020204" pitchFamily="34" charset="0"/>
                <a:cs typeface="Arial" panose="020B0604020202020204" pitchFamily="34" charset="0"/>
              </a:rPr>
              <a:t>UpToDate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, Broaddus VC &amp; Ramirez JA (Eds.), UpToDate, Waltham, MA. (Accessed on February 6, 2023.)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Sakata K, Kikuchi J,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Emoto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K,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Kotaki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T, Ota Y,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Nishina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N, Hanaoka H,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Otomo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K, Suzuki K, Kaneko Y, Takeuchi T. Refractory IgG4-related Pleural Disease with Chylothorax: A Case Report and Literature Review. Intern Med. 2021 Jul 1;60(13):2135-2143.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: 10.2169/internalmedicine.6313-20.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Epub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2021 Feb 1. PMID: 33518567; PMCID: PMC8313917.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Agrawal A,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Chaddha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U, Kaul V, Desai A,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Gillaspie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E, Maldonado F. Multidisciplinary Management of Chylothorax. Chest. 2022 Dec;162(6):1402-1412.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: 10.1016/j.chest.2022.06.012.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Epub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2022 Jun 20. PMID: 35738344.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Xiao CY, Yong Q, Li SL. [Analysis of patients of psoriasis coexisting with chylothorax].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Zhonghua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Nei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Ke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Za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Zhi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. 1994 May;33(5):320-1. Chinese. PMID: 7835144.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Venetsanopoulou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AI,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Markatseli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TE,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Iliou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C,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Tziortzioti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Z,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Argyropoulou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MI,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Drosos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AA,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Voulgari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PV. Pleural effusion in psoriatic arthritis patients: a case series and review of the literature. Clin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Rheumatol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. 2021 Nov;40(11):4741-4748.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: 10.1007/s10067-021-05712-9.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Epub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2021 Mar 29. PMID: 33782750.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Kuriyama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Y, Ohnishi K. Case of generalized pustular psoriasis presenting with both pleural effusion and pericardial effusion collection. J Dermatol. 2017 Nov;44(11):e284-e285.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: 10.1111/1346-8138.13949.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Epub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2017 Jun 21. PMID: 28636215.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Pakula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AM, Phillips W, Skinner RA. A case of a traumatic chyle leak following an acute thoracic spine injury: successful resolution with strict dietary manipulation. World J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Emerg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 Surg. 2011 Mar 28;6:10. </a:t>
            </a:r>
            <a:r>
              <a:rPr lang="en-US" sz="900" dirty="0" err="1">
                <a:ea typeface="Open Sans" panose="020B0606030504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ea typeface="Open Sans" panose="020B0606030504020204" pitchFamily="34" charset="0"/>
                <a:cs typeface="Arial" panose="020B0604020202020204" pitchFamily="34" charset="0"/>
              </a:rPr>
              <a:t>: 10.1186/1749-7922-6-10. PMID: 21443785; PMCID: PMC3072950.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DEE0-7C47-C9EA-F5B6-94AF4645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ABD-D6FE-C1F7-C1A3-1C97DFBB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EB51-5243-8656-C848-716BBAF92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 31-year-old woman with a diagnosis of psoriasis only on topicals presents with recurrent right-sided pleural effusion.</a:t>
            </a:r>
          </a:p>
          <a:p>
            <a:pPr marL="0" indent="0">
              <a:buNone/>
            </a:pPr>
            <a:r>
              <a:rPr lang="en-US" sz="1600" dirty="0"/>
              <a:t>Rheumatology is consulted for a positive anti-centromere antibody.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6926-5637-933D-97E7-B490C61B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2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27A0-2681-F2A4-A714-3A0AA6E2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7A3F1-DA14-73BF-D141-47E15617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02763A-71F2-2734-3441-46FE7BF16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363" y="1472057"/>
            <a:ext cx="6719362" cy="3492374"/>
          </a:xfrm>
        </p:spPr>
      </p:pic>
    </p:spTree>
    <p:extLst>
      <p:ext uri="{BB962C8B-B14F-4D97-AF65-F5344CB8AC3E}">
        <p14:creationId xmlns:p14="http://schemas.microsoft.com/office/powerpoint/2010/main" val="27321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2114-4091-139D-025B-CAE20D9F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CXR</a:t>
            </a:r>
          </a:p>
        </p:txBody>
      </p:sp>
      <p:pic>
        <p:nvPicPr>
          <p:cNvPr id="6" name="Content Placeholder 5" descr="X-ray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383F1046-C93C-AB88-F0E2-A7A4505EF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832" y="1635125"/>
            <a:ext cx="3188337" cy="2759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42C1-9BAB-0CBC-9D60-DC465387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1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63DF-BA8D-232E-B58B-D4F90735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Work-up at outside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7325-90C9-FF60-4349-AE99A5751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Exudative effusion, cultures negative</a:t>
            </a:r>
          </a:p>
          <a:p>
            <a:r>
              <a:rPr lang="en-US" sz="2800" dirty="0"/>
              <a:t>Negative</a:t>
            </a:r>
          </a:p>
          <a:p>
            <a:pPr lvl="1"/>
            <a:r>
              <a:rPr lang="en-US" dirty="0"/>
              <a:t>ANA, </a:t>
            </a:r>
            <a:r>
              <a:rPr lang="en-US" dirty="0" err="1"/>
              <a:t>Sm</a:t>
            </a:r>
            <a:r>
              <a:rPr lang="en-US" dirty="0"/>
              <a:t>/RNP, SSA/B, dsDNA, ribosomal P</a:t>
            </a:r>
          </a:p>
          <a:p>
            <a:pPr lvl="1"/>
            <a:r>
              <a:rPr lang="en-US" dirty="0"/>
              <a:t>Scl-70, Jo-1</a:t>
            </a:r>
          </a:p>
          <a:p>
            <a:pPr lvl="1"/>
            <a:r>
              <a:rPr lang="en-US" dirty="0"/>
              <a:t>RF</a:t>
            </a:r>
          </a:p>
          <a:p>
            <a:pPr lvl="1"/>
            <a:r>
              <a:rPr lang="en-US" dirty="0"/>
              <a:t>Beta-2-glycoprotein I</a:t>
            </a:r>
          </a:p>
          <a:p>
            <a:r>
              <a:rPr lang="en-US" sz="2800" dirty="0"/>
              <a:t>Positive: anti-centromere Ab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14FA8-D6EF-EEE1-EB28-52E5AD8C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0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2B0C-4DC9-D054-6C01-367E4E4A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E924-D2C0-F068-7FEC-927A776A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400" dirty="0"/>
              <a:t>Rheumatologic review of systems</a:t>
            </a:r>
          </a:p>
          <a:p>
            <a:pPr lvl="1"/>
            <a:r>
              <a:rPr lang="en-US" sz="2250" dirty="0"/>
              <a:t>Psoriasis</a:t>
            </a:r>
          </a:p>
          <a:p>
            <a:pPr lvl="1"/>
            <a:r>
              <a:rPr lang="en-US" sz="2400" dirty="0"/>
              <a:t>Back pain with morning joint stiffness: had begun to see a </a:t>
            </a:r>
            <a:r>
              <a:rPr lang="en-US" sz="2400" dirty="0" err="1"/>
              <a:t>chiropracter</a:t>
            </a:r>
            <a:r>
              <a:rPr lang="en-US" sz="2400" dirty="0"/>
              <a:t> regularly</a:t>
            </a:r>
            <a:endParaRPr lang="en-US" sz="2250" dirty="0"/>
          </a:p>
          <a:p>
            <a:r>
              <a:rPr lang="en-US" sz="2400" dirty="0"/>
              <a:t>Family history</a:t>
            </a:r>
          </a:p>
          <a:p>
            <a:pPr lvl="1"/>
            <a:r>
              <a:rPr lang="en-US" sz="2400" dirty="0"/>
              <a:t>Brother </a:t>
            </a:r>
            <a:r>
              <a:rPr lang="en-US" sz="2400" dirty="0" err="1"/>
              <a:t>PsO</a:t>
            </a:r>
            <a:r>
              <a:rPr lang="en-US" sz="2400" dirty="0"/>
              <a:t> (but not PsA)</a:t>
            </a:r>
          </a:p>
          <a:p>
            <a:pPr lvl="1"/>
            <a:r>
              <a:rPr lang="en-US" sz="2400" dirty="0"/>
              <a:t>Multiple family members (</a:t>
            </a:r>
            <a:r>
              <a:rPr lang="en-US" sz="2400" dirty="0">
                <a:latin typeface="Corbel" panose="020B0503020204020204" pitchFamily="34" charset="0"/>
              </a:rPr>
              <a:t>≥</a:t>
            </a:r>
            <a:r>
              <a:rPr lang="en-US" sz="2400" dirty="0"/>
              <a:t>second-degree) with CTD including SSc, SLE, AS</a:t>
            </a:r>
          </a:p>
          <a:p>
            <a:r>
              <a:rPr lang="en-US" sz="2400" dirty="0"/>
              <a:t>Social</a:t>
            </a:r>
          </a:p>
          <a:p>
            <a:pPr lvl="1"/>
            <a:r>
              <a:rPr lang="en-US" sz="2400" dirty="0"/>
              <a:t>Never-smoker</a:t>
            </a:r>
          </a:p>
          <a:p>
            <a:pPr lvl="1"/>
            <a:r>
              <a:rPr lang="en-US" sz="2400" dirty="0"/>
              <a:t>Rare, social EtOH</a:t>
            </a:r>
          </a:p>
          <a:p>
            <a:pPr lvl="1"/>
            <a:r>
              <a:rPr lang="en-US" sz="2400" dirty="0"/>
              <a:t>No recreational drug use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C623D-1075-F9F6-E6F4-9116564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B4DC-5723-E290-A6AE-585654D3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2AFA-F5A8-25AC-68D8-ECE8358E1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Physical exam</a:t>
            </a:r>
          </a:p>
          <a:p>
            <a:pPr lvl="1"/>
            <a:r>
              <a:rPr lang="en-US" dirty="0"/>
              <a:t>Negative:  Rash, oral ulcers, FABER, SI joint pain</a:t>
            </a:r>
          </a:p>
          <a:p>
            <a:pPr lvl="1"/>
            <a:r>
              <a:rPr lang="en-US" dirty="0"/>
              <a:t>Positive:  Absent right basilar breath sounds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Infectious, serologic, and malignancy work-up negative</a:t>
            </a:r>
          </a:p>
          <a:p>
            <a:r>
              <a:rPr lang="en-US" dirty="0"/>
              <a:t>Pleural fluid</a:t>
            </a:r>
          </a:p>
          <a:p>
            <a:pPr lvl="1"/>
            <a:r>
              <a:rPr lang="en-US" dirty="0"/>
              <a:t>Turbid; 3500 nucleated cells, 85000 RBCs; pH 7.8</a:t>
            </a:r>
          </a:p>
          <a:p>
            <a:pPr lvl="1"/>
            <a:r>
              <a:rPr lang="en-US" dirty="0"/>
              <a:t>Gram stain: no organisms</a:t>
            </a:r>
          </a:p>
          <a:p>
            <a:pPr lvl="1"/>
            <a:r>
              <a:rPr lang="en-US" dirty="0"/>
              <a:t>Protein: 3.6 (serum: 6)</a:t>
            </a:r>
          </a:p>
          <a:p>
            <a:pPr lvl="1"/>
            <a:r>
              <a:rPr lang="en-US" dirty="0"/>
              <a:t>LDH: 194 (serum: 228; 2/3 ULN: 113)</a:t>
            </a:r>
          </a:p>
          <a:p>
            <a:pPr lvl="1"/>
            <a:r>
              <a:rPr lang="en-US" dirty="0"/>
              <a:t>Triglycerides: 1890; cholesterol 79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D35F-FFEC-768E-185D-6470B775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0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BA5-3AE2-A2C2-AFC5-081FE948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63C0-2897-5CB4-A928-41EE1C04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Psoriatic arthritis – axial </a:t>
            </a:r>
            <a:r>
              <a:rPr lang="en-US" sz="2400" dirty="0" err="1"/>
              <a:t>SpA</a:t>
            </a:r>
            <a:endParaRPr lang="en-US" sz="2400" dirty="0"/>
          </a:p>
          <a:p>
            <a:pPr lvl="1"/>
            <a:r>
              <a:rPr lang="en-US" sz="2400" dirty="0"/>
              <a:t>Few case reports of exudative pleural effusion (rare)</a:t>
            </a:r>
          </a:p>
          <a:p>
            <a:r>
              <a:rPr lang="en-US" sz="2400" dirty="0"/>
              <a:t>Infectious</a:t>
            </a:r>
          </a:p>
          <a:p>
            <a:pPr lvl="1"/>
            <a:r>
              <a:rPr lang="en-US" sz="2400" dirty="0"/>
              <a:t>Bacterial, COVID, TB, fungal, parasitic</a:t>
            </a:r>
          </a:p>
          <a:p>
            <a:r>
              <a:rPr lang="en-US" sz="2400" dirty="0"/>
              <a:t>RA</a:t>
            </a:r>
          </a:p>
          <a:p>
            <a:pPr lvl="1"/>
            <a:r>
              <a:rPr lang="en-US" sz="2400" dirty="0"/>
              <a:t>Lack of other signs/symptoms</a:t>
            </a:r>
          </a:p>
          <a:p>
            <a:r>
              <a:rPr lang="en-US" sz="2400" dirty="0"/>
              <a:t>Malignancy</a:t>
            </a:r>
          </a:p>
          <a:p>
            <a:r>
              <a:rPr lang="en-US" sz="2400" dirty="0" err="1"/>
              <a:t>Chylous</a:t>
            </a:r>
            <a:r>
              <a:rPr lang="en-US" sz="2400" dirty="0"/>
              <a:t> leak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BAB7-C6D4-47AB-AEA9-2B03C71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E947-78AE-637E-5515-C3BF972A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pic>
        <p:nvPicPr>
          <p:cNvPr id="6" name="Content Placeholder 5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3E7694E7-06F4-A17E-0EB5-BF1E867B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1526578"/>
            <a:ext cx="5660085" cy="32143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FB20-7CED-7AA3-B16C-7A324623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74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S412992_UPMCPPTTemplate_FINAL_02-17-16 [Read-Only]" id="{8443FD9B-04A5-4AB6-AFB3-D780514D9EE0}" vid="{23C1844F-2C8A-4AFF-AEE0-BEFDE0CCBEC8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Infonet Document" ma:contentTypeID="0x010100EC1F2C8B28AAB14781271398C24F97CD00332EB1AA3AFECD4192C84E6DB049869E" ma:contentTypeVersion="14" ma:contentTypeDescription="Create a new document." ma:contentTypeScope="" ma:versionID="7971a44dd6014671692509b0a4e14483">
  <xsd:schema xmlns:xsd="http://www.w3.org/2001/XMLSchema" xmlns:xs="http://www.w3.org/2001/XMLSchema" xmlns:p="http://schemas.microsoft.com/office/2006/metadata/properties" xmlns:ns1="http://schemas.microsoft.com/sharepoint/v3" xmlns:ns2="9d4db2aa-fc63-4ec2-853c-ebc82710a459" targetNamespace="http://schemas.microsoft.com/office/2006/metadata/properties" ma:root="true" ma:fieldsID="1ddcdd31fa982acec332c3e3037fad60" ns1:_="" ns2:_="">
    <xsd:import namespace="http://schemas.microsoft.com/sharepoint/v3"/>
    <xsd:import namespace="9d4db2aa-fc63-4ec2-853c-ebc82710a4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Label" minOccurs="0"/>
                <xsd:element ref="ns2:ae3e0ae7b07849b8898f7caf9c138958" minOccurs="0"/>
                <xsd:element ref="ns2:bd5db9621b434dc48fd106e1c6103540" minOccurs="0"/>
                <xsd:element ref="ns2:ha9e2e9c60e6414da16da73f28cf3a0c" minOccurs="0"/>
                <xsd:element ref="ns2:a381ecf182f6459e8bd2ee80f245ab67" minOccurs="0"/>
                <xsd:element ref="ns2:TaxCatchAll" minOccurs="0"/>
                <xsd:element ref="ns2:i5016741841f40d5b961caa05915b9f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db2aa-fc63-4ec2-853c-ebc82710a459" elementFormDefault="qualified">
    <xsd:import namespace="http://schemas.microsoft.com/office/2006/documentManagement/types"/>
    <xsd:import namespace="http://schemas.microsoft.com/office/infopath/2007/PartnerControls"/>
    <xsd:element name="TaxCatchAllLabel" ma:index="9" nillable="true" ma:displayName="Taxonomy Catch All Column1" ma:hidden="true" ma:list="{506c8f7b-3a6c-4f31-bcd4-3eb61cb2619c}" ma:internalName="TaxCatchAllLabel" ma:readOnly="true" ma:showField="CatchAllDataLabel" ma:web="9d4db2aa-fc63-4ec2-853c-ebc82710a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3e0ae7b07849b8898f7caf9c138958" ma:index="11" ma:taxonomy="true" ma:internalName="ae3e0ae7b07849b8898f7caf9c138958" ma:taxonomyFieldName="JobFamily" ma:displayName="JobFamily" ma:default="" ma:fieldId="{ae3e0ae7-b078-49b8-898f-7caf9c138958}" ma:taxonomyMulti="true" ma:sspId="7d2a7310-0341-4597-b1ae-31a23ae304c4" ma:termSetId="64ee3f2e-5f5a-4e9a-95bb-15bb2f1b95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5db9621b434dc48fd106e1c6103540" ma:index="13" nillable="true" ma:taxonomy="true" ma:internalName="bd5db9621b434dc48fd106e1c6103540" ma:taxonomyFieldName="Topic" ma:displayName="Topic" ma:default="" ma:fieldId="{bd5db962-1b43-4dc4-8fd1-06e1c6103540}" ma:taxonomyMulti="true" ma:sspId="7d2a7310-0341-4597-b1ae-31a23ae304c4" ma:termSetId="35e8f796-e217-4749-97e0-81952a3a26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9e2e9c60e6414da16da73f28cf3a0c" ma:index="16" ma:taxonomy="true" ma:internalName="ha9e2e9c60e6414da16da73f28cf3a0c" ma:taxonomyFieldName="Managers" ma:displayName="ManagerStatus" ma:default="" ma:fieldId="{1a9e2e9c-60e6-414d-a16d-a73f28cf3a0c}" ma:sspId="7d2a7310-0341-4597-b1ae-31a23ae304c4" ma:termSetId="82cfd0e0-7369-46d4-a4a6-000fb51d8e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81ecf182f6459e8bd2ee80f245ab67" ma:index="18" nillable="true" ma:taxonomy="true" ma:internalName="a381ecf182f6459e8bd2ee80f245ab67" ma:taxonomyFieldName="Content_x0020_Collector" ma:displayName="Content Collector" ma:default="" ma:fieldId="{a381ecf1-82f6-459e-8bd2-ee80f245ab67}" ma:taxonomyMulti="true" ma:sspId="7d2a7310-0341-4597-b1ae-31a23ae304c4" ma:termSetId="a66721b5-b79e-4964-a82e-2135692f393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6c8f7b-3a6c-4f31-bcd4-3eb61cb2619c}" ma:internalName="TaxCatchAll" ma:showField="CatchAllData" ma:web="9d4db2aa-fc63-4ec2-853c-ebc82710a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6741841f40d5b961caa05915b9ff" ma:index="21" ma:taxonomy="true" ma:internalName="i5016741841f40d5b961caa05915b9ff" ma:taxonomyFieldName="BusinessUnit" ma:displayName="BusinessUnit" ma:default="" ma:fieldId="{25016741-841f-40d5-b961-caa05915b9ff}" ma:taxonomyMulti="true" ma:sspId="7d2a7310-0341-4597-b1ae-31a23ae304c4" ma:termSetId="dff8ba45-1178-4a79-9bd3-7b9f41690fc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5016741841f40d5b961caa05915b9ff xmlns="9d4db2aa-fc63-4ec2-853c-ebc82710a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Business Units</TermName>
          <TermId xmlns="http://schemas.microsoft.com/office/infopath/2007/PartnerControls">0d720952-413d-4e89-8cd6-06b85e9c17fb</TermId>
        </TermInfo>
      </Terms>
    </i5016741841f40d5b961caa05915b9ff>
    <TaxCatchAll xmlns="9d4db2aa-fc63-4ec2-853c-ebc82710a459">
      <Value>1335</Value>
      <Value>38</Value>
      <Value>2</Value>
      <Value>1</Value>
      <Value>3</Value>
    </TaxCatchAll>
    <ae3e0ae7b07849b8898f7caf9c138958 xmlns="9d4db2aa-fc63-4ec2-853c-ebc82710a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Job Families</TermName>
          <TermId xmlns="http://schemas.microsoft.com/office/infopath/2007/PartnerControls">fc0c399f-7593-4fa0-b21a-a408909d74e4</TermId>
        </TermInfo>
      </Terms>
    </ae3e0ae7b07849b8898f7caf9c138958>
    <bd5db9621b434dc48fd106e1c6103540 xmlns="9d4db2aa-fc63-4ec2-853c-ebc82710a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and Marketing</TermName>
          <TermId xmlns="http://schemas.microsoft.com/office/infopath/2007/PartnerControls">61441077-5036-4f7c-96ae-3787ba87ac85</TermId>
        </TermInfo>
      </Terms>
    </bd5db9621b434dc48fd106e1c6103540>
    <a381ecf182f6459e8bd2ee80f245ab67 xmlns="9d4db2aa-fc63-4ec2-853c-ebc82710a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PowerPoints</TermName>
          <TermId xmlns="http://schemas.microsoft.com/office/infopath/2007/PartnerControls">36ec3219-a17c-4cbc-a68d-09e209fc0bbb</TermId>
        </TermInfo>
      </Terms>
    </a381ecf182f6459e8bd2ee80f245ab67>
    <ha9e2e9c60e6414da16da73f28cf3a0c xmlns="9d4db2aa-fc63-4ec2-853c-ebc82710a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Non-manager</TermName>
          <TermId xmlns="http://schemas.microsoft.com/office/infopath/2007/PartnerControls">d12c5e93-d095-4401-8670-d67e7df93c65</TermId>
        </TermInfo>
      </Terms>
    </ha9e2e9c60e6414da16da73f28cf3a0c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196C83-F279-404F-971F-714977C61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4db2aa-fc63-4ec2-853c-ebc82710a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D99EE-7505-4943-A7B5-2E5830D4D239}">
  <ds:schemaRefs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d4db2aa-fc63-4ec2-853c-ebc82710a4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92EF2C-33DB-4854-A744-C6B8856162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UPMCPPT</Template>
  <TotalTime>483</TotalTime>
  <Words>1064</Words>
  <Application>Microsoft Office PowerPoint</Application>
  <PresentationFormat>On-screen Show (16:9)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Wingdings 2</vt:lpstr>
      <vt:lpstr>Custom Design</vt:lpstr>
      <vt:lpstr>Dividend</vt:lpstr>
      <vt:lpstr>A singular case of pleural effusion</vt:lpstr>
      <vt:lpstr>Case presentation</vt:lpstr>
      <vt:lpstr>Timeline</vt:lpstr>
      <vt:lpstr>CXR</vt:lpstr>
      <vt:lpstr>Work-up at outside hospital</vt:lpstr>
      <vt:lpstr>Histories</vt:lpstr>
      <vt:lpstr>Evaluation</vt:lpstr>
      <vt:lpstr>Differential diagnosis</vt:lpstr>
      <vt:lpstr>Imaging</vt:lpstr>
      <vt:lpstr>lymphoscintigraphy</vt:lpstr>
      <vt:lpstr>Diagnosis</vt:lpstr>
      <vt:lpstr>Clinical course</vt:lpstr>
      <vt:lpstr>Discussion</vt:lpstr>
      <vt:lpstr>Differential diagnosis of exudative pleural effusion</vt:lpstr>
      <vt:lpstr>Discussion</vt:lpstr>
      <vt:lpstr>discussion</vt:lpstr>
      <vt:lpstr>Discussion</vt:lpstr>
      <vt:lpstr>references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UPMC PowerPoint</dc:title>
  <dc:creator>Millick, Karissa</dc:creator>
  <cp:lastModifiedBy>Shashank Suresh</cp:lastModifiedBy>
  <cp:revision>27</cp:revision>
  <dcterms:created xsi:type="dcterms:W3CDTF">2016-03-09T20:58:27Z</dcterms:created>
  <dcterms:modified xsi:type="dcterms:W3CDTF">2023-02-09T03:36:06Z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ContentTypeId">
    <vt:lpwstr>0x010100EC1F2C8B28AAB14781271398C24F97CD00332EB1AA3AFECD4192C84E6DB049869E</vt:lpwstr>
  </property>
  <property fmtid="{D5CDD505-2E9C-101B-9397-08002B2CF9AE}" pid="5" name="TaxCatchAll">
    <vt:lpwstr>109;#PowerPoint|53014d65-2a80-4bb9-a8d0-3481f0cda7bc</vt:lpwstr>
  </property>
  <property fmtid="{D5CDD505-2E9C-101B-9397-08002B2CF9AE}" pid="6" name="Gateway">
    <vt:lpwstr/>
  </property>
  <property fmtid="{D5CDD505-2E9C-101B-9397-08002B2CF9AE}" pid="7" name="UPMC Department">
    <vt:lpwstr/>
  </property>
  <property fmtid="{D5CDD505-2E9C-101B-9397-08002B2CF9AE}" pid="8" name="Order">
    <vt:r8>8700</vt:r8>
  </property>
  <property fmtid="{D5CDD505-2E9C-101B-9397-08002B2CF9AE}" pid="9" name="xd_Signature">
    <vt:bool>false</vt:bool>
  </property>
  <property fmtid="{D5CDD505-2E9C-101B-9397-08002B2CF9AE}" pid="10" name="Guide Type">
    <vt:lpwstr/>
  </property>
  <property fmtid="{D5CDD505-2E9C-101B-9397-08002B2CF9AE}" pid="11" name="xd_ProgID">
    <vt:lpwstr/>
  </property>
  <property fmtid="{D5CDD505-2E9C-101B-9397-08002B2CF9AE}" pid="12" name="Manual Type">
    <vt:lpwstr/>
  </property>
  <property fmtid="{D5CDD505-2E9C-101B-9397-08002B2CF9AE}" pid="13" name="Form TypeTaxHTField0">
    <vt:lpwstr/>
  </property>
  <property fmtid="{D5CDD505-2E9C-101B-9397-08002B2CF9AE}" pid="14" name="Form Type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Guide TypeTaxHTField0">
    <vt:lpwstr/>
  </property>
  <property fmtid="{D5CDD505-2E9C-101B-9397-08002B2CF9AE}" pid="18" name="TemplateUrl">
    <vt:lpwstr/>
  </property>
  <property fmtid="{D5CDD505-2E9C-101B-9397-08002B2CF9AE}" pid="19" name="Manual TypeTaxHTField0">
    <vt:lpwstr/>
  </property>
  <property fmtid="{D5CDD505-2E9C-101B-9397-08002B2CF9AE}" pid="20" name="JobFamily">
    <vt:lpwstr>2;#All Job Families|fc0c399f-7593-4fa0-b21a-a408909d74e4</vt:lpwstr>
  </property>
  <property fmtid="{D5CDD505-2E9C-101B-9397-08002B2CF9AE}" pid="21" name="Topic">
    <vt:lpwstr>38;#Communications and Marketing|61441077-5036-4f7c-96ae-3787ba87ac85</vt:lpwstr>
  </property>
  <property fmtid="{D5CDD505-2E9C-101B-9397-08002B2CF9AE}" pid="22" name="BusinessUnit">
    <vt:lpwstr>1;#All Business Units|0d720952-413d-4e89-8cd6-06b85e9c17fb</vt:lpwstr>
  </property>
  <property fmtid="{D5CDD505-2E9C-101B-9397-08002B2CF9AE}" pid="23" name="Content Collector">
    <vt:lpwstr>1335;#PowerPoints|36ec3219-a17c-4cbc-a68d-09e209fc0bbb</vt:lpwstr>
  </property>
  <property fmtid="{D5CDD505-2E9C-101B-9397-08002B2CF9AE}" pid="24" name="Managers">
    <vt:lpwstr>3;#Non-manager|d12c5e93-d095-4401-8670-d67e7df93c65</vt:lpwstr>
  </property>
</Properties>
</file>