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4" r:id="rId9"/>
    <p:sldId id="267" r:id="rId10"/>
    <p:sldId id="275" r:id="rId11"/>
    <p:sldId id="276" r:id="rId12"/>
    <p:sldId id="278" r:id="rId13"/>
    <p:sldId id="281" r:id="rId14"/>
    <p:sldId id="269" r:id="rId15"/>
    <p:sldId id="270" r:id="rId16"/>
    <p:sldId id="271" r:id="rId17"/>
    <p:sldId id="272" r:id="rId18"/>
    <p:sldId id="273"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71"/>
    <p:restoredTop sz="95714"/>
  </p:normalViewPr>
  <p:slideViewPr>
    <p:cSldViewPr snapToGrid="0">
      <p:cViewPr varScale="1">
        <p:scale>
          <a:sx n="95" d="100"/>
          <a:sy n="95" d="100"/>
        </p:scale>
        <p:origin x="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EA75-98B1-30D8-E901-4889AD263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A98668-0029-7A37-6A05-85295D014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6D212-DB77-1162-15F6-D8167506C09A}"/>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A68DB9F4-0955-06D1-7058-43C7EFFA6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EBE11-B50A-5681-3E93-A47345FAAF1B}"/>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20220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A97A-0D64-989A-6087-F72718D43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CE9AC2-81E8-8330-1AB6-DA0FDA932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B7E14-8997-49D5-B2DE-D9D7D1A8C790}"/>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36A62A36-155F-DF18-36EE-E1805726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F2E03-9D81-6B86-84B9-EB737AD7E0F7}"/>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311680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2985D-D7D0-5DF0-44FA-DD7758666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A2C96-56AC-8D98-7A58-DDC06A935B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453E3-0BBA-048F-CC33-AE4F0D309101}"/>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04BE885B-1474-0940-6D79-1AB70EC96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FAED6-C549-8C96-039D-CD470B6EDE4A}"/>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5840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4DA9-080F-A12B-29DF-A72162D79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1416B-3C6B-E7D4-87F7-731CFDDE66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A43DB-3E0C-7EF4-D28E-D96334402DCE}"/>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33155766-F4D7-DC90-8C59-1238C493D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90805-53E6-25F6-1818-0E1F474BC97A}"/>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365843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F931-1551-757F-019B-F991B7B1A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3396DE-0667-5EDE-A8F7-6A6D62E08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FBA7A9-8DB8-AD34-0765-5DA02AA2514A}"/>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5895AB0D-AAE9-EC12-ACEE-22A993AB1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0DEE2-EE39-D344-F969-85C9E718EA89}"/>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211058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BD33-BCA2-CA4A-7EFC-672692E0E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10669-8E5C-D1EC-1271-685F58430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62AC2-8344-1C67-9F1C-684C50232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A5E42-BCB9-7384-691F-B703740E5782}"/>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6" name="Footer Placeholder 5">
            <a:extLst>
              <a:ext uri="{FF2B5EF4-FFF2-40B4-BE49-F238E27FC236}">
                <a16:creationId xmlns:a16="http://schemas.microsoft.com/office/drawing/2014/main" id="{2EC3F3C3-2541-23F6-B6CD-400693C0E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E4432-3CCD-E198-8B3A-6D8D9B36B494}"/>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139804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B082-6F9B-E290-6CBF-B7492D697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56CED-1026-D642-C20F-09CFE8166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260D4-9EFD-74CB-F880-D9B24ADBC9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98931A-F0D8-1CC9-D2DF-DDC6CE0C6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E0747-18F4-C311-17ED-FD8FE0562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68535-8538-5166-8C0F-245F771914D0}"/>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8" name="Footer Placeholder 7">
            <a:extLst>
              <a:ext uri="{FF2B5EF4-FFF2-40B4-BE49-F238E27FC236}">
                <a16:creationId xmlns:a16="http://schemas.microsoft.com/office/drawing/2014/main" id="{77BAA29B-086E-40E2-9241-687388C54B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A70B3-7E8E-F431-9657-45A15CF0EF52}"/>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135093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6DDB-C990-0C4B-7729-56B8ED6F7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0AA10-416A-AC84-4C7A-41269EE52711}"/>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4" name="Footer Placeholder 3">
            <a:extLst>
              <a:ext uri="{FF2B5EF4-FFF2-40B4-BE49-F238E27FC236}">
                <a16:creationId xmlns:a16="http://schemas.microsoft.com/office/drawing/2014/main" id="{97DBCC1A-B474-6F27-AE52-AFEE7FB41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922BB-63A6-45C3-ECC2-C2EDD20E2545}"/>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219664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41A52-6B39-A244-5445-2F5EB2484C3D}"/>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3" name="Footer Placeholder 2">
            <a:extLst>
              <a:ext uri="{FF2B5EF4-FFF2-40B4-BE49-F238E27FC236}">
                <a16:creationId xmlns:a16="http://schemas.microsoft.com/office/drawing/2014/main" id="{24DECBDE-B877-E257-65FB-F8E5B74E9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23B0D7-C3F1-83E9-9D14-B8C80A09790E}"/>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45411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D3DD-3243-6963-D01C-D68F00A3E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35193-782B-3CA4-A316-9490B6AEC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B4C4D6-961E-0B89-C155-FAC564BF2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31CF5-F57D-AC48-9256-C517C5875DC9}"/>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6" name="Footer Placeholder 5">
            <a:extLst>
              <a:ext uri="{FF2B5EF4-FFF2-40B4-BE49-F238E27FC236}">
                <a16:creationId xmlns:a16="http://schemas.microsoft.com/office/drawing/2014/main" id="{911A8F78-BC92-D0DE-591F-8A8C42F14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9D166-7246-7986-B8F0-0557869CD288}"/>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306130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9125-6FD1-7A4C-8F27-05299A4B4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336F1-E19C-1C58-B8D9-2A59DF1C3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384F77-B995-4689-4046-F55CCE920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75F5F-31B5-037A-D8AA-0770FA873EE6}"/>
              </a:ext>
            </a:extLst>
          </p:cNvPr>
          <p:cNvSpPr>
            <a:spLocks noGrp="1"/>
          </p:cNvSpPr>
          <p:nvPr>
            <p:ph type="dt" sz="half" idx="10"/>
          </p:nvPr>
        </p:nvSpPr>
        <p:spPr/>
        <p:txBody>
          <a:bodyPr/>
          <a:lstStyle/>
          <a:p>
            <a:fld id="{2362E2E2-90B8-DF45-88F0-DB719DEB0AC3}" type="datetimeFigureOut">
              <a:rPr lang="en-US" smtClean="0"/>
              <a:t>2/8/23</a:t>
            </a:fld>
            <a:endParaRPr lang="en-US"/>
          </a:p>
        </p:txBody>
      </p:sp>
      <p:sp>
        <p:nvSpPr>
          <p:cNvPr id="6" name="Footer Placeholder 5">
            <a:extLst>
              <a:ext uri="{FF2B5EF4-FFF2-40B4-BE49-F238E27FC236}">
                <a16:creationId xmlns:a16="http://schemas.microsoft.com/office/drawing/2014/main" id="{D69A9A82-BE29-3152-2EB1-6DEF3067C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77DB8-EDCB-43F9-BF0D-36583B94DB0E}"/>
              </a:ext>
            </a:extLst>
          </p:cNvPr>
          <p:cNvSpPr>
            <a:spLocks noGrp="1"/>
          </p:cNvSpPr>
          <p:nvPr>
            <p:ph type="sldNum" sz="quarter" idx="12"/>
          </p:nvPr>
        </p:nvSpPr>
        <p:spPr/>
        <p:txBody>
          <a:bodyPr/>
          <a:lstStyle/>
          <a:p>
            <a:fld id="{9F442492-59CF-4F4B-8934-B9770AB71CB7}" type="slidenum">
              <a:rPr lang="en-US" smtClean="0"/>
              <a:t>‹#›</a:t>
            </a:fld>
            <a:endParaRPr lang="en-US"/>
          </a:p>
        </p:txBody>
      </p:sp>
    </p:spTree>
    <p:extLst>
      <p:ext uri="{BB962C8B-B14F-4D97-AF65-F5344CB8AC3E}">
        <p14:creationId xmlns:p14="http://schemas.microsoft.com/office/powerpoint/2010/main" val="96870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B6B54-59B7-1E66-E4F5-D0143A0FD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F089F7-6C6C-B850-B78C-354E96C23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8EAB-B6C6-D50D-48B5-4842C0C18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2E2E2-90B8-DF45-88F0-DB719DEB0AC3}" type="datetimeFigureOut">
              <a:rPr lang="en-US" smtClean="0"/>
              <a:t>2/8/23</a:t>
            </a:fld>
            <a:endParaRPr lang="en-US"/>
          </a:p>
        </p:txBody>
      </p:sp>
      <p:sp>
        <p:nvSpPr>
          <p:cNvPr id="5" name="Footer Placeholder 4">
            <a:extLst>
              <a:ext uri="{FF2B5EF4-FFF2-40B4-BE49-F238E27FC236}">
                <a16:creationId xmlns:a16="http://schemas.microsoft.com/office/drawing/2014/main" id="{C778511F-176B-181D-0B4F-380DFEF8E0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BE13C-B9F5-D5FD-7A48-4973C68D1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42492-59CF-4F4B-8934-B9770AB71CB7}" type="slidenum">
              <a:rPr lang="en-US" smtClean="0"/>
              <a:t>‹#›</a:t>
            </a:fld>
            <a:endParaRPr lang="en-US"/>
          </a:p>
        </p:txBody>
      </p:sp>
    </p:spTree>
    <p:extLst>
      <p:ext uri="{BB962C8B-B14F-4D97-AF65-F5344CB8AC3E}">
        <p14:creationId xmlns:p14="http://schemas.microsoft.com/office/powerpoint/2010/main" val="12949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39C378-514B-ECAE-0B04-29A6A7C1B2E0}"/>
              </a:ext>
            </a:extLst>
          </p:cNvPr>
          <p:cNvSpPr>
            <a:spLocks noGrp="1"/>
          </p:cNvSpPr>
          <p:nvPr>
            <p:ph type="ctrTitle"/>
          </p:nvPr>
        </p:nvSpPr>
        <p:spPr>
          <a:xfrm>
            <a:off x="1522476" y="1905312"/>
            <a:ext cx="9144000" cy="1152663"/>
          </a:xfrm>
        </p:spPr>
        <p:txBody>
          <a:bodyPr anchor="ctr">
            <a:noAutofit/>
          </a:bodyPr>
          <a:lstStyle/>
          <a:p>
            <a:r>
              <a:rPr lang="en-US" sz="2800" dirty="0"/>
              <a:t>Mycobacterium Tuberculosis Osteomyelitis </a:t>
            </a:r>
            <a:br>
              <a:rPr lang="en-US" sz="2800" dirty="0"/>
            </a:br>
            <a:r>
              <a:rPr lang="en-US" sz="2800" dirty="0"/>
              <a:t>in a Patient on Pembrolizumab: </a:t>
            </a:r>
            <a:br>
              <a:rPr lang="en-US" sz="2800" dirty="0"/>
            </a:br>
            <a:r>
              <a:rPr lang="en-US" sz="2800" dirty="0"/>
              <a:t>A Case Report</a:t>
            </a:r>
          </a:p>
        </p:txBody>
      </p:sp>
      <p:sp>
        <p:nvSpPr>
          <p:cNvPr id="3" name="Subtitle 2">
            <a:extLst>
              <a:ext uri="{FF2B5EF4-FFF2-40B4-BE49-F238E27FC236}">
                <a16:creationId xmlns:a16="http://schemas.microsoft.com/office/drawing/2014/main" id="{88C056C7-E971-02E3-025D-ADC0E9C47EC4}"/>
              </a:ext>
            </a:extLst>
          </p:cNvPr>
          <p:cNvSpPr>
            <a:spLocks noGrp="1"/>
          </p:cNvSpPr>
          <p:nvPr>
            <p:ph type="subTitle" idx="1"/>
          </p:nvPr>
        </p:nvSpPr>
        <p:spPr>
          <a:xfrm>
            <a:off x="1522476" y="4963287"/>
            <a:ext cx="9144000" cy="646785"/>
          </a:xfrm>
        </p:spPr>
        <p:txBody>
          <a:bodyPr>
            <a:normAutofit/>
          </a:bodyPr>
          <a:lstStyle/>
          <a:p>
            <a:r>
              <a:rPr lang="en-US" sz="2000" dirty="0"/>
              <a:t>Jourdan </a:t>
            </a:r>
            <a:r>
              <a:rPr lang="en-US" sz="2000" dirty="0" err="1"/>
              <a:t>Frankovich</a:t>
            </a:r>
            <a:r>
              <a:rPr lang="en-US" sz="2000" dirty="0"/>
              <a:t> MD</a:t>
            </a:r>
          </a:p>
        </p:txBody>
      </p:sp>
      <p:pic>
        <p:nvPicPr>
          <p:cNvPr id="6" name="Picture 2" descr="Conquering Arthritis…Meet the University of Arizona Arthritis Center  Researchers | AZBio">
            <a:extLst>
              <a:ext uri="{FF2B5EF4-FFF2-40B4-BE49-F238E27FC236}">
                <a16:creationId xmlns:a16="http://schemas.microsoft.com/office/drawing/2014/main" id="{E6203A40-E914-C69A-DF7B-1EC86712DA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9620" y="5610072"/>
            <a:ext cx="3009711" cy="64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0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1EB49AA-CB07-E7A7-B487-8A08B2AE79E6}"/>
              </a:ext>
            </a:extLst>
          </p:cNvPr>
          <p:cNvSpPr>
            <a:spLocks noGrp="1"/>
          </p:cNvSpPr>
          <p:nvPr>
            <p:ph type="title"/>
          </p:nvPr>
        </p:nvSpPr>
        <p:spPr>
          <a:xfrm>
            <a:off x="1139044" y="2090114"/>
            <a:ext cx="3382890" cy="2481886"/>
          </a:xfrm>
        </p:spPr>
        <p:txBody>
          <a:bodyPr>
            <a:normAutofit/>
          </a:bodyPr>
          <a:lstStyle/>
          <a:p>
            <a:pPr algn="ctr"/>
            <a:r>
              <a:rPr lang="en-US" dirty="0"/>
              <a:t>Hospital Course</a:t>
            </a:r>
          </a:p>
        </p:txBody>
      </p:sp>
      <p:sp>
        <p:nvSpPr>
          <p:cNvPr id="3" name="Content Placeholder 2">
            <a:extLst>
              <a:ext uri="{FF2B5EF4-FFF2-40B4-BE49-F238E27FC236}">
                <a16:creationId xmlns:a16="http://schemas.microsoft.com/office/drawing/2014/main" id="{A966D666-A18F-6FBA-F103-1A2729B08AEC}"/>
              </a:ext>
            </a:extLst>
          </p:cNvPr>
          <p:cNvSpPr>
            <a:spLocks noGrp="1"/>
          </p:cNvSpPr>
          <p:nvPr>
            <p:ph idx="1"/>
          </p:nvPr>
        </p:nvSpPr>
        <p:spPr>
          <a:xfrm>
            <a:off x="5281547" y="471074"/>
            <a:ext cx="6068786" cy="4928300"/>
          </a:xfrm>
        </p:spPr>
        <p:txBody>
          <a:bodyPr anchor="ctr">
            <a:normAutofit/>
          </a:bodyPr>
          <a:lstStyle/>
          <a:p>
            <a:r>
              <a:rPr lang="en-US" sz="2000" dirty="0"/>
              <a:t>Evaluated by Podiatry, Infectious Disease and Heme/</a:t>
            </a:r>
            <a:r>
              <a:rPr lang="en-US" sz="2000" dirty="0" err="1"/>
              <a:t>Onc</a:t>
            </a:r>
            <a:endParaRPr lang="en-US" sz="2000" dirty="0"/>
          </a:p>
          <a:p>
            <a:r>
              <a:rPr lang="en-US" sz="2000" dirty="0"/>
              <a:t>HOD#4: OR I&amp;D and bone biopsy by Podiatry, who intra-operatively found:</a:t>
            </a:r>
          </a:p>
          <a:p>
            <a:pPr lvl="1"/>
            <a:r>
              <a:rPr lang="en-US" sz="2000" dirty="0"/>
              <a:t>Tophus-like material</a:t>
            </a:r>
          </a:p>
          <a:p>
            <a:pPr lvl="1"/>
            <a:r>
              <a:rPr lang="en-US" sz="2000" dirty="0"/>
              <a:t>No abscess, no purulence</a:t>
            </a:r>
          </a:p>
          <a:p>
            <a:pPr lvl="1"/>
            <a:r>
              <a:rPr lang="en-US" sz="2000" dirty="0"/>
              <a:t>Viable, non-necrotic bone</a:t>
            </a:r>
          </a:p>
          <a:p>
            <a:r>
              <a:rPr lang="en-US" sz="2000" dirty="0"/>
              <a:t>Cultures negative</a:t>
            </a:r>
          </a:p>
        </p:txBody>
      </p:sp>
      <p:sp>
        <p:nvSpPr>
          <p:cNvPr id="4" name="TextBox 3">
            <a:extLst>
              <a:ext uri="{FF2B5EF4-FFF2-40B4-BE49-F238E27FC236}">
                <a16:creationId xmlns:a16="http://schemas.microsoft.com/office/drawing/2014/main" id="{5E24AA98-BDAF-109B-4B35-CD6F9B361A4A}"/>
              </a:ext>
            </a:extLst>
          </p:cNvPr>
          <p:cNvSpPr txBox="1"/>
          <p:nvPr/>
        </p:nvSpPr>
        <p:spPr>
          <a:xfrm>
            <a:off x="5806380" y="4609638"/>
            <a:ext cx="2509560" cy="1323439"/>
          </a:xfrm>
          <a:prstGeom prst="rect">
            <a:avLst/>
          </a:prstGeom>
          <a:noFill/>
          <a:ln>
            <a:solidFill>
              <a:schemeClr val="tx1">
                <a:lumMod val="50000"/>
                <a:lumOff val="50000"/>
              </a:schemeClr>
            </a:solidFill>
            <a:prstDash val="solid"/>
          </a:ln>
        </p:spPr>
        <p:txBody>
          <a:bodyPr wrap="square" rtlCol="0">
            <a:spAutoFit/>
          </a:bodyPr>
          <a:lstStyle/>
          <a:p>
            <a:r>
              <a:rPr lang="en-US" sz="1600" u="sng" dirty="0"/>
              <a:t>Bone, left calcaneal biopsy:</a:t>
            </a:r>
          </a:p>
          <a:p>
            <a:r>
              <a:rPr lang="en-US" sz="1600" dirty="0"/>
              <a:t>- Viable bone with chronic inflammation.</a:t>
            </a:r>
          </a:p>
          <a:p>
            <a:r>
              <a:rPr lang="en-US" sz="1600" dirty="0"/>
              <a:t>- Negative for acute osteomyelitis. </a:t>
            </a:r>
          </a:p>
        </p:txBody>
      </p:sp>
      <p:sp>
        <p:nvSpPr>
          <p:cNvPr id="5" name="TextBox 4">
            <a:extLst>
              <a:ext uri="{FF2B5EF4-FFF2-40B4-BE49-F238E27FC236}">
                <a16:creationId xmlns:a16="http://schemas.microsoft.com/office/drawing/2014/main" id="{2A3D84CA-0B81-0155-5F11-0F4624E92D56}"/>
              </a:ext>
            </a:extLst>
          </p:cNvPr>
          <p:cNvSpPr txBox="1"/>
          <p:nvPr/>
        </p:nvSpPr>
        <p:spPr>
          <a:xfrm>
            <a:off x="8518049" y="4610350"/>
            <a:ext cx="2630175" cy="1077218"/>
          </a:xfrm>
          <a:prstGeom prst="rect">
            <a:avLst/>
          </a:prstGeom>
          <a:noFill/>
          <a:ln>
            <a:solidFill>
              <a:schemeClr val="tx1">
                <a:lumMod val="50000"/>
                <a:lumOff val="50000"/>
              </a:schemeClr>
            </a:solidFill>
            <a:prstDash val="solid"/>
          </a:ln>
        </p:spPr>
        <p:txBody>
          <a:bodyPr wrap="square" rtlCol="0">
            <a:spAutoFit/>
          </a:bodyPr>
          <a:lstStyle/>
          <a:p>
            <a:r>
              <a:rPr lang="en-US" sz="1600" u="sng" dirty="0"/>
              <a:t>Soft tissue, left ankle biopsy:</a:t>
            </a:r>
          </a:p>
          <a:p>
            <a:r>
              <a:rPr lang="en-US" sz="1600" dirty="0"/>
              <a:t>- Granulation tissue with acute necrosis and acute and chronic inflammation. </a:t>
            </a:r>
          </a:p>
        </p:txBody>
      </p:sp>
    </p:spTree>
    <p:extLst>
      <p:ext uri="{BB962C8B-B14F-4D97-AF65-F5344CB8AC3E}">
        <p14:creationId xmlns:p14="http://schemas.microsoft.com/office/powerpoint/2010/main" val="236540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1EB49AA-CB07-E7A7-B487-8A08B2AE79E6}"/>
              </a:ext>
            </a:extLst>
          </p:cNvPr>
          <p:cNvSpPr>
            <a:spLocks noGrp="1"/>
          </p:cNvSpPr>
          <p:nvPr>
            <p:ph type="title"/>
          </p:nvPr>
        </p:nvSpPr>
        <p:spPr>
          <a:xfrm>
            <a:off x="1139044" y="2090114"/>
            <a:ext cx="3542684" cy="2481886"/>
          </a:xfrm>
        </p:spPr>
        <p:txBody>
          <a:bodyPr>
            <a:normAutofit/>
          </a:bodyPr>
          <a:lstStyle/>
          <a:p>
            <a:pPr algn="ctr"/>
            <a:r>
              <a:rPr lang="en-US" dirty="0"/>
              <a:t>Rheumatology Consulted</a:t>
            </a:r>
          </a:p>
        </p:txBody>
      </p:sp>
      <p:sp>
        <p:nvSpPr>
          <p:cNvPr id="3" name="Content Placeholder 2">
            <a:extLst>
              <a:ext uri="{FF2B5EF4-FFF2-40B4-BE49-F238E27FC236}">
                <a16:creationId xmlns:a16="http://schemas.microsoft.com/office/drawing/2014/main" id="{A966D666-A18F-6FBA-F103-1A2729B08AEC}"/>
              </a:ext>
            </a:extLst>
          </p:cNvPr>
          <p:cNvSpPr>
            <a:spLocks noGrp="1"/>
          </p:cNvSpPr>
          <p:nvPr>
            <p:ph idx="1"/>
          </p:nvPr>
        </p:nvSpPr>
        <p:spPr>
          <a:xfrm>
            <a:off x="5513614" y="866907"/>
            <a:ext cx="6068786" cy="4928300"/>
          </a:xfrm>
        </p:spPr>
        <p:txBody>
          <a:bodyPr anchor="ctr">
            <a:normAutofit/>
          </a:bodyPr>
          <a:lstStyle/>
          <a:p>
            <a:r>
              <a:rPr lang="en-US" sz="2000" dirty="0"/>
              <a:t>HOD#10</a:t>
            </a:r>
          </a:p>
          <a:p>
            <a:r>
              <a:rPr lang="en-US" sz="2000" dirty="0"/>
              <a:t>To evaluate for crystal arthropathy</a:t>
            </a:r>
          </a:p>
          <a:p>
            <a:pPr lvl="1"/>
            <a:r>
              <a:rPr lang="en-US" sz="1600" dirty="0"/>
              <a:t>Uric acid normal</a:t>
            </a:r>
          </a:p>
          <a:p>
            <a:pPr lvl="1"/>
            <a:r>
              <a:rPr lang="en-US" sz="1600" dirty="0"/>
              <a:t>Unable to perform crystal analysis as sample was sent in formalin fixative</a:t>
            </a:r>
          </a:p>
          <a:p>
            <a:pPr lvl="1"/>
            <a:r>
              <a:rPr lang="en-US" sz="1600" dirty="0"/>
              <a:t>Overall felt to be very unlikely</a:t>
            </a:r>
          </a:p>
          <a:p>
            <a:r>
              <a:rPr lang="en-US" sz="2000" dirty="0"/>
              <a:t>Differential: </a:t>
            </a:r>
            <a:r>
              <a:rPr lang="en-US" sz="2000" dirty="0" err="1"/>
              <a:t>irAE</a:t>
            </a:r>
            <a:r>
              <a:rPr lang="en-US" sz="2000" dirty="0"/>
              <a:t> inflammatory arthritis due to pembrolizumab</a:t>
            </a:r>
          </a:p>
          <a:p>
            <a:pPr lvl="1"/>
            <a:r>
              <a:rPr lang="en-US" sz="1600" dirty="0"/>
              <a:t>Considered prednisone but ultimately deferred</a:t>
            </a:r>
            <a:endParaRPr lang="en-US" sz="2000" dirty="0"/>
          </a:p>
          <a:p>
            <a:r>
              <a:rPr lang="en-US" sz="2000" dirty="0"/>
              <a:t>Feeling much better, discharged home with plans for outpatient follow up. </a:t>
            </a:r>
          </a:p>
        </p:txBody>
      </p:sp>
    </p:spTree>
    <p:extLst>
      <p:ext uri="{BB962C8B-B14F-4D97-AF65-F5344CB8AC3E}">
        <p14:creationId xmlns:p14="http://schemas.microsoft.com/office/powerpoint/2010/main" val="128108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1EB49AA-CB07-E7A7-B487-8A08B2AE79E6}"/>
              </a:ext>
            </a:extLst>
          </p:cNvPr>
          <p:cNvSpPr>
            <a:spLocks noGrp="1"/>
          </p:cNvSpPr>
          <p:nvPr>
            <p:ph type="title"/>
          </p:nvPr>
        </p:nvSpPr>
        <p:spPr>
          <a:xfrm>
            <a:off x="1139044" y="2090114"/>
            <a:ext cx="3542684" cy="2481886"/>
          </a:xfrm>
        </p:spPr>
        <p:txBody>
          <a:bodyPr>
            <a:normAutofit/>
          </a:bodyPr>
          <a:lstStyle/>
          <a:p>
            <a:pPr algn="ctr"/>
            <a:r>
              <a:rPr lang="en-US" dirty="0"/>
              <a:t>1 month later</a:t>
            </a:r>
          </a:p>
        </p:txBody>
      </p:sp>
      <p:sp>
        <p:nvSpPr>
          <p:cNvPr id="3" name="Content Placeholder 2">
            <a:extLst>
              <a:ext uri="{FF2B5EF4-FFF2-40B4-BE49-F238E27FC236}">
                <a16:creationId xmlns:a16="http://schemas.microsoft.com/office/drawing/2014/main" id="{A966D666-A18F-6FBA-F103-1A2729B08AEC}"/>
              </a:ext>
            </a:extLst>
          </p:cNvPr>
          <p:cNvSpPr>
            <a:spLocks noGrp="1"/>
          </p:cNvSpPr>
          <p:nvPr>
            <p:ph idx="1"/>
          </p:nvPr>
        </p:nvSpPr>
        <p:spPr>
          <a:xfrm>
            <a:off x="5513614" y="866907"/>
            <a:ext cx="6068786" cy="2925492"/>
          </a:xfrm>
        </p:spPr>
        <p:txBody>
          <a:bodyPr anchor="ctr">
            <a:normAutofit/>
          </a:bodyPr>
          <a:lstStyle/>
          <a:p>
            <a:r>
              <a:rPr lang="en-US" sz="2000" dirty="0"/>
              <a:t>Persistent serous discharge from incision</a:t>
            </a:r>
          </a:p>
          <a:p>
            <a:r>
              <a:rPr lang="en-US" sz="2000" dirty="0"/>
              <a:t>Repeat debridement by Podiatry</a:t>
            </a:r>
          </a:p>
          <a:p>
            <a:pPr lvl="1"/>
            <a:r>
              <a:rPr lang="en-US" sz="1600" dirty="0"/>
              <a:t>Significant tenosynovitis along peroneus brevis</a:t>
            </a:r>
          </a:p>
          <a:p>
            <a:pPr lvl="1"/>
            <a:r>
              <a:rPr lang="en-US" sz="1600" dirty="0"/>
              <a:t>2.5cm defect within lateral calcaneus</a:t>
            </a:r>
          </a:p>
          <a:p>
            <a:endParaRPr lang="en-US" sz="2000" dirty="0"/>
          </a:p>
        </p:txBody>
      </p:sp>
      <p:sp>
        <p:nvSpPr>
          <p:cNvPr id="4" name="TextBox 3">
            <a:extLst>
              <a:ext uri="{FF2B5EF4-FFF2-40B4-BE49-F238E27FC236}">
                <a16:creationId xmlns:a16="http://schemas.microsoft.com/office/drawing/2014/main" id="{BB7BD722-16D6-3A6F-0638-8D7A5C1B67D4}"/>
              </a:ext>
            </a:extLst>
          </p:cNvPr>
          <p:cNvSpPr txBox="1"/>
          <p:nvPr/>
        </p:nvSpPr>
        <p:spPr>
          <a:xfrm>
            <a:off x="6846220" y="3121478"/>
            <a:ext cx="2563368" cy="1077218"/>
          </a:xfrm>
          <a:prstGeom prst="rect">
            <a:avLst/>
          </a:prstGeom>
          <a:noFill/>
          <a:ln>
            <a:solidFill>
              <a:schemeClr val="tx1">
                <a:lumMod val="50000"/>
                <a:lumOff val="50000"/>
              </a:schemeClr>
            </a:solidFill>
          </a:ln>
        </p:spPr>
        <p:txBody>
          <a:bodyPr wrap="square" rtlCol="0">
            <a:spAutoFit/>
          </a:bodyPr>
          <a:lstStyle/>
          <a:p>
            <a:r>
              <a:rPr lang="en-US" sz="1600" u="sng" dirty="0"/>
              <a:t>Soft tissue, left ankle biopsy:</a:t>
            </a:r>
          </a:p>
          <a:p>
            <a:r>
              <a:rPr lang="en-US" sz="1600" dirty="0"/>
              <a:t>-Gangrenous soft tissue (necrosis and acute inflammation)</a:t>
            </a:r>
          </a:p>
        </p:txBody>
      </p:sp>
      <p:sp>
        <p:nvSpPr>
          <p:cNvPr id="5" name="TextBox 4">
            <a:extLst>
              <a:ext uri="{FF2B5EF4-FFF2-40B4-BE49-F238E27FC236}">
                <a16:creationId xmlns:a16="http://schemas.microsoft.com/office/drawing/2014/main" id="{9E6B4AE7-1717-CE4E-E077-FA6916C9F177}"/>
              </a:ext>
            </a:extLst>
          </p:cNvPr>
          <p:cNvSpPr txBox="1"/>
          <p:nvPr/>
        </p:nvSpPr>
        <p:spPr>
          <a:xfrm>
            <a:off x="6846220" y="4366918"/>
            <a:ext cx="2563368" cy="584775"/>
          </a:xfrm>
          <a:prstGeom prst="rect">
            <a:avLst/>
          </a:prstGeom>
          <a:noFill/>
          <a:ln>
            <a:solidFill>
              <a:schemeClr val="tx1">
                <a:lumMod val="50000"/>
                <a:lumOff val="50000"/>
              </a:schemeClr>
            </a:solidFill>
          </a:ln>
        </p:spPr>
        <p:txBody>
          <a:bodyPr wrap="square" rtlCol="0">
            <a:spAutoFit/>
          </a:bodyPr>
          <a:lstStyle/>
          <a:p>
            <a:r>
              <a:rPr lang="en-US" sz="1600" u="sng" dirty="0"/>
              <a:t>Bone, left calcaneus biopsy:</a:t>
            </a:r>
          </a:p>
          <a:p>
            <a:r>
              <a:rPr lang="en-US" sz="1600" dirty="0"/>
              <a:t>-Acute osteomyelitis</a:t>
            </a:r>
          </a:p>
        </p:txBody>
      </p:sp>
      <p:sp>
        <p:nvSpPr>
          <p:cNvPr id="6" name="TextBox 5">
            <a:extLst>
              <a:ext uri="{FF2B5EF4-FFF2-40B4-BE49-F238E27FC236}">
                <a16:creationId xmlns:a16="http://schemas.microsoft.com/office/drawing/2014/main" id="{36C4282F-28D0-2123-9F71-D1B2A2DCC74A}"/>
              </a:ext>
            </a:extLst>
          </p:cNvPr>
          <p:cNvSpPr txBox="1"/>
          <p:nvPr/>
        </p:nvSpPr>
        <p:spPr>
          <a:xfrm>
            <a:off x="6846220" y="5112849"/>
            <a:ext cx="2563368" cy="830997"/>
          </a:xfrm>
          <a:prstGeom prst="rect">
            <a:avLst/>
          </a:prstGeom>
          <a:noFill/>
          <a:ln>
            <a:solidFill>
              <a:schemeClr val="tx1">
                <a:lumMod val="50000"/>
                <a:lumOff val="50000"/>
              </a:schemeClr>
            </a:solidFill>
          </a:ln>
        </p:spPr>
        <p:txBody>
          <a:bodyPr wrap="square" rtlCol="0">
            <a:spAutoFit/>
          </a:bodyPr>
          <a:lstStyle/>
          <a:p>
            <a:r>
              <a:rPr lang="en-US" sz="1600" u="sng" dirty="0"/>
              <a:t>Tendon, left ankle biopsy:</a:t>
            </a:r>
          </a:p>
          <a:p>
            <a:r>
              <a:rPr lang="en-US" sz="1600" dirty="0"/>
              <a:t>-Granulomatous inflammation, necrotizing. </a:t>
            </a:r>
          </a:p>
        </p:txBody>
      </p:sp>
    </p:spTree>
    <p:extLst>
      <p:ext uri="{BB962C8B-B14F-4D97-AF65-F5344CB8AC3E}">
        <p14:creationId xmlns:p14="http://schemas.microsoft.com/office/powerpoint/2010/main" val="389740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1EB49AA-CB07-E7A7-B487-8A08B2AE79E6}"/>
              </a:ext>
            </a:extLst>
          </p:cNvPr>
          <p:cNvSpPr>
            <a:spLocks noGrp="1"/>
          </p:cNvSpPr>
          <p:nvPr>
            <p:ph type="title"/>
          </p:nvPr>
        </p:nvSpPr>
        <p:spPr>
          <a:xfrm>
            <a:off x="1139044" y="2090114"/>
            <a:ext cx="3542684" cy="2481886"/>
          </a:xfrm>
        </p:spPr>
        <p:txBody>
          <a:bodyPr>
            <a:normAutofit/>
          </a:bodyPr>
          <a:lstStyle/>
          <a:p>
            <a:pPr algn="ctr"/>
            <a:r>
              <a:rPr lang="en-US" dirty="0"/>
              <a:t>1 week later</a:t>
            </a:r>
          </a:p>
        </p:txBody>
      </p:sp>
      <p:sp>
        <p:nvSpPr>
          <p:cNvPr id="3" name="Content Placeholder 2">
            <a:extLst>
              <a:ext uri="{FF2B5EF4-FFF2-40B4-BE49-F238E27FC236}">
                <a16:creationId xmlns:a16="http://schemas.microsoft.com/office/drawing/2014/main" id="{A966D666-A18F-6FBA-F103-1A2729B08AEC}"/>
              </a:ext>
            </a:extLst>
          </p:cNvPr>
          <p:cNvSpPr>
            <a:spLocks noGrp="1"/>
          </p:cNvSpPr>
          <p:nvPr>
            <p:ph idx="1"/>
          </p:nvPr>
        </p:nvSpPr>
        <p:spPr>
          <a:xfrm>
            <a:off x="5649882" y="1646508"/>
            <a:ext cx="5770082" cy="2925492"/>
          </a:xfrm>
        </p:spPr>
        <p:txBody>
          <a:bodyPr anchor="ctr">
            <a:normAutofit/>
          </a:bodyPr>
          <a:lstStyle/>
          <a:p>
            <a:r>
              <a:rPr lang="en-US" sz="2000" dirty="0"/>
              <a:t>Culture from inpatient I&amp;D:</a:t>
            </a:r>
            <a:br>
              <a:rPr lang="en-US" sz="2000" dirty="0"/>
            </a:br>
            <a:r>
              <a:rPr lang="en-US" sz="2000" dirty="0">
                <a:highlight>
                  <a:srgbClr val="FFFF00"/>
                </a:highlight>
              </a:rPr>
              <a:t>+AFB, mycobacterium tuberculosis</a:t>
            </a:r>
            <a:br>
              <a:rPr lang="en-US" sz="1600" dirty="0"/>
            </a:br>
            <a:br>
              <a:rPr lang="en-US" sz="1600" dirty="0"/>
            </a:br>
            <a:endParaRPr lang="en-US" sz="1600" dirty="0"/>
          </a:p>
          <a:p>
            <a:r>
              <a:rPr lang="en-US" sz="2000" dirty="0"/>
              <a:t>Referred back to ID: </a:t>
            </a:r>
            <a:br>
              <a:rPr lang="en-US" sz="2000" dirty="0"/>
            </a:br>
            <a:r>
              <a:rPr lang="en-US" sz="2000" dirty="0"/>
              <a:t>3 months RIPE </a:t>
            </a:r>
            <a:r>
              <a:rPr lang="en-US" sz="2000" dirty="0">
                <a:sym typeface="Wingdings" pitchFamily="2" charset="2"/>
              </a:rPr>
              <a:t> 6 months rifampin + isoniazid</a:t>
            </a:r>
            <a:endParaRPr lang="en-US" sz="2000" dirty="0"/>
          </a:p>
        </p:txBody>
      </p:sp>
    </p:spTree>
    <p:extLst>
      <p:ext uri="{BB962C8B-B14F-4D97-AF65-F5344CB8AC3E}">
        <p14:creationId xmlns:p14="http://schemas.microsoft.com/office/powerpoint/2010/main" val="177021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74445D2-A9AE-8BD3-8A4E-C2CD34FC8157}"/>
              </a:ext>
            </a:extLst>
          </p:cNvPr>
          <p:cNvSpPr>
            <a:spLocks noGrp="1"/>
          </p:cNvSpPr>
          <p:nvPr>
            <p:ph type="title"/>
          </p:nvPr>
        </p:nvSpPr>
        <p:spPr>
          <a:xfrm>
            <a:off x="838200" y="713312"/>
            <a:ext cx="4038600" cy="5431376"/>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7296AD71-481E-245D-B6F5-1BE3D9874E2C}"/>
              </a:ext>
            </a:extLst>
          </p:cNvPr>
          <p:cNvSpPr>
            <a:spLocks noGrp="1"/>
          </p:cNvSpPr>
          <p:nvPr>
            <p:ph idx="1"/>
          </p:nvPr>
        </p:nvSpPr>
        <p:spPr>
          <a:xfrm>
            <a:off x="6095999" y="713313"/>
            <a:ext cx="5257801" cy="5431376"/>
          </a:xfrm>
        </p:spPr>
        <p:txBody>
          <a:bodyPr anchor="ctr">
            <a:normAutofit/>
          </a:bodyPr>
          <a:lstStyle/>
          <a:p>
            <a:r>
              <a:rPr lang="en-US" sz="2000"/>
              <a:t>TB presents a diagnostic challenge due to poor culture yield and limited reliability of IGRA in immunocompromised patients with poor mitogen response. </a:t>
            </a:r>
          </a:p>
          <a:p>
            <a:r>
              <a:rPr lang="en-US" sz="2000"/>
              <a:t>Our patient had:</a:t>
            </a:r>
          </a:p>
          <a:p>
            <a:pPr lvl="1"/>
            <a:r>
              <a:rPr lang="en-US" sz="2000"/>
              <a:t>Negative PPD at time of immigration to US</a:t>
            </a:r>
          </a:p>
          <a:p>
            <a:pPr lvl="1"/>
            <a:r>
              <a:rPr lang="en-US" sz="2000"/>
              <a:t>Negative IGRA (Quant) and AFB by BAL 2 years prior during workup for CMV pneumonitis</a:t>
            </a:r>
          </a:p>
        </p:txBody>
      </p:sp>
    </p:spTree>
    <p:extLst>
      <p:ext uri="{BB962C8B-B14F-4D97-AF65-F5344CB8AC3E}">
        <p14:creationId xmlns:p14="http://schemas.microsoft.com/office/powerpoint/2010/main" val="362100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5254C80-CF7E-A796-E847-BDFE7ACBAFEC}"/>
              </a:ext>
            </a:extLst>
          </p:cNvPr>
          <p:cNvSpPr>
            <a:spLocks noGrp="1"/>
          </p:cNvSpPr>
          <p:nvPr>
            <p:ph type="title"/>
          </p:nvPr>
        </p:nvSpPr>
        <p:spPr>
          <a:xfrm>
            <a:off x="838200" y="713312"/>
            <a:ext cx="4038600" cy="5431376"/>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5BA52D20-A564-AE54-A584-430F2C034F16}"/>
              </a:ext>
            </a:extLst>
          </p:cNvPr>
          <p:cNvSpPr>
            <a:spLocks noGrp="1"/>
          </p:cNvSpPr>
          <p:nvPr>
            <p:ph idx="1"/>
          </p:nvPr>
        </p:nvSpPr>
        <p:spPr>
          <a:xfrm>
            <a:off x="6095999" y="713313"/>
            <a:ext cx="5257801" cy="5431376"/>
          </a:xfrm>
        </p:spPr>
        <p:txBody>
          <a:bodyPr anchor="ctr">
            <a:normAutofit/>
          </a:bodyPr>
          <a:lstStyle/>
          <a:p>
            <a:r>
              <a:rPr lang="en-US" sz="2000"/>
              <a:t>Proposed theories of ICI-TB association:</a:t>
            </a:r>
          </a:p>
          <a:p>
            <a:pPr lvl="1"/>
            <a:r>
              <a:rPr lang="en-US" sz="2000"/>
              <a:t>Disruption of cellular immune response due to concurrent medications (steroids, chemo) and/or cancer-induced immunosuppression</a:t>
            </a:r>
          </a:p>
          <a:p>
            <a:pPr lvl="1"/>
            <a:r>
              <a:rPr lang="en-US" sz="2000"/>
              <a:t>Direct effect of ICIs</a:t>
            </a:r>
          </a:p>
          <a:p>
            <a:pPr lvl="1"/>
            <a:r>
              <a:rPr lang="en-US" sz="2000"/>
              <a:t>Immune reconstitution-like reaction to subclinical TB, similar to patients with AIDS during recovery of their CD4 T-cell population</a:t>
            </a:r>
          </a:p>
        </p:txBody>
      </p:sp>
    </p:spTree>
    <p:extLst>
      <p:ext uri="{BB962C8B-B14F-4D97-AF65-F5344CB8AC3E}">
        <p14:creationId xmlns:p14="http://schemas.microsoft.com/office/powerpoint/2010/main" val="304384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EEA24C8-F408-1302-6CF5-1E971D3D6456}"/>
              </a:ext>
            </a:extLst>
          </p:cNvPr>
          <p:cNvSpPr>
            <a:spLocks noGrp="1"/>
          </p:cNvSpPr>
          <p:nvPr>
            <p:ph type="title"/>
          </p:nvPr>
        </p:nvSpPr>
        <p:spPr>
          <a:xfrm>
            <a:off x="838200" y="713312"/>
            <a:ext cx="4038600" cy="5431376"/>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4656A3EB-98E5-4A68-9F59-C45C3EA5C7BE}"/>
              </a:ext>
            </a:extLst>
          </p:cNvPr>
          <p:cNvSpPr>
            <a:spLocks noGrp="1"/>
          </p:cNvSpPr>
          <p:nvPr>
            <p:ph idx="1"/>
          </p:nvPr>
        </p:nvSpPr>
        <p:spPr>
          <a:xfrm>
            <a:off x="6095999" y="713313"/>
            <a:ext cx="5257801" cy="5431376"/>
          </a:xfrm>
        </p:spPr>
        <p:txBody>
          <a:bodyPr anchor="ctr">
            <a:normAutofit/>
          </a:bodyPr>
          <a:lstStyle/>
          <a:p>
            <a:r>
              <a:rPr lang="en-US" sz="2000"/>
              <a:t>Need improved recognition and early engagement of rheumatologists in evaluating potential musculoskeletal irAEs in patients on ICIs. </a:t>
            </a:r>
          </a:p>
          <a:p>
            <a:pPr lvl="1"/>
            <a:r>
              <a:rPr lang="en-US" sz="2000"/>
              <a:t>Prior to hospitalization she had been evaluated by Oncology, 2 Orthopedists and a Podiatrist for ankle pain. </a:t>
            </a:r>
          </a:p>
        </p:txBody>
      </p:sp>
    </p:spTree>
    <p:extLst>
      <p:ext uri="{BB962C8B-B14F-4D97-AF65-F5344CB8AC3E}">
        <p14:creationId xmlns:p14="http://schemas.microsoft.com/office/powerpoint/2010/main" val="88686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8E28891-C70A-C8D1-42CD-6A561776EFC0}"/>
              </a:ext>
            </a:extLst>
          </p:cNvPr>
          <p:cNvSpPr>
            <a:spLocks noGrp="1"/>
          </p:cNvSpPr>
          <p:nvPr>
            <p:ph type="title"/>
          </p:nvPr>
        </p:nvSpPr>
        <p:spPr>
          <a:xfrm>
            <a:off x="838200" y="713312"/>
            <a:ext cx="4038600" cy="5431376"/>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8EF4482D-C840-B861-F69B-6218AF2E9E33}"/>
              </a:ext>
            </a:extLst>
          </p:cNvPr>
          <p:cNvSpPr>
            <a:spLocks noGrp="1"/>
          </p:cNvSpPr>
          <p:nvPr>
            <p:ph idx="1"/>
          </p:nvPr>
        </p:nvSpPr>
        <p:spPr>
          <a:xfrm>
            <a:off x="6095999" y="713313"/>
            <a:ext cx="5257801" cy="5431376"/>
          </a:xfrm>
        </p:spPr>
        <p:txBody>
          <a:bodyPr anchor="ctr">
            <a:normAutofit/>
          </a:bodyPr>
          <a:lstStyle/>
          <a:p>
            <a:r>
              <a:rPr lang="en-US" sz="2000" dirty="0"/>
              <a:t>Although ICIs are “immune-activating” and not “immunosuppressive” in the sense of traditional chemotherapy, the downstream effects of these immunomodulatory drugs are not yet well understood. </a:t>
            </a:r>
            <a:br>
              <a:rPr lang="en-US" sz="2000" dirty="0"/>
            </a:br>
            <a:endParaRPr lang="en-US" sz="2000" dirty="0"/>
          </a:p>
          <a:p>
            <a:r>
              <a:rPr lang="en-US" sz="2000" dirty="0"/>
              <a:t>Further investigation is needed as we continue to weigh the risks and benefits of combining ICIs with steroids, anti-metabolites or biologic medications for patients who (a) develop </a:t>
            </a:r>
            <a:r>
              <a:rPr lang="en-US" sz="2000"/>
              <a:t>irAEs</a:t>
            </a:r>
            <a:r>
              <a:rPr lang="en-US" sz="2000" dirty="0"/>
              <a:t> or (b) have concomitant cancer and pre-existing autoimmune diseases, especially as ICI use becomes more prevalent in TB endemic regions. </a:t>
            </a:r>
          </a:p>
        </p:txBody>
      </p:sp>
    </p:spTree>
    <p:extLst>
      <p:ext uri="{BB962C8B-B14F-4D97-AF65-F5344CB8AC3E}">
        <p14:creationId xmlns:p14="http://schemas.microsoft.com/office/powerpoint/2010/main" val="163455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63B95DB2-7FCF-4E83-B182-2EF6E19210A8}"/>
              </a:ext>
            </a:extLst>
          </p:cNvPr>
          <p:cNvSpPr>
            <a:spLocks noGrp="1"/>
          </p:cNvSpPr>
          <p:nvPr>
            <p:ph type="title"/>
          </p:nvPr>
        </p:nvSpPr>
        <p:spPr>
          <a:xfrm>
            <a:off x="8569453" y="2503564"/>
            <a:ext cx="3619499" cy="1850872"/>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108D6254-E7D1-A5E2-00F0-6F7011A4175D}"/>
              </a:ext>
            </a:extLst>
          </p:cNvPr>
          <p:cNvSpPr>
            <a:spLocks noGrp="1"/>
          </p:cNvSpPr>
          <p:nvPr>
            <p:ph idx="1"/>
          </p:nvPr>
        </p:nvSpPr>
        <p:spPr>
          <a:xfrm>
            <a:off x="838201" y="740229"/>
            <a:ext cx="5669806" cy="5436734"/>
          </a:xfrm>
        </p:spPr>
        <p:txBody>
          <a:bodyPr anchor="ctr">
            <a:normAutofit/>
          </a:bodyPr>
          <a:lstStyle/>
          <a:p>
            <a:r>
              <a:rPr lang="en-US" sz="2000"/>
              <a:t>Anastasopoulou, A., et al. Reactivation of tuberculosis in cancer patients following administration of immune checkpoint inhibitors: current evidence and clinical practice recommendations. Journal for Immunotherapy of cancer (2019) 7:329. </a:t>
            </a:r>
          </a:p>
          <a:p>
            <a:r>
              <a:rPr lang="en-US" sz="2000"/>
              <a:t>Langan, E.A., et al. Immune checkpoint inhibitors and tuberculosis: an old disease in a new context. Lancet Oncol (2020) 21:e55-65. </a:t>
            </a:r>
          </a:p>
          <a:p>
            <a:r>
              <a:rPr lang="en-US" sz="2000"/>
              <a:t>Stroh, G., et al. Active and latent tuberculosis infections in patients treated with immune checkpoint inhibitors in a non-endemic tuberculosis area. Cancer Immunology, Immunotherapy (2021) 70:3105-3111. </a:t>
            </a:r>
          </a:p>
          <a:p>
            <a:endParaRPr lang="en-US" sz="2000"/>
          </a:p>
        </p:txBody>
      </p:sp>
    </p:spTree>
    <p:extLst>
      <p:ext uri="{BB962C8B-B14F-4D97-AF65-F5344CB8AC3E}">
        <p14:creationId xmlns:p14="http://schemas.microsoft.com/office/powerpoint/2010/main" val="104973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pic>
        <p:nvPicPr>
          <p:cNvPr id="6" name="Picture 5" descr="A desert with cacti&#10;&#10;Description automatically generated with low confidence">
            <a:extLst>
              <a:ext uri="{FF2B5EF4-FFF2-40B4-BE49-F238E27FC236}">
                <a16:creationId xmlns:a16="http://schemas.microsoft.com/office/drawing/2014/main" id="{2C919ADC-5093-C868-201F-24D79BE1D003}"/>
              </a:ext>
            </a:extLst>
          </p:cNvPr>
          <p:cNvPicPr>
            <a:picLocks noChangeAspect="1"/>
          </p:cNvPicPr>
          <p:nvPr/>
        </p:nvPicPr>
        <p:blipFill rotWithShape="1">
          <a:blip r:embed="rId2"/>
          <a:srcRect t="5840" r="4" b="4"/>
          <a:stretch/>
        </p:blipFill>
        <p:spPr>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p:spPr>
      </p:pic>
      <p:pic>
        <p:nvPicPr>
          <p:cNvPr id="4" name="Picture 3" descr="A picture containing outdoor, sky, tree, nature&#10;&#10;Description automatically generated">
            <a:extLst>
              <a:ext uri="{FF2B5EF4-FFF2-40B4-BE49-F238E27FC236}">
                <a16:creationId xmlns:a16="http://schemas.microsoft.com/office/drawing/2014/main" id="{1A441161-BAEA-8EC0-7CEF-E75BC7319EC6}"/>
              </a:ext>
            </a:extLst>
          </p:cNvPr>
          <p:cNvPicPr>
            <a:picLocks noChangeAspect="1"/>
          </p:cNvPicPr>
          <p:nvPr/>
        </p:nvPicPr>
        <p:blipFill rotWithShape="1">
          <a:blip r:embed="rId3"/>
          <a:srcRect t="12717"/>
          <a:stretch/>
        </p:blipFill>
        <p:spPr>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sp>
        <p:nvSpPr>
          <p:cNvPr id="21" name="Freeform: Shape 20">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outdoor, sky, ground, plant&#10;&#10;Description automatically generated">
            <a:extLst>
              <a:ext uri="{FF2B5EF4-FFF2-40B4-BE49-F238E27FC236}">
                <a16:creationId xmlns:a16="http://schemas.microsoft.com/office/drawing/2014/main" id="{1707D252-6BB6-DC8E-E54D-6C1983BAD0A9}"/>
              </a:ext>
            </a:extLst>
          </p:cNvPr>
          <p:cNvPicPr>
            <a:picLocks noChangeAspect="1"/>
          </p:cNvPicPr>
          <p:nvPr/>
        </p:nvPicPr>
        <p:blipFill rotWithShape="1">
          <a:blip r:embed="rId4"/>
          <a:srcRect t="3754" r="-4" b="2391"/>
          <a:stretch/>
        </p:blipFill>
        <p:spPr>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p:spPr>
      </p:pic>
      <p:sp>
        <p:nvSpPr>
          <p:cNvPr id="2" name="Title 1">
            <a:extLst>
              <a:ext uri="{FF2B5EF4-FFF2-40B4-BE49-F238E27FC236}">
                <a16:creationId xmlns:a16="http://schemas.microsoft.com/office/drawing/2014/main" id="{97A28E7F-431C-73FF-E45C-399207530494}"/>
              </a:ext>
            </a:extLst>
          </p:cNvPr>
          <p:cNvSpPr>
            <a:spLocks noGrp="1"/>
          </p:cNvSpPr>
          <p:nvPr>
            <p:ph type="title"/>
          </p:nvPr>
        </p:nvSpPr>
        <p:spPr>
          <a:xfrm>
            <a:off x="417367" y="4870860"/>
            <a:ext cx="5257800" cy="1195787"/>
          </a:xfrm>
        </p:spPr>
        <p:txBody>
          <a:bodyPr vert="horz" lIns="91440" tIns="45720" rIns="91440" bIns="45720" rtlCol="0" anchor="b">
            <a:normAutofit/>
          </a:bodyPr>
          <a:lstStyle/>
          <a:p>
            <a:r>
              <a:rPr lang="en-US" sz="5200" kern="1200" dirty="0">
                <a:solidFill>
                  <a:schemeClr val="tx1"/>
                </a:solidFill>
                <a:latin typeface="+mj-lt"/>
                <a:ea typeface="+mj-ea"/>
                <a:cs typeface="+mj-cs"/>
              </a:rPr>
              <a:t>Thank you</a:t>
            </a:r>
          </a:p>
        </p:txBody>
      </p:sp>
    </p:spTree>
    <p:extLst>
      <p:ext uri="{BB962C8B-B14F-4D97-AF65-F5344CB8AC3E}">
        <p14:creationId xmlns:p14="http://schemas.microsoft.com/office/powerpoint/2010/main" val="196776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B873C9C-DF8F-9CA0-DBBE-C316AD08633B}"/>
              </a:ext>
            </a:extLst>
          </p:cNvPr>
          <p:cNvSpPr>
            <a:spLocks noGrp="1"/>
          </p:cNvSpPr>
          <p:nvPr>
            <p:ph type="title"/>
          </p:nvPr>
        </p:nvSpPr>
        <p:spPr>
          <a:xfrm>
            <a:off x="1139044" y="2090114"/>
            <a:ext cx="3382890" cy="2481886"/>
          </a:xfrm>
        </p:spPr>
        <p:txBody>
          <a:bodyPr>
            <a:normAutofit/>
          </a:bodyPr>
          <a:lstStyle/>
          <a:p>
            <a:pPr algn="ctr"/>
            <a:r>
              <a:rPr lang="en-US" dirty="0"/>
              <a:t>Background</a:t>
            </a:r>
            <a:endParaRPr lang="en-US"/>
          </a:p>
        </p:txBody>
      </p:sp>
      <p:sp>
        <p:nvSpPr>
          <p:cNvPr id="3" name="Content Placeholder 2">
            <a:extLst>
              <a:ext uri="{FF2B5EF4-FFF2-40B4-BE49-F238E27FC236}">
                <a16:creationId xmlns:a16="http://schemas.microsoft.com/office/drawing/2014/main" id="{B95AEAE2-1417-C2F7-6C6B-34866B0D6F6F}"/>
              </a:ext>
            </a:extLst>
          </p:cNvPr>
          <p:cNvSpPr>
            <a:spLocks noGrp="1"/>
          </p:cNvSpPr>
          <p:nvPr>
            <p:ph idx="1"/>
          </p:nvPr>
        </p:nvSpPr>
        <p:spPr>
          <a:xfrm>
            <a:off x="5285014" y="964850"/>
            <a:ext cx="6068786" cy="4928300"/>
          </a:xfrm>
        </p:spPr>
        <p:txBody>
          <a:bodyPr anchor="ctr">
            <a:normAutofit/>
          </a:bodyPr>
          <a:lstStyle/>
          <a:p>
            <a:r>
              <a:rPr lang="en-US" sz="2000"/>
              <a:t>Immune checkpoint inhibitors (ICIs) are revolutionizing oncologic care, with increasing recognition and attention to immune-related adverse events (irAEs). </a:t>
            </a:r>
          </a:p>
          <a:p>
            <a:r>
              <a:rPr lang="en-US" sz="2000"/>
              <a:t>Concomitantly there have been several case reports and case series of mycobacterial tuberculosis (TB) during ICI use. </a:t>
            </a:r>
          </a:p>
          <a:p>
            <a:pPr lvl="1"/>
            <a:r>
              <a:rPr lang="en-US" sz="2000"/>
              <a:t>Majority pulmonary TB, in patients with non-small cell lung cancer (NSCLC), melanoma, lymphoma</a:t>
            </a:r>
          </a:p>
          <a:p>
            <a:pPr lvl="1"/>
            <a:r>
              <a:rPr lang="en-US" sz="2000"/>
              <a:t>Small, single-center retrospective reviews have had mixed findings</a:t>
            </a:r>
          </a:p>
          <a:p>
            <a:pPr lvl="1"/>
            <a:r>
              <a:rPr lang="en-US" sz="2000"/>
              <a:t>Only 1 case each of pericardial, hepatic and vertebral TB</a:t>
            </a:r>
          </a:p>
        </p:txBody>
      </p:sp>
    </p:spTree>
    <p:extLst>
      <p:ext uri="{BB962C8B-B14F-4D97-AF65-F5344CB8AC3E}">
        <p14:creationId xmlns:p14="http://schemas.microsoft.com/office/powerpoint/2010/main" val="41189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009DC2B-05FB-92E5-CD76-A3CD01BB16EC}"/>
              </a:ext>
            </a:extLst>
          </p:cNvPr>
          <p:cNvSpPr>
            <a:spLocks noGrp="1"/>
          </p:cNvSpPr>
          <p:nvPr>
            <p:ph type="title"/>
          </p:nvPr>
        </p:nvSpPr>
        <p:spPr>
          <a:xfrm>
            <a:off x="1139044" y="2090114"/>
            <a:ext cx="3382890" cy="2481886"/>
          </a:xfrm>
        </p:spPr>
        <p:txBody>
          <a:bodyPr vert="horz" lIns="91440" tIns="45720" rIns="91440" bIns="45720" rtlCol="0">
            <a:normAutofit/>
          </a:bodyPr>
          <a:lstStyle/>
          <a:p>
            <a:pPr algn="ctr"/>
            <a:r>
              <a:rPr lang="en-US" kern="1200">
                <a:latin typeface="+mj-lt"/>
                <a:ea typeface="+mj-ea"/>
                <a:cs typeface="+mj-cs"/>
              </a:rPr>
              <a:t>Purpose</a:t>
            </a:r>
          </a:p>
        </p:txBody>
      </p:sp>
      <p:sp>
        <p:nvSpPr>
          <p:cNvPr id="3" name="Content Placeholder 2">
            <a:extLst>
              <a:ext uri="{FF2B5EF4-FFF2-40B4-BE49-F238E27FC236}">
                <a16:creationId xmlns:a16="http://schemas.microsoft.com/office/drawing/2014/main" id="{563BDAA3-78C0-34DA-FD77-3BC9ECC3485B}"/>
              </a:ext>
            </a:extLst>
          </p:cNvPr>
          <p:cNvSpPr>
            <a:spLocks noGrp="1"/>
          </p:cNvSpPr>
          <p:nvPr>
            <p:ph idx="1"/>
          </p:nvPr>
        </p:nvSpPr>
        <p:spPr>
          <a:xfrm>
            <a:off x="5285014" y="964850"/>
            <a:ext cx="6068786" cy="4928300"/>
          </a:xfrm>
        </p:spPr>
        <p:txBody>
          <a:bodyPr vert="horz" lIns="91440" tIns="45720" rIns="91440" bIns="45720" rtlCol="0" anchor="ctr">
            <a:normAutofit/>
          </a:bodyPr>
          <a:lstStyle/>
          <a:p>
            <a:pPr marL="0" indent="0">
              <a:buNone/>
            </a:pPr>
            <a:r>
              <a:rPr lang="en-US" sz="2000" kern="1200">
                <a:latin typeface="+mn-lt"/>
                <a:ea typeface="+mn-ea"/>
                <a:cs typeface="+mn-cs"/>
              </a:rPr>
              <a:t>Recognize the rare infectious musculoskeletal complications in lymphoma patients on pembrolizumab</a:t>
            </a:r>
          </a:p>
        </p:txBody>
      </p:sp>
    </p:spTree>
    <p:extLst>
      <p:ext uri="{BB962C8B-B14F-4D97-AF65-F5344CB8AC3E}">
        <p14:creationId xmlns:p14="http://schemas.microsoft.com/office/powerpoint/2010/main" val="148401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1EB49AA-CB07-E7A7-B487-8A08B2AE79E6}"/>
              </a:ext>
            </a:extLst>
          </p:cNvPr>
          <p:cNvSpPr>
            <a:spLocks noGrp="1"/>
          </p:cNvSpPr>
          <p:nvPr>
            <p:ph type="title"/>
          </p:nvPr>
        </p:nvSpPr>
        <p:spPr>
          <a:xfrm>
            <a:off x="1139044" y="2090114"/>
            <a:ext cx="3382890" cy="2481886"/>
          </a:xfrm>
        </p:spPr>
        <p:txBody>
          <a:bodyPr>
            <a:normAutofit/>
          </a:bodyPr>
          <a:lstStyle/>
          <a:p>
            <a:pPr algn="ctr"/>
            <a:r>
              <a:rPr lang="en-US"/>
              <a:t>Case Description</a:t>
            </a:r>
          </a:p>
        </p:txBody>
      </p:sp>
      <p:sp>
        <p:nvSpPr>
          <p:cNvPr id="3" name="Content Placeholder 2">
            <a:extLst>
              <a:ext uri="{FF2B5EF4-FFF2-40B4-BE49-F238E27FC236}">
                <a16:creationId xmlns:a16="http://schemas.microsoft.com/office/drawing/2014/main" id="{A966D666-A18F-6FBA-F103-1A2729B08AEC}"/>
              </a:ext>
            </a:extLst>
          </p:cNvPr>
          <p:cNvSpPr>
            <a:spLocks noGrp="1"/>
          </p:cNvSpPr>
          <p:nvPr>
            <p:ph idx="1"/>
          </p:nvPr>
        </p:nvSpPr>
        <p:spPr>
          <a:xfrm>
            <a:off x="5285014" y="964850"/>
            <a:ext cx="6068786" cy="4928300"/>
          </a:xfrm>
        </p:spPr>
        <p:txBody>
          <a:bodyPr anchor="ctr">
            <a:normAutofit/>
          </a:bodyPr>
          <a:lstStyle/>
          <a:p>
            <a:r>
              <a:rPr lang="en-US" sz="2000" dirty="0"/>
              <a:t>51 year old Filipino female presenting with</a:t>
            </a:r>
          </a:p>
          <a:p>
            <a:pPr lvl="1"/>
            <a:r>
              <a:rPr lang="en-US" sz="2000" dirty="0"/>
              <a:t>Subacute fever for 3 months, associated with left ankle pain and swelling</a:t>
            </a:r>
          </a:p>
          <a:p>
            <a:pPr lvl="2"/>
            <a:r>
              <a:rPr lang="en-US" sz="1600" dirty="0"/>
              <a:t>Inflammatory pattern: prolonged AM stiffness, mild improvement throughout the day</a:t>
            </a:r>
          </a:p>
          <a:p>
            <a:pPr lvl="1"/>
            <a:r>
              <a:rPr lang="en-US" sz="2000" dirty="0"/>
              <a:t>2 week episode of non-bloody diarrhea that self-resolved</a:t>
            </a:r>
          </a:p>
          <a:p>
            <a:pPr lvl="1"/>
            <a:r>
              <a:rPr lang="en-US" sz="2000" dirty="0"/>
              <a:t>Remote trauma to left ankle as a child in Philippines, treated by a local healer</a:t>
            </a:r>
          </a:p>
        </p:txBody>
      </p:sp>
    </p:spTree>
    <p:extLst>
      <p:ext uri="{BB962C8B-B14F-4D97-AF65-F5344CB8AC3E}">
        <p14:creationId xmlns:p14="http://schemas.microsoft.com/office/powerpoint/2010/main" val="129208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FD6CB93-A573-FBD1-50AC-DB427A253E32}"/>
              </a:ext>
            </a:extLst>
          </p:cNvPr>
          <p:cNvSpPr>
            <a:spLocks noGrp="1"/>
          </p:cNvSpPr>
          <p:nvPr>
            <p:ph type="title"/>
          </p:nvPr>
        </p:nvSpPr>
        <p:spPr>
          <a:xfrm>
            <a:off x="1139044" y="2090114"/>
            <a:ext cx="3382890" cy="2481886"/>
          </a:xfrm>
        </p:spPr>
        <p:txBody>
          <a:bodyPr>
            <a:normAutofit/>
          </a:bodyPr>
          <a:lstStyle/>
          <a:p>
            <a:pPr algn="ctr"/>
            <a:r>
              <a:rPr lang="en-US" dirty="0"/>
              <a:t>Relevant Past Medical History</a:t>
            </a:r>
            <a:endParaRPr lang="en-US"/>
          </a:p>
        </p:txBody>
      </p:sp>
      <p:sp>
        <p:nvSpPr>
          <p:cNvPr id="3" name="Content Placeholder 2">
            <a:extLst>
              <a:ext uri="{FF2B5EF4-FFF2-40B4-BE49-F238E27FC236}">
                <a16:creationId xmlns:a16="http://schemas.microsoft.com/office/drawing/2014/main" id="{BFF1CB7F-C457-6A2E-37B4-F9C156B141DF}"/>
              </a:ext>
            </a:extLst>
          </p:cNvPr>
          <p:cNvSpPr>
            <a:spLocks noGrp="1"/>
          </p:cNvSpPr>
          <p:nvPr>
            <p:ph idx="1"/>
          </p:nvPr>
        </p:nvSpPr>
        <p:spPr>
          <a:xfrm>
            <a:off x="5285014" y="964850"/>
            <a:ext cx="6068786" cy="4928300"/>
          </a:xfrm>
        </p:spPr>
        <p:txBody>
          <a:bodyPr anchor="ctr">
            <a:normAutofit/>
          </a:bodyPr>
          <a:lstStyle/>
          <a:p>
            <a:r>
              <a:rPr lang="en-US" sz="2000"/>
              <a:t>Primary CNS lymphoma (DLBCL), in remission</a:t>
            </a:r>
          </a:p>
          <a:p>
            <a:pPr lvl="1"/>
            <a:r>
              <a:rPr lang="en-US" sz="2000"/>
              <a:t>Pembrolizumab monotherapy for 18 months</a:t>
            </a:r>
          </a:p>
          <a:p>
            <a:pPr lvl="1"/>
            <a:r>
              <a:rPr lang="en-US" sz="2000"/>
              <a:t>Prior treatment: high dose chemotherapy, autologous stem cell transplant (HDC-ASCT), ibrutinib, nivolumab</a:t>
            </a:r>
          </a:p>
          <a:p>
            <a:r>
              <a:rPr lang="en-US" sz="2000"/>
              <a:t>Chronic hepatitis B on entecavir</a:t>
            </a:r>
          </a:p>
          <a:p>
            <a:r>
              <a:rPr lang="en-US" sz="2000"/>
              <a:t>History of CMV pneumonitis on valacyclovir</a:t>
            </a:r>
          </a:p>
        </p:txBody>
      </p:sp>
    </p:spTree>
    <p:extLst>
      <p:ext uri="{BB962C8B-B14F-4D97-AF65-F5344CB8AC3E}">
        <p14:creationId xmlns:p14="http://schemas.microsoft.com/office/powerpoint/2010/main" val="5930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C143-D2C2-B017-85E3-EB67CC1FC66B}"/>
              </a:ext>
            </a:extLst>
          </p:cNvPr>
          <p:cNvSpPr>
            <a:spLocks noGrp="1"/>
          </p:cNvSpPr>
          <p:nvPr>
            <p:ph type="title"/>
          </p:nvPr>
        </p:nvSpPr>
        <p:spPr>
          <a:xfrm>
            <a:off x="648929" y="629266"/>
            <a:ext cx="3505495" cy="1622321"/>
          </a:xfrm>
        </p:spPr>
        <p:txBody>
          <a:bodyPr>
            <a:normAutofit/>
          </a:bodyPr>
          <a:lstStyle/>
          <a:p>
            <a:r>
              <a:rPr lang="en-US"/>
              <a:t>Initial Evaluation</a:t>
            </a:r>
            <a:endParaRPr lang="en-US" dirty="0"/>
          </a:p>
        </p:txBody>
      </p:sp>
      <p:sp>
        <p:nvSpPr>
          <p:cNvPr id="3" name="Content Placeholder 2">
            <a:extLst>
              <a:ext uri="{FF2B5EF4-FFF2-40B4-BE49-F238E27FC236}">
                <a16:creationId xmlns:a16="http://schemas.microsoft.com/office/drawing/2014/main" id="{40A0EDAA-3170-A08E-29D4-40DFC217477E}"/>
              </a:ext>
            </a:extLst>
          </p:cNvPr>
          <p:cNvSpPr>
            <a:spLocks noGrp="1"/>
          </p:cNvSpPr>
          <p:nvPr>
            <p:ph idx="1"/>
          </p:nvPr>
        </p:nvSpPr>
        <p:spPr>
          <a:xfrm>
            <a:off x="648931" y="2438400"/>
            <a:ext cx="3505494" cy="3785419"/>
          </a:xfrm>
        </p:spPr>
        <p:txBody>
          <a:bodyPr>
            <a:normAutofit/>
          </a:bodyPr>
          <a:lstStyle/>
          <a:p>
            <a:r>
              <a:rPr lang="en-US" sz="2000"/>
              <a:t>Temp 102.7F </a:t>
            </a:r>
            <a:br>
              <a:rPr lang="en-US" sz="2000"/>
            </a:br>
            <a:r>
              <a:rPr lang="en-US" sz="2000"/>
              <a:t>HR 113</a:t>
            </a:r>
            <a:br>
              <a:rPr lang="en-US" sz="2000"/>
            </a:br>
            <a:r>
              <a:rPr lang="en-US" sz="2000"/>
              <a:t>BP 118/52	</a:t>
            </a:r>
            <a:br>
              <a:rPr lang="en-US" sz="2000"/>
            </a:br>
            <a:r>
              <a:rPr lang="en-US" sz="2000"/>
              <a:t>RR 13</a:t>
            </a:r>
            <a:br>
              <a:rPr lang="en-US" sz="2000"/>
            </a:br>
            <a:r>
              <a:rPr lang="en-US" sz="2000"/>
              <a:t>SpO2 95%</a:t>
            </a:r>
          </a:p>
          <a:p>
            <a:r>
              <a:rPr lang="en-US" sz="2000"/>
              <a:t>Edema, warmth, tenderness of left lateral ankle without overt erythema</a:t>
            </a:r>
          </a:p>
          <a:p>
            <a:pPr lvl="1"/>
            <a:r>
              <a:rPr lang="en-US" sz="2000"/>
              <a:t>Otherwise unremarkable, relatively well-appearing</a:t>
            </a:r>
          </a:p>
        </p:txBody>
      </p:sp>
      <p:sp>
        <p:nvSpPr>
          <p:cNvPr id="48" name="Rectangle 5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Chart&#10;&#10;Description automatically generated">
            <a:extLst>
              <a:ext uri="{FF2B5EF4-FFF2-40B4-BE49-F238E27FC236}">
                <a16:creationId xmlns:a16="http://schemas.microsoft.com/office/drawing/2014/main" id="{29B3D43A-5FCE-A4F9-FE06-5E00E2E8EB73}"/>
              </a:ext>
            </a:extLst>
          </p:cNvPr>
          <p:cNvPicPr>
            <a:picLocks noChangeAspect="1"/>
          </p:cNvPicPr>
          <p:nvPr/>
        </p:nvPicPr>
        <p:blipFill>
          <a:blip r:embed="rId2"/>
          <a:stretch>
            <a:fillRect/>
          </a:stretch>
        </p:blipFill>
        <p:spPr>
          <a:xfrm>
            <a:off x="5405862" y="1230322"/>
            <a:ext cx="6019331" cy="4394110"/>
          </a:xfrm>
          <a:prstGeom prst="rect">
            <a:avLst/>
          </a:prstGeom>
          <a:effectLst/>
        </p:spPr>
      </p:pic>
    </p:spTree>
    <p:extLst>
      <p:ext uri="{BB962C8B-B14F-4D97-AF65-F5344CB8AC3E}">
        <p14:creationId xmlns:p14="http://schemas.microsoft.com/office/powerpoint/2010/main" val="317079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oot&#10;&#10;Description automatically generated with low confidence">
            <a:extLst>
              <a:ext uri="{FF2B5EF4-FFF2-40B4-BE49-F238E27FC236}">
                <a16:creationId xmlns:a16="http://schemas.microsoft.com/office/drawing/2014/main" id="{4E1732FE-E1BD-248A-1529-7B039A7A4655}"/>
              </a:ext>
            </a:extLst>
          </p:cNvPr>
          <p:cNvPicPr>
            <a:picLocks noChangeAspect="1"/>
          </p:cNvPicPr>
          <p:nvPr/>
        </p:nvPicPr>
        <p:blipFill>
          <a:blip r:embed="rId2"/>
          <a:stretch>
            <a:fillRect/>
          </a:stretch>
        </p:blipFill>
        <p:spPr>
          <a:xfrm>
            <a:off x="3449744" y="643467"/>
            <a:ext cx="5292511" cy="5571066"/>
          </a:xfrm>
          <a:prstGeom prst="rect">
            <a:avLst/>
          </a:prstGeom>
        </p:spPr>
      </p:pic>
    </p:spTree>
    <p:extLst>
      <p:ext uri="{BB962C8B-B14F-4D97-AF65-F5344CB8AC3E}">
        <p14:creationId xmlns:p14="http://schemas.microsoft.com/office/powerpoint/2010/main" val="120176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fetus&#10;&#10;Description automatically generated with low confidence">
            <a:extLst>
              <a:ext uri="{FF2B5EF4-FFF2-40B4-BE49-F238E27FC236}">
                <a16:creationId xmlns:a16="http://schemas.microsoft.com/office/drawing/2014/main" id="{989DD571-CEC7-B6E2-8A50-420DC7E80B2C}"/>
              </a:ext>
            </a:extLst>
          </p:cNvPr>
          <p:cNvPicPr>
            <a:picLocks noChangeAspect="1"/>
          </p:cNvPicPr>
          <p:nvPr/>
        </p:nvPicPr>
        <p:blipFill>
          <a:blip r:embed="rId2"/>
          <a:stretch>
            <a:fillRect/>
          </a:stretch>
        </p:blipFill>
        <p:spPr>
          <a:xfrm>
            <a:off x="-93012" y="859536"/>
            <a:ext cx="4276119" cy="3815842"/>
          </a:xfrm>
          <a:prstGeom prst="rect">
            <a:avLst/>
          </a:prstGeom>
        </p:spPr>
      </p:pic>
      <p:pic>
        <p:nvPicPr>
          <p:cNvPr id="4" name="Picture 3" descr="A close-up of a fetus&#10;&#10;Description automatically generated with low confidence">
            <a:extLst>
              <a:ext uri="{FF2B5EF4-FFF2-40B4-BE49-F238E27FC236}">
                <a16:creationId xmlns:a16="http://schemas.microsoft.com/office/drawing/2014/main" id="{6E4901C6-573F-6FFB-5949-613CA5D66798}"/>
              </a:ext>
            </a:extLst>
          </p:cNvPr>
          <p:cNvPicPr>
            <a:picLocks noChangeAspect="1"/>
          </p:cNvPicPr>
          <p:nvPr/>
        </p:nvPicPr>
        <p:blipFill>
          <a:blip r:embed="rId3"/>
          <a:stretch>
            <a:fillRect/>
          </a:stretch>
        </p:blipFill>
        <p:spPr>
          <a:xfrm>
            <a:off x="3901440" y="859536"/>
            <a:ext cx="4423944" cy="3815842"/>
          </a:xfrm>
          <a:prstGeom prst="rect">
            <a:avLst/>
          </a:prstGeom>
        </p:spPr>
      </p:pic>
      <p:pic>
        <p:nvPicPr>
          <p:cNvPr id="5" name="Picture 4" descr="A close-up of a fetus&#10;&#10;Description automatically generated with low confidence">
            <a:extLst>
              <a:ext uri="{FF2B5EF4-FFF2-40B4-BE49-F238E27FC236}">
                <a16:creationId xmlns:a16="http://schemas.microsoft.com/office/drawing/2014/main" id="{1C7EA8DF-DDE8-EF1C-203E-7B8E13A10576}"/>
              </a:ext>
            </a:extLst>
          </p:cNvPr>
          <p:cNvPicPr>
            <a:picLocks noChangeAspect="1"/>
          </p:cNvPicPr>
          <p:nvPr/>
        </p:nvPicPr>
        <p:blipFill>
          <a:blip r:embed="rId4"/>
          <a:stretch>
            <a:fillRect/>
          </a:stretch>
        </p:blipFill>
        <p:spPr>
          <a:xfrm>
            <a:off x="8098491" y="822960"/>
            <a:ext cx="4197141" cy="3885692"/>
          </a:xfrm>
          <a:prstGeom prst="rect">
            <a:avLst/>
          </a:prstGeom>
        </p:spPr>
      </p:pic>
      <p:sp>
        <p:nvSpPr>
          <p:cNvPr id="6" name="TextBox 5">
            <a:extLst>
              <a:ext uri="{FF2B5EF4-FFF2-40B4-BE49-F238E27FC236}">
                <a16:creationId xmlns:a16="http://schemas.microsoft.com/office/drawing/2014/main" id="{901E989B-9E90-1252-C572-039783AD4CD7}"/>
              </a:ext>
            </a:extLst>
          </p:cNvPr>
          <p:cNvSpPr txBox="1"/>
          <p:nvPr/>
        </p:nvSpPr>
        <p:spPr>
          <a:xfrm>
            <a:off x="1181728" y="4881349"/>
            <a:ext cx="9992239" cy="1323439"/>
          </a:xfrm>
          <a:prstGeom prst="rect">
            <a:avLst/>
          </a:prstGeom>
          <a:noFill/>
        </p:spPr>
        <p:txBody>
          <a:bodyPr wrap="square" rtlCol="0">
            <a:spAutoFit/>
          </a:bodyPr>
          <a:lstStyle/>
          <a:p>
            <a:r>
              <a:rPr lang="en-US" sz="2000" dirty="0"/>
              <a:t>MR: Bone marrow edema throughout the calcaneus. Osseous erosion within the lateral calcaneal body with low T1, high STIR signal intensity consistent with osteomyelitis. T1 post contrast imaging demonstrates multiloculated fluid collection/interosseous abscess. Diffuse peroneal tenosynovitis.</a:t>
            </a:r>
          </a:p>
        </p:txBody>
      </p:sp>
    </p:spTree>
    <p:extLst>
      <p:ext uri="{BB962C8B-B14F-4D97-AF65-F5344CB8AC3E}">
        <p14:creationId xmlns:p14="http://schemas.microsoft.com/office/powerpoint/2010/main" val="175208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map&#10;&#10;Description automatically generated">
            <a:extLst>
              <a:ext uri="{FF2B5EF4-FFF2-40B4-BE49-F238E27FC236}">
                <a16:creationId xmlns:a16="http://schemas.microsoft.com/office/drawing/2014/main" id="{6BC8A644-8D1D-094D-DD6C-FB1CCA17DCAC}"/>
              </a:ext>
            </a:extLst>
          </p:cNvPr>
          <p:cNvPicPr>
            <a:picLocks noChangeAspect="1"/>
          </p:cNvPicPr>
          <p:nvPr/>
        </p:nvPicPr>
        <p:blipFill>
          <a:blip r:embed="rId2"/>
          <a:stretch>
            <a:fillRect/>
          </a:stretch>
        </p:blipFill>
        <p:spPr>
          <a:xfrm>
            <a:off x="3714761" y="833643"/>
            <a:ext cx="4762478" cy="5190713"/>
          </a:xfrm>
          <a:prstGeom prst="rect">
            <a:avLst/>
          </a:prstGeom>
        </p:spPr>
      </p:pic>
    </p:spTree>
    <p:extLst>
      <p:ext uri="{BB962C8B-B14F-4D97-AF65-F5344CB8AC3E}">
        <p14:creationId xmlns:p14="http://schemas.microsoft.com/office/powerpoint/2010/main" val="371867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862</Words>
  <Application>Microsoft Macintosh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Times-Roman</vt:lpstr>
      <vt:lpstr>Arial</vt:lpstr>
      <vt:lpstr>Calibri</vt:lpstr>
      <vt:lpstr>Calibri Light</vt:lpstr>
      <vt:lpstr>Office Theme</vt:lpstr>
      <vt:lpstr>Mycobacterium Tuberculosis Osteomyelitis  in a Patient on Pembrolizumab:  A Case Report</vt:lpstr>
      <vt:lpstr>Background</vt:lpstr>
      <vt:lpstr>Purpose</vt:lpstr>
      <vt:lpstr>Case Description</vt:lpstr>
      <vt:lpstr>Relevant Past Medical History</vt:lpstr>
      <vt:lpstr>Initial Evaluation</vt:lpstr>
      <vt:lpstr>PowerPoint Presentation</vt:lpstr>
      <vt:lpstr>PowerPoint Presentation</vt:lpstr>
      <vt:lpstr>PowerPoint Presentation</vt:lpstr>
      <vt:lpstr>Hospital Course</vt:lpstr>
      <vt:lpstr>Rheumatology Consulted</vt:lpstr>
      <vt:lpstr>1 month later</vt:lpstr>
      <vt:lpstr>1 week later</vt:lpstr>
      <vt:lpstr>Discussion</vt:lpstr>
      <vt:lpstr>Discussion</vt:lpstr>
      <vt:lpstr>Discussion</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Mycobacterium Tuberculosis Osteomyelitis in a Patient on Pembrolizumab:  A Case Report</dc:title>
  <dc:creator>Jourdan Frankovich</dc:creator>
  <cp:lastModifiedBy>Jourdan Frankovich</cp:lastModifiedBy>
  <cp:revision>4</cp:revision>
  <dcterms:created xsi:type="dcterms:W3CDTF">2023-02-09T02:38:07Z</dcterms:created>
  <dcterms:modified xsi:type="dcterms:W3CDTF">2023-02-09T04:19:43Z</dcterms:modified>
</cp:coreProperties>
</file>