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6" r:id="rId2"/>
    <p:sldId id="258" r:id="rId3"/>
    <p:sldId id="257" r:id="rId4"/>
  </p:sldIdLst>
  <p:sldSz cx="38404800" cy="31089600"/>
  <p:notesSz cx="9144000" cy="6858000"/>
  <p:defaultTextStyle>
    <a:defPPr>
      <a:defRPr lang="en-US"/>
    </a:defPPr>
    <a:lvl1pPr marL="0" algn="l" defTabSz="397022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1985111" algn="l" defTabSz="397022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3970222" algn="l" defTabSz="397022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5955334" algn="l" defTabSz="397022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7940445" algn="l" defTabSz="397022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9925555" algn="l" defTabSz="397022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1910666" algn="l" defTabSz="397022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3895778" algn="l" defTabSz="397022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5880889" algn="l" defTabSz="397022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  <p15:guide id="3" orient="horz" pos="9792">
          <p15:clr>
            <a:srgbClr val="A4A3A4"/>
          </p15:clr>
        </p15:guide>
        <p15:guide id="4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7E0000"/>
    <a:srgbClr val="1E2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79"/>
    <p:restoredTop sz="93573" autoAdjust="0"/>
  </p:normalViewPr>
  <p:slideViewPr>
    <p:cSldViewPr>
      <p:cViewPr>
        <p:scale>
          <a:sx n="34" d="100"/>
          <a:sy n="34" d="100"/>
        </p:scale>
        <p:origin x="1360" y="696"/>
      </p:cViewPr>
      <p:guideLst>
        <p:guide orient="horz" pos="10368"/>
        <p:guide pos="16128"/>
        <p:guide orient="horz" pos="9792"/>
        <p:guide pos="12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5CC6-51F6-4828-B80D-00417C82E62D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2913" y="514350"/>
            <a:ext cx="3178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83ECA-DE9D-4C56-BCB5-EC6B1BF2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75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3799" algn="l" defTabSz="14475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7597" algn="l" defTabSz="14475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1396" algn="l" defTabSz="14475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5194" algn="l" defTabSz="14475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18993" algn="l" defTabSz="14475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2792" algn="l" defTabSz="14475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66591" algn="l" defTabSz="14475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0389" algn="l" defTabSz="14475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2913" y="514350"/>
            <a:ext cx="31781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DL has</a:t>
            </a:r>
            <a:r>
              <a:rPr lang="en-US" baseline="0" dirty="0"/>
              <a:t> 42% mortality at 18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3ECA-DE9D-4C56-BCB5-EC6B1BF2F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9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9657948"/>
            <a:ext cx="32644080" cy="6664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7617440"/>
            <a:ext cx="2688336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96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9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8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8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81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37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27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17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9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926155" y="5311162"/>
            <a:ext cx="48386050" cy="1131819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4696" y="5311162"/>
            <a:ext cx="144531395" cy="1131819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1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5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19977958"/>
            <a:ext cx="32644080" cy="6174740"/>
          </a:xfrm>
        </p:spPr>
        <p:txBody>
          <a:bodyPr anchor="t"/>
          <a:lstStyle>
            <a:lvl1pPr algn="l">
              <a:defRPr sz="1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3177117"/>
            <a:ext cx="32644080" cy="6800848"/>
          </a:xfrm>
        </p:spPr>
        <p:txBody>
          <a:bodyPr anchor="b"/>
          <a:lstStyle>
            <a:lvl1pPr marL="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1pPr>
            <a:lvl2pPr marL="1896365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9274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8911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 marL="758548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  <a:lvl6pPr marL="9481854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6pPr>
            <a:lvl7pPr marL="11378224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7pPr>
            <a:lvl8pPr marL="13274596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8pPr>
            <a:lvl9pPr marL="15170966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0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4680" y="30952865"/>
            <a:ext cx="96458720" cy="87540253"/>
          </a:xfrm>
        </p:spPr>
        <p:txBody>
          <a:bodyPr/>
          <a:lstStyle>
            <a:lvl1pPr>
              <a:defRPr sz="11700"/>
            </a:lvl1pPr>
            <a:lvl2pPr>
              <a:defRPr sz="10000"/>
            </a:lvl2pPr>
            <a:lvl3pPr>
              <a:defRPr sz="84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53498" y="30952865"/>
            <a:ext cx="96458725" cy="87540253"/>
          </a:xfrm>
        </p:spPr>
        <p:txBody>
          <a:bodyPr/>
          <a:lstStyle>
            <a:lvl1pPr>
              <a:defRPr sz="11700"/>
            </a:lvl1pPr>
            <a:lvl2pPr>
              <a:defRPr sz="10000"/>
            </a:lvl2pPr>
            <a:lvl3pPr>
              <a:defRPr sz="84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245025"/>
            <a:ext cx="3456432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2" y="6959181"/>
            <a:ext cx="16968790" cy="2900255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96365" indent="0">
              <a:buNone/>
              <a:defRPr sz="8400" b="1"/>
            </a:lvl2pPr>
            <a:lvl3pPr marL="3792743" indent="0">
              <a:buNone/>
              <a:defRPr sz="7400" b="1"/>
            </a:lvl3pPr>
            <a:lvl4pPr marL="5689115" indent="0">
              <a:buNone/>
              <a:defRPr sz="6600" b="1"/>
            </a:lvl4pPr>
            <a:lvl5pPr marL="7585481" indent="0">
              <a:buNone/>
              <a:defRPr sz="6600" b="1"/>
            </a:lvl5pPr>
            <a:lvl6pPr marL="9481854" indent="0">
              <a:buNone/>
              <a:defRPr sz="6600" b="1"/>
            </a:lvl6pPr>
            <a:lvl7pPr marL="11378224" indent="0">
              <a:buNone/>
              <a:defRPr sz="6600" b="1"/>
            </a:lvl7pPr>
            <a:lvl8pPr marL="13274596" indent="0">
              <a:buNone/>
              <a:defRPr sz="6600" b="1"/>
            </a:lvl8pPr>
            <a:lvl9pPr marL="15170966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2" y="9859435"/>
            <a:ext cx="16968790" cy="17912507"/>
          </a:xfrm>
        </p:spPr>
        <p:txBody>
          <a:bodyPr/>
          <a:lstStyle>
            <a:lvl1pPr>
              <a:defRPr sz="10000"/>
            </a:lvl1pPr>
            <a:lvl2pPr>
              <a:defRPr sz="84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11" y="6959181"/>
            <a:ext cx="16975455" cy="2900255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96365" indent="0">
              <a:buNone/>
              <a:defRPr sz="8400" b="1"/>
            </a:lvl2pPr>
            <a:lvl3pPr marL="3792743" indent="0">
              <a:buNone/>
              <a:defRPr sz="7400" b="1"/>
            </a:lvl3pPr>
            <a:lvl4pPr marL="5689115" indent="0">
              <a:buNone/>
              <a:defRPr sz="6600" b="1"/>
            </a:lvl4pPr>
            <a:lvl5pPr marL="7585481" indent="0">
              <a:buNone/>
              <a:defRPr sz="6600" b="1"/>
            </a:lvl5pPr>
            <a:lvl6pPr marL="9481854" indent="0">
              <a:buNone/>
              <a:defRPr sz="6600" b="1"/>
            </a:lvl6pPr>
            <a:lvl7pPr marL="11378224" indent="0">
              <a:buNone/>
              <a:defRPr sz="6600" b="1"/>
            </a:lvl7pPr>
            <a:lvl8pPr marL="13274596" indent="0">
              <a:buNone/>
              <a:defRPr sz="6600" b="1"/>
            </a:lvl8pPr>
            <a:lvl9pPr marL="15170966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11" y="9859435"/>
            <a:ext cx="16975455" cy="17912507"/>
          </a:xfrm>
        </p:spPr>
        <p:txBody>
          <a:bodyPr/>
          <a:lstStyle>
            <a:lvl1pPr>
              <a:defRPr sz="10000"/>
            </a:lvl1pPr>
            <a:lvl2pPr>
              <a:defRPr sz="84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0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3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56" y="1237827"/>
            <a:ext cx="12634915" cy="5267960"/>
          </a:xfrm>
        </p:spPr>
        <p:txBody>
          <a:bodyPr anchor="b"/>
          <a:lstStyle>
            <a:lvl1pPr algn="l">
              <a:defRPr sz="8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237843"/>
            <a:ext cx="21469350" cy="26534112"/>
          </a:xfrm>
        </p:spPr>
        <p:txBody>
          <a:bodyPr/>
          <a:lstStyle>
            <a:lvl1pPr>
              <a:defRPr sz="13300"/>
            </a:lvl1pPr>
            <a:lvl2pPr>
              <a:defRPr sz="11700"/>
            </a:lvl2pPr>
            <a:lvl3pPr>
              <a:defRPr sz="100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56" y="6505803"/>
            <a:ext cx="12634915" cy="21266152"/>
          </a:xfrm>
        </p:spPr>
        <p:txBody>
          <a:bodyPr/>
          <a:lstStyle>
            <a:lvl1pPr marL="0" indent="0">
              <a:buNone/>
              <a:defRPr sz="5900"/>
            </a:lvl1pPr>
            <a:lvl2pPr marL="1896365" indent="0">
              <a:buNone/>
              <a:defRPr sz="4900"/>
            </a:lvl2pPr>
            <a:lvl3pPr marL="3792743" indent="0">
              <a:buNone/>
              <a:defRPr sz="4100"/>
            </a:lvl3pPr>
            <a:lvl4pPr marL="5689115" indent="0">
              <a:buNone/>
              <a:defRPr sz="3600"/>
            </a:lvl4pPr>
            <a:lvl5pPr marL="7585481" indent="0">
              <a:buNone/>
              <a:defRPr sz="3600"/>
            </a:lvl5pPr>
            <a:lvl6pPr marL="9481854" indent="0">
              <a:buNone/>
              <a:defRPr sz="3600"/>
            </a:lvl6pPr>
            <a:lvl7pPr marL="11378224" indent="0">
              <a:buNone/>
              <a:defRPr sz="3600"/>
            </a:lvl7pPr>
            <a:lvl8pPr marL="13274596" indent="0">
              <a:buNone/>
              <a:defRPr sz="3600"/>
            </a:lvl8pPr>
            <a:lvl9pPr marL="15170966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1762721"/>
            <a:ext cx="23042880" cy="2569212"/>
          </a:xfrm>
        </p:spPr>
        <p:txBody>
          <a:bodyPr anchor="b"/>
          <a:lstStyle>
            <a:lvl1pPr algn="l">
              <a:defRPr sz="8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777913"/>
            <a:ext cx="23042880" cy="18653760"/>
          </a:xfrm>
        </p:spPr>
        <p:txBody>
          <a:bodyPr/>
          <a:lstStyle>
            <a:lvl1pPr marL="0" indent="0">
              <a:buNone/>
              <a:defRPr sz="13300"/>
            </a:lvl1pPr>
            <a:lvl2pPr marL="1896365" indent="0">
              <a:buNone/>
              <a:defRPr sz="11700"/>
            </a:lvl2pPr>
            <a:lvl3pPr marL="3792743" indent="0">
              <a:buNone/>
              <a:defRPr sz="10000"/>
            </a:lvl3pPr>
            <a:lvl4pPr marL="5689115" indent="0">
              <a:buNone/>
              <a:defRPr sz="8400"/>
            </a:lvl4pPr>
            <a:lvl5pPr marL="7585481" indent="0">
              <a:buNone/>
              <a:defRPr sz="8400"/>
            </a:lvl5pPr>
            <a:lvl6pPr marL="9481854" indent="0">
              <a:buNone/>
              <a:defRPr sz="8400"/>
            </a:lvl6pPr>
            <a:lvl7pPr marL="11378224" indent="0">
              <a:buNone/>
              <a:defRPr sz="8400"/>
            </a:lvl7pPr>
            <a:lvl8pPr marL="13274596" indent="0">
              <a:buNone/>
              <a:defRPr sz="8400"/>
            </a:lvl8pPr>
            <a:lvl9pPr marL="15170966" indent="0">
              <a:buNone/>
              <a:defRPr sz="8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4331933"/>
            <a:ext cx="23042880" cy="3648708"/>
          </a:xfrm>
        </p:spPr>
        <p:txBody>
          <a:bodyPr/>
          <a:lstStyle>
            <a:lvl1pPr marL="0" indent="0">
              <a:buNone/>
              <a:defRPr sz="5900"/>
            </a:lvl1pPr>
            <a:lvl2pPr marL="1896365" indent="0">
              <a:buNone/>
              <a:defRPr sz="4900"/>
            </a:lvl2pPr>
            <a:lvl3pPr marL="3792743" indent="0">
              <a:buNone/>
              <a:defRPr sz="4100"/>
            </a:lvl3pPr>
            <a:lvl4pPr marL="5689115" indent="0">
              <a:buNone/>
              <a:defRPr sz="3600"/>
            </a:lvl4pPr>
            <a:lvl5pPr marL="7585481" indent="0">
              <a:buNone/>
              <a:defRPr sz="3600"/>
            </a:lvl5pPr>
            <a:lvl6pPr marL="9481854" indent="0">
              <a:buNone/>
              <a:defRPr sz="3600"/>
            </a:lvl6pPr>
            <a:lvl7pPr marL="11378224" indent="0">
              <a:buNone/>
              <a:defRPr sz="3600"/>
            </a:lvl7pPr>
            <a:lvl8pPr marL="13274596" indent="0">
              <a:buNone/>
              <a:defRPr sz="3600"/>
            </a:lvl8pPr>
            <a:lvl9pPr marL="15170966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245025"/>
            <a:ext cx="34564320" cy="5181600"/>
          </a:xfrm>
          <a:prstGeom prst="rect">
            <a:avLst/>
          </a:prstGeom>
        </p:spPr>
        <p:txBody>
          <a:bodyPr vert="horz" lIns="379273" tIns="189642" rIns="379273" bIns="189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7254262"/>
            <a:ext cx="34564320" cy="20517699"/>
          </a:xfrm>
          <a:prstGeom prst="rect">
            <a:avLst/>
          </a:prstGeom>
        </p:spPr>
        <p:txBody>
          <a:bodyPr vert="horz" lIns="379273" tIns="189642" rIns="379273" bIns="189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28815476"/>
            <a:ext cx="8961120" cy="1655233"/>
          </a:xfrm>
          <a:prstGeom prst="rect">
            <a:avLst/>
          </a:prstGeom>
        </p:spPr>
        <p:txBody>
          <a:bodyPr vert="horz" lIns="379273" tIns="189642" rIns="379273" bIns="189642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57E0-4011-4E70-A31D-733E1CD5E5A3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28815476"/>
            <a:ext cx="12161520" cy="1655233"/>
          </a:xfrm>
          <a:prstGeom prst="rect">
            <a:avLst/>
          </a:prstGeom>
        </p:spPr>
        <p:txBody>
          <a:bodyPr vert="horz" lIns="379273" tIns="189642" rIns="379273" bIns="189642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28815476"/>
            <a:ext cx="8961120" cy="1655233"/>
          </a:xfrm>
          <a:prstGeom prst="rect">
            <a:avLst/>
          </a:prstGeom>
        </p:spPr>
        <p:txBody>
          <a:bodyPr vert="horz" lIns="379273" tIns="189642" rIns="379273" bIns="189642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335CE-831C-45A7-B053-E10F1AB65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3792743" rtl="0" eaLnBrk="1" latinLnBrk="0" hangingPunct="1">
        <a:spcBef>
          <a:spcPct val="0"/>
        </a:spcBef>
        <a:buNone/>
        <a:defRPr sz="18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2274" indent="-1422274" algn="l" defTabSz="379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00" kern="1200">
          <a:solidFill>
            <a:schemeClr val="tx1"/>
          </a:solidFill>
          <a:latin typeface="+mn-lt"/>
          <a:ea typeface="+mn-ea"/>
          <a:cs typeface="+mn-cs"/>
        </a:defRPr>
      </a:lvl1pPr>
      <a:lvl2pPr marL="3081606" indent="-1185236" algn="l" defTabSz="3792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11700" kern="1200">
          <a:solidFill>
            <a:schemeClr val="tx1"/>
          </a:solidFill>
          <a:latin typeface="+mn-lt"/>
          <a:ea typeface="+mn-ea"/>
          <a:cs typeface="+mn-cs"/>
        </a:defRPr>
      </a:lvl2pPr>
      <a:lvl3pPr marL="4740925" indent="-948190" algn="l" defTabSz="379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6637295" indent="-948190" algn="l" defTabSz="3792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33668" indent="-948190" algn="l" defTabSz="3792743" rtl="0" eaLnBrk="1" latinLnBrk="0" hangingPunct="1">
        <a:spcBef>
          <a:spcPct val="20000"/>
        </a:spcBef>
        <a:buFont typeface="Arial" panose="020B0604020202020204" pitchFamily="34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0038" indent="-948190" algn="l" defTabSz="379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326410" indent="-948190" algn="l" defTabSz="379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2776" indent="-948190" algn="l" defTabSz="379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119154" indent="-948190" algn="l" defTabSz="379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92743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96365" algn="l" defTabSz="3792743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92743" algn="l" defTabSz="3792743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89115" algn="l" defTabSz="3792743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85481" algn="l" defTabSz="3792743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81854" algn="l" defTabSz="3792743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378224" algn="l" defTabSz="3792743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274596" algn="l" defTabSz="3792743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170966" algn="l" defTabSz="3792743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oi.org/10.1093/rheumatology/keh532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600000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106399" y="5638800"/>
            <a:ext cx="12344401" cy="10544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>
              <a:schemeClr val="accent2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760" tIns="72380" rIns="144760" bIns="72380" rtlCol="0">
            <a:spAutoFit/>
          </a:bodyPr>
          <a:lstStyle/>
          <a:p>
            <a:pPr algn="ctr"/>
            <a:endParaRPr lang="en-US" sz="57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3852" y="625335"/>
            <a:ext cx="36669878" cy="4403865"/>
          </a:xfrm>
          <a:prstGeom prst="rect">
            <a:avLst/>
          </a:prstGeom>
          <a:solidFill>
            <a:schemeClr val="bg1"/>
          </a:solidFill>
          <a:ln w="50800">
            <a:solidFill>
              <a:srgbClr val="1E2CAE"/>
            </a:solidFill>
          </a:ln>
          <a:effectLst>
            <a:glow>
              <a:srgbClr val="FF000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9" tIns="37765" rIns="75529" bIns="37765" rtlCol="0" anchor="ctr"/>
          <a:lstStyle/>
          <a:p>
            <a:pPr algn="ctr"/>
            <a:endParaRPr lang="en-US"/>
          </a:p>
        </p:txBody>
      </p:sp>
      <p:sp>
        <p:nvSpPr>
          <p:cNvPr id="26" name="Title 8"/>
          <p:cNvSpPr>
            <a:spLocks noGrp="1"/>
          </p:cNvSpPr>
          <p:nvPr/>
        </p:nvSpPr>
        <p:spPr>
          <a:xfrm>
            <a:off x="4914900" y="1104843"/>
            <a:ext cx="29055060" cy="3162357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glow>
              <a:schemeClr val="tx2">
                <a:lumMod val="20000"/>
                <a:lumOff val="80000"/>
              </a:schemeClr>
            </a:glow>
            <a:softEdge rad="139700"/>
          </a:effectLst>
        </p:spPr>
        <p:txBody>
          <a:bodyPr vert="horz" lIns="336604" tIns="0" rIns="336604" bIns="0" rtlCol="0" anchor="t">
            <a:normAutofit/>
          </a:bodyPr>
          <a:lstStyle>
            <a:lvl1pPr algn="ctr" defTabSz="2037786" rtl="0" eaLnBrk="1" latinLnBrk="0" hangingPunct="1">
              <a:spcBef>
                <a:spcPct val="0"/>
              </a:spcBef>
              <a:buNone/>
              <a:defRPr sz="19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0"/>
              </a:spcBef>
              <a:buClr>
                <a:srgbClr val="FFFFFF"/>
              </a:buClr>
              <a:buSzPts val="8000"/>
            </a:pPr>
            <a:r>
              <a:rPr lang="en-US" sz="10400" b="1" dirty="0">
                <a:solidFill>
                  <a:schemeClr val="tx1"/>
                </a:solidFill>
              </a:rPr>
              <a:t>Optic Neuritis in SLE</a:t>
            </a:r>
            <a:endParaRPr lang="en-US" sz="10400" dirty="0">
              <a:solidFill>
                <a:schemeClr val="tx1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4300" dirty="0">
                <a:solidFill>
                  <a:schemeClr val="tx1"/>
                </a:solidFill>
              </a:rPr>
              <a:t>Ki Suk Eum (Peter), DO, Manisha Kumar, DO, Peter Weis, MD</a:t>
            </a:r>
            <a:endParaRPr lang="en-US" sz="4300" baseline="30000" dirty="0">
              <a:solidFill>
                <a:schemeClr val="tx1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4300" dirty="0">
                <a:solidFill>
                  <a:schemeClr val="tx1"/>
                </a:solidFill>
              </a:rPr>
              <a:t>Department of Rheumatology, Scripps Clinic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418" y="6864588"/>
            <a:ext cx="11658600" cy="6190562"/>
          </a:xfrm>
          <a:prstGeom prst="rect">
            <a:avLst/>
          </a:prstGeom>
          <a:solidFill>
            <a:schemeClr val="bg1"/>
          </a:solidFill>
          <a:ln>
            <a:solidFill>
              <a:srgbClr val="1E2CAE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51059" tIns="37761" rIns="151059" bIns="37761" rtlCol="0">
            <a:spAutoFit/>
          </a:bodyPr>
          <a:lstStyle/>
          <a:p>
            <a:pPr marL="457200" indent="-457200">
              <a:lnSpc>
                <a:spcPts val="4180"/>
              </a:lnSpc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Optic Neuritis is inflammatory, demyelinating condition</a:t>
            </a:r>
          </a:p>
          <a:p>
            <a:pPr marL="457200" indent="-457200">
              <a:lnSpc>
                <a:spcPts val="4180"/>
              </a:lnSpc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Highly associated with MS. Presenting feature of MS in 10-20%. 50% of MS patient develop optic neuritis at some point</a:t>
            </a:r>
          </a:p>
          <a:p>
            <a:pPr marL="457200" indent="-457200">
              <a:lnSpc>
                <a:spcPts val="4180"/>
              </a:lnSpc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Female predominant (77%). Typically affect 20-40 years old.</a:t>
            </a:r>
          </a:p>
          <a:p>
            <a:pPr marL="457200" indent="-457200">
              <a:lnSpc>
                <a:spcPts val="4180"/>
              </a:lnSpc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Acute onset, unilateral (95%) vision change. Eye pain (92%). Abnormal MRI (49%).</a:t>
            </a:r>
          </a:p>
          <a:p>
            <a:pPr marL="457200" indent="-457200">
              <a:lnSpc>
                <a:spcPts val="4180"/>
              </a:lnSpc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NPLE/APS, APS, MS: Clinically challenging to distinguish </a:t>
            </a:r>
          </a:p>
          <a:p>
            <a:pPr marL="457200" indent="-457200">
              <a:lnSpc>
                <a:spcPts val="4180"/>
              </a:lnSpc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Reported cases of APS misdiagnosed as MS. Some patients improved drastically with anticoagulation. </a:t>
            </a:r>
          </a:p>
          <a:p>
            <a:pPr>
              <a:lnSpc>
                <a:spcPts val="4180"/>
              </a:lnSpc>
              <a:spcBef>
                <a:spcPts val="248"/>
              </a:spcBef>
              <a:spcAft>
                <a:spcPts val="791"/>
              </a:spcAft>
            </a:pPr>
            <a:endParaRPr lang="en-US" sz="3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922" y="5657703"/>
            <a:ext cx="11658600" cy="1023337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>
            <a:glow>
              <a:schemeClr val="accent2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760" tIns="72380" rIns="144760" bIns="72380" rtlCol="0">
            <a:spAutoFit/>
          </a:bodyPr>
          <a:lstStyle/>
          <a:p>
            <a:pPr algn="ctr"/>
            <a:r>
              <a:rPr lang="en-US" sz="57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0" y="29550546"/>
            <a:ext cx="11658600" cy="814923"/>
          </a:xfrm>
          <a:prstGeom prst="rect">
            <a:avLst/>
          </a:prstGeom>
          <a:solidFill>
            <a:schemeClr val="bg1"/>
          </a:solidFill>
          <a:ln>
            <a:solidFill>
              <a:srgbClr val="1E2CA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5520" tIns="37761" rIns="75520" bIns="37761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views expressed in this abstract/poster are those of the author(s) and do not reflect the official policy or position of the Scripps Clinic.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2503" y="14686280"/>
            <a:ext cx="11658600" cy="15878364"/>
          </a:xfrm>
          <a:prstGeom prst="rect">
            <a:avLst/>
          </a:prstGeom>
          <a:solidFill>
            <a:schemeClr val="bg1"/>
          </a:solidFill>
          <a:ln>
            <a:solidFill>
              <a:srgbClr val="1E2CA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51059" tIns="0" rIns="151059" bIns="37761" rtlCol="0">
            <a:spAutoFit/>
          </a:bodyPr>
          <a:lstStyle/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32-year-old Chaldean female with history of SLE with 3-month history of gradually worsening left vision.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Missing letters, color desaturation headache.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Insurance industry. Frequent calculation mistakes. 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Similar right vision issue in 2017. Near complete resolution.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Vision symptoms worse with hot shower (Uhthoff’s phenomena)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SLE diagnosed in 2012. Thrombocytopenia, malar rash, fatigue. RTX x4, IVIG, transfusion in 2014. HCQ monotherapy since then. aPL triple positive.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FH Mom: RA, DVT. Maternal cousin: MS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Monthly left eye exam 20/20 -&gt; 20/50 -&gt; 20/60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Visual field deficit: Right homonymous hemianopia 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Retinal exam: Left optic atrophy. Negative for retinal vasculitis, optic nerve ischemia, HCQ toxicity. 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Optical Coherence Tomography: Optic nerve thinning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Optic atrophy, optic nerve thinning consistent with optic neuropathy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Brain MRI: multiple nonspecific signal abnormality in cerebral peduncle, cerebellar peduncle, left optic nerve, optic chiasm, 3</a:t>
            </a:r>
            <a:r>
              <a:rPr lang="en-US" sz="3200" baseline="30000" dirty="0"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cranial nerve 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Exam: NAD. Able to read with left eye however missing words. 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Solu-Medrol 1g for 3 days. Prednisone tapered.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Vision gradually improved. She did not meet McDonald criteria for MS. Repeat MRI looked improved.</a:t>
            </a:r>
          </a:p>
          <a:p>
            <a:pPr marL="542849" indent="-542849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Aspirin for primary prevention. Continued HCQ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6418" y="13337417"/>
            <a:ext cx="11658600" cy="1106551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>
            <a:glow>
              <a:schemeClr val="accent2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760" tIns="72380" rIns="144760" bIns="72380" rtlCol="0">
            <a:spAutoFit/>
          </a:bodyPr>
          <a:lstStyle/>
          <a:p>
            <a:pPr algn="ctr"/>
            <a:r>
              <a:rPr lang="en-US" sz="57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Case 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84200" y="6745099"/>
            <a:ext cx="11658600" cy="12387322"/>
          </a:xfrm>
          <a:prstGeom prst="rect">
            <a:avLst/>
          </a:prstGeom>
          <a:solidFill>
            <a:schemeClr val="bg1"/>
          </a:solidFill>
          <a:ln>
            <a:solidFill>
              <a:srgbClr val="1E2CA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51059" tIns="37761" rIns="151059" bIns="37761" rtlCol="0">
            <a:spAutoFit/>
          </a:bodyPr>
          <a:lstStyle/>
          <a:p>
            <a:pPr marL="542849" indent="-542849"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NPLE, APS, MS: chronic, immune mediated, relapsing, remitting diseases affecting female of childbearing age</a:t>
            </a:r>
          </a:p>
          <a:p>
            <a:pPr marL="542849" indent="-542849"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MRI, immune serologies can be indistinguishable. </a:t>
            </a:r>
          </a:p>
          <a:p>
            <a:pPr marL="542849" indent="-542849"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Uhthoff’s phenomena: Seen in demyelinating disease.</a:t>
            </a:r>
          </a:p>
          <a:p>
            <a:pPr marL="542849" indent="-542849"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MS </a:t>
            </a: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exacerbation -&gt; segmental demyelination. Newly assembled sodium channels exhibit altered physiologic properties. Temperature induced pore closure.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0.2-0.5°C: sufficient to terminate depolarization of action potential. Reversible by cooling.</a:t>
            </a: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Patient’s vision </a:t>
            </a:r>
            <a:r>
              <a:rPr lang="en-US" sz="32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sx</a:t>
            </a: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worse with shower</a:t>
            </a:r>
          </a:p>
          <a:p>
            <a:pPr marL="542849" indent="-542849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McDonald criteria for MS : Dissemination of lesions in space and time. Patient did not meet this criteria for MS. </a:t>
            </a:r>
          </a:p>
          <a:p>
            <a:pPr marL="542849" indent="-542849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Not all brain lesions count: periventricular, juxtacortical, infratentorial lesions needed for McDonald criteria. Pt had abnormalities of MRI of uncertain significance. </a:t>
            </a:r>
          </a:p>
          <a:p>
            <a:pPr marL="542849" indent="-542849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Optic Neuritis Treatment Trial: More brain lesion -&gt; higher risk of MS development in 5 years. 51%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≥3 lesions.</a:t>
            </a:r>
            <a:endParaRPr lang="en-US" sz="3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542849" indent="-542849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 other SLE symptoms. Normal C3, C4. Low suspicion for complement mediated SLE. Cannot rule out NSLE as 1% of NSLE manifest as demyelination. </a:t>
            </a:r>
          </a:p>
          <a:p>
            <a:pPr marL="542849" indent="-542849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Reported cases of APS misdiagnosed as MS. Drastic response with anticoagulation. If atypical for MS (isolated neurological syndrome, headache, epilepsy, unusual progression, absent oligo band, normal MRI), check aPL ab.</a:t>
            </a:r>
          </a:p>
          <a:p>
            <a:pPr marL="542849" indent="-542849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Optic neuritis treated with methylprednisolone 1g for 3 days then prednisone taper.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84200" y="5606063"/>
            <a:ext cx="11658600" cy="1023337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>
            <a:glow>
              <a:schemeClr val="accent2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760" tIns="72380" rIns="144760" bIns="72380" rtlCol="0">
            <a:spAutoFit/>
          </a:bodyPr>
          <a:lstStyle/>
          <a:p>
            <a:pPr algn="ctr"/>
            <a:r>
              <a:rPr lang="en-US" sz="57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Discussion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0" y="20426300"/>
            <a:ext cx="11658600" cy="3672116"/>
          </a:xfrm>
          <a:prstGeom prst="rect">
            <a:avLst/>
          </a:prstGeom>
          <a:solidFill>
            <a:schemeClr val="bg1"/>
          </a:solidFill>
          <a:ln>
            <a:solidFill>
              <a:srgbClr val="1E2CA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51059" tIns="37761" rIns="151059" bIns="37761" rtlCol="0">
            <a:spAutoFit/>
          </a:bodyPr>
          <a:lstStyle/>
          <a:p>
            <a:pPr marL="457200" indent="-457200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Finding exact etiology for optic neuritis can be challenging. </a:t>
            </a:r>
          </a:p>
          <a:p>
            <a:pPr marL="457200" indent="-457200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Uhthoff’s phenomena suggests demyelination. </a:t>
            </a:r>
          </a:p>
          <a:p>
            <a:pPr marL="457200" indent="-457200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NSPE, PAPS, MS  may show similar MRI, immune serology</a:t>
            </a:r>
          </a:p>
          <a:p>
            <a:pPr marL="457200" indent="-457200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Evaluate for APS in atypical MS cases.</a:t>
            </a:r>
          </a:p>
          <a:p>
            <a:pPr marL="457200" indent="-457200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Patient’s visual symptom, MRI lesions improved over time</a:t>
            </a:r>
          </a:p>
          <a:p>
            <a:pPr marL="457200" indent="-457200">
              <a:spcBef>
                <a:spcPts val="248"/>
              </a:spcBef>
              <a:spcAft>
                <a:spcPts val="791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Given her numerous MRI lesions, at risk for developing MS.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936433" y="19267692"/>
            <a:ext cx="11658600" cy="1023337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>
            <a:glow>
              <a:schemeClr val="accent2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760" tIns="72380" rIns="144760" bIns="72380" rtlCol="0">
            <a:spAutoFit/>
          </a:bodyPr>
          <a:lstStyle/>
          <a:p>
            <a:pPr algn="ctr"/>
            <a:r>
              <a:rPr lang="en-US" sz="57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Conclusion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08000" y="25517925"/>
            <a:ext cx="11658600" cy="3861911"/>
          </a:xfrm>
          <a:prstGeom prst="rect">
            <a:avLst/>
          </a:prstGeom>
          <a:solidFill>
            <a:schemeClr val="bg1"/>
          </a:solidFill>
          <a:ln>
            <a:solidFill>
              <a:srgbClr val="1E2CA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51059" tIns="37761" rIns="151059" bIns="37761" rtlCol="0">
            <a:spAutoFit/>
          </a:bodyPr>
          <a:lstStyle/>
          <a:p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Balcer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LJ. Clinical practice. Optic neuritis. N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J Med. 2006 Mar 23;354(12):1273-80.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10.1056/NEJMcp053247. PMID: 16554529.</a:t>
            </a:r>
          </a:p>
          <a:p>
            <a:pPr>
              <a:spcBef>
                <a:spcPts val="1200"/>
              </a:spcBef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Frohman TC, Davis SL,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Beh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Greenberg BM, Remington G, Frohman EM. Uhthoff's phenomena in MS--clinical features and pathophysiology. Nat Rev Neurol. 2013 Sep;9(9):535-40.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10.1038/nrneurol.2013.98.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 Jun 4. PMID: 23732530.</a:t>
            </a:r>
          </a:p>
          <a:p>
            <a:pPr>
              <a:spcBef>
                <a:spcPts val="1200"/>
              </a:spcBef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Ferreira, D. P.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D'Cruz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R. V. Hughes, Multiple sclerosis, neuropsychiatric lupus and antiphospholipid syndrome: where do we stand?, </a:t>
            </a:r>
            <a:r>
              <a:rPr lang="en-US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Volume 44, Issue 4, April 2005, Pages 434–442, 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https://doi.org/10.1093/rheumatology/keh532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25908000" y="24295892"/>
            <a:ext cx="11658600" cy="1023337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bg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>
            <a:glow>
              <a:schemeClr val="accent2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760" tIns="72380" rIns="144760" bIns="72380" rtlCol="0">
            <a:spAutoFit/>
          </a:bodyPr>
          <a:lstStyle/>
          <a:p>
            <a:pPr algn="ctr"/>
            <a:r>
              <a:rPr lang="en-US" sz="57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References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263BF2-6389-4313-A1AA-7A909225C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015" y="1862282"/>
            <a:ext cx="6519769" cy="21001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1018E7-34A9-48B5-9CED-213D6D7CA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0201" y="5638800"/>
            <a:ext cx="6430374" cy="7278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0" y="13142655"/>
            <a:ext cx="466971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Figure 1. Signal abnormality in A: Right cerebral peduncle B: Right cerebellar peduncle C: Optic nerve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C7652B-D8A2-422C-9BAF-6E9AC8FC9C42}"/>
              </a:ext>
            </a:extLst>
          </p:cNvPr>
          <p:cNvGrpSpPr/>
          <p:nvPr/>
        </p:nvGrpSpPr>
        <p:grpSpPr>
          <a:xfrm>
            <a:off x="1022503" y="657065"/>
            <a:ext cx="3892397" cy="4372135"/>
            <a:chOff x="1022503" y="657065"/>
            <a:chExt cx="28440391" cy="2450878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83CB42D-F2CD-4006-9E98-B2C6C03F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503" y="657065"/>
              <a:ext cx="28440391" cy="245087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E1F878-CA4D-4435-8756-506F57096923}"/>
                </a:ext>
              </a:extLst>
            </p:cNvPr>
            <p:cNvSpPr/>
            <p:nvPr/>
          </p:nvSpPr>
          <p:spPr>
            <a:xfrm>
              <a:off x="1211130" y="22945712"/>
              <a:ext cx="1760670" cy="21040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BCF5EE63-9C1E-A641-9556-820E448DB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5617" y="5609553"/>
            <a:ext cx="6192111" cy="70058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557BCF-E003-9E4C-9810-5F95BF1C2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30200" y="12573000"/>
            <a:ext cx="7189964" cy="36399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41074B-CE41-C247-8B68-C6B1461D8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88631" y="24662336"/>
            <a:ext cx="6005892" cy="2542641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0711309C-2BFB-E64B-A8E3-5DBE68C37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10460"/>
              </p:ext>
            </p:extLst>
          </p:nvPr>
        </p:nvGraphicFramePr>
        <p:xfrm>
          <a:off x="13106399" y="17494649"/>
          <a:ext cx="3399214" cy="296226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21790">
                  <a:extLst>
                    <a:ext uri="{9D8B030D-6E8A-4147-A177-3AD203B41FA5}">
                      <a16:colId xmlns:a16="http://schemas.microsoft.com/office/drawing/2014/main" val="39172890"/>
                    </a:ext>
                  </a:extLst>
                </a:gridCol>
                <a:gridCol w="1377424">
                  <a:extLst>
                    <a:ext uri="{9D8B030D-6E8A-4147-A177-3AD203B41FA5}">
                      <a16:colId xmlns:a16="http://schemas.microsoft.com/office/drawing/2014/main" val="2847258088"/>
                    </a:ext>
                  </a:extLst>
                </a:gridCol>
              </a:tblGrid>
              <a:tr h="598648">
                <a:tc>
                  <a:txBody>
                    <a:bodyPr/>
                    <a:lstStyle/>
                    <a:p>
                      <a:pPr marL="0" marR="0" lvl="0" indent="0" algn="l" defTabSz="379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Basic Serologies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79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048871"/>
                  </a:ext>
                </a:extLst>
              </a:tr>
              <a:tr h="598648">
                <a:tc>
                  <a:txBody>
                    <a:bodyPr/>
                    <a:lstStyle/>
                    <a:p>
                      <a:r>
                        <a:rPr lang="en-US" sz="1800" dirty="0"/>
                        <a:t>CMP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68218"/>
                  </a:ext>
                </a:extLst>
              </a:tr>
              <a:tr h="598648">
                <a:tc>
                  <a:txBody>
                    <a:bodyPr/>
                    <a:lstStyle/>
                    <a:p>
                      <a:r>
                        <a:rPr lang="en-US" sz="1800" dirty="0"/>
                        <a:t>CBC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87538"/>
                  </a:ext>
                </a:extLst>
              </a:tr>
              <a:tr h="61037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ESR, CRP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751137"/>
                  </a:ext>
                </a:extLst>
              </a:tr>
              <a:tr h="55595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UA, UPC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875199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C64F5E5-969A-CA4F-9D32-4709442F6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66972"/>
              </p:ext>
            </p:extLst>
          </p:nvPr>
        </p:nvGraphicFramePr>
        <p:xfrm>
          <a:off x="16732591" y="16776536"/>
          <a:ext cx="4374809" cy="369781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5754">
                  <a:extLst>
                    <a:ext uri="{9D8B030D-6E8A-4147-A177-3AD203B41FA5}">
                      <a16:colId xmlns:a16="http://schemas.microsoft.com/office/drawing/2014/main" val="3047336771"/>
                    </a:ext>
                  </a:extLst>
                </a:gridCol>
                <a:gridCol w="1549055">
                  <a:extLst>
                    <a:ext uri="{9D8B030D-6E8A-4147-A177-3AD203B41FA5}">
                      <a16:colId xmlns:a16="http://schemas.microsoft.com/office/drawing/2014/main" val="3167416879"/>
                    </a:ext>
                  </a:extLst>
                </a:gridCol>
              </a:tblGrid>
              <a:tr h="528259">
                <a:tc>
                  <a:txBody>
                    <a:bodyPr/>
                    <a:lstStyle/>
                    <a:p>
                      <a:r>
                        <a:rPr lang="en-US" sz="1800" dirty="0"/>
                        <a:t>Immune Serologies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55561"/>
                  </a:ext>
                </a:extLst>
              </a:tr>
              <a:tr h="528259">
                <a:tc>
                  <a:txBody>
                    <a:bodyPr/>
                    <a:lstStyle/>
                    <a:p>
                      <a:r>
                        <a:rPr lang="en-US" sz="1800" dirty="0"/>
                        <a:t>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1:640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9743"/>
                  </a:ext>
                </a:extLst>
              </a:tr>
              <a:tr h="528259">
                <a:tc>
                  <a:txBody>
                    <a:bodyPr/>
                    <a:lstStyle/>
                    <a:p>
                      <a:r>
                        <a:rPr lang="en-US" sz="1800" dirty="0"/>
                        <a:t>DsDNA, 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935124"/>
                  </a:ext>
                </a:extLst>
              </a:tr>
              <a:tr h="52825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C3, C4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803593"/>
                  </a:ext>
                </a:extLst>
              </a:tr>
              <a:tr h="528259">
                <a:tc>
                  <a:txBody>
                    <a:bodyPr/>
                    <a:lstStyle/>
                    <a:p>
                      <a:r>
                        <a:rPr lang="en-US" sz="1800" dirty="0" err="1"/>
                        <a:t>aCL</a:t>
                      </a:r>
                      <a:r>
                        <a:rPr lang="en-US" sz="1800" dirty="0"/>
                        <a:t>, a</a:t>
                      </a: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</a:rPr>
                        <a:t>β</a:t>
                      </a:r>
                      <a:r>
                        <a:rPr lang="en-US" sz="1800" dirty="0"/>
                        <a:t>2GPI, 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Triple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60834"/>
                  </a:ext>
                </a:extLst>
              </a:tr>
              <a:tr h="528259">
                <a:tc>
                  <a:txBody>
                    <a:bodyPr/>
                    <a:lstStyle/>
                    <a:p>
                      <a:r>
                        <a:rPr lang="en-US" sz="1800" dirty="0"/>
                        <a:t>Neuronal cell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&gt;400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31364"/>
                  </a:ext>
                </a:extLst>
              </a:tr>
              <a:tr h="528259">
                <a:tc>
                  <a:txBody>
                    <a:bodyPr/>
                    <a:lstStyle/>
                    <a:p>
                      <a:r>
                        <a:rPr lang="en-US" sz="1800" dirty="0"/>
                        <a:t>AQP4, MOG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03996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BC9F98E6-FB4C-A44F-B074-738ADECD2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398635"/>
              </p:ext>
            </p:extLst>
          </p:nvPr>
        </p:nvGraphicFramePr>
        <p:xfrm>
          <a:off x="21336000" y="16744818"/>
          <a:ext cx="4155239" cy="37295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78012">
                  <a:extLst>
                    <a:ext uri="{9D8B030D-6E8A-4147-A177-3AD203B41FA5}">
                      <a16:colId xmlns:a16="http://schemas.microsoft.com/office/drawing/2014/main" val="3047336771"/>
                    </a:ext>
                  </a:extLst>
                </a:gridCol>
                <a:gridCol w="1577227">
                  <a:extLst>
                    <a:ext uri="{9D8B030D-6E8A-4147-A177-3AD203B41FA5}">
                      <a16:colId xmlns:a16="http://schemas.microsoft.com/office/drawing/2014/main" val="3167416879"/>
                    </a:ext>
                  </a:extLst>
                </a:gridCol>
              </a:tblGrid>
              <a:tr h="482658">
                <a:tc>
                  <a:txBody>
                    <a:bodyPr/>
                    <a:lstStyle/>
                    <a:p>
                      <a:r>
                        <a:rPr lang="en-US" sz="1800" dirty="0"/>
                        <a:t>CSF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66979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r>
                        <a:rPr lang="en-US" sz="1800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9743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r>
                        <a:rPr lang="en-US" sz="1800" dirty="0"/>
                        <a:t>Nucleated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935124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803593"/>
                  </a:ext>
                </a:extLst>
              </a:tr>
              <a:tr h="833578">
                <a:tc>
                  <a:txBody>
                    <a:bodyPr/>
                    <a:lstStyle/>
                    <a:p>
                      <a:r>
                        <a:rPr lang="en-US" sz="1800" dirty="0"/>
                        <a:t>Myelin Basic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2.71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60834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r>
                        <a:rPr lang="en-US" sz="1800" dirty="0"/>
                        <a:t>Oligo Bands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31364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r>
                        <a:rPr lang="en-US" sz="1800" dirty="0"/>
                        <a:t>IgG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89800"/>
                  </a:ext>
                </a:extLst>
              </a:tr>
            </a:tbl>
          </a:graphicData>
        </a:graphic>
      </p:graphicFrame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CC7C9C91-C6CC-C746-8B5B-1F4912916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542386"/>
              </p:ext>
            </p:extLst>
          </p:nvPr>
        </p:nvGraphicFramePr>
        <p:xfrm>
          <a:off x="13182600" y="20802600"/>
          <a:ext cx="12241450" cy="36744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16452">
                  <a:extLst>
                    <a:ext uri="{9D8B030D-6E8A-4147-A177-3AD203B41FA5}">
                      <a16:colId xmlns:a16="http://schemas.microsoft.com/office/drawing/2014/main" val="3596330105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97050733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62467511"/>
                    </a:ext>
                  </a:extLst>
                </a:gridCol>
                <a:gridCol w="3809998">
                  <a:extLst>
                    <a:ext uri="{9D8B030D-6E8A-4147-A177-3AD203B41FA5}">
                      <a16:colId xmlns:a16="http://schemas.microsoft.com/office/drawing/2014/main" val="2846685724"/>
                    </a:ext>
                  </a:extLst>
                </a:gridCol>
              </a:tblGrid>
              <a:tr h="462299">
                <a:tc>
                  <a:txBody>
                    <a:bodyPr/>
                    <a:lstStyle/>
                    <a:p>
                      <a:r>
                        <a:rPr lang="en-US" sz="1800" dirty="0"/>
                        <a:t>Differentials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Antiphospholipid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NPLE/APS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Multiple sclerosis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44694"/>
                  </a:ext>
                </a:extLst>
              </a:tr>
              <a:tr h="494101">
                <a:tc>
                  <a:txBody>
                    <a:bodyPr/>
                    <a:lstStyle/>
                    <a:p>
                      <a:r>
                        <a:rPr lang="en-US" sz="1800" dirty="0"/>
                        <a:t>Antiphospholipid syndrome antibody (aPL)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50-60%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2.5-25%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81759"/>
                  </a:ext>
                </a:extLst>
              </a:tr>
              <a:tr h="494101">
                <a:tc>
                  <a:txBody>
                    <a:bodyPr/>
                    <a:lstStyle/>
                    <a:p>
                      <a:r>
                        <a:rPr lang="en-US" sz="1800" dirty="0"/>
                        <a:t>CSF oligo bands/IgG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Usually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28098"/>
                  </a:ext>
                </a:extLst>
              </a:tr>
              <a:tr h="1583829">
                <a:tc>
                  <a:txBody>
                    <a:bodyPr/>
                    <a:lstStyle/>
                    <a:p>
                      <a:r>
                        <a:rPr lang="en-US" sz="1800" dirty="0"/>
                        <a:t>Brain MRI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High-signal lesions </a:t>
                      </a:r>
                    </a:p>
                    <a:p>
                      <a:r>
                        <a:rPr lang="en-US" sz="1800" dirty="0"/>
                        <a:t>Subcortical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High-signal lesions</a:t>
                      </a:r>
                    </a:p>
                    <a:p>
                      <a:r>
                        <a:rPr lang="en-US" sz="1800" dirty="0"/>
                        <a:t>Subcortical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High-signal lesions</a:t>
                      </a:r>
                    </a:p>
                    <a:p>
                      <a:r>
                        <a:rPr lang="en-US" sz="1800" dirty="0"/>
                        <a:t>Periventricular, corpus callosum, brainstem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023194"/>
                  </a:ext>
                </a:extLst>
              </a:tr>
              <a:tr h="494101">
                <a:tc>
                  <a:txBody>
                    <a:bodyPr/>
                    <a:lstStyle/>
                    <a:p>
                      <a:r>
                        <a:rPr lang="en-US" sz="1800" dirty="0"/>
                        <a:t>Anti-Neuronal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25-70%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97430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CDE382BC-0D2D-804B-A41C-AE41F08BED7C}"/>
              </a:ext>
            </a:extLst>
          </p:cNvPr>
          <p:cNvSpPr txBox="1"/>
          <p:nvPr/>
        </p:nvSpPr>
        <p:spPr>
          <a:xfrm>
            <a:off x="13030200" y="28133695"/>
            <a:ext cx="62865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 2. Optical Coherence Tomography : Optic nerve thinning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92D2F4-F0D1-654E-89DD-7E8B4F6A5697}"/>
              </a:ext>
            </a:extLst>
          </p:cNvPr>
          <p:cNvSpPr txBox="1"/>
          <p:nvPr/>
        </p:nvSpPr>
        <p:spPr>
          <a:xfrm>
            <a:off x="19579233" y="27426293"/>
            <a:ext cx="605638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 3. Visual Field Testing :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Right incongruous homonymous hemianopia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0FEA1B5-5692-0F4F-BDC5-79D2FA8832E7}"/>
              </a:ext>
            </a:extLst>
          </p:cNvPr>
          <p:cNvCxnSpPr>
            <a:cxnSpLocks/>
          </p:cNvCxnSpPr>
          <p:nvPr/>
        </p:nvCxnSpPr>
        <p:spPr>
          <a:xfrm flipV="1">
            <a:off x="15544800" y="9234118"/>
            <a:ext cx="433172" cy="2448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DF4EBFA-06EB-0D48-8BBC-3E3D9DE7B7D5}"/>
              </a:ext>
            </a:extLst>
          </p:cNvPr>
          <p:cNvCxnSpPr>
            <a:cxnSpLocks/>
          </p:cNvCxnSpPr>
          <p:nvPr/>
        </p:nvCxnSpPr>
        <p:spPr>
          <a:xfrm flipV="1">
            <a:off x="15773087" y="9411553"/>
            <a:ext cx="368986" cy="2201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4C134DC-D06B-2B49-9595-A948CDA04B79}"/>
              </a:ext>
            </a:extLst>
          </p:cNvPr>
          <p:cNvCxnSpPr>
            <a:cxnSpLocks/>
          </p:cNvCxnSpPr>
          <p:nvPr/>
        </p:nvCxnSpPr>
        <p:spPr>
          <a:xfrm flipV="1">
            <a:off x="21336000" y="9883669"/>
            <a:ext cx="307569" cy="3271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324E07C-26A3-F54E-A02C-D3AC3C9ED154}"/>
              </a:ext>
            </a:extLst>
          </p:cNvPr>
          <p:cNvCxnSpPr>
            <a:cxnSpLocks/>
          </p:cNvCxnSpPr>
          <p:nvPr/>
        </p:nvCxnSpPr>
        <p:spPr>
          <a:xfrm flipV="1">
            <a:off x="15313431" y="14988550"/>
            <a:ext cx="307569" cy="3271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FF480C1-54A8-1F4A-8BC3-6CEB21D14103}"/>
              </a:ext>
            </a:extLst>
          </p:cNvPr>
          <p:cNvCxnSpPr>
            <a:cxnSpLocks/>
          </p:cNvCxnSpPr>
          <p:nvPr/>
        </p:nvCxnSpPr>
        <p:spPr>
          <a:xfrm flipH="1" flipV="1">
            <a:off x="17978656" y="14776413"/>
            <a:ext cx="257661" cy="3271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11E2084-F329-7E45-B927-86287E13F1C4}"/>
              </a:ext>
            </a:extLst>
          </p:cNvPr>
          <p:cNvSpPr txBox="1"/>
          <p:nvPr/>
        </p:nvSpPr>
        <p:spPr>
          <a:xfrm>
            <a:off x="13305392" y="5741029"/>
            <a:ext cx="9535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E13D27-0A36-1E45-BFCA-B8A9CC96ADD0}"/>
              </a:ext>
            </a:extLst>
          </p:cNvPr>
          <p:cNvSpPr txBox="1"/>
          <p:nvPr/>
        </p:nvSpPr>
        <p:spPr>
          <a:xfrm>
            <a:off x="19460575" y="5741029"/>
            <a:ext cx="9535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6E2598-635B-2C47-B80B-648CC2B66C9A}"/>
              </a:ext>
            </a:extLst>
          </p:cNvPr>
          <p:cNvSpPr txBox="1"/>
          <p:nvPr/>
        </p:nvSpPr>
        <p:spPr>
          <a:xfrm>
            <a:off x="13170318" y="12488630"/>
            <a:ext cx="9535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D17660-6430-334A-963E-E9881E42FF45}"/>
              </a:ext>
            </a:extLst>
          </p:cNvPr>
          <p:cNvSpPr txBox="1"/>
          <p:nvPr/>
        </p:nvSpPr>
        <p:spPr>
          <a:xfrm>
            <a:off x="13062544" y="16701844"/>
            <a:ext cx="33992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399A77-6622-064B-ADC4-97C5A2A48475}"/>
              </a:ext>
            </a:extLst>
          </p:cNvPr>
          <p:cNvSpPr txBox="1"/>
          <p:nvPr/>
        </p:nvSpPr>
        <p:spPr>
          <a:xfrm>
            <a:off x="13171750" y="20751225"/>
            <a:ext cx="27540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Differentials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9782996-AE44-F646-825C-34015C98FA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82600" y="24685806"/>
            <a:ext cx="5891428" cy="31474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AB34776-4A11-9243-81D5-72284371C3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68800" y="25167907"/>
            <a:ext cx="2015151" cy="10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1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785E6C-61E4-C144-849F-AB8DC6CDD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95309"/>
              </p:ext>
            </p:extLst>
          </p:nvPr>
        </p:nvGraphicFramePr>
        <p:xfrm>
          <a:off x="681534" y="2424054"/>
          <a:ext cx="3165486" cy="249082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35569">
                  <a:extLst>
                    <a:ext uri="{9D8B030D-6E8A-4147-A177-3AD203B41FA5}">
                      <a16:colId xmlns:a16="http://schemas.microsoft.com/office/drawing/2014/main" val="39172890"/>
                    </a:ext>
                  </a:extLst>
                </a:gridCol>
                <a:gridCol w="1029917">
                  <a:extLst>
                    <a:ext uri="{9D8B030D-6E8A-4147-A177-3AD203B41FA5}">
                      <a16:colId xmlns:a16="http://schemas.microsoft.com/office/drawing/2014/main" val="2847258088"/>
                    </a:ext>
                  </a:extLst>
                </a:gridCol>
              </a:tblGrid>
              <a:tr h="503373">
                <a:tc>
                  <a:txBody>
                    <a:bodyPr/>
                    <a:lstStyle/>
                    <a:p>
                      <a:pPr marL="0" marR="0" lvl="0" indent="0" algn="l" defTabSz="379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Basic Serologies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79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048871"/>
                  </a:ext>
                </a:extLst>
              </a:tr>
              <a:tr h="503373">
                <a:tc>
                  <a:txBody>
                    <a:bodyPr/>
                    <a:lstStyle/>
                    <a:p>
                      <a:r>
                        <a:rPr lang="en-US" sz="1800" dirty="0"/>
                        <a:t>CMP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68218"/>
                  </a:ext>
                </a:extLst>
              </a:tr>
              <a:tr h="503373">
                <a:tc>
                  <a:txBody>
                    <a:bodyPr/>
                    <a:lstStyle/>
                    <a:p>
                      <a:r>
                        <a:rPr lang="en-US" sz="1800" dirty="0"/>
                        <a:t>CBC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87538"/>
                  </a:ext>
                </a:extLst>
              </a:tr>
              <a:tr h="5132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ESR, CRP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751137"/>
                  </a:ext>
                </a:extLst>
              </a:tr>
              <a:tr h="46747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UA, UPC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87519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8484BA-87CC-8449-8EB5-E1D5E05ED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7447"/>
              </p:ext>
            </p:extLst>
          </p:nvPr>
        </p:nvGraphicFramePr>
        <p:xfrm>
          <a:off x="4292156" y="2394596"/>
          <a:ext cx="4042775" cy="34926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11288">
                  <a:extLst>
                    <a:ext uri="{9D8B030D-6E8A-4147-A177-3AD203B41FA5}">
                      <a16:colId xmlns:a16="http://schemas.microsoft.com/office/drawing/2014/main" val="3047336771"/>
                    </a:ext>
                  </a:extLst>
                </a:gridCol>
                <a:gridCol w="1431487">
                  <a:extLst>
                    <a:ext uri="{9D8B030D-6E8A-4147-A177-3AD203B41FA5}">
                      <a16:colId xmlns:a16="http://schemas.microsoft.com/office/drawing/2014/main" val="3167416879"/>
                    </a:ext>
                  </a:extLst>
                </a:gridCol>
              </a:tblGrid>
              <a:tr h="498952">
                <a:tc>
                  <a:txBody>
                    <a:bodyPr/>
                    <a:lstStyle/>
                    <a:p>
                      <a:r>
                        <a:rPr lang="en-US" sz="1800" dirty="0"/>
                        <a:t>Immune Serologies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55561"/>
                  </a:ext>
                </a:extLst>
              </a:tr>
              <a:tr h="498952">
                <a:tc>
                  <a:txBody>
                    <a:bodyPr/>
                    <a:lstStyle/>
                    <a:p>
                      <a:r>
                        <a:rPr lang="en-US" sz="1800" dirty="0"/>
                        <a:t>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1:640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9743"/>
                  </a:ext>
                </a:extLst>
              </a:tr>
              <a:tr h="498952">
                <a:tc>
                  <a:txBody>
                    <a:bodyPr/>
                    <a:lstStyle/>
                    <a:p>
                      <a:r>
                        <a:rPr lang="en-US" sz="1800" dirty="0"/>
                        <a:t>DsDNA, 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935124"/>
                  </a:ext>
                </a:extLst>
              </a:tr>
              <a:tr h="49895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C3, C4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803593"/>
                  </a:ext>
                </a:extLst>
              </a:tr>
              <a:tr h="498952">
                <a:tc>
                  <a:txBody>
                    <a:bodyPr/>
                    <a:lstStyle/>
                    <a:p>
                      <a:r>
                        <a:rPr lang="en-US" sz="1800" dirty="0" err="1"/>
                        <a:t>aCL</a:t>
                      </a:r>
                      <a:r>
                        <a:rPr lang="en-US" sz="1800" dirty="0"/>
                        <a:t>, a</a:t>
                      </a: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</a:rPr>
                        <a:t>β</a:t>
                      </a:r>
                      <a:r>
                        <a:rPr lang="en-US" sz="1800" dirty="0"/>
                        <a:t>2GPI, 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Triple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60834"/>
                  </a:ext>
                </a:extLst>
              </a:tr>
              <a:tr h="498952">
                <a:tc>
                  <a:txBody>
                    <a:bodyPr/>
                    <a:lstStyle/>
                    <a:p>
                      <a:r>
                        <a:rPr lang="en-US" sz="1800" dirty="0"/>
                        <a:t>Neuronal cell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&gt;400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31364"/>
                  </a:ext>
                </a:extLst>
              </a:tr>
              <a:tr h="498952">
                <a:tc>
                  <a:txBody>
                    <a:bodyPr/>
                    <a:lstStyle/>
                    <a:p>
                      <a:r>
                        <a:rPr lang="en-US" sz="1800" dirty="0"/>
                        <a:t>AQP4, MOG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039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EEAA8E-87F9-2E46-BFDA-EEA086379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13420"/>
              </p:ext>
            </p:extLst>
          </p:nvPr>
        </p:nvGraphicFramePr>
        <p:xfrm>
          <a:off x="8755258" y="2375670"/>
          <a:ext cx="3771470" cy="35305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39912">
                  <a:extLst>
                    <a:ext uri="{9D8B030D-6E8A-4147-A177-3AD203B41FA5}">
                      <a16:colId xmlns:a16="http://schemas.microsoft.com/office/drawing/2014/main" val="3047336771"/>
                    </a:ext>
                  </a:extLst>
                </a:gridCol>
                <a:gridCol w="1431558">
                  <a:extLst>
                    <a:ext uri="{9D8B030D-6E8A-4147-A177-3AD203B41FA5}">
                      <a16:colId xmlns:a16="http://schemas.microsoft.com/office/drawing/2014/main" val="3167416879"/>
                    </a:ext>
                  </a:extLst>
                </a:gridCol>
              </a:tblGrid>
              <a:tr h="456903">
                <a:tc>
                  <a:txBody>
                    <a:bodyPr/>
                    <a:lstStyle/>
                    <a:p>
                      <a:r>
                        <a:rPr lang="en-US" sz="1800" dirty="0"/>
                        <a:t>CSF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66979"/>
                  </a:ext>
                </a:extLst>
              </a:tr>
              <a:tr h="456903">
                <a:tc>
                  <a:txBody>
                    <a:bodyPr/>
                    <a:lstStyle/>
                    <a:p>
                      <a:r>
                        <a:rPr lang="en-US" sz="1800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9743"/>
                  </a:ext>
                </a:extLst>
              </a:tr>
              <a:tr h="456903">
                <a:tc>
                  <a:txBody>
                    <a:bodyPr/>
                    <a:lstStyle/>
                    <a:p>
                      <a:r>
                        <a:rPr lang="en-US" sz="1800" dirty="0"/>
                        <a:t>Nucleated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935124"/>
                  </a:ext>
                </a:extLst>
              </a:tr>
              <a:tr h="45690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803593"/>
                  </a:ext>
                </a:extLst>
              </a:tr>
              <a:tr h="789097">
                <a:tc>
                  <a:txBody>
                    <a:bodyPr/>
                    <a:lstStyle/>
                    <a:p>
                      <a:r>
                        <a:rPr lang="en-US" sz="1800" dirty="0"/>
                        <a:t>Myelin Basic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60834"/>
                  </a:ext>
                </a:extLst>
              </a:tr>
              <a:tr h="456903">
                <a:tc>
                  <a:txBody>
                    <a:bodyPr/>
                    <a:lstStyle/>
                    <a:p>
                      <a:r>
                        <a:rPr lang="en-US" sz="1800" dirty="0"/>
                        <a:t>Oligo Bands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31364"/>
                  </a:ext>
                </a:extLst>
              </a:tr>
              <a:tr h="456903">
                <a:tc>
                  <a:txBody>
                    <a:bodyPr/>
                    <a:lstStyle/>
                    <a:p>
                      <a:r>
                        <a:rPr lang="en-US" sz="1800" dirty="0"/>
                        <a:t>IgG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89800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9FB9C706-F6F9-7048-AB31-CBDAFD9BD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353601"/>
              </p:ext>
            </p:extLst>
          </p:nvPr>
        </p:nvGraphicFramePr>
        <p:xfrm>
          <a:off x="13487400" y="2377169"/>
          <a:ext cx="8598671" cy="276959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13746">
                  <a:extLst>
                    <a:ext uri="{9D8B030D-6E8A-4147-A177-3AD203B41FA5}">
                      <a16:colId xmlns:a16="http://schemas.microsoft.com/office/drawing/2014/main" val="3596330105"/>
                    </a:ext>
                  </a:extLst>
                </a:gridCol>
                <a:gridCol w="1985589">
                  <a:extLst>
                    <a:ext uri="{9D8B030D-6E8A-4147-A177-3AD203B41FA5}">
                      <a16:colId xmlns:a16="http://schemas.microsoft.com/office/drawing/2014/main" val="3970507331"/>
                    </a:ext>
                  </a:extLst>
                </a:gridCol>
                <a:gridCol w="2149668">
                  <a:extLst>
                    <a:ext uri="{9D8B030D-6E8A-4147-A177-3AD203B41FA5}">
                      <a16:colId xmlns:a16="http://schemas.microsoft.com/office/drawing/2014/main" val="4162467511"/>
                    </a:ext>
                  </a:extLst>
                </a:gridCol>
                <a:gridCol w="2149668">
                  <a:extLst>
                    <a:ext uri="{9D8B030D-6E8A-4147-A177-3AD203B41FA5}">
                      <a16:colId xmlns:a16="http://schemas.microsoft.com/office/drawing/2014/main" val="2846685724"/>
                    </a:ext>
                  </a:extLst>
                </a:gridCol>
              </a:tblGrid>
              <a:tr h="38437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NPLE/APS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44694"/>
                  </a:ext>
                </a:extLst>
              </a:tr>
              <a:tr h="384374">
                <a:tc>
                  <a:txBody>
                    <a:bodyPr/>
                    <a:lstStyle/>
                    <a:p>
                      <a:r>
                        <a:rPr lang="en-US" sz="1800" dirty="0"/>
                        <a:t>aPL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50-60%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2.5-25%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81759"/>
                  </a:ext>
                </a:extLst>
              </a:tr>
              <a:tr h="384374">
                <a:tc>
                  <a:txBody>
                    <a:bodyPr/>
                    <a:lstStyle/>
                    <a:p>
                      <a:r>
                        <a:rPr lang="en-US" sz="1800" dirty="0"/>
                        <a:t>CSF oligo bands/IgG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Usually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28098"/>
                  </a:ext>
                </a:extLst>
              </a:tr>
              <a:tr h="1232103">
                <a:tc>
                  <a:txBody>
                    <a:bodyPr/>
                    <a:lstStyle/>
                    <a:p>
                      <a:r>
                        <a:rPr lang="en-US" sz="1800" dirty="0"/>
                        <a:t>Brain MRI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High-signal lesions </a:t>
                      </a:r>
                    </a:p>
                    <a:p>
                      <a:r>
                        <a:rPr lang="en-US" sz="1800" dirty="0"/>
                        <a:t>Subcortical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High-signal lesions</a:t>
                      </a:r>
                    </a:p>
                    <a:p>
                      <a:r>
                        <a:rPr lang="en-US" sz="1800" dirty="0"/>
                        <a:t>Subcortical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High-signal lesions</a:t>
                      </a:r>
                    </a:p>
                    <a:p>
                      <a:r>
                        <a:rPr lang="en-US" sz="1800" dirty="0"/>
                        <a:t>Periventricular, corpus callosum, brainstem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023194"/>
                  </a:ext>
                </a:extLst>
              </a:tr>
              <a:tr h="384374">
                <a:tc>
                  <a:txBody>
                    <a:bodyPr/>
                    <a:lstStyle/>
                    <a:p>
                      <a:r>
                        <a:rPr lang="en-US" sz="1800" dirty="0"/>
                        <a:t>Anti-Neuronal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25-70%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97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7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FB3D5-AF7E-5141-8000-2D1F3B2F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034" y="18777635"/>
            <a:ext cx="7842932" cy="3320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17731-810F-F54B-AE44-BC26B6FA7A69}"/>
              </a:ext>
            </a:extLst>
          </p:cNvPr>
          <p:cNvSpPr txBox="1"/>
          <p:nvPr/>
        </p:nvSpPr>
        <p:spPr>
          <a:xfrm>
            <a:off x="13106399" y="5638800"/>
            <a:ext cx="12617299" cy="11073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>
              <a:schemeClr val="accent2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760" tIns="72380" rIns="144760" bIns="72380" rtlCol="0">
            <a:spAutoFit/>
          </a:bodyPr>
          <a:lstStyle/>
          <a:p>
            <a:pPr algn="ctr"/>
            <a:endParaRPr lang="en-US" sz="57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5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9838</TotalTime>
  <Words>1085</Words>
  <Application>Microsoft Macintosh PowerPoint</Application>
  <PresentationFormat>Custom</PresentationFormat>
  <Paragraphs>177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MEDCOM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Hubel, Kinsley A VA TAMC</dc:creator>
  <cp:lastModifiedBy>Peter Eum</cp:lastModifiedBy>
  <cp:revision>201</cp:revision>
  <dcterms:created xsi:type="dcterms:W3CDTF">2016-08-19T21:34:15Z</dcterms:created>
  <dcterms:modified xsi:type="dcterms:W3CDTF">2022-01-22T07:00:44Z</dcterms:modified>
</cp:coreProperties>
</file>