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58" r:id="rId3"/>
    <p:sldId id="270" r:id="rId4"/>
    <p:sldId id="259" r:id="rId5"/>
    <p:sldId id="272" r:id="rId6"/>
    <p:sldId id="261" r:id="rId7"/>
    <p:sldId id="279" r:id="rId8"/>
    <p:sldId id="280" r:id="rId9"/>
    <p:sldId id="260" r:id="rId10"/>
    <p:sldId id="263" r:id="rId11"/>
    <p:sldId id="264" r:id="rId12"/>
    <p:sldId id="265" r:id="rId13"/>
    <p:sldId id="266" r:id="rId14"/>
    <p:sldId id="275" r:id="rId15"/>
    <p:sldId id="268" r:id="rId16"/>
    <p:sldId id="269" r:id="rId17"/>
    <p:sldId id="278" r:id="rId1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88">
          <p15:clr>
            <a:srgbClr val="A4A3A4"/>
          </p15:clr>
        </p15:guide>
        <p15:guide id="2" orient="horz" pos="3888">
          <p15:clr>
            <a:srgbClr val="A4A3A4"/>
          </p15:clr>
        </p15:guide>
        <p15:guide id="3" orient="horz" pos="223">
          <p15:clr>
            <a:srgbClr val="A4A3A4"/>
          </p15:clr>
        </p15:guide>
        <p15:guide id="4" orient="horz" pos="4032">
          <p15:clr>
            <a:srgbClr val="A4A3A4"/>
          </p15:clr>
        </p15:guide>
        <p15:guide id="5" orient="horz" pos="488">
          <p15:clr>
            <a:srgbClr val="A4A3A4"/>
          </p15:clr>
        </p15:guide>
        <p15:guide id="6" orient="horz" pos="96">
          <p15:clr>
            <a:srgbClr val="A4A3A4"/>
          </p15:clr>
        </p15:guide>
        <p15:guide id="7" orient="horz" pos="3600">
          <p15:clr>
            <a:srgbClr val="A4A3A4"/>
          </p15:clr>
        </p15:guide>
        <p15:guide id="8" orient="horz" pos="4203">
          <p15:clr>
            <a:srgbClr val="A4A3A4"/>
          </p15:clr>
        </p15:guide>
        <p15:guide id="9" orient="horz" pos="1248">
          <p15:clr>
            <a:srgbClr val="A4A3A4"/>
          </p15:clr>
        </p15:guide>
        <p15:guide id="10" pos="2880">
          <p15:clr>
            <a:srgbClr val="A4A3A4"/>
          </p15:clr>
        </p15:guide>
        <p15:guide id="11" pos="432">
          <p15:clr>
            <a:srgbClr val="A4A3A4"/>
          </p15:clr>
        </p15:guide>
        <p15:guide id="12" pos="54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86BE"/>
    <a:srgbClr val="B0A2B1"/>
    <a:srgbClr val="FFFFFF"/>
    <a:srgbClr val="CCCCCC"/>
    <a:srgbClr val="61468B"/>
    <a:srgbClr val="9C9C9C"/>
    <a:srgbClr val="6B6B6B"/>
    <a:srgbClr val="6B7DFF"/>
    <a:srgbClr val="C4C2FF"/>
    <a:srgbClr val="C4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4643" autoAdjust="0"/>
  </p:normalViewPr>
  <p:slideViewPr>
    <p:cSldViewPr showGuides="1">
      <p:cViewPr varScale="1">
        <p:scale>
          <a:sx n="90" d="100"/>
          <a:sy n="90" d="100"/>
        </p:scale>
        <p:origin x="1704" y="200"/>
      </p:cViewPr>
      <p:guideLst>
        <p:guide orient="horz" pos="2688"/>
        <p:guide orient="horz" pos="3888"/>
        <p:guide orient="horz" pos="223"/>
        <p:guide orient="horz" pos="4032"/>
        <p:guide orient="horz" pos="488"/>
        <p:guide orient="horz" pos="96"/>
        <p:guide orient="horz" pos="3600"/>
        <p:guide orient="horz" pos="4203"/>
        <p:guide orient="horz" pos="1248"/>
        <p:guide pos="2880"/>
        <p:guide pos="432"/>
        <p:guide pos="54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2" d="100"/>
        <a:sy n="82"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1BD6D0B3-A8AC-1F4F-9659-78B6C33AA49D}" type="datetimeFigureOut">
              <a:rPr lang="en-US" smtClean="0"/>
              <a:pPr/>
              <a:t>1/27/22</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45E2E28A-62F3-AA44-99B8-647DE55633C7}" type="slidenum">
              <a:rPr lang="en-US" smtClean="0"/>
              <a:pPr/>
              <a:t>‹#›</a:t>
            </a:fld>
            <a:endParaRPr lang="en-US"/>
          </a:p>
        </p:txBody>
      </p:sp>
    </p:spTree>
    <p:extLst>
      <p:ext uri="{BB962C8B-B14F-4D97-AF65-F5344CB8AC3E}">
        <p14:creationId xmlns:p14="http://schemas.microsoft.com/office/powerpoint/2010/main" val="811067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96FCCE9C-97C6-4127-8839-CAB1314A3683}" type="datetimeFigureOut">
              <a:rPr lang="en-US" smtClean="0"/>
              <a:pPr/>
              <a:t>1/27/22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AF3C882C-6931-48D7-9B18-809CA6FAEAE8}" type="slidenum">
              <a:rPr lang="en-US" smtClean="0"/>
              <a:pPr/>
              <a:t>‹#›</a:t>
            </a:fld>
            <a:endParaRPr lang="en-US"/>
          </a:p>
        </p:txBody>
      </p:sp>
    </p:spTree>
    <p:extLst>
      <p:ext uri="{BB962C8B-B14F-4D97-AF65-F5344CB8AC3E}">
        <p14:creationId xmlns:p14="http://schemas.microsoft.com/office/powerpoint/2010/main" val="2483730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600" dirty="0" err="1"/>
              <a:t>Codullo</a:t>
            </a:r>
            <a:r>
              <a:rPr lang="en-US" sz="1600" dirty="0"/>
              <a:t> 2019 (n=46), median 365 days (range 0-6019 days) (16.5 years)</a:t>
            </a:r>
          </a:p>
          <a:p>
            <a:pPr lvl="1"/>
            <a:r>
              <a:rPr lang="en-US" sz="1600" dirty="0"/>
              <a:t>Gordon 2018 (n=31), median 3 years, IQR 1-5 years</a:t>
            </a:r>
          </a:p>
          <a:p>
            <a:pPr lvl="1"/>
            <a:r>
              <a:rPr lang="en-US" sz="1600" dirty="0"/>
              <a:t>Hudson 2014 (n=75), median 1.5 years, (IQR 0.9 – 3.7 years)</a:t>
            </a:r>
          </a:p>
          <a:p>
            <a:pPr lvl="1"/>
            <a:r>
              <a:rPr lang="en-US" sz="1600" dirty="0"/>
              <a:t>Penn 2007 (n=110), median 7.5 months, (range 0– 200 months) (16.6 years) </a:t>
            </a:r>
          </a:p>
          <a:p>
            <a:pPr lvl="1"/>
            <a:r>
              <a:rPr lang="en-US" sz="1600" dirty="0"/>
              <a:t>Steen 2000 (n=145), median 2.4 years, 75% had </a:t>
            </a:r>
            <a:r>
              <a:rPr lang="en-US" sz="1600" dirty="0" err="1"/>
              <a:t>SSc</a:t>
            </a:r>
            <a:r>
              <a:rPr lang="en-US" sz="1600" dirty="0"/>
              <a:t> &lt;4 years</a:t>
            </a:r>
          </a:p>
          <a:p>
            <a:pPr lvl="1"/>
            <a:r>
              <a:rPr lang="en-US" sz="1600" dirty="0"/>
              <a:t>Teixeira 2008 (n=50): mean 27.7 months (SD 49.1 months), 14% (n=7) had SRC at &gt;4 years of disease duration</a:t>
            </a:r>
          </a:p>
          <a:p>
            <a:endParaRPr lang="en-US" dirty="0"/>
          </a:p>
        </p:txBody>
      </p:sp>
      <p:sp>
        <p:nvSpPr>
          <p:cNvPr id="4" name="Slide Number Placeholder 3"/>
          <p:cNvSpPr>
            <a:spLocks noGrp="1"/>
          </p:cNvSpPr>
          <p:nvPr>
            <p:ph type="sldNum" sz="quarter" idx="5"/>
          </p:nvPr>
        </p:nvSpPr>
        <p:spPr/>
        <p:txBody>
          <a:bodyPr/>
          <a:lstStyle/>
          <a:p>
            <a:fld id="{AF3C882C-6931-48D7-9B18-809CA6FAEAE8}" type="slidenum">
              <a:rPr lang="en-US" smtClean="0"/>
              <a:pPr/>
              <a:t>5</a:t>
            </a:fld>
            <a:endParaRPr lang="en-US"/>
          </a:p>
        </p:txBody>
      </p:sp>
    </p:spTree>
    <p:extLst>
      <p:ext uri="{BB962C8B-B14F-4D97-AF65-F5344CB8AC3E}">
        <p14:creationId xmlns:p14="http://schemas.microsoft.com/office/powerpoint/2010/main" val="2428681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AF3C882C-6931-48D7-9B18-809CA6FAEAE8}" type="slidenum">
              <a:rPr lang="en-US" smtClean="0"/>
              <a:pPr/>
              <a:t>6</a:t>
            </a:fld>
            <a:endParaRPr lang="en-US"/>
          </a:p>
        </p:txBody>
      </p:sp>
    </p:spTree>
    <p:extLst>
      <p:ext uri="{BB962C8B-B14F-4D97-AF65-F5344CB8AC3E}">
        <p14:creationId xmlns:p14="http://schemas.microsoft.com/office/powerpoint/2010/main" val="3305567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Corticosteroid exposure status was known for 44 cases, of whom 22 had exposure to corticosteroids in the month prior to SRC. Among these, corticosteroid dose was recorded for 20 cases. The mean maximum corticosteroid exposure dose among patients with known corticosteroid exposure dose in the month prior to SRC was 226.79 mg prednisone equivalent. </a:t>
            </a:r>
          </a:p>
        </p:txBody>
      </p:sp>
      <p:sp>
        <p:nvSpPr>
          <p:cNvPr id="4" name="Slide Number Placeholder 3"/>
          <p:cNvSpPr>
            <a:spLocks noGrp="1"/>
          </p:cNvSpPr>
          <p:nvPr>
            <p:ph type="sldNum" sz="quarter" idx="5"/>
          </p:nvPr>
        </p:nvSpPr>
        <p:spPr/>
        <p:txBody>
          <a:bodyPr/>
          <a:lstStyle/>
          <a:p>
            <a:fld id="{AF3C882C-6931-48D7-9B18-809CA6FAEAE8}" type="slidenum">
              <a:rPr lang="en-US" smtClean="0"/>
              <a:pPr/>
              <a:t>11</a:t>
            </a:fld>
            <a:endParaRPr lang="en-US"/>
          </a:p>
        </p:txBody>
      </p:sp>
    </p:spTree>
    <p:extLst>
      <p:ext uri="{BB962C8B-B14F-4D97-AF65-F5344CB8AC3E}">
        <p14:creationId xmlns:p14="http://schemas.microsoft.com/office/powerpoint/2010/main" val="2790447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3C882C-6931-48D7-9B18-809CA6FAEAE8}" type="slidenum">
              <a:rPr lang="en-US" smtClean="0"/>
              <a:pPr/>
              <a:t>13</a:t>
            </a:fld>
            <a:endParaRPr lang="en-US"/>
          </a:p>
        </p:txBody>
      </p:sp>
    </p:spTree>
    <p:extLst>
      <p:ext uri="{BB962C8B-B14F-4D97-AF65-F5344CB8AC3E}">
        <p14:creationId xmlns:p14="http://schemas.microsoft.com/office/powerpoint/2010/main" val="24616711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964422" y="2243956"/>
            <a:ext cx="6722378" cy="1520204"/>
          </a:xfrm>
        </p:spPr>
        <p:txBody>
          <a:bodyPr rIns="0" bIns="0" anchor="b" anchorCtr="0"/>
          <a:lstStyle>
            <a:lvl1pPr>
              <a:lnSpc>
                <a:spcPct val="90000"/>
              </a:lnSpc>
              <a:defRPr sz="4000" b="0">
                <a:solidFill>
                  <a:srgbClr val="61468B"/>
                </a:solidFill>
              </a:defRPr>
            </a:lvl1pPr>
          </a:lstStyle>
          <a:p>
            <a:r>
              <a:rPr lang="en-US" dirty="0"/>
              <a:t>Document Title</a:t>
            </a:r>
          </a:p>
        </p:txBody>
      </p:sp>
      <p:sp>
        <p:nvSpPr>
          <p:cNvPr id="3" name="Subtitle 2"/>
          <p:cNvSpPr>
            <a:spLocks noGrp="1"/>
          </p:cNvSpPr>
          <p:nvPr>
            <p:ph type="subTitle" idx="1" hasCustomPrompt="1"/>
          </p:nvPr>
        </p:nvSpPr>
        <p:spPr>
          <a:xfrm>
            <a:off x="1964422" y="3821621"/>
            <a:ext cx="6400800" cy="685800"/>
          </a:xfrm>
        </p:spPr>
        <p:txBody>
          <a:bodyPr/>
          <a:lstStyle>
            <a:lvl1pPr marL="0" indent="0" algn="l">
              <a:lnSpc>
                <a:spcPct val="90000"/>
              </a:lnSpc>
              <a:spcBef>
                <a:spcPts val="0"/>
              </a:spcBef>
              <a:buNone/>
              <a:defRPr sz="2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Document Title</a:t>
            </a:r>
          </a:p>
        </p:txBody>
      </p:sp>
      <p:sp>
        <p:nvSpPr>
          <p:cNvPr id="4" name="Date Placeholder 3"/>
          <p:cNvSpPr>
            <a:spLocks noGrp="1"/>
          </p:cNvSpPr>
          <p:nvPr>
            <p:ph type="dt" sz="half" idx="10"/>
          </p:nvPr>
        </p:nvSpPr>
        <p:spPr>
          <a:xfrm>
            <a:off x="1964422" y="6525841"/>
            <a:ext cx="857339" cy="168275"/>
          </a:xfrm>
        </p:spPr>
        <p:txBody>
          <a:bodyPr/>
          <a:lstStyle>
            <a:lvl1pPr>
              <a:defRPr>
                <a:solidFill>
                  <a:schemeClr val="tx1"/>
                </a:solidFill>
              </a:defRPr>
            </a:lvl1pPr>
          </a:lstStyle>
          <a:p>
            <a:fld id="{9623C80F-5998-4C5A-8426-1B9517C724DD}" type="datetimeFigureOut">
              <a:rPr lang="en-US" smtClean="0"/>
              <a:pPr/>
              <a:t>1/27/22</a:t>
            </a:fld>
            <a:endParaRPr lang="en-US"/>
          </a:p>
        </p:txBody>
      </p:sp>
      <p:pic>
        <p:nvPicPr>
          <p:cNvPr id="5" name="Picture 4" descr="NM-Logo-Stacked-RGB.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9200" y="905165"/>
            <a:ext cx="2514600" cy="469315"/>
          </a:xfrm>
          <a:prstGeom prst="rect">
            <a:avLst/>
          </a:prstGeom>
        </p:spPr>
      </p:pic>
      <p:pic>
        <p:nvPicPr>
          <p:cNvPr id="7" name="Picture 6" descr="PPT-RGB-Shapes2.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4800" y="863600"/>
            <a:ext cx="2247900" cy="2717800"/>
          </a:xfrm>
          <a:prstGeom prst="rect">
            <a:avLst/>
          </a:prstGeom>
        </p:spPr>
      </p:pic>
    </p:spTree>
    <p:extLst>
      <p:ext uri="{BB962C8B-B14F-4D97-AF65-F5344CB8AC3E}">
        <p14:creationId xmlns:p14="http://schemas.microsoft.com/office/powerpoint/2010/main" val="2063167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23C80F-5998-4C5A-8426-1B9517C724DD}" type="datetimeFigureOut">
              <a:rPr lang="en-US" smtClean="0"/>
              <a:pPr/>
              <a:t>1/27/22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558541-60C9-42A2-8392-FF12533A6B7A}" type="slidenum">
              <a:rPr lang="en-US" smtClean="0"/>
              <a:pPr/>
              <a:t>‹#›</a:t>
            </a:fld>
            <a:endParaRPr lang="en-US"/>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5924" y="6400799"/>
            <a:ext cx="1422024" cy="26528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2" name="Title 1"/>
          <p:cNvSpPr>
            <a:spLocks noGrp="1"/>
          </p:cNvSpPr>
          <p:nvPr>
            <p:ph type="title"/>
          </p:nvPr>
        </p:nvSpPr>
        <p:spPr>
          <a:xfrm>
            <a:off x="990599" y="2542593"/>
            <a:ext cx="7713969" cy="762000"/>
          </a:xfrm>
        </p:spPr>
        <p:txBody>
          <a:bodyPr/>
          <a:lstStyle>
            <a:lvl1pPr>
              <a:defRPr sz="4400"/>
            </a:lvl1pPr>
          </a:lstStyle>
          <a:p>
            <a:r>
              <a:rPr lang="en-US" dirty="0"/>
              <a:t>Click to edit Master title style</a:t>
            </a:r>
          </a:p>
        </p:txBody>
      </p:sp>
      <p:sp>
        <p:nvSpPr>
          <p:cNvPr id="3" name="Date Placeholder 2"/>
          <p:cNvSpPr>
            <a:spLocks noGrp="1"/>
          </p:cNvSpPr>
          <p:nvPr>
            <p:ph type="dt" sz="half" idx="10"/>
          </p:nvPr>
        </p:nvSpPr>
        <p:spPr/>
        <p:txBody>
          <a:bodyPr/>
          <a:lstStyle/>
          <a:p>
            <a:fld id="{9623C80F-5998-4C5A-8426-1B9517C724DD}" type="datetimeFigureOut">
              <a:rPr lang="en-US" smtClean="0"/>
              <a:pPr/>
              <a:t>1/27/22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558541-60C9-42A2-8392-FF12533A6B7A}" type="slidenum">
              <a:rPr lang="en-US" smtClean="0"/>
              <a:pPr/>
              <a:t>‹#›</a:t>
            </a:fld>
            <a:endParaRPr lang="en-US"/>
          </a:p>
        </p:txBody>
      </p:sp>
      <p:sp>
        <p:nvSpPr>
          <p:cNvPr id="7" name="Text Placeholder 10"/>
          <p:cNvSpPr>
            <a:spLocks noGrp="1"/>
          </p:cNvSpPr>
          <p:nvPr>
            <p:ph type="body" sz="quarter" idx="13" hasCustomPrompt="1"/>
          </p:nvPr>
        </p:nvSpPr>
        <p:spPr>
          <a:xfrm>
            <a:off x="990600" y="3429000"/>
            <a:ext cx="6858000" cy="457200"/>
          </a:xfrm>
        </p:spPr>
        <p:txBody>
          <a:bodyPr/>
          <a:lstStyle>
            <a:lvl1pPr marL="0" indent="0">
              <a:lnSpc>
                <a:spcPct val="85000"/>
              </a:lnSpc>
              <a:spcBef>
                <a:spcPts val="0"/>
              </a:spcBef>
              <a:buNone/>
              <a:defRPr sz="2000" spc="-80" baseline="0">
                <a:solidFill>
                  <a:srgbClr val="54585A"/>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 title</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5924" y="6400799"/>
            <a:ext cx="1422024" cy="265285"/>
          </a:xfrm>
          <a:prstGeom prst="rect">
            <a:avLst/>
          </a:prstGeom>
        </p:spPr>
      </p:pic>
    </p:spTree>
    <p:extLst>
      <p:ext uri="{BB962C8B-B14F-4D97-AF65-F5344CB8AC3E}">
        <p14:creationId xmlns:p14="http://schemas.microsoft.com/office/powerpoint/2010/main" val="1290607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Breaker Page">
    <p:spTree>
      <p:nvGrpSpPr>
        <p:cNvPr id="1" name=""/>
        <p:cNvGrpSpPr/>
        <p:nvPr/>
      </p:nvGrpSpPr>
      <p:grpSpPr>
        <a:xfrm>
          <a:off x="0" y="0"/>
          <a:ext cx="0" cy="0"/>
          <a:chOff x="0" y="0"/>
          <a:chExt cx="0" cy="0"/>
        </a:xfrm>
      </p:grpSpPr>
      <p:pic>
        <p:nvPicPr>
          <p:cNvPr id="5" name="Picture 4" descr="PPT-RGB-Shapes3.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4172525"/>
            <a:ext cx="9144000" cy="1422123"/>
          </a:xfrm>
          <a:prstGeom prst="rect">
            <a:avLst/>
          </a:prstGeom>
        </p:spPr>
      </p:pic>
      <p:sp>
        <p:nvSpPr>
          <p:cNvPr id="3" name="Subtitle 2"/>
          <p:cNvSpPr>
            <a:spLocks noGrp="1"/>
          </p:cNvSpPr>
          <p:nvPr>
            <p:ph type="subTitle" idx="1" hasCustomPrompt="1"/>
          </p:nvPr>
        </p:nvSpPr>
        <p:spPr>
          <a:xfrm>
            <a:off x="1404256" y="5584368"/>
            <a:ext cx="4386944" cy="685800"/>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sp>
        <p:nvSpPr>
          <p:cNvPr id="2" name="Title 1"/>
          <p:cNvSpPr>
            <a:spLocks noGrp="1"/>
          </p:cNvSpPr>
          <p:nvPr>
            <p:ph type="ctrTitle" hasCustomPrompt="1"/>
          </p:nvPr>
        </p:nvSpPr>
        <p:spPr>
          <a:xfrm>
            <a:off x="1408874" y="4292600"/>
            <a:ext cx="7282544" cy="1193800"/>
          </a:xfrm>
        </p:spPr>
        <p:txBody>
          <a:bodyPr rIns="0" bIns="0" anchor="ctr" anchorCtr="0"/>
          <a:lstStyle>
            <a:lvl1pPr>
              <a:lnSpc>
                <a:spcPct val="90000"/>
              </a:lnSpc>
              <a:defRPr sz="2800" b="0" baseline="0">
                <a:solidFill>
                  <a:schemeClr val="bg1"/>
                </a:solidFill>
              </a:defRPr>
            </a:lvl1pPr>
          </a:lstStyle>
          <a:p>
            <a:r>
              <a:rPr lang="en-US" dirty="0"/>
              <a:t>Breaker Page Title Goes Here</a:t>
            </a:r>
          </a:p>
        </p:txBody>
      </p:sp>
      <p:pic>
        <p:nvPicPr>
          <p:cNvPr id="8" name="Picture 7" descr="NM_Logo_RGB.eps"/>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67122" y="914400"/>
            <a:ext cx="2438400" cy="457619"/>
          </a:xfrm>
          <a:prstGeom prst="rect">
            <a:avLst/>
          </a:prstGeom>
        </p:spPr>
      </p:pic>
    </p:spTree>
    <p:extLst>
      <p:ext uri="{BB962C8B-B14F-4D97-AF65-F5344CB8AC3E}">
        <p14:creationId xmlns:p14="http://schemas.microsoft.com/office/powerpoint/2010/main" val="1544994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599" y="137160"/>
            <a:ext cx="7713969" cy="762000"/>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23C80F-5998-4C5A-8426-1B9517C724DD}" type="datetimeFigureOut">
              <a:rPr lang="en-US" smtClean="0"/>
              <a:pPr/>
              <a:t>1/27/22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a:p>
        </p:txBody>
      </p:sp>
      <p:sp>
        <p:nvSpPr>
          <p:cNvPr id="11" name="Text Placeholder 10"/>
          <p:cNvSpPr>
            <a:spLocks noGrp="1"/>
          </p:cNvSpPr>
          <p:nvPr>
            <p:ph type="body" sz="quarter" idx="13" hasCustomPrompt="1"/>
          </p:nvPr>
        </p:nvSpPr>
        <p:spPr>
          <a:xfrm>
            <a:off x="990600" y="914400"/>
            <a:ext cx="6854952" cy="457200"/>
          </a:xfrm>
        </p:spPr>
        <p:txBody>
          <a:bodyPr/>
          <a:lstStyle>
            <a:lvl1pPr marL="0" indent="0">
              <a:lnSpc>
                <a:spcPct val="85000"/>
              </a:lnSpc>
              <a:spcBef>
                <a:spcPts val="0"/>
              </a:spcBef>
              <a:buNone/>
              <a:defRPr sz="2000" spc="-80" baseline="0">
                <a:solidFill>
                  <a:schemeClr val="accent1"/>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
        <p:nvSpPr>
          <p:cNvPr id="7" name="TextBox 6"/>
          <p:cNvSpPr txBox="1"/>
          <p:nvPr userDrawn="1"/>
        </p:nvSpPr>
        <p:spPr>
          <a:xfrm>
            <a:off x="1905000" y="6465455"/>
            <a:ext cx="914400" cy="914400"/>
          </a:xfrm>
          <a:prstGeom prst="rect">
            <a:avLst/>
          </a:prstGeom>
          <a:noFill/>
        </p:spPr>
        <p:txBody>
          <a:bodyPr wrap="none" lIns="0" tIns="0" rIns="0" bIns="0" rtlCol="0">
            <a:noAutofit/>
          </a:bodyPr>
          <a:lstStyle/>
          <a:p>
            <a:pPr>
              <a:lnSpc>
                <a:spcPct val="90000"/>
              </a:lnSpc>
              <a:spcBef>
                <a:spcPts val="600"/>
              </a:spcBef>
            </a:pPr>
            <a:endParaRPr lang="en-US" sz="1850" spc="-5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90599" y="137160"/>
            <a:ext cx="7713969" cy="762000"/>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sz="half" idx="1"/>
          </p:nvPr>
        </p:nvSpPr>
        <p:spPr>
          <a:xfrm>
            <a:off x="801197" y="1621971"/>
            <a:ext cx="3767328" cy="4093029"/>
          </a:xfrm>
        </p:spPr>
        <p:txBody>
          <a:bodyPr vert="horz" lIns="0" tIns="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900422" y="1621971"/>
            <a:ext cx="3767328" cy="4093029"/>
          </a:xfrm>
        </p:spPr>
        <p:txBody>
          <a:bodyPr vert="horz" lIns="0" tIns="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623C80F-5998-4C5A-8426-1B9517C724DD}" type="datetimeFigureOut">
              <a:rPr lang="en-US" smtClean="0"/>
              <a:pPr/>
              <a:t>1/27/22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558541-60C9-42A2-8392-FF12533A6B7A}" type="slidenum">
              <a:rPr lang="en-US" smtClean="0"/>
              <a:pPr/>
              <a:t>‹#›</a:t>
            </a:fld>
            <a:endParaRPr lang="en-US"/>
          </a:p>
        </p:txBody>
      </p:sp>
      <p:sp>
        <p:nvSpPr>
          <p:cNvPr id="9" name="Text Placeholder 10"/>
          <p:cNvSpPr>
            <a:spLocks noGrp="1"/>
          </p:cNvSpPr>
          <p:nvPr>
            <p:ph type="body" sz="quarter" idx="13" hasCustomPrompt="1"/>
          </p:nvPr>
        </p:nvSpPr>
        <p:spPr>
          <a:xfrm>
            <a:off x="990600" y="914400"/>
            <a:ext cx="6854952" cy="457200"/>
          </a:xfrm>
        </p:spPr>
        <p:txBody>
          <a:bodyPr/>
          <a:lstStyle>
            <a:lvl1pPr marL="0" indent="0">
              <a:lnSpc>
                <a:spcPct val="85000"/>
              </a:lnSpc>
              <a:spcBef>
                <a:spcPts val="0"/>
              </a:spcBef>
              <a:buNone/>
              <a:defRPr sz="2000" spc="-80" baseline="0">
                <a:solidFill>
                  <a:schemeClr val="accent1"/>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1468B"/>
                </a:solidFill>
              </a:defRPr>
            </a:lvl1pPr>
          </a:lstStyle>
          <a:p>
            <a:r>
              <a:rPr lang="en-US" dirty="0"/>
              <a:t>Click to edit Master title style</a:t>
            </a:r>
          </a:p>
        </p:txBody>
      </p:sp>
      <p:sp>
        <p:nvSpPr>
          <p:cNvPr id="3" name="Text Placeholder 2"/>
          <p:cNvSpPr>
            <a:spLocks noGrp="1"/>
          </p:cNvSpPr>
          <p:nvPr>
            <p:ph type="body" idx="1"/>
          </p:nvPr>
        </p:nvSpPr>
        <p:spPr>
          <a:xfrm>
            <a:off x="990600" y="1622424"/>
            <a:ext cx="3581400" cy="358775"/>
          </a:xfrm>
        </p:spPr>
        <p:txBody>
          <a:bodyPr anchor="b"/>
          <a:lstStyle>
            <a:lvl1pPr marL="0" indent="0">
              <a:buNone/>
              <a:defRPr sz="185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01197" y="1981200"/>
            <a:ext cx="3768895" cy="3733800"/>
          </a:xfrm>
        </p:spPr>
        <p:txBody>
          <a:bodyPr vert="horz" lIns="0" tIns="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908036" y="1624012"/>
            <a:ext cx="3770375" cy="357187"/>
          </a:xfrm>
        </p:spPr>
        <p:txBody>
          <a:bodyPr anchor="b"/>
          <a:lstStyle>
            <a:lvl1pPr marL="0" indent="0">
              <a:buNone/>
              <a:defRPr sz="185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27124" y="1981200"/>
            <a:ext cx="3770375" cy="3733800"/>
          </a:xfrm>
        </p:spPr>
        <p:txBody>
          <a:bodyPr vert="horz" lIns="0" tIns="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623C80F-5998-4C5A-8426-1B9517C724DD}" type="datetimeFigureOut">
              <a:rPr lang="en-US" smtClean="0"/>
              <a:pPr/>
              <a:t>1/27/22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558541-60C9-42A2-8392-FF12533A6B7A}" type="slidenum">
              <a:rPr lang="en-US" smtClean="0"/>
              <a:pPr/>
              <a:t>‹#›</a:t>
            </a:fld>
            <a:endParaRPr lang="en-US"/>
          </a:p>
        </p:txBody>
      </p:sp>
      <p:sp>
        <p:nvSpPr>
          <p:cNvPr id="11" name="Text Placeholder 10"/>
          <p:cNvSpPr>
            <a:spLocks noGrp="1"/>
          </p:cNvSpPr>
          <p:nvPr>
            <p:ph type="body" sz="quarter" idx="13" hasCustomPrompt="1"/>
          </p:nvPr>
        </p:nvSpPr>
        <p:spPr>
          <a:xfrm>
            <a:off x="990600" y="914400"/>
            <a:ext cx="6854952" cy="457200"/>
          </a:xfrm>
        </p:spPr>
        <p:txBody>
          <a:bodyPr/>
          <a:lstStyle>
            <a:lvl1pPr marL="0" indent="0">
              <a:lnSpc>
                <a:spcPct val="85000"/>
              </a:lnSpc>
              <a:spcBef>
                <a:spcPts val="0"/>
              </a:spcBef>
              <a:buNone/>
              <a:defRPr sz="2000" spc="-80" baseline="0">
                <a:solidFill>
                  <a:schemeClr val="accent1"/>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w/image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985157" y="3724712"/>
            <a:ext cx="3586843" cy="347472"/>
          </a:xfrm>
        </p:spPr>
        <p:txBody>
          <a:bodyPr anchor="b"/>
          <a:lstStyle>
            <a:lvl1pPr marL="0" indent="0">
              <a:buNone/>
              <a:defRPr sz="1850" b="0">
                <a:solidFill>
                  <a:srgbClr val="917EA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990600" y="4038600"/>
            <a:ext cx="3579492" cy="1676400"/>
          </a:xfrm>
        </p:spPr>
        <p:txBody>
          <a:bodyPr vert="horz" lIns="0" tIns="0" rIns="91440" bIns="45720" rtlCol="0">
            <a:noAutofit/>
          </a:bodyPr>
          <a:lstStyle>
            <a:lvl1pPr marL="0" indent="0">
              <a:buNone/>
              <a:defRPr lang="en-US" smtClean="0"/>
            </a:lvl1pPr>
            <a:lvl2pPr marL="206375" indent="0">
              <a:buNone/>
              <a:defRPr lang="en-US" smtClean="0"/>
            </a:lvl2pPr>
            <a:lvl3pPr marL="457200" indent="0">
              <a:buNone/>
              <a:defRPr lang="en-US" smtClean="0"/>
            </a:lvl3pPr>
            <a:lvl4pPr marL="631825" indent="0">
              <a:buNone/>
              <a:defRPr lang="en-US" smtClean="0"/>
            </a:lvl4pPr>
            <a:lvl5pPr marL="804862" indent="0">
              <a:buNone/>
              <a:defRPr lang="en-US"/>
            </a:lvl5pPr>
          </a:lstStyle>
          <a:p>
            <a:pPr lvl="0"/>
            <a:r>
              <a:rPr lang="en-US" dirty="0"/>
              <a:t>Click to edit Master text styles</a:t>
            </a:r>
          </a:p>
        </p:txBody>
      </p:sp>
      <p:sp>
        <p:nvSpPr>
          <p:cNvPr id="5" name="Text Placeholder 4"/>
          <p:cNvSpPr>
            <a:spLocks noGrp="1"/>
          </p:cNvSpPr>
          <p:nvPr>
            <p:ph type="body" sz="quarter" idx="3"/>
          </p:nvPr>
        </p:nvSpPr>
        <p:spPr>
          <a:xfrm>
            <a:off x="4908036" y="3724712"/>
            <a:ext cx="3584448" cy="347472"/>
          </a:xfrm>
        </p:spPr>
        <p:txBody>
          <a:bodyPr anchor="b"/>
          <a:lstStyle>
            <a:lvl1pPr marL="0" indent="0">
              <a:buNone/>
              <a:defRPr sz="1850" b="0">
                <a:solidFill>
                  <a:srgbClr val="917EA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908036" y="4038600"/>
            <a:ext cx="3580898" cy="1676400"/>
          </a:xfrm>
        </p:spPr>
        <p:txBody>
          <a:bodyPr vert="horz" lIns="0" tIns="0" rIns="91440" bIns="45720" rtlCol="0">
            <a:noAutofit/>
          </a:bodyPr>
          <a:lstStyle>
            <a:lvl1pPr marL="0" indent="0">
              <a:buNone/>
              <a:defRPr lang="en-US" dirty="0" smtClean="0"/>
            </a:lvl1pPr>
            <a:lvl2pPr marL="206375" indent="0">
              <a:buNone/>
              <a:defRPr lang="en-US" dirty="0" smtClean="0"/>
            </a:lvl2pPr>
            <a:lvl3pPr marL="457200" indent="0">
              <a:buNone/>
              <a:defRPr lang="en-US" dirty="0" smtClean="0"/>
            </a:lvl3pPr>
            <a:lvl4pPr marL="631825" indent="0">
              <a:buNone/>
              <a:defRPr lang="en-US" dirty="0" smtClean="0"/>
            </a:lvl4pPr>
            <a:lvl5pPr marL="804862" indent="0">
              <a:buNone/>
              <a:defRPr lang="en-US" dirty="0"/>
            </a:lvl5pPr>
          </a:lstStyle>
          <a:p>
            <a:pPr lvl="0"/>
            <a:r>
              <a:rPr lang="en-US" dirty="0"/>
              <a:t>Click to edit Master text styles</a:t>
            </a:r>
          </a:p>
        </p:txBody>
      </p:sp>
      <p:sp>
        <p:nvSpPr>
          <p:cNvPr id="7" name="Date Placeholder 6"/>
          <p:cNvSpPr>
            <a:spLocks noGrp="1"/>
          </p:cNvSpPr>
          <p:nvPr>
            <p:ph type="dt" sz="half" idx="10"/>
          </p:nvPr>
        </p:nvSpPr>
        <p:spPr/>
        <p:txBody>
          <a:bodyPr/>
          <a:lstStyle/>
          <a:p>
            <a:fld id="{9623C80F-5998-4C5A-8426-1B9517C724DD}" type="datetimeFigureOut">
              <a:rPr lang="en-US" smtClean="0"/>
              <a:pPr/>
              <a:t>1/27/22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558541-60C9-42A2-8392-FF12533A6B7A}" type="slidenum">
              <a:rPr lang="en-US" smtClean="0"/>
              <a:pPr/>
              <a:t>‹#›</a:t>
            </a:fld>
            <a:endParaRPr lang="en-US"/>
          </a:p>
        </p:txBody>
      </p:sp>
      <p:sp>
        <p:nvSpPr>
          <p:cNvPr id="13" name="Picture Placeholder 12"/>
          <p:cNvSpPr>
            <a:spLocks noGrp="1"/>
          </p:cNvSpPr>
          <p:nvPr>
            <p:ph type="pic" sz="quarter" idx="14" hasCustomPrompt="1"/>
          </p:nvPr>
        </p:nvSpPr>
        <p:spPr>
          <a:xfrm>
            <a:off x="990600" y="1622424"/>
            <a:ext cx="3429000" cy="1994355"/>
          </a:xfrm>
        </p:spPr>
        <p:txBody>
          <a:bodyPr anchor="ctr"/>
          <a:lstStyle>
            <a:lvl1pPr marL="0" indent="0" algn="ctr">
              <a:buNone/>
              <a:defRPr/>
            </a:lvl1pPr>
          </a:lstStyle>
          <a:p>
            <a:r>
              <a:rPr lang="en-US" dirty="0"/>
              <a:t>Insert image</a:t>
            </a:r>
          </a:p>
        </p:txBody>
      </p:sp>
      <p:sp>
        <p:nvSpPr>
          <p:cNvPr id="15" name="Picture Placeholder 12"/>
          <p:cNvSpPr>
            <a:spLocks noGrp="1"/>
          </p:cNvSpPr>
          <p:nvPr>
            <p:ph type="pic" sz="quarter" idx="15" hasCustomPrompt="1"/>
          </p:nvPr>
        </p:nvSpPr>
        <p:spPr>
          <a:xfrm>
            <a:off x="4908036" y="1622424"/>
            <a:ext cx="3429000" cy="1994355"/>
          </a:xfrm>
        </p:spPr>
        <p:txBody>
          <a:bodyPr anchor="ctr"/>
          <a:lstStyle>
            <a:lvl1pPr marL="0" indent="0" algn="ctr">
              <a:buNone/>
              <a:defRPr/>
            </a:lvl1pPr>
          </a:lstStyle>
          <a:p>
            <a:r>
              <a:rPr lang="en-US" dirty="0"/>
              <a:t>Insert image</a:t>
            </a:r>
          </a:p>
        </p:txBody>
      </p:sp>
      <p:sp>
        <p:nvSpPr>
          <p:cNvPr id="16" name="Text Placeholder 10"/>
          <p:cNvSpPr>
            <a:spLocks noGrp="1"/>
          </p:cNvSpPr>
          <p:nvPr>
            <p:ph type="body" sz="quarter" idx="13" hasCustomPrompt="1"/>
          </p:nvPr>
        </p:nvSpPr>
        <p:spPr>
          <a:xfrm>
            <a:off x="990600" y="914400"/>
            <a:ext cx="6854952" cy="457200"/>
          </a:xfrm>
        </p:spPr>
        <p:txBody>
          <a:bodyPr/>
          <a:lstStyle>
            <a:lvl1pPr marL="0" indent="0">
              <a:lnSpc>
                <a:spcPct val="85000"/>
              </a:lnSpc>
              <a:spcBef>
                <a:spcPts val="0"/>
              </a:spcBef>
              <a:buNone/>
              <a:defRPr sz="2000" spc="-80" baseline="0">
                <a:solidFill>
                  <a:srgbClr val="917EAE"/>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3755198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cked Two Content + SideContent">
    <p:spTree>
      <p:nvGrpSpPr>
        <p:cNvPr id="1" name=""/>
        <p:cNvGrpSpPr/>
        <p:nvPr/>
      </p:nvGrpSpPr>
      <p:grpSpPr>
        <a:xfrm>
          <a:off x="0" y="0"/>
          <a:ext cx="0" cy="0"/>
          <a:chOff x="0" y="0"/>
          <a:chExt cx="0" cy="0"/>
        </a:xfrm>
      </p:grpSpPr>
      <p:sp>
        <p:nvSpPr>
          <p:cNvPr id="2" name="Title 1"/>
          <p:cNvSpPr>
            <a:spLocks noGrp="1"/>
          </p:cNvSpPr>
          <p:nvPr>
            <p:ph type="title"/>
          </p:nvPr>
        </p:nvSpPr>
        <p:spPr>
          <a:xfrm>
            <a:off x="990599" y="137160"/>
            <a:ext cx="7713969" cy="762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990600" y="1622424"/>
            <a:ext cx="3581400" cy="358775"/>
          </a:xfrm>
        </p:spPr>
        <p:txBody>
          <a:bodyPr anchor="b"/>
          <a:lstStyle>
            <a:lvl1pPr marL="0" indent="0">
              <a:buNone/>
              <a:defRPr sz="185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01197" y="1981200"/>
            <a:ext cx="3773089" cy="1711325"/>
          </a:xfrm>
        </p:spPr>
        <p:txBody>
          <a:bodyPr vert="horz" lIns="0" tIns="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990599" y="3652124"/>
            <a:ext cx="3581401" cy="349526"/>
          </a:xfrm>
        </p:spPr>
        <p:txBody>
          <a:bodyPr anchor="b"/>
          <a:lstStyle>
            <a:lvl1pPr marL="0" indent="0">
              <a:buNone/>
              <a:defRPr sz="185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803911" y="4012035"/>
            <a:ext cx="3770375" cy="1558925"/>
          </a:xfrm>
        </p:spPr>
        <p:txBody>
          <a:bodyPr vert="horz" lIns="0" tIns="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623C80F-5998-4C5A-8426-1B9517C724DD}" type="datetimeFigureOut">
              <a:rPr lang="en-US" smtClean="0"/>
              <a:pPr/>
              <a:t>1/27/22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558541-60C9-42A2-8392-FF12533A6B7A}" type="slidenum">
              <a:rPr lang="en-US" smtClean="0"/>
              <a:pPr/>
              <a:t>‹#›</a:t>
            </a:fld>
            <a:endParaRPr lang="en-US"/>
          </a:p>
        </p:txBody>
      </p:sp>
      <p:sp>
        <p:nvSpPr>
          <p:cNvPr id="14" name="Content Placeholder 13"/>
          <p:cNvSpPr>
            <a:spLocks noGrp="1"/>
          </p:cNvSpPr>
          <p:nvPr>
            <p:ph sz="quarter" idx="13"/>
          </p:nvPr>
        </p:nvSpPr>
        <p:spPr>
          <a:xfrm>
            <a:off x="4876800" y="1676400"/>
            <a:ext cx="3934437" cy="381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0"/>
          <p:cNvSpPr>
            <a:spLocks noGrp="1"/>
          </p:cNvSpPr>
          <p:nvPr>
            <p:ph type="body" sz="quarter" idx="14" hasCustomPrompt="1"/>
          </p:nvPr>
        </p:nvSpPr>
        <p:spPr>
          <a:xfrm>
            <a:off x="990600" y="914400"/>
            <a:ext cx="6854952" cy="457200"/>
          </a:xfrm>
        </p:spPr>
        <p:txBody>
          <a:bodyPr/>
          <a:lstStyle>
            <a:lvl1pPr marL="0" indent="0">
              <a:lnSpc>
                <a:spcPct val="85000"/>
              </a:lnSpc>
              <a:spcBef>
                <a:spcPts val="0"/>
              </a:spcBef>
              <a:buNone/>
              <a:defRPr sz="2000" spc="-80" baseline="0">
                <a:solidFill>
                  <a:srgbClr val="917EAE"/>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2937213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ey Facts + Side Images">
    <p:spTree>
      <p:nvGrpSpPr>
        <p:cNvPr id="1" name=""/>
        <p:cNvGrpSpPr/>
        <p:nvPr/>
      </p:nvGrpSpPr>
      <p:grpSpPr>
        <a:xfrm>
          <a:off x="0" y="0"/>
          <a:ext cx="0" cy="0"/>
          <a:chOff x="0" y="0"/>
          <a:chExt cx="0" cy="0"/>
        </a:xfrm>
      </p:grpSpPr>
      <p:sp>
        <p:nvSpPr>
          <p:cNvPr id="2" name="Title 1"/>
          <p:cNvSpPr>
            <a:spLocks noGrp="1"/>
          </p:cNvSpPr>
          <p:nvPr>
            <p:ph type="title"/>
          </p:nvPr>
        </p:nvSpPr>
        <p:spPr>
          <a:xfrm>
            <a:off x="990599" y="137160"/>
            <a:ext cx="7713969" cy="762000"/>
          </a:xfrm>
        </p:spPr>
        <p:txBody>
          <a:bodyPr/>
          <a:lstStyle>
            <a:lvl1pPr>
              <a:defRPr>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990600" y="1624012"/>
            <a:ext cx="2438400" cy="357187"/>
          </a:xfrm>
        </p:spPr>
        <p:txBody>
          <a:bodyPr anchor="b"/>
          <a:lstStyle>
            <a:lvl1pPr marL="0" indent="0">
              <a:buNone/>
              <a:defRPr sz="1850" b="0">
                <a:solidFill>
                  <a:srgbClr val="917EA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4" name="Content Placeholder 3"/>
          <p:cNvSpPr>
            <a:spLocks noGrp="1"/>
          </p:cNvSpPr>
          <p:nvPr>
            <p:ph sz="half" idx="2"/>
          </p:nvPr>
        </p:nvSpPr>
        <p:spPr>
          <a:xfrm>
            <a:off x="801197" y="1981200"/>
            <a:ext cx="2399203" cy="3733800"/>
          </a:xfrm>
        </p:spPr>
        <p:txBody>
          <a:bodyPr vert="horz" lIns="0" tIns="0" rIns="91440" bIns="45720" rtlCol="0">
            <a:noAutofit/>
          </a:bodyPr>
          <a:lstStyle>
            <a:lvl1pPr>
              <a:defRPr lang="en-US" sz="1850" smtClean="0"/>
            </a:lvl1pPr>
            <a:lvl2pPr>
              <a:defRPr lang="en-US" sz="1850" smtClean="0"/>
            </a:lvl2pPr>
            <a:lvl3pPr>
              <a:defRPr lang="en-US" smtClean="0"/>
            </a:lvl3pPr>
            <a:lvl4pPr>
              <a:defRPr lang="en-US" smtClean="0"/>
            </a:lvl4pPr>
            <a:lvl5pPr>
              <a:defRPr lang="en-US"/>
            </a:lvl5pPr>
          </a:lstStyle>
          <a:p>
            <a:pPr lvl="0"/>
            <a:r>
              <a:rPr lang="en-US" dirty="0"/>
              <a:t>Click to edit Master text styles</a:t>
            </a:r>
          </a:p>
          <a:p>
            <a:pPr lvl="1"/>
            <a:r>
              <a:rPr lang="en-US" dirty="0"/>
              <a:t>Second level</a:t>
            </a:r>
          </a:p>
        </p:txBody>
      </p:sp>
      <p:sp>
        <p:nvSpPr>
          <p:cNvPr id="7" name="Date Placeholder 6"/>
          <p:cNvSpPr>
            <a:spLocks noGrp="1"/>
          </p:cNvSpPr>
          <p:nvPr>
            <p:ph type="dt" sz="half" idx="10"/>
          </p:nvPr>
        </p:nvSpPr>
        <p:spPr/>
        <p:txBody>
          <a:bodyPr/>
          <a:lstStyle/>
          <a:p>
            <a:fld id="{9623C80F-5998-4C5A-8426-1B9517C724DD}" type="datetimeFigureOut">
              <a:rPr lang="en-US" smtClean="0"/>
              <a:pPr/>
              <a:t>1/27/22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558541-60C9-42A2-8392-FF12533A6B7A}" type="slidenum">
              <a:rPr lang="en-US" smtClean="0"/>
              <a:pPr/>
              <a:t>‹#›</a:t>
            </a:fld>
            <a:endParaRPr lang="en-US"/>
          </a:p>
        </p:txBody>
      </p:sp>
      <p:sp>
        <p:nvSpPr>
          <p:cNvPr id="12" name="Picture Placeholder 11"/>
          <p:cNvSpPr>
            <a:spLocks noGrp="1"/>
          </p:cNvSpPr>
          <p:nvPr>
            <p:ph type="pic" sz="quarter" idx="15" hasCustomPrompt="1"/>
          </p:nvPr>
        </p:nvSpPr>
        <p:spPr>
          <a:xfrm>
            <a:off x="3505200" y="1622425"/>
            <a:ext cx="2209800" cy="3657600"/>
          </a:xfrm>
        </p:spPr>
        <p:txBody>
          <a:bodyPr anchor="ctr"/>
          <a:lstStyle>
            <a:lvl1pPr marL="0" indent="0" algn="ctr">
              <a:buNone/>
              <a:defRPr/>
            </a:lvl1pPr>
          </a:lstStyle>
          <a:p>
            <a:r>
              <a:rPr lang="en-US" dirty="0"/>
              <a:t>Insert image</a:t>
            </a:r>
          </a:p>
        </p:txBody>
      </p:sp>
      <p:sp>
        <p:nvSpPr>
          <p:cNvPr id="16" name="Picture Placeholder 11"/>
          <p:cNvSpPr>
            <a:spLocks noGrp="1"/>
          </p:cNvSpPr>
          <p:nvPr>
            <p:ph type="pic" sz="quarter" idx="16" hasCustomPrompt="1"/>
          </p:nvPr>
        </p:nvSpPr>
        <p:spPr>
          <a:xfrm>
            <a:off x="6019800" y="1622425"/>
            <a:ext cx="2209800" cy="3657600"/>
          </a:xfrm>
        </p:spPr>
        <p:txBody>
          <a:bodyPr anchor="ctr"/>
          <a:lstStyle>
            <a:lvl1pPr marL="0" indent="0" algn="ctr">
              <a:buNone/>
              <a:defRPr/>
            </a:lvl1pPr>
          </a:lstStyle>
          <a:p>
            <a:r>
              <a:rPr lang="en-US" dirty="0"/>
              <a:t>Insert image</a:t>
            </a:r>
          </a:p>
        </p:txBody>
      </p:sp>
      <p:sp>
        <p:nvSpPr>
          <p:cNvPr id="11" name="Text Placeholder 10"/>
          <p:cNvSpPr>
            <a:spLocks noGrp="1"/>
          </p:cNvSpPr>
          <p:nvPr>
            <p:ph type="body" sz="quarter" idx="13" hasCustomPrompt="1"/>
          </p:nvPr>
        </p:nvSpPr>
        <p:spPr>
          <a:xfrm>
            <a:off x="990600" y="914400"/>
            <a:ext cx="6854952" cy="457200"/>
          </a:xfrm>
        </p:spPr>
        <p:txBody>
          <a:bodyPr/>
          <a:lstStyle>
            <a:lvl1pPr marL="0" indent="0">
              <a:lnSpc>
                <a:spcPct val="85000"/>
              </a:lnSpc>
              <a:spcBef>
                <a:spcPts val="0"/>
              </a:spcBef>
              <a:buNone/>
              <a:defRPr sz="2000" spc="-80" baseline="0">
                <a:solidFill>
                  <a:schemeClr val="accent1"/>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2564487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23C80F-5998-4C5A-8426-1B9517C724DD}" type="datetimeFigureOut">
              <a:rPr lang="en-US" smtClean="0"/>
              <a:pPr/>
              <a:t>1/27/22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558541-60C9-42A2-8392-FF12533A6B7A}" type="slidenum">
              <a:rPr lang="en-US" smtClean="0"/>
              <a:pPr/>
              <a:t>‹#›</a:t>
            </a:fld>
            <a:endParaRPr lang="en-US"/>
          </a:p>
        </p:txBody>
      </p:sp>
      <p:sp>
        <p:nvSpPr>
          <p:cNvPr id="8" name="Text Placeholder 10"/>
          <p:cNvSpPr>
            <a:spLocks noGrp="1"/>
          </p:cNvSpPr>
          <p:nvPr>
            <p:ph type="body" sz="quarter" idx="13" hasCustomPrompt="1"/>
          </p:nvPr>
        </p:nvSpPr>
        <p:spPr>
          <a:xfrm>
            <a:off x="990600" y="914400"/>
            <a:ext cx="6854952" cy="457200"/>
          </a:xfrm>
        </p:spPr>
        <p:txBody>
          <a:bodyPr/>
          <a:lstStyle>
            <a:lvl1pPr marL="0" indent="0">
              <a:lnSpc>
                <a:spcPct val="85000"/>
              </a:lnSpc>
              <a:spcBef>
                <a:spcPts val="0"/>
              </a:spcBef>
              <a:buNone/>
              <a:defRPr sz="2000" spc="-80" baseline="0">
                <a:solidFill>
                  <a:schemeClr val="accent1"/>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NM_Logo_RGB.eps"/>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533400" y="6400381"/>
            <a:ext cx="1447800" cy="271711"/>
          </a:xfrm>
          <a:prstGeom prst="rect">
            <a:avLst/>
          </a:prstGeom>
        </p:spPr>
      </p:pic>
      <p:sp>
        <p:nvSpPr>
          <p:cNvPr id="2" name="Title Placeholder 1"/>
          <p:cNvSpPr>
            <a:spLocks noGrp="1"/>
          </p:cNvSpPr>
          <p:nvPr>
            <p:ph type="title"/>
          </p:nvPr>
        </p:nvSpPr>
        <p:spPr>
          <a:xfrm>
            <a:off x="990599" y="137160"/>
            <a:ext cx="7713969" cy="762000"/>
          </a:xfrm>
          <a:prstGeom prst="rect">
            <a:avLst/>
          </a:prstGeom>
        </p:spPr>
        <p:txBody>
          <a:bodyPr vert="horz" lIns="0" tIns="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801197" y="1621971"/>
            <a:ext cx="7049689" cy="4093029"/>
          </a:xfrm>
          <a:prstGeom prst="rect">
            <a:avLst/>
          </a:prstGeom>
        </p:spPr>
        <p:txBody>
          <a:bodyPr vert="horz" lIns="0" tIns="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351531" y="6525841"/>
            <a:ext cx="857339" cy="168275"/>
          </a:xfrm>
          <a:prstGeom prst="rect">
            <a:avLst/>
          </a:prstGeom>
        </p:spPr>
        <p:txBody>
          <a:bodyPr vert="horz" wrap="none" lIns="0" tIns="0" rIns="0" bIns="0" rtlCol="0" anchor="b"/>
          <a:lstStyle>
            <a:lvl1pPr algn="l">
              <a:defRPr sz="800">
                <a:solidFill>
                  <a:schemeClr val="tx1"/>
                </a:solidFill>
              </a:defRPr>
            </a:lvl1pPr>
          </a:lstStyle>
          <a:p>
            <a:fld id="{9623C80F-5998-4C5A-8426-1B9517C724DD}" type="datetimeFigureOut">
              <a:rPr lang="en-US" smtClean="0"/>
              <a:pPr/>
              <a:t>1/27/22</a:t>
            </a:fld>
            <a:endParaRPr lang="en-US" dirty="0"/>
          </a:p>
        </p:txBody>
      </p:sp>
      <p:sp>
        <p:nvSpPr>
          <p:cNvPr id="5" name="Footer Placeholder 4"/>
          <p:cNvSpPr>
            <a:spLocks noGrp="1"/>
          </p:cNvSpPr>
          <p:nvPr>
            <p:ph type="ftr" sz="quarter" idx="3"/>
          </p:nvPr>
        </p:nvSpPr>
        <p:spPr>
          <a:xfrm>
            <a:off x="3121994" y="6484127"/>
            <a:ext cx="5181600" cy="231266"/>
          </a:xfrm>
          <a:prstGeom prst="rect">
            <a:avLst/>
          </a:prstGeom>
        </p:spPr>
        <p:txBody>
          <a:bodyPr vert="horz" lIns="0" tIns="0" rIns="0" bIns="0" rtlCol="0" anchor="b"/>
          <a:lstStyle>
            <a:lvl1pPr algn="r">
              <a:defRPr sz="1400">
                <a:solidFill>
                  <a:schemeClr val="tx1"/>
                </a:solidFill>
              </a:defRPr>
            </a:lvl1pPr>
          </a:lstStyle>
          <a:p>
            <a:endParaRPr lang="en-US" dirty="0"/>
          </a:p>
        </p:txBody>
      </p:sp>
      <p:sp>
        <p:nvSpPr>
          <p:cNvPr id="6" name="Slide Number Placeholder 5"/>
          <p:cNvSpPr>
            <a:spLocks noGrp="1"/>
          </p:cNvSpPr>
          <p:nvPr>
            <p:ph type="sldNum" sz="quarter" idx="4"/>
          </p:nvPr>
        </p:nvSpPr>
        <p:spPr>
          <a:xfrm>
            <a:off x="8305799" y="6484127"/>
            <a:ext cx="346745" cy="231266"/>
          </a:xfrm>
          <a:prstGeom prst="rect">
            <a:avLst/>
          </a:prstGeom>
        </p:spPr>
        <p:txBody>
          <a:bodyPr vert="horz" wrap="none" lIns="0" tIns="0" rIns="0" bIns="0" rtlCol="0" anchor="b"/>
          <a:lstStyle>
            <a:lvl1pPr algn="r">
              <a:defRPr sz="1400">
                <a:solidFill>
                  <a:schemeClr val="accent2"/>
                </a:solidFill>
              </a:defRPr>
            </a:lvl1pPr>
          </a:lstStyle>
          <a:p>
            <a:fld id="{0D558541-60C9-42A2-8392-FF12533A6B7A}" type="slidenum">
              <a:rPr lang="en-US" smtClean="0"/>
              <a:pPr/>
              <a:t>‹#›</a:t>
            </a:fld>
            <a:endParaRPr lang="en-US" dirty="0"/>
          </a:p>
        </p:txBody>
      </p:sp>
      <p:sp>
        <p:nvSpPr>
          <p:cNvPr id="10" name="Rectangle 6"/>
          <p:cNvSpPr/>
          <p:nvPr userDrawn="1"/>
        </p:nvSpPr>
        <p:spPr>
          <a:xfrm>
            <a:off x="0" y="515326"/>
            <a:ext cx="685800" cy="261565"/>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946" h="381000">
                <a:moveTo>
                  <a:pt x="0" y="0"/>
                </a:moveTo>
                <a:lnTo>
                  <a:pt x="794257" y="0"/>
                </a:lnTo>
                <a:lnTo>
                  <a:pt x="998946" y="381000"/>
                </a:lnTo>
                <a:lnTo>
                  <a:pt x="0" y="381000"/>
                </a:lnTo>
                <a:lnTo>
                  <a:pt x="0" y="0"/>
                </a:lnTo>
                <a:close/>
              </a:path>
            </a:pathLst>
          </a:custGeom>
          <a:gradFill flip="none" rotWithShape="1">
            <a:gsLst>
              <a:gs pos="0">
                <a:schemeClr val="tx2"/>
              </a:gs>
              <a:gs pos="100000">
                <a:schemeClr val="accent1"/>
              </a:gs>
            </a:gsLst>
            <a:lin ang="1452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  </a:t>
            </a: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50" r:id="rId3"/>
    <p:sldLayoutId id="2147483652" r:id="rId4"/>
    <p:sldLayoutId id="2147483653" r:id="rId5"/>
    <p:sldLayoutId id="2147483663" r:id="rId6"/>
    <p:sldLayoutId id="2147483662" r:id="rId7"/>
    <p:sldLayoutId id="2147483676" r:id="rId8"/>
    <p:sldLayoutId id="2147483654" r:id="rId9"/>
    <p:sldLayoutId id="2147483655" r:id="rId10"/>
    <p:sldLayoutId id="2147483723" r:id="rId11"/>
  </p:sldLayoutIdLst>
  <p:txStyles>
    <p:titleStyle>
      <a:lvl1pPr algn="l" defTabSz="914400" rtl="0" eaLnBrk="1" latinLnBrk="0" hangingPunct="1">
        <a:lnSpc>
          <a:spcPct val="85000"/>
        </a:lnSpc>
        <a:spcBef>
          <a:spcPct val="0"/>
        </a:spcBef>
        <a:buNone/>
        <a:defRPr sz="2800" kern="1200" spc="-50" baseline="0">
          <a:solidFill>
            <a:schemeClr val="tx2"/>
          </a:solidFill>
          <a:latin typeface="+mj-lt"/>
          <a:ea typeface="+mj-ea"/>
          <a:cs typeface="+mj-cs"/>
        </a:defRPr>
      </a:lvl1pPr>
    </p:titleStyle>
    <p:bodyStyle>
      <a:lvl1pPr marL="174625" indent="-174625" algn="l" defTabSz="914400" rtl="0" eaLnBrk="1" latinLnBrk="0" hangingPunct="1">
        <a:spcBef>
          <a:spcPct val="20000"/>
        </a:spcBef>
        <a:buClr>
          <a:schemeClr val="accent1"/>
        </a:buClr>
        <a:buFont typeface="Arial" pitchFamily="34" charset="0"/>
        <a:buChar char="•"/>
        <a:defRPr sz="1850" kern="1200" spc="-50" baseline="0">
          <a:solidFill>
            <a:schemeClr val="tx1"/>
          </a:solidFill>
          <a:latin typeface="+mn-lt"/>
          <a:ea typeface="+mn-ea"/>
          <a:cs typeface="+mn-cs"/>
        </a:defRPr>
      </a:lvl1pPr>
      <a:lvl2pPr marL="457200" indent="-250825" algn="l" defTabSz="914400" rtl="0" eaLnBrk="1" latinLnBrk="0" hangingPunct="1">
        <a:spcBef>
          <a:spcPct val="20000"/>
        </a:spcBef>
        <a:buClr>
          <a:srgbClr val="605F62"/>
        </a:buClr>
        <a:buFont typeface="Symbol" pitchFamily="18" charset="2"/>
        <a:buChar char="-"/>
        <a:defRPr sz="1850" kern="1200" spc="-50" baseline="0">
          <a:solidFill>
            <a:schemeClr val="tx1"/>
          </a:solidFill>
          <a:latin typeface="+mn-lt"/>
          <a:ea typeface="+mn-ea"/>
          <a:cs typeface="+mn-cs"/>
        </a:defRPr>
      </a:lvl2pPr>
      <a:lvl3pPr marL="620713" indent="-163513" algn="l" defTabSz="914400" rtl="0" eaLnBrk="1" latinLnBrk="0" hangingPunct="1">
        <a:spcBef>
          <a:spcPct val="20000"/>
        </a:spcBef>
        <a:buClr>
          <a:srgbClr val="605F62"/>
        </a:buClr>
        <a:buFont typeface="Arial" pitchFamily="34" charset="0"/>
        <a:buChar char="•"/>
        <a:defRPr sz="1400" kern="1200" spc="-50" baseline="0">
          <a:solidFill>
            <a:schemeClr val="tx1"/>
          </a:solidFill>
          <a:latin typeface="+mn-lt"/>
          <a:ea typeface="+mn-ea"/>
          <a:cs typeface="+mn-cs"/>
        </a:defRPr>
      </a:lvl3pPr>
      <a:lvl4pPr marL="804863" indent="-173038" algn="l" defTabSz="914400" rtl="0" eaLnBrk="1" latinLnBrk="0" hangingPunct="1">
        <a:spcBef>
          <a:spcPct val="20000"/>
        </a:spcBef>
        <a:buClr>
          <a:srgbClr val="605F62"/>
        </a:buClr>
        <a:buFont typeface="Arial" pitchFamily="34" charset="0"/>
        <a:buChar char="•"/>
        <a:defRPr sz="1400" kern="1200" spc="-50" baseline="0">
          <a:solidFill>
            <a:schemeClr val="tx1"/>
          </a:solidFill>
          <a:latin typeface="+mn-lt"/>
          <a:ea typeface="+mn-ea"/>
          <a:cs typeface="+mn-cs"/>
        </a:defRPr>
      </a:lvl4pPr>
      <a:lvl5pPr marL="968375" indent="-163513" algn="l" defTabSz="914400" rtl="0" eaLnBrk="1" latinLnBrk="0" hangingPunct="1">
        <a:spcBef>
          <a:spcPct val="20000"/>
        </a:spcBef>
        <a:buClr>
          <a:srgbClr val="605F62"/>
        </a:buClr>
        <a:buFont typeface="Arial" pitchFamily="34" charset="0"/>
        <a:buChar char="•"/>
        <a:defRPr sz="1400" kern="1200" spc="-5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3A937-148B-B14B-B2A5-D94D9FA29F3E}"/>
              </a:ext>
            </a:extLst>
          </p:cNvPr>
          <p:cNvSpPr>
            <a:spLocks noGrp="1"/>
          </p:cNvSpPr>
          <p:nvPr>
            <p:ph type="ctrTitle"/>
          </p:nvPr>
        </p:nvSpPr>
        <p:spPr>
          <a:xfrm>
            <a:off x="1828800" y="1981200"/>
            <a:ext cx="6874778" cy="1520204"/>
          </a:xfrm>
        </p:spPr>
        <p:txBody>
          <a:bodyPr/>
          <a:lstStyle/>
          <a:p>
            <a:r>
              <a:rPr lang="en-US" sz="3600" dirty="0"/>
              <a:t>Late-onset scleroderma renal crisis:</a:t>
            </a:r>
            <a:br>
              <a:rPr lang="en-US" sz="3600" dirty="0"/>
            </a:br>
            <a:r>
              <a:rPr lang="en-US" sz="2800" dirty="0"/>
              <a:t>Literature review and case-control analysis</a:t>
            </a:r>
          </a:p>
        </p:txBody>
      </p:sp>
      <p:sp>
        <p:nvSpPr>
          <p:cNvPr id="3" name="Subtitle 2">
            <a:extLst>
              <a:ext uri="{FF2B5EF4-FFF2-40B4-BE49-F238E27FC236}">
                <a16:creationId xmlns:a16="http://schemas.microsoft.com/office/drawing/2014/main" id="{A33347D0-7A5A-3743-9D3F-F5AC4A9EF974}"/>
              </a:ext>
            </a:extLst>
          </p:cNvPr>
          <p:cNvSpPr>
            <a:spLocks noGrp="1"/>
          </p:cNvSpPr>
          <p:nvPr>
            <p:ph type="subTitle" idx="1"/>
          </p:nvPr>
        </p:nvSpPr>
        <p:spPr>
          <a:xfrm>
            <a:off x="1828800" y="3886200"/>
            <a:ext cx="6400800" cy="685800"/>
          </a:xfrm>
        </p:spPr>
        <p:txBody>
          <a:bodyPr/>
          <a:lstStyle/>
          <a:p>
            <a:r>
              <a:rPr lang="en-US" sz="2300" dirty="0"/>
              <a:t>Yoon Qiu</a:t>
            </a:r>
            <a:r>
              <a:rPr lang="en-US" sz="2300" baseline="30000" dirty="0"/>
              <a:t>1</a:t>
            </a:r>
            <a:r>
              <a:rPr lang="en-US" sz="2300" dirty="0"/>
              <a:t>, Manal Alotaibi</a:t>
            </a:r>
            <a:r>
              <a:rPr lang="en-US" sz="2300" baseline="30000" dirty="0"/>
              <a:t>2</a:t>
            </a:r>
            <a:r>
              <a:rPr lang="en-US" sz="2300" dirty="0"/>
              <a:t>, Xuan Cai</a:t>
            </a:r>
            <a:r>
              <a:rPr lang="en-US" sz="2300" baseline="30000" dirty="0"/>
              <a:t>3</a:t>
            </a:r>
            <a:r>
              <a:rPr lang="en-US" sz="2300" dirty="0"/>
              <a:t>, John Varga</a:t>
            </a:r>
            <a:r>
              <a:rPr lang="en-US" sz="2300" baseline="30000" dirty="0"/>
              <a:t>4</a:t>
            </a:r>
            <a:r>
              <a:rPr lang="en-US" sz="2300" dirty="0"/>
              <a:t>, Cybele Ghossein</a:t>
            </a:r>
            <a:r>
              <a:rPr lang="en-US" sz="2300" baseline="30000" dirty="0"/>
              <a:t>2</a:t>
            </a:r>
          </a:p>
        </p:txBody>
      </p:sp>
      <p:sp>
        <p:nvSpPr>
          <p:cNvPr id="4" name="TextBox 3">
            <a:extLst>
              <a:ext uri="{FF2B5EF4-FFF2-40B4-BE49-F238E27FC236}">
                <a16:creationId xmlns:a16="http://schemas.microsoft.com/office/drawing/2014/main" id="{56D108C1-591B-244D-8E16-9994451ED480}"/>
              </a:ext>
            </a:extLst>
          </p:cNvPr>
          <p:cNvSpPr txBox="1"/>
          <p:nvPr/>
        </p:nvSpPr>
        <p:spPr>
          <a:xfrm>
            <a:off x="1838325" y="4876800"/>
            <a:ext cx="7315200" cy="1816651"/>
          </a:xfrm>
          <a:prstGeom prst="rect">
            <a:avLst/>
          </a:prstGeom>
          <a:noFill/>
        </p:spPr>
        <p:txBody>
          <a:bodyPr wrap="square" lIns="0" tIns="0" rIns="0" bIns="0" rtlCol="0">
            <a:spAutoFit/>
          </a:bodyPr>
          <a:lstStyle/>
          <a:p>
            <a:pPr>
              <a:lnSpc>
                <a:spcPct val="140000"/>
              </a:lnSpc>
              <a:spcBef>
                <a:spcPts val="600"/>
              </a:spcBef>
            </a:pPr>
            <a:r>
              <a:rPr lang="en-US" sz="1500" spc="-50" dirty="0"/>
              <a:t>1 Division of Rheumatology, Northwestern University, Chicago, IL</a:t>
            </a:r>
          </a:p>
          <a:p>
            <a:pPr>
              <a:lnSpc>
                <a:spcPct val="140000"/>
              </a:lnSpc>
              <a:spcBef>
                <a:spcPts val="600"/>
              </a:spcBef>
            </a:pPr>
            <a:r>
              <a:rPr lang="en-US" sz="1500" spc="-50" dirty="0"/>
              <a:t>2 Division of Nephrology, Northwestern University, Chicago, IL</a:t>
            </a:r>
          </a:p>
          <a:p>
            <a:pPr>
              <a:lnSpc>
                <a:spcPct val="140000"/>
              </a:lnSpc>
              <a:spcBef>
                <a:spcPts val="600"/>
              </a:spcBef>
            </a:pPr>
            <a:r>
              <a:rPr lang="en-US" sz="1500" spc="-50" dirty="0"/>
              <a:t>3 Center for Translational Metabolism and Health, Institute for Public Health and Medicine, Northwestern University Feinberg School of Medicine, Chicago, IL</a:t>
            </a:r>
          </a:p>
          <a:p>
            <a:pPr>
              <a:lnSpc>
                <a:spcPct val="140000"/>
              </a:lnSpc>
              <a:spcBef>
                <a:spcPts val="600"/>
              </a:spcBef>
            </a:pPr>
            <a:r>
              <a:rPr lang="en-US" sz="1500" spc="-50" dirty="0"/>
              <a:t>4 Division of Rheumatology, University of Michigan, Ann Arbor, MI</a:t>
            </a:r>
            <a:endParaRPr lang="en-US" sz="1500" dirty="0"/>
          </a:p>
        </p:txBody>
      </p:sp>
    </p:spTree>
    <p:extLst>
      <p:ext uri="{BB962C8B-B14F-4D97-AF65-F5344CB8AC3E}">
        <p14:creationId xmlns:p14="http://schemas.microsoft.com/office/powerpoint/2010/main" val="1010106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A464F-FE60-1941-B7B8-06F3113D0FBC}"/>
              </a:ext>
            </a:extLst>
          </p:cNvPr>
          <p:cNvSpPr>
            <a:spLocks noGrp="1"/>
          </p:cNvSpPr>
          <p:nvPr>
            <p:ph type="title"/>
          </p:nvPr>
        </p:nvSpPr>
        <p:spPr>
          <a:xfrm>
            <a:off x="152400" y="990600"/>
            <a:ext cx="2133600" cy="1714347"/>
          </a:xfrm>
        </p:spPr>
        <p:txBody>
          <a:bodyPr/>
          <a:lstStyle/>
          <a:p>
            <a:pPr algn="ctr"/>
            <a:r>
              <a:rPr lang="en-US" sz="2900" dirty="0"/>
              <a:t>Results</a:t>
            </a:r>
            <a:r>
              <a:rPr lang="en-US" sz="2600" dirty="0"/>
              <a:t> </a:t>
            </a:r>
            <a:br>
              <a:rPr lang="en-US" sz="2600" dirty="0"/>
            </a:br>
            <a:br>
              <a:rPr lang="en-US" sz="2600" dirty="0"/>
            </a:br>
            <a:r>
              <a:rPr lang="en-US" sz="2600" dirty="0"/>
              <a:t>Study cohort characteristics </a:t>
            </a:r>
          </a:p>
        </p:txBody>
      </p:sp>
      <p:graphicFrame>
        <p:nvGraphicFramePr>
          <p:cNvPr id="7" name="Table 6">
            <a:extLst>
              <a:ext uri="{FF2B5EF4-FFF2-40B4-BE49-F238E27FC236}">
                <a16:creationId xmlns:a16="http://schemas.microsoft.com/office/drawing/2014/main" id="{07314497-3A42-894E-985F-8C2386D80841}"/>
              </a:ext>
            </a:extLst>
          </p:cNvPr>
          <p:cNvGraphicFramePr>
            <a:graphicFrameLocks noGrp="1"/>
          </p:cNvGraphicFramePr>
          <p:nvPr>
            <p:extLst>
              <p:ext uri="{D42A27DB-BD31-4B8C-83A1-F6EECF244321}">
                <p14:modId xmlns:p14="http://schemas.microsoft.com/office/powerpoint/2010/main" val="3120239405"/>
              </p:ext>
            </p:extLst>
          </p:nvPr>
        </p:nvGraphicFramePr>
        <p:xfrm>
          <a:off x="2362200" y="224726"/>
          <a:ext cx="6400800" cy="6158526"/>
        </p:xfrm>
        <a:graphic>
          <a:graphicData uri="http://schemas.openxmlformats.org/drawingml/2006/table">
            <a:tbl>
              <a:tblPr firstRow="1" firstCol="1" bandRow="1">
                <a:tableStyleId>{8A107856-5554-42FB-B03E-39F5DBC370BA}</a:tableStyleId>
              </a:tblPr>
              <a:tblGrid>
                <a:gridCol w="2209800">
                  <a:extLst>
                    <a:ext uri="{9D8B030D-6E8A-4147-A177-3AD203B41FA5}">
                      <a16:colId xmlns:a16="http://schemas.microsoft.com/office/drawing/2014/main" val="1941880630"/>
                    </a:ext>
                  </a:extLst>
                </a:gridCol>
                <a:gridCol w="1148705">
                  <a:extLst>
                    <a:ext uri="{9D8B030D-6E8A-4147-A177-3AD203B41FA5}">
                      <a16:colId xmlns:a16="http://schemas.microsoft.com/office/drawing/2014/main" val="487175014"/>
                    </a:ext>
                  </a:extLst>
                </a:gridCol>
                <a:gridCol w="1101254">
                  <a:extLst>
                    <a:ext uri="{9D8B030D-6E8A-4147-A177-3AD203B41FA5}">
                      <a16:colId xmlns:a16="http://schemas.microsoft.com/office/drawing/2014/main" val="2980278800"/>
                    </a:ext>
                  </a:extLst>
                </a:gridCol>
                <a:gridCol w="1102841">
                  <a:extLst>
                    <a:ext uri="{9D8B030D-6E8A-4147-A177-3AD203B41FA5}">
                      <a16:colId xmlns:a16="http://schemas.microsoft.com/office/drawing/2014/main" val="1071105539"/>
                    </a:ext>
                  </a:extLst>
                </a:gridCol>
                <a:gridCol w="838200">
                  <a:extLst>
                    <a:ext uri="{9D8B030D-6E8A-4147-A177-3AD203B41FA5}">
                      <a16:colId xmlns:a16="http://schemas.microsoft.com/office/drawing/2014/main" val="1880352960"/>
                    </a:ext>
                  </a:extLst>
                </a:gridCol>
              </a:tblGrid>
              <a:tr h="398441">
                <a:tc>
                  <a:txBody>
                    <a:bodyPr/>
                    <a:lstStyle/>
                    <a:p>
                      <a:pPr marL="0" marR="0">
                        <a:lnSpc>
                          <a:spcPct val="100000"/>
                        </a:lnSpc>
                        <a:spcBef>
                          <a:spcPts val="0"/>
                        </a:spcBef>
                        <a:spcAft>
                          <a:spcPts val="0"/>
                        </a:spcAft>
                      </a:pPr>
                      <a:r>
                        <a:rPr lang="en-US" sz="1050" dirty="0">
                          <a:effectLst/>
                          <a:latin typeface="Arial" panose="020B0604020202020204" pitchFamily="34" charset="0"/>
                          <a:cs typeface="Arial" panose="020B0604020202020204" pitchFamily="34" charset="0"/>
                        </a:rPr>
                        <a:t> </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100000"/>
                        </a:lnSpc>
                        <a:spcBef>
                          <a:spcPts val="0"/>
                        </a:spcBef>
                        <a:spcAft>
                          <a:spcPts val="0"/>
                        </a:spcAft>
                      </a:pPr>
                      <a:r>
                        <a:rPr lang="en-US" sz="1050" dirty="0">
                          <a:effectLst/>
                          <a:latin typeface="Arial" panose="020B0604020202020204" pitchFamily="34" charset="0"/>
                          <a:cs typeface="Arial" panose="020B0604020202020204" pitchFamily="34" charset="0"/>
                        </a:rPr>
                        <a:t>Total</a:t>
                      </a:r>
                    </a:p>
                    <a:p>
                      <a:pPr marL="0" marR="0" algn="ctr">
                        <a:lnSpc>
                          <a:spcPct val="100000"/>
                        </a:lnSpc>
                        <a:spcBef>
                          <a:spcPts val="0"/>
                        </a:spcBef>
                        <a:spcAft>
                          <a:spcPts val="0"/>
                        </a:spcAft>
                      </a:pPr>
                      <a:r>
                        <a:rPr lang="en-US" sz="1050" dirty="0">
                          <a:effectLst/>
                          <a:latin typeface="Arial" panose="020B0604020202020204" pitchFamily="34" charset="0"/>
                          <a:cs typeface="Arial" panose="020B0604020202020204" pitchFamily="34" charset="0"/>
                        </a:rPr>
                        <a:t>N = 48 </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100000"/>
                        </a:lnSpc>
                        <a:spcBef>
                          <a:spcPts val="0"/>
                        </a:spcBef>
                        <a:spcAft>
                          <a:spcPts val="0"/>
                        </a:spcAft>
                      </a:pPr>
                      <a:r>
                        <a:rPr lang="en-US" sz="1050" dirty="0">
                          <a:effectLst/>
                          <a:latin typeface="Arial" panose="020B0604020202020204" pitchFamily="34" charset="0"/>
                          <a:cs typeface="Arial" panose="020B0604020202020204" pitchFamily="34" charset="0"/>
                        </a:rPr>
                        <a:t>Late-onset</a:t>
                      </a:r>
                    </a:p>
                    <a:p>
                      <a:pPr marL="0" marR="0" algn="ctr">
                        <a:lnSpc>
                          <a:spcPct val="100000"/>
                        </a:lnSpc>
                        <a:spcBef>
                          <a:spcPts val="0"/>
                        </a:spcBef>
                        <a:spcAft>
                          <a:spcPts val="0"/>
                        </a:spcAft>
                      </a:pPr>
                      <a:r>
                        <a:rPr lang="en-US" sz="1050" dirty="0">
                          <a:effectLst/>
                          <a:latin typeface="Arial" panose="020B0604020202020204" pitchFamily="34" charset="0"/>
                          <a:cs typeface="Arial" panose="020B0604020202020204" pitchFamily="34" charset="0"/>
                        </a:rPr>
                        <a:t>N = 6</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100000"/>
                        </a:lnSpc>
                        <a:spcBef>
                          <a:spcPts val="0"/>
                        </a:spcBef>
                        <a:spcAft>
                          <a:spcPts val="0"/>
                        </a:spcAft>
                      </a:pPr>
                      <a:r>
                        <a:rPr lang="en-US" sz="1050" dirty="0">
                          <a:effectLst/>
                          <a:latin typeface="Arial" panose="020B0604020202020204" pitchFamily="34" charset="0"/>
                          <a:cs typeface="Arial" panose="020B0604020202020204" pitchFamily="34" charset="0"/>
                        </a:rPr>
                        <a:t>Early-onset</a:t>
                      </a:r>
                    </a:p>
                    <a:p>
                      <a:pPr marL="0" marR="0" algn="ctr">
                        <a:lnSpc>
                          <a:spcPct val="100000"/>
                        </a:lnSpc>
                        <a:spcBef>
                          <a:spcPts val="0"/>
                        </a:spcBef>
                        <a:spcAft>
                          <a:spcPts val="0"/>
                        </a:spcAft>
                      </a:pPr>
                      <a:r>
                        <a:rPr lang="en-US" sz="1050" dirty="0">
                          <a:effectLst/>
                          <a:latin typeface="Arial" panose="020B0604020202020204" pitchFamily="34" charset="0"/>
                          <a:cs typeface="Arial" panose="020B0604020202020204" pitchFamily="34" charset="0"/>
                        </a:rPr>
                        <a:t>N = 42</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100000"/>
                        </a:lnSpc>
                        <a:spcBef>
                          <a:spcPts val="0"/>
                        </a:spcBef>
                        <a:spcAft>
                          <a:spcPts val="0"/>
                        </a:spcAft>
                      </a:pPr>
                      <a:r>
                        <a:rPr lang="en-US" sz="1050" dirty="0">
                          <a:effectLst/>
                          <a:latin typeface="Arial" panose="020B0604020202020204" pitchFamily="34" charset="0"/>
                          <a:cs typeface="Arial" panose="020B0604020202020204" pitchFamily="34" charset="0"/>
                        </a:rPr>
                        <a:t> </a:t>
                      </a:r>
                    </a:p>
                    <a:p>
                      <a:pPr marL="0" marR="0" algn="ctr">
                        <a:lnSpc>
                          <a:spcPct val="100000"/>
                        </a:lnSpc>
                        <a:spcBef>
                          <a:spcPts val="0"/>
                        </a:spcBef>
                        <a:spcAft>
                          <a:spcPts val="0"/>
                        </a:spcAft>
                      </a:pPr>
                      <a:r>
                        <a:rPr lang="en-US" sz="1050" i="1" dirty="0">
                          <a:effectLst/>
                          <a:latin typeface="Arial" panose="020B0604020202020204" pitchFamily="34" charset="0"/>
                          <a:cs typeface="Arial" panose="020B0604020202020204" pitchFamily="34" charset="0"/>
                        </a:rPr>
                        <a:t>p-value</a:t>
                      </a:r>
                      <a:endParaRPr lang="en-US" sz="1050" i="1" dirty="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extLst>
                  <a:ext uri="{0D108BD9-81ED-4DB2-BD59-A6C34878D82A}">
                    <a16:rowId xmlns:a16="http://schemas.microsoft.com/office/drawing/2014/main" val="1041763575"/>
                  </a:ext>
                </a:extLst>
              </a:tr>
              <a:tr h="240568">
                <a:tc>
                  <a:txBody>
                    <a:bodyPr/>
                    <a:lstStyle/>
                    <a:p>
                      <a:pPr marL="0" marR="0">
                        <a:lnSpc>
                          <a:spcPct val="200000"/>
                        </a:lnSpc>
                        <a:spcBef>
                          <a:spcPts val="0"/>
                        </a:spcBef>
                        <a:spcAft>
                          <a:spcPts val="0"/>
                        </a:spcAft>
                      </a:pPr>
                      <a:r>
                        <a:rPr lang="en-US" sz="1050" i="1" dirty="0">
                          <a:effectLst/>
                          <a:latin typeface="Arial" panose="020B0604020202020204" pitchFamily="34" charset="0"/>
                          <a:cs typeface="Arial" panose="020B0604020202020204" pitchFamily="34" charset="0"/>
                        </a:rPr>
                        <a:t>Demographics</a:t>
                      </a:r>
                      <a:endParaRPr lang="en-US" sz="1050" i="1" dirty="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200000"/>
                        </a:lnSpc>
                        <a:spcBef>
                          <a:spcPts val="0"/>
                        </a:spcBef>
                        <a:spcAft>
                          <a:spcPts val="0"/>
                        </a:spcAft>
                      </a:pPr>
                      <a:r>
                        <a:rPr lang="en-US" sz="1050" dirty="0">
                          <a:effectLst/>
                          <a:latin typeface="Arial" panose="020B0604020202020204" pitchFamily="34" charset="0"/>
                          <a:cs typeface="Arial" panose="020B0604020202020204" pitchFamily="34" charset="0"/>
                        </a:rPr>
                        <a:t> </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200000"/>
                        </a:lnSpc>
                        <a:spcBef>
                          <a:spcPts val="0"/>
                        </a:spcBef>
                        <a:spcAft>
                          <a:spcPts val="0"/>
                        </a:spcAft>
                      </a:pPr>
                      <a:r>
                        <a:rPr lang="en-US" sz="1050" dirty="0">
                          <a:effectLst/>
                          <a:latin typeface="Arial" panose="020B0604020202020204" pitchFamily="34" charset="0"/>
                          <a:cs typeface="Arial" panose="020B0604020202020204" pitchFamily="34" charset="0"/>
                        </a:rPr>
                        <a:t> </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200000"/>
                        </a:lnSpc>
                        <a:spcBef>
                          <a:spcPts val="0"/>
                        </a:spcBef>
                        <a:spcAft>
                          <a:spcPts val="0"/>
                        </a:spcAft>
                      </a:pPr>
                      <a:r>
                        <a:rPr lang="en-US" sz="1050" dirty="0">
                          <a:effectLst/>
                          <a:latin typeface="Arial" panose="020B0604020202020204" pitchFamily="34" charset="0"/>
                          <a:cs typeface="Arial" panose="020B0604020202020204" pitchFamily="34" charset="0"/>
                        </a:rPr>
                        <a:t> </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200000"/>
                        </a:lnSpc>
                        <a:spcBef>
                          <a:spcPts val="0"/>
                        </a:spcBef>
                        <a:spcAft>
                          <a:spcPts val="0"/>
                        </a:spcAft>
                      </a:pPr>
                      <a:r>
                        <a:rPr lang="en-US" sz="1050" dirty="0">
                          <a:effectLst/>
                          <a:latin typeface="Arial" panose="020B0604020202020204" pitchFamily="34" charset="0"/>
                          <a:cs typeface="Arial" panose="020B0604020202020204" pitchFamily="34" charset="0"/>
                        </a:rPr>
                        <a:t> </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extLst>
                  <a:ext uri="{0D108BD9-81ED-4DB2-BD59-A6C34878D82A}">
                    <a16:rowId xmlns:a16="http://schemas.microsoft.com/office/drawing/2014/main" val="107621811"/>
                  </a:ext>
                </a:extLst>
              </a:tr>
              <a:tr h="240568">
                <a:tc>
                  <a:txBody>
                    <a:bodyPr/>
                    <a:lstStyle/>
                    <a:p>
                      <a:pPr marL="0" marR="0">
                        <a:lnSpc>
                          <a:spcPct val="200000"/>
                        </a:lnSpc>
                        <a:spcBef>
                          <a:spcPts val="0"/>
                        </a:spcBef>
                        <a:spcAft>
                          <a:spcPts val="0"/>
                        </a:spcAft>
                      </a:pPr>
                      <a:r>
                        <a:rPr lang="en-US" sz="1050" dirty="0">
                          <a:effectLst/>
                          <a:latin typeface="Arial" panose="020B0604020202020204" pitchFamily="34" charset="0"/>
                          <a:cs typeface="Arial" panose="020B0604020202020204" pitchFamily="34" charset="0"/>
                        </a:rPr>
                        <a:t>  Age, mean, years ± SD</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200000"/>
                        </a:lnSpc>
                        <a:spcBef>
                          <a:spcPts val="0"/>
                        </a:spcBef>
                        <a:spcAft>
                          <a:spcPts val="0"/>
                        </a:spcAft>
                      </a:pPr>
                      <a:r>
                        <a:rPr lang="en-US" sz="1050" dirty="0">
                          <a:effectLst/>
                          <a:latin typeface="Arial" panose="020B0604020202020204" pitchFamily="34" charset="0"/>
                          <a:cs typeface="Arial" panose="020B0604020202020204" pitchFamily="34" charset="0"/>
                        </a:rPr>
                        <a:t>50.5 ± 12.5</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200000"/>
                        </a:lnSpc>
                        <a:spcBef>
                          <a:spcPts val="0"/>
                        </a:spcBef>
                        <a:spcAft>
                          <a:spcPts val="0"/>
                        </a:spcAft>
                      </a:pPr>
                      <a:r>
                        <a:rPr lang="en-US" sz="1050" dirty="0">
                          <a:effectLst/>
                          <a:latin typeface="Arial" panose="020B0604020202020204" pitchFamily="34" charset="0"/>
                          <a:cs typeface="Arial" panose="020B0604020202020204" pitchFamily="34" charset="0"/>
                        </a:rPr>
                        <a:t>51.8 ± 15.2</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200000"/>
                        </a:lnSpc>
                        <a:spcBef>
                          <a:spcPts val="0"/>
                        </a:spcBef>
                        <a:spcAft>
                          <a:spcPts val="0"/>
                        </a:spcAft>
                      </a:pPr>
                      <a:r>
                        <a:rPr lang="en-US" sz="1050" dirty="0">
                          <a:effectLst/>
                          <a:latin typeface="Arial" panose="020B0604020202020204" pitchFamily="34" charset="0"/>
                          <a:cs typeface="Arial" panose="020B0604020202020204" pitchFamily="34" charset="0"/>
                        </a:rPr>
                        <a:t>50.3 ± 12.3</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200000"/>
                        </a:lnSpc>
                        <a:spcBef>
                          <a:spcPts val="0"/>
                        </a:spcBef>
                        <a:spcAft>
                          <a:spcPts val="0"/>
                        </a:spcAft>
                      </a:pPr>
                      <a:r>
                        <a:rPr lang="en-US" sz="1050">
                          <a:effectLst/>
                          <a:latin typeface="Arial" panose="020B0604020202020204" pitchFamily="34" charset="0"/>
                          <a:cs typeface="Arial" panose="020B0604020202020204" pitchFamily="34" charset="0"/>
                        </a:rPr>
                        <a:t>0.79</a:t>
                      </a:r>
                      <a:endParaRPr lang="en-US" sz="105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extLst>
                  <a:ext uri="{0D108BD9-81ED-4DB2-BD59-A6C34878D82A}">
                    <a16:rowId xmlns:a16="http://schemas.microsoft.com/office/drawing/2014/main" val="2436308394"/>
                  </a:ext>
                </a:extLst>
              </a:tr>
              <a:tr h="240568">
                <a:tc>
                  <a:txBody>
                    <a:bodyPr/>
                    <a:lstStyle/>
                    <a:p>
                      <a:pPr marL="0" marR="0">
                        <a:lnSpc>
                          <a:spcPct val="200000"/>
                        </a:lnSpc>
                        <a:spcBef>
                          <a:spcPts val="0"/>
                        </a:spcBef>
                        <a:spcAft>
                          <a:spcPts val="0"/>
                        </a:spcAft>
                      </a:pPr>
                      <a:r>
                        <a:rPr lang="en-US" sz="1050">
                          <a:effectLst/>
                          <a:latin typeface="Arial" panose="020B0604020202020204" pitchFamily="34" charset="0"/>
                          <a:cs typeface="Arial" panose="020B0604020202020204" pitchFamily="34" charset="0"/>
                        </a:rPr>
                        <a:t>  Female, n (%)</a:t>
                      </a:r>
                      <a:endParaRPr lang="en-US" sz="105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200000"/>
                        </a:lnSpc>
                        <a:spcBef>
                          <a:spcPts val="0"/>
                        </a:spcBef>
                        <a:spcAft>
                          <a:spcPts val="0"/>
                        </a:spcAft>
                      </a:pPr>
                      <a:r>
                        <a:rPr lang="en-US" sz="1050">
                          <a:effectLst/>
                          <a:latin typeface="Arial" panose="020B0604020202020204" pitchFamily="34" charset="0"/>
                          <a:cs typeface="Arial" panose="020B0604020202020204" pitchFamily="34" charset="0"/>
                        </a:rPr>
                        <a:t>37 (77.1%)</a:t>
                      </a:r>
                      <a:endParaRPr lang="en-US" sz="105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200000"/>
                        </a:lnSpc>
                        <a:spcBef>
                          <a:spcPts val="0"/>
                        </a:spcBef>
                        <a:spcAft>
                          <a:spcPts val="0"/>
                        </a:spcAft>
                      </a:pPr>
                      <a:r>
                        <a:rPr lang="en-US" sz="1050">
                          <a:effectLst/>
                          <a:latin typeface="Arial" panose="020B0604020202020204" pitchFamily="34" charset="0"/>
                          <a:cs typeface="Arial" panose="020B0604020202020204" pitchFamily="34" charset="0"/>
                        </a:rPr>
                        <a:t>3 (50.0%)</a:t>
                      </a:r>
                      <a:endParaRPr lang="en-US" sz="105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200000"/>
                        </a:lnSpc>
                        <a:spcBef>
                          <a:spcPts val="0"/>
                        </a:spcBef>
                        <a:spcAft>
                          <a:spcPts val="0"/>
                        </a:spcAft>
                      </a:pPr>
                      <a:r>
                        <a:rPr lang="en-US" sz="1050">
                          <a:effectLst/>
                          <a:latin typeface="Arial" panose="020B0604020202020204" pitchFamily="34" charset="0"/>
                          <a:cs typeface="Arial" panose="020B0604020202020204" pitchFamily="34" charset="0"/>
                        </a:rPr>
                        <a:t>34 (81.0%)</a:t>
                      </a:r>
                      <a:endParaRPr lang="en-US" sz="105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200000"/>
                        </a:lnSpc>
                        <a:spcBef>
                          <a:spcPts val="0"/>
                        </a:spcBef>
                        <a:spcAft>
                          <a:spcPts val="0"/>
                        </a:spcAft>
                      </a:pPr>
                      <a:r>
                        <a:rPr lang="en-US" sz="1050">
                          <a:effectLst/>
                          <a:latin typeface="Arial" panose="020B0604020202020204" pitchFamily="34" charset="0"/>
                          <a:cs typeface="Arial" panose="020B0604020202020204" pitchFamily="34" charset="0"/>
                        </a:rPr>
                        <a:t>0.12</a:t>
                      </a:r>
                      <a:endParaRPr lang="en-US" sz="105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extLst>
                  <a:ext uri="{0D108BD9-81ED-4DB2-BD59-A6C34878D82A}">
                    <a16:rowId xmlns:a16="http://schemas.microsoft.com/office/drawing/2014/main" val="908600122"/>
                  </a:ext>
                </a:extLst>
              </a:tr>
              <a:tr h="240568">
                <a:tc>
                  <a:txBody>
                    <a:bodyPr/>
                    <a:lstStyle/>
                    <a:p>
                      <a:pPr marL="0" marR="0">
                        <a:lnSpc>
                          <a:spcPct val="200000"/>
                        </a:lnSpc>
                        <a:spcBef>
                          <a:spcPts val="0"/>
                        </a:spcBef>
                        <a:spcAft>
                          <a:spcPts val="0"/>
                        </a:spcAft>
                      </a:pPr>
                      <a:r>
                        <a:rPr lang="en-US" sz="1050">
                          <a:effectLst/>
                          <a:latin typeface="Arial" panose="020B0604020202020204" pitchFamily="34" charset="0"/>
                          <a:cs typeface="Arial" panose="020B0604020202020204" pitchFamily="34" charset="0"/>
                        </a:rPr>
                        <a:t>  Race, n (%)</a:t>
                      </a:r>
                      <a:endParaRPr lang="en-US" sz="105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200000"/>
                        </a:lnSpc>
                        <a:spcBef>
                          <a:spcPts val="0"/>
                        </a:spcBef>
                        <a:spcAft>
                          <a:spcPts val="0"/>
                        </a:spcAft>
                      </a:pPr>
                      <a:r>
                        <a:rPr lang="en-US" sz="1050">
                          <a:effectLst/>
                          <a:latin typeface="Arial" panose="020B0604020202020204" pitchFamily="34" charset="0"/>
                          <a:cs typeface="Arial" panose="020B0604020202020204" pitchFamily="34" charset="0"/>
                        </a:rPr>
                        <a:t> </a:t>
                      </a:r>
                      <a:endParaRPr lang="en-US" sz="105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200000"/>
                        </a:lnSpc>
                        <a:spcBef>
                          <a:spcPts val="0"/>
                        </a:spcBef>
                        <a:spcAft>
                          <a:spcPts val="0"/>
                        </a:spcAft>
                      </a:pPr>
                      <a:r>
                        <a:rPr lang="en-US" sz="1050">
                          <a:effectLst/>
                          <a:latin typeface="Arial" panose="020B0604020202020204" pitchFamily="34" charset="0"/>
                          <a:cs typeface="Arial" panose="020B0604020202020204" pitchFamily="34" charset="0"/>
                        </a:rPr>
                        <a:t> </a:t>
                      </a:r>
                      <a:endParaRPr lang="en-US" sz="105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200000"/>
                        </a:lnSpc>
                        <a:spcBef>
                          <a:spcPts val="0"/>
                        </a:spcBef>
                        <a:spcAft>
                          <a:spcPts val="0"/>
                        </a:spcAft>
                      </a:pPr>
                      <a:r>
                        <a:rPr lang="en-US" sz="1050" dirty="0">
                          <a:effectLst/>
                          <a:latin typeface="Arial" panose="020B0604020202020204" pitchFamily="34" charset="0"/>
                          <a:cs typeface="Arial" panose="020B0604020202020204" pitchFamily="34" charset="0"/>
                        </a:rPr>
                        <a:t> </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200000"/>
                        </a:lnSpc>
                        <a:spcBef>
                          <a:spcPts val="0"/>
                        </a:spcBef>
                        <a:spcAft>
                          <a:spcPts val="0"/>
                        </a:spcAft>
                      </a:pPr>
                      <a:r>
                        <a:rPr lang="en-US" sz="1050">
                          <a:effectLst/>
                          <a:latin typeface="Arial" panose="020B0604020202020204" pitchFamily="34" charset="0"/>
                          <a:cs typeface="Arial" panose="020B0604020202020204" pitchFamily="34" charset="0"/>
                        </a:rPr>
                        <a:t> </a:t>
                      </a:r>
                      <a:endParaRPr lang="en-US" sz="105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extLst>
                  <a:ext uri="{0D108BD9-81ED-4DB2-BD59-A6C34878D82A}">
                    <a16:rowId xmlns:a16="http://schemas.microsoft.com/office/drawing/2014/main" val="3067010675"/>
                  </a:ext>
                </a:extLst>
              </a:tr>
              <a:tr h="240568">
                <a:tc>
                  <a:txBody>
                    <a:bodyPr/>
                    <a:lstStyle/>
                    <a:p>
                      <a:pPr marL="0" marR="0">
                        <a:lnSpc>
                          <a:spcPct val="200000"/>
                        </a:lnSpc>
                        <a:spcBef>
                          <a:spcPts val="0"/>
                        </a:spcBef>
                        <a:spcAft>
                          <a:spcPts val="0"/>
                        </a:spcAft>
                      </a:pPr>
                      <a:r>
                        <a:rPr lang="en-US" sz="1050" dirty="0">
                          <a:effectLst/>
                          <a:latin typeface="Arial" panose="020B0604020202020204" pitchFamily="34" charset="0"/>
                          <a:cs typeface="Arial" panose="020B0604020202020204" pitchFamily="34" charset="0"/>
                        </a:rPr>
                        <a:t>    White</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200000"/>
                        </a:lnSpc>
                        <a:spcBef>
                          <a:spcPts val="0"/>
                        </a:spcBef>
                        <a:spcAft>
                          <a:spcPts val="0"/>
                        </a:spcAft>
                      </a:pPr>
                      <a:r>
                        <a:rPr lang="en-US" sz="1050">
                          <a:effectLst/>
                          <a:latin typeface="Arial" panose="020B0604020202020204" pitchFamily="34" charset="0"/>
                          <a:cs typeface="Arial" panose="020B0604020202020204" pitchFamily="34" charset="0"/>
                        </a:rPr>
                        <a:t>30 (62.5%)</a:t>
                      </a:r>
                      <a:endParaRPr lang="en-US" sz="105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200000"/>
                        </a:lnSpc>
                        <a:spcBef>
                          <a:spcPts val="0"/>
                        </a:spcBef>
                        <a:spcAft>
                          <a:spcPts val="0"/>
                        </a:spcAft>
                      </a:pPr>
                      <a:r>
                        <a:rPr lang="en-US" sz="1050" dirty="0">
                          <a:effectLst/>
                          <a:latin typeface="Arial" panose="020B0604020202020204" pitchFamily="34" charset="0"/>
                          <a:cs typeface="Arial" panose="020B0604020202020204" pitchFamily="34" charset="0"/>
                        </a:rPr>
                        <a:t>4 (66.7%)</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200000"/>
                        </a:lnSpc>
                        <a:spcBef>
                          <a:spcPts val="0"/>
                        </a:spcBef>
                        <a:spcAft>
                          <a:spcPts val="0"/>
                        </a:spcAft>
                      </a:pPr>
                      <a:r>
                        <a:rPr lang="en-US" sz="1050">
                          <a:effectLst/>
                          <a:latin typeface="Arial" panose="020B0604020202020204" pitchFamily="34" charset="0"/>
                          <a:cs typeface="Arial" panose="020B0604020202020204" pitchFamily="34" charset="0"/>
                        </a:rPr>
                        <a:t>26 (61.9%)</a:t>
                      </a:r>
                      <a:endParaRPr lang="en-US" sz="105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200000"/>
                        </a:lnSpc>
                        <a:spcBef>
                          <a:spcPts val="0"/>
                        </a:spcBef>
                        <a:spcAft>
                          <a:spcPts val="0"/>
                        </a:spcAft>
                      </a:pPr>
                      <a:r>
                        <a:rPr lang="en-US" sz="1050">
                          <a:effectLst/>
                          <a:latin typeface="Arial" panose="020B0604020202020204" pitchFamily="34" charset="0"/>
                          <a:cs typeface="Arial" panose="020B0604020202020204" pitchFamily="34" charset="0"/>
                        </a:rPr>
                        <a:t>1.00</a:t>
                      </a:r>
                      <a:endParaRPr lang="en-US" sz="105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extLst>
                  <a:ext uri="{0D108BD9-81ED-4DB2-BD59-A6C34878D82A}">
                    <a16:rowId xmlns:a16="http://schemas.microsoft.com/office/drawing/2014/main" val="584577188"/>
                  </a:ext>
                </a:extLst>
              </a:tr>
              <a:tr h="240568">
                <a:tc>
                  <a:txBody>
                    <a:bodyPr/>
                    <a:lstStyle/>
                    <a:p>
                      <a:pPr marL="0" marR="0">
                        <a:lnSpc>
                          <a:spcPct val="200000"/>
                        </a:lnSpc>
                        <a:spcBef>
                          <a:spcPts val="0"/>
                        </a:spcBef>
                        <a:spcAft>
                          <a:spcPts val="0"/>
                        </a:spcAft>
                      </a:pPr>
                      <a:r>
                        <a:rPr lang="en-US" sz="1050" dirty="0">
                          <a:effectLst/>
                          <a:latin typeface="Arial" panose="020B0604020202020204" pitchFamily="34" charset="0"/>
                          <a:cs typeface="Arial" panose="020B0604020202020204" pitchFamily="34" charset="0"/>
                        </a:rPr>
                        <a:t>    Black</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200000"/>
                        </a:lnSpc>
                        <a:spcBef>
                          <a:spcPts val="0"/>
                        </a:spcBef>
                        <a:spcAft>
                          <a:spcPts val="0"/>
                        </a:spcAft>
                      </a:pPr>
                      <a:r>
                        <a:rPr lang="en-US" sz="1050" dirty="0">
                          <a:effectLst/>
                          <a:latin typeface="Arial" panose="020B0604020202020204" pitchFamily="34" charset="0"/>
                          <a:cs typeface="Arial" panose="020B0604020202020204" pitchFamily="34" charset="0"/>
                        </a:rPr>
                        <a:t>12 (25.0%)</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200000"/>
                        </a:lnSpc>
                        <a:spcBef>
                          <a:spcPts val="0"/>
                        </a:spcBef>
                        <a:spcAft>
                          <a:spcPts val="0"/>
                        </a:spcAft>
                      </a:pPr>
                      <a:r>
                        <a:rPr lang="en-US" sz="1050" dirty="0">
                          <a:effectLst/>
                          <a:latin typeface="Arial" panose="020B0604020202020204" pitchFamily="34" charset="0"/>
                          <a:cs typeface="Arial" panose="020B0604020202020204" pitchFamily="34" charset="0"/>
                        </a:rPr>
                        <a:t>2 (33.3%)</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200000"/>
                        </a:lnSpc>
                        <a:spcBef>
                          <a:spcPts val="0"/>
                        </a:spcBef>
                        <a:spcAft>
                          <a:spcPts val="0"/>
                        </a:spcAft>
                      </a:pPr>
                      <a:r>
                        <a:rPr lang="en-US" sz="1050">
                          <a:effectLst/>
                          <a:latin typeface="Arial" panose="020B0604020202020204" pitchFamily="34" charset="0"/>
                          <a:cs typeface="Arial" panose="020B0604020202020204" pitchFamily="34" charset="0"/>
                        </a:rPr>
                        <a:t>10 (23.8%)</a:t>
                      </a:r>
                      <a:endParaRPr lang="en-US" sz="105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200000"/>
                        </a:lnSpc>
                        <a:spcBef>
                          <a:spcPts val="0"/>
                        </a:spcBef>
                        <a:spcAft>
                          <a:spcPts val="0"/>
                        </a:spcAft>
                      </a:pPr>
                      <a:r>
                        <a:rPr lang="en-US" sz="1050">
                          <a:effectLst/>
                          <a:latin typeface="Arial" panose="020B0604020202020204" pitchFamily="34" charset="0"/>
                          <a:cs typeface="Arial" panose="020B0604020202020204" pitchFamily="34" charset="0"/>
                        </a:rPr>
                        <a:t> </a:t>
                      </a:r>
                      <a:endParaRPr lang="en-US" sz="105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extLst>
                  <a:ext uri="{0D108BD9-81ED-4DB2-BD59-A6C34878D82A}">
                    <a16:rowId xmlns:a16="http://schemas.microsoft.com/office/drawing/2014/main" val="1099359697"/>
                  </a:ext>
                </a:extLst>
              </a:tr>
              <a:tr h="240568">
                <a:tc>
                  <a:txBody>
                    <a:bodyPr/>
                    <a:lstStyle/>
                    <a:p>
                      <a:pPr marL="0" marR="0">
                        <a:lnSpc>
                          <a:spcPct val="200000"/>
                        </a:lnSpc>
                        <a:spcBef>
                          <a:spcPts val="0"/>
                        </a:spcBef>
                        <a:spcAft>
                          <a:spcPts val="0"/>
                        </a:spcAft>
                      </a:pPr>
                      <a:r>
                        <a:rPr lang="en-US" sz="1050" dirty="0">
                          <a:effectLst/>
                          <a:latin typeface="Arial" panose="020B0604020202020204" pitchFamily="34" charset="0"/>
                          <a:cs typeface="Arial" panose="020B0604020202020204" pitchFamily="34" charset="0"/>
                        </a:rPr>
                        <a:t>    Other</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200000"/>
                        </a:lnSpc>
                        <a:spcBef>
                          <a:spcPts val="0"/>
                        </a:spcBef>
                        <a:spcAft>
                          <a:spcPts val="0"/>
                        </a:spcAft>
                      </a:pPr>
                      <a:r>
                        <a:rPr lang="en-US" sz="1050">
                          <a:effectLst/>
                          <a:latin typeface="Arial" panose="020B0604020202020204" pitchFamily="34" charset="0"/>
                          <a:cs typeface="Arial" panose="020B0604020202020204" pitchFamily="34" charset="0"/>
                        </a:rPr>
                        <a:t>4 (8.3%)</a:t>
                      </a:r>
                      <a:endParaRPr lang="en-US" sz="105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200000"/>
                        </a:lnSpc>
                        <a:spcBef>
                          <a:spcPts val="0"/>
                        </a:spcBef>
                        <a:spcAft>
                          <a:spcPts val="0"/>
                        </a:spcAft>
                      </a:pPr>
                      <a:r>
                        <a:rPr lang="en-US" sz="1050">
                          <a:effectLst/>
                          <a:latin typeface="Arial" panose="020B0604020202020204" pitchFamily="34" charset="0"/>
                          <a:cs typeface="Arial" panose="020B0604020202020204" pitchFamily="34" charset="0"/>
                        </a:rPr>
                        <a:t>0 (0.0%)</a:t>
                      </a:r>
                      <a:endParaRPr lang="en-US" sz="105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200000"/>
                        </a:lnSpc>
                        <a:spcBef>
                          <a:spcPts val="0"/>
                        </a:spcBef>
                        <a:spcAft>
                          <a:spcPts val="0"/>
                        </a:spcAft>
                      </a:pPr>
                      <a:r>
                        <a:rPr lang="en-US" sz="1050">
                          <a:effectLst/>
                          <a:latin typeface="Arial" panose="020B0604020202020204" pitchFamily="34" charset="0"/>
                          <a:cs typeface="Arial" panose="020B0604020202020204" pitchFamily="34" charset="0"/>
                        </a:rPr>
                        <a:t>4 (9.5%)</a:t>
                      </a:r>
                      <a:endParaRPr lang="en-US" sz="105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200000"/>
                        </a:lnSpc>
                        <a:spcBef>
                          <a:spcPts val="0"/>
                        </a:spcBef>
                        <a:spcAft>
                          <a:spcPts val="0"/>
                        </a:spcAft>
                      </a:pPr>
                      <a:r>
                        <a:rPr lang="en-US" sz="1050">
                          <a:effectLst/>
                          <a:latin typeface="Arial" panose="020B0604020202020204" pitchFamily="34" charset="0"/>
                          <a:cs typeface="Arial" panose="020B0604020202020204" pitchFamily="34" charset="0"/>
                        </a:rPr>
                        <a:t> </a:t>
                      </a:r>
                      <a:endParaRPr lang="en-US" sz="105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extLst>
                  <a:ext uri="{0D108BD9-81ED-4DB2-BD59-A6C34878D82A}">
                    <a16:rowId xmlns:a16="http://schemas.microsoft.com/office/drawing/2014/main" val="3459319056"/>
                  </a:ext>
                </a:extLst>
              </a:tr>
              <a:tr h="240568">
                <a:tc>
                  <a:txBody>
                    <a:bodyPr/>
                    <a:lstStyle/>
                    <a:p>
                      <a:pPr marL="0" marR="0">
                        <a:lnSpc>
                          <a:spcPct val="200000"/>
                        </a:lnSpc>
                        <a:spcBef>
                          <a:spcPts val="0"/>
                        </a:spcBef>
                        <a:spcAft>
                          <a:spcPts val="0"/>
                        </a:spcAft>
                      </a:pPr>
                      <a:r>
                        <a:rPr lang="en-US" sz="1050">
                          <a:effectLst/>
                          <a:latin typeface="Arial" panose="020B0604020202020204" pitchFamily="34" charset="0"/>
                          <a:cs typeface="Arial" panose="020B0604020202020204" pitchFamily="34" charset="0"/>
                        </a:rPr>
                        <a:t>    Unknown</a:t>
                      </a:r>
                      <a:endParaRPr lang="en-US" sz="105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200000"/>
                        </a:lnSpc>
                        <a:spcBef>
                          <a:spcPts val="0"/>
                        </a:spcBef>
                        <a:spcAft>
                          <a:spcPts val="0"/>
                        </a:spcAft>
                      </a:pPr>
                      <a:r>
                        <a:rPr lang="en-US" sz="1050" dirty="0">
                          <a:effectLst/>
                          <a:latin typeface="Arial" panose="020B0604020202020204" pitchFamily="34" charset="0"/>
                          <a:cs typeface="Arial" panose="020B0604020202020204" pitchFamily="34" charset="0"/>
                        </a:rPr>
                        <a:t>      2 (4.2%)</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200000"/>
                        </a:lnSpc>
                        <a:spcBef>
                          <a:spcPts val="0"/>
                        </a:spcBef>
                        <a:spcAft>
                          <a:spcPts val="0"/>
                        </a:spcAft>
                      </a:pPr>
                      <a:r>
                        <a:rPr lang="en-US" sz="1050" dirty="0">
                          <a:effectLst/>
                          <a:latin typeface="Arial" panose="020B0604020202020204" pitchFamily="34" charset="0"/>
                          <a:cs typeface="Arial" panose="020B0604020202020204" pitchFamily="34" charset="0"/>
                        </a:rPr>
                        <a:t>0 (0.0%)</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200000"/>
                        </a:lnSpc>
                        <a:spcBef>
                          <a:spcPts val="0"/>
                        </a:spcBef>
                        <a:spcAft>
                          <a:spcPts val="0"/>
                        </a:spcAft>
                      </a:pPr>
                      <a:r>
                        <a:rPr lang="en-US" sz="1050" dirty="0">
                          <a:effectLst/>
                          <a:latin typeface="Arial" panose="020B0604020202020204" pitchFamily="34" charset="0"/>
                          <a:cs typeface="Arial" panose="020B0604020202020204" pitchFamily="34" charset="0"/>
                        </a:rPr>
                        <a:t>2 (4.8%)</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200000"/>
                        </a:lnSpc>
                        <a:spcBef>
                          <a:spcPts val="0"/>
                        </a:spcBef>
                        <a:spcAft>
                          <a:spcPts val="0"/>
                        </a:spcAft>
                      </a:pPr>
                      <a:r>
                        <a:rPr lang="en-US" sz="1050" dirty="0">
                          <a:effectLst/>
                          <a:latin typeface="Arial" panose="020B0604020202020204" pitchFamily="34" charset="0"/>
                          <a:cs typeface="Arial" panose="020B0604020202020204" pitchFamily="34" charset="0"/>
                        </a:rPr>
                        <a:t> </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extLst>
                  <a:ext uri="{0D108BD9-81ED-4DB2-BD59-A6C34878D82A}">
                    <a16:rowId xmlns:a16="http://schemas.microsoft.com/office/drawing/2014/main" val="3512701366"/>
                  </a:ext>
                </a:extLst>
              </a:tr>
              <a:tr h="240568">
                <a:tc>
                  <a:txBody>
                    <a:bodyPr/>
                    <a:lstStyle/>
                    <a:p>
                      <a:pPr marL="0" marR="0">
                        <a:lnSpc>
                          <a:spcPct val="200000"/>
                        </a:lnSpc>
                        <a:spcBef>
                          <a:spcPts val="0"/>
                        </a:spcBef>
                        <a:spcAft>
                          <a:spcPts val="0"/>
                        </a:spcAft>
                      </a:pPr>
                      <a:r>
                        <a:rPr lang="en-US" sz="1050" dirty="0">
                          <a:effectLst/>
                          <a:latin typeface="Arial" panose="020B0604020202020204" pitchFamily="34" charset="0"/>
                          <a:cs typeface="Arial" panose="020B0604020202020204" pitchFamily="34" charset="0"/>
                        </a:rPr>
                        <a:t>  Diffuse cutaneous </a:t>
                      </a:r>
                      <a:r>
                        <a:rPr lang="en-US" sz="1050" dirty="0" err="1">
                          <a:effectLst/>
                          <a:latin typeface="Arial" panose="020B0604020202020204" pitchFamily="34" charset="0"/>
                          <a:cs typeface="Arial" panose="020B0604020202020204" pitchFamily="34" charset="0"/>
                        </a:rPr>
                        <a:t>SSc</a:t>
                      </a:r>
                      <a:r>
                        <a:rPr lang="en-US" sz="1050" dirty="0">
                          <a:effectLst/>
                          <a:latin typeface="Arial" panose="020B0604020202020204" pitchFamily="34" charset="0"/>
                          <a:cs typeface="Arial" panose="020B0604020202020204" pitchFamily="34" charset="0"/>
                        </a:rPr>
                        <a:t>, n (%)</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200000"/>
                        </a:lnSpc>
                        <a:spcBef>
                          <a:spcPts val="0"/>
                        </a:spcBef>
                        <a:spcAft>
                          <a:spcPts val="0"/>
                        </a:spcAft>
                      </a:pPr>
                      <a:r>
                        <a:rPr lang="en-US" sz="1050">
                          <a:effectLst/>
                          <a:latin typeface="Arial" panose="020B0604020202020204" pitchFamily="34" charset="0"/>
                          <a:cs typeface="Arial" panose="020B0604020202020204" pitchFamily="34" charset="0"/>
                        </a:rPr>
                        <a:t>39 (81.3%)</a:t>
                      </a:r>
                      <a:endParaRPr lang="en-US" sz="105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200000"/>
                        </a:lnSpc>
                        <a:spcBef>
                          <a:spcPts val="0"/>
                        </a:spcBef>
                        <a:spcAft>
                          <a:spcPts val="0"/>
                        </a:spcAft>
                      </a:pPr>
                      <a:r>
                        <a:rPr lang="en-US" sz="1050">
                          <a:effectLst/>
                          <a:latin typeface="Arial" panose="020B0604020202020204" pitchFamily="34" charset="0"/>
                          <a:cs typeface="Arial" panose="020B0604020202020204" pitchFamily="34" charset="0"/>
                        </a:rPr>
                        <a:t>5 (83.3%)</a:t>
                      </a:r>
                      <a:endParaRPr lang="en-US" sz="105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200000"/>
                        </a:lnSpc>
                        <a:spcBef>
                          <a:spcPts val="0"/>
                        </a:spcBef>
                        <a:spcAft>
                          <a:spcPts val="0"/>
                        </a:spcAft>
                      </a:pPr>
                      <a:r>
                        <a:rPr lang="en-US" sz="1050" dirty="0">
                          <a:effectLst/>
                          <a:latin typeface="Arial" panose="020B0604020202020204" pitchFamily="34" charset="0"/>
                          <a:cs typeface="Arial" panose="020B0604020202020204" pitchFamily="34" charset="0"/>
                        </a:rPr>
                        <a:t>34 (81.0%)</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200000"/>
                        </a:lnSpc>
                        <a:spcBef>
                          <a:spcPts val="0"/>
                        </a:spcBef>
                        <a:spcAft>
                          <a:spcPts val="0"/>
                        </a:spcAft>
                      </a:pPr>
                      <a:r>
                        <a:rPr lang="en-US" sz="1050">
                          <a:effectLst/>
                          <a:latin typeface="Arial" panose="020B0604020202020204" pitchFamily="34" charset="0"/>
                          <a:cs typeface="Arial" panose="020B0604020202020204" pitchFamily="34" charset="0"/>
                        </a:rPr>
                        <a:t>1.00</a:t>
                      </a:r>
                      <a:endParaRPr lang="en-US" sz="105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extLst>
                  <a:ext uri="{0D108BD9-81ED-4DB2-BD59-A6C34878D82A}">
                    <a16:rowId xmlns:a16="http://schemas.microsoft.com/office/drawing/2014/main" val="513351205"/>
                  </a:ext>
                </a:extLst>
              </a:tr>
              <a:tr h="317964">
                <a:tc>
                  <a:txBody>
                    <a:bodyPr/>
                    <a:lstStyle/>
                    <a:p>
                      <a:pPr marL="0" marR="0">
                        <a:lnSpc>
                          <a:spcPct val="115000"/>
                        </a:lnSpc>
                        <a:spcBef>
                          <a:spcPts val="0"/>
                        </a:spcBef>
                        <a:spcAft>
                          <a:spcPts val="0"/>
                        </a:spcAft>
                      </a:pPr>
                      <a:r>
                        <a:rPr lang="en-US" sz="1050" dirty="0">
                          <a:effectLst/>
                          <a:latin typeface="Arial" panose="020B0604020202020204" pitchFamily="34" charset="0"/>
                          <a:cs typeface="Arial" panose="020B0604020202020204" pitchFamily="34" charset="0"/>
                        </a:rPr>
                        <a:t>  </a:t>
                      </a:r>
                      <a:r>
                        <a:rPr lang="en-US" sz="1050" dirty="0" err="1">
                          <a:effectLst/>
                          <a:latin typeface="Arial" panose="020B0604020202020204" pitchFamily="34" charset="0"/>
                          <a:cs typeface="Arial" panose="020B0604020202020204" pitchFamily="34" charset="0"/>
                        </a:rPr>
                        <a:t>SSc</a:t>
                      </a:r>
                      <a:r>
                        <a:rPr lang="en-US" sz="1050" dirty="0">
                          <a:effectLst/>
                          <a:latin typeface="Arial" panose="020B0604020202020204" pitchFamily="34" charset="0"/>
                          <a:cs typeface="Arial" panose="020B0604020202020204" pitchFamily="34" charset="0"/>
                        </a:rPr>
                        <a:t> duration (years) at time of   </a:t>
                      </a:r>
                    </a:p>
                    <a:p>
                      <a:pPr marL="0" marR="0">
                        <a:lnSpc>
                          <a:spcPct val="115000"/>
                        </a:lnSpc>
                        <a:spcBef>
                          <a:spcPts val="0"/>
                        </a:spcBef>
                        <a:spcAft>
                          <a:spcPts val="0"/>
                        </a:spcAft>
                      </a:pPr>
                      <a:r>
                        <a:rPr lang="en-US" sz="1050" dirty="0">
                          <a:effectLst/>
                          <a:latin typeface="Arial" panose="020B0604020202020204" pitchFamily="34" charset="0"/>
                          <a:cs typeface="Arial" panose="020B0604020202020204" pitchFamily="34" charset="0"/>
                        </a:rPr>
                        <a:t>  SRC, median (IQR)</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115000"/>
                        </a:lnSpc>
                        <a:spcBef>
                          <a:spcPts val="0"/>
                        </a:spcBef>
                        <a:spcAft>
                          <a:spcPts val="0"/>
                        </a:spcAft>
                      </a:pPr>
                      <a:r>
                        <a:rPr lang="en-US" sz="1050" dirty="0">
                          <a:effectLst/>
                          <a:latin typeface="Arial" panose="020B0604020202020204" pitchFamily="34" charset="0"/>
                          <a:cs typeface="Arial" panose="020B0604020202020204" pitchFamily="34" charset="0"/>
                        </a:rPr>
                        <a:t>1.1</a:t>
                      </a:r>
                    </a:p>
                    <a:p>
                      <a:pPr marL="0" marR="0" algn="ctr">
                        <a:lnSpc>
                          <a:spcPct val="115000"/>
                        </a:lnSpc>
                        <a:spcBef>
                          <a:spcPts val="0"/>
                        </a:spcBef>
                        <a:spcAft>
                          <a:spcPts val="0"/>
                        </a:spcAft>
                      </a:pPr>
                      <a:r>
                        <a:rPr lang="en-US" sz="1050" dirty="0">
                          <a:effectLst/>
                          <a:latin typeface="Arial" panose="020B0604020202020204" pitchFamily="34" charset="0"/>
                          <a:cs typeface="Arial" panose="020B0604020202020204" pitchFamily="34" charset="0"/>
                        </a:rPr>
                        <a:t>(0.8 – 2.3)</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115000"/>
                        </a:lnSpc>
                        <a:spcBef>
                          <a:spcPts val="0"/>
                        </a:spcBef>
                        <a:spcAft>
                          <a:spcPts val="0"/>
                        </a:spcAft>
                      </a:pPr>
                      <a:r>
                        <a:rPr lang="en-US" sz="1050" dirty="0">
                          <a:effectLst/>
                          <a:latin typeface="Arial" panose="020B0604020202020204" pitchFamily="34" charset="0"/>
                          <a:cs typeface="Arial" panose="020B0604020202020204" pitchFamily="34" charset="0"/>
                        </a:rPr>
                        <a:t>8.5</a:t>
                      </a:r>
                    </a:p>
                    <a:p>
                      <a:pPr marL="0" marR="0" algn="ctr">
                        <a:lnSpc>
                          <a:spcPct val="115000"/>
                        </a:lnSpc>
                        <a:spcBef>
                          <a:spcPts val="0"/>
                        </a:spcBef>
                        <a:spcAft>
                          <a:spcPts val="0"/>
                        </a:spcAft>
                      </a:pPr>
                      <a:r>
                        <a:rPr lang="en-US" sz="1050" dirty="0">
                          <a:effectLst/>
                          <a:latin typeface="Arial" panose="020B0604020202020204" pitchFamily="34" charset="0"/>
                          <a:cs typeface="Arial" panose="020B0604020202020204" pitchFamily="34" charset="0"/>
                        </a:rPr>
                        <a:t>(7.0 – 16.0)</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115000"/>
                        </a:lnSpc>
                        <a:spcBef>
                          <a:spcPts val="0"/>
                        </a:spcBef>
                        <a:spcAft>
                          <a:spcPts val="0"/>
                        </a:spcAft>
                      </a:pPr>
                      <a:r>
                        <a:rPr lang="en-US" sz="1050" dirty="0">
                          <a:effectLst/>
                          <a:latin typeface="Arial" panose="020B0604020202020204" pitchFamily="34" charset="0"/>
                          <a:cs typeface="Arial" panose="020B0604020202020204" pitchFamily="34" charset="0"/>
                        </a:rPr>
                        <a:t>1.0</a:t>
                      </a:r>
                    </a:p>
                    <a:p>
                      <a:pPr marL="0" marR="0" algn="ctr">
                        <a:lnSpc>
                          <a:spcPct val="115000"/>
                        </a:lnSpc>
                        <a:spcBef>
                          <a:spcPts val="0"/>
                        </a:spcBef>
                        <a:spcAft>
                          <a:spcPts val="0"/>
                        </a:spcAft>
                      </a:pPr>
                      <a:r>
                        <a:rPr lang="en-US" sz="1050" dirty="0">
                          <a:effectLst/>
                          <a:latin typeface="Arial" panose="020B0604020202020204" pitchFamily="34" charset="0"/>
                          <a:cs typeface="Arial" panose="020B0604020202020204" pitchFamily="34" charset="0"/>
                        </a:rPr>
                        <a:t>(0.7 – 2.0)</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115000"/>
                        </a:lnSpc>
                        <a:spcBef>
                          <a:spcPts val="0"/>
                        </a:spcBef>
                        <a:spcAft>
                          <a:spcPts val="0"/>
                        </a:spcAft>
                      </a:pPr>
                      <a:r>
                        <a:rPr lang="en-US" sz="1050" dirty="0">
                          <a:effectLst/>
                          <a:latin typeface="Arial" panose="020B0604020202020204" pitchFamily="34" charset="0"/>
                          <a:cs typeface="Arial" panose="020B0604020202020204" pitchFamily="34" charset="0"/>
                        </a:rPr>
                        <a:t>&lt;.0001</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extLst>
                  <a:ext uri="{0D108BD9-81ED-4DB2-BD59-A6C34878D82A}">
                    <a16:rowId xmlns:a16="http://schemas.microsoft.com/office/drawing/2014/main" val="3461321236"/>
                  </a:ext>
                </a:extLst>
              </a:tr>
              <a:tr h="240568">
                <a:tc>
                  <a:txBody>
                    <a:bodyPr/>
                    <a:lstStyle/>
                    <a:p>
                      <a:pPr marL="0" marR="0">
                        <a:lnSpc>
                          <a:spcPct val="200000"/>
                        </a:lnSpc>
                        <a:spcBef>
                          <a:spcPts val="0"/>
                        </a:spcBef>
                        <a:spcAft>
                          <a:spcPts val="0"/>
                        </a:spcAft>
                      </a:pPr>
                      <a:r>
                        <a:rPr lang="en-US" sz="1050" i="1" dirty="0">
                          <a:effectLst/>
                          <a:latin typeface="Arial" panose="020B0604020202020204" pitchFamily="34" charset="0"/>
                          <a:cs typeface="Arial" panose="020B0604020202020204" pitchFamily="34" charset="0"/>
                        </a:rPr>
                        <a:t>Serologies</a:t>
                      </a:r>
                      <a:endParaRPr lang="en-US" sz="1050" i="1" dirty="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200000"/>
                        </a:lnSpc>
                        <a:spcBef>
                          <a:spcPts val="0"/>
                        </a:spcBef>
                        <a:spcAft>
                          <a:spcPts val="0"/>
                        </a:spcAft>
                      </a:pPr>
                      <a:r>
                        <a:rPr lang="en-US" sz="1050">
                          <a:effectLst/>
                          <a:latin typeface="Arial" panose="020B0604020202020204" pitchFamily="34" charset="0"/>
                          <a:cs typeface="Arial" panose="020B0604020202020204" pitchFamily="34" charset="0"/>
                        </a:rPr>
                        <a:t> </a:t>
                      </a:r>
                      <a:endParaRPr lang="en-US" sz="105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200000"/>
                        </a:lnSpc>
                        <a:spcBef>
                          <a:spcPts val="0"/>
                        </a:spcBef>
                        <a:spcAft>
                          <a:spcPts val="0"/>
                        </a:spcAft>
                      </a:pPr>
                      <a:r>
                        <a:rPr lang="en-US" sz="1050">
                          <a:effectLst/>
                          <a:latin typeface="Arial" panose="020B0604020202020204" pitchFamily="34" charset="0"/>
                          <a:cs typeface="Arial" panose="020B0604020202020204" pitchFamily="34" charset="0"/>
                        </a:rPr>
                        <a:t> </a:t>
                      </a:r>
                      <a:endParaRPr lang="en-US" sz="105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200000"/>
                        </a:lnSpc>
                        <a:spcBef>
                          <a:spcPts val="0"/>
                        </a:spcBef>
                        <a:spcAft>
                          <a:spcPts val="0"/>
                        </a:spcAft>
                      </a:pPr>
                      <a:r>
                        <a:rPr lang="en-US" sz="1050" dirty="0">
                          <a:effectLst/>
                          <a:latin typeface="Arial" panose="020B0604020202020204" pitchFamily="34" charset="0"/>
                          <a:cs typeface="Arial" panose="020B0604020202020204" pitchFamily="34" charset="0"/>
                        </a:rPr>
                        <a:t> </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200000"/>
                        </a:lnSpc>
                        <a:spcBef>
                          <a:spcPts val="0"/>
                        </a:spcBef>
                        <a:spcAft>
                          <a:spcPts val="0"/>
                        </a:spcAft>
                      </a:pPr>
                      <a:r>
                        <a:rPr lang="en-US" sz="1050">
                          <a:effectLst/>
                          <a:latin typeface="Arial" panose="020B0604020202020204" pitchFamily="34" charset="0"/>
                          <a:cs typeface="Arial" panose="020B0604020202020204" pitchFamily="34" charset="0"/>
                        </a:rPr>
                        <a:t> </a:t>
                      </a:r>
                      <a:endParaRPr lang="en-US" sz="105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extLst>
                  <a:ext uri="{0D108BD9-81ED-4DB2-BD59-A6C34878D82A}">
                    <a16:rowId xmlns:a16="http://schemas.microsoft.com/office/drawing/2014/main" val="2135476283"/>
                  </a:ext>
                </a:extLst>
              </a:tr>
              <a:tr h="240568">
                <a:tc>
                  <a:txBody>
                    <a:bodyPr/>
                    <a:lstStyle/>
                    <a:p>
                      <a:pPr marL="0" marR="0">
                        <a:lnSpc>
                          <a:spcPct val="200000"/>
                        </a:lnSpc>
                        <a:spcBef>
                          <a:spcPts val="0"/>
                        </a:spcBef>
                        <a:spcAft>
                          <a:spcPts val="0"/>
                        </a:spcAft>
                      </a:pPr>
                      <a:r>
                        <a:rPr lang="en-US" sz="1050">
                          <a:effectLst/>
                          <a:latin typeface="Arial" panose="020B0604020202020204" pitchFamily="34" charset="0"/>
                          <a:cs typeface="Arial" panose="020B0604020202020204" pitchFamily="34" charset="0"/>
                        </a:rPr>
                        <a:t>  Scl-70, n (%)</a:t>
                      </a:r>
                      <a:endParaRPr lang="en-US" sz="105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200000"/>
                        </a:lnSpc>
                        <a:spcBef>
                          <a:spcPts val="0"/>
                        </a:spcBef>
                        <a:spcAft>
                          <a:spcPts val="0"/>
                        </a:spcAft>
                      </a:pPr>
                      <a:r>
                        <a:rPr lang="en-US" sz="1050" dirty="0">
                          <a:effectLst/>
                          <a:latin typeface="Arial" panose="020B0604020202020204" pitchFamily="34" charset="0"/>
                          <a:cs typeface="Arial" panose="020B0604020202020204" pitchFamily="34" charset="0"/>
                        </a:rPr>
                        <a:t>10 (21.3%)</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200000"/>
                        </a:lnSpc>
                        <a:spcBef>
                          <a:spcPts val="0"/>
                        </a:spcBef>
                        <a:spcAft>
                          <a:spcPts val="0"/>
                        </a:spcAft>
                      </a:pPr>
                      <a:r>
                        <a:rPr lang="en-US" sz="1050">
                          <a:effectLst/>
                          <a:latin typeface="Arial" panose="020B0604020202020204" pitchFamily="34" charset="0"/>
                          <a:cs typeface="Arial" panose="020B0604020202020204" pitchFamily="34" charset="0"/>
                        </a:rPr>
                        <a:t>3 (50.0%)</a:t>
                      </a:r>
                      <a:endParaRPr lang="en-US" sz="105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200000"/>
                        </a:lnSpc>
                        <a:spcBef>
                          <a:spcPts val="0"/>
                        </a:spcBef>
                        <a:spcAft>
                          <a:spcPts val="0"/>
                        </a:spcAft>
                      </a:pPr>
                      <a:r>
                        <a:rPr lang="en-US" sz="1050" dirty="0">
                          <a:effectLst/>
                          <a:latin typeface="Arial" panose="020B0604020202020204" pitchFamily="34" charset="0"/>
                          <a:cs typeface="Arial" panose="020B0604020202020204" pitchFamily="34" charset="0"/>
                        </a:rPr>
                        <a:t>7 (17.1%)</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200000"/>
                        </a:lnSpc>
                        <a:spcBef>
                          <a:spcPts val="0"/>
                        </a:spcBef>
                        <a:spcAft>
                          <a:spcPts val="0"/>
                        </a:spcAft>
                      </a:pPr>
                      <a:r>
                        <a:rPr lang="en-US" sz="1050">
                          <a:effectLst/>
                          <a:latin typeface="Arial" panose="020B0604020202020204" pitchFamily="34" charset="0"/>
                          <a:cs typeface="Arial" panose="020B0604020202020204" pitchFamily="34" charset="0"/>
                        </a:rPr>
                        <a:t>0.10</a:t>
                      </a:r>
                      <a:endParaRPr lang="en-US" sz="105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extLst>
                  <a:ext uri="{0D108BD9-81ED-4DB2-BD59-A6C34878D82A}">
                    <a16:rowId xmlns:a16="http://schemas.microsoft.com/office/drawing/2014/main" val="42961012"/>
                  </a:ext>
                </a:extLst>
              </a:tr>
              <a:tr h="240568">
                <a:tc>
                  <a:txBody>
                    <a:bodyPr/>
                    <a:lstStyle/>
                    <a:p>
                      <a:pPr marL="0" marR="0">
                        <a:lnSpc>
                          <a:spcPct val="200000"/>
                        </a:lnSpc>
                        <a:spcBef>
                          <a:spcPts val="0"/>
                        </a:spcBef>
                        <a:spcAft>
                          <a:spcPts val="0"/>
                        </a:spcAft>
                      </a:pPr>
                      <a:r>
                        <a:rPr lang="en-US" sz="1050">
                          <a:effectLst/>
                          <a:latin typeface="Arial" panose="020B0604020202020204" pitchFamily="34" charset="0"/>
                          <a:cs typeface="Arial" panose="020B0604020202020204" pitchFamily="34" charset="0"/>
                        </a:rPr>
                        <a:t>  Anti-centromere, n (%)</a:t>
                      </a:r>
                      <a:endParaRPr lang="en-US" sz="105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200000"/>
                        </a:lnSpc>
                        <a:spcBef>
                          <a:spcPts val="0"/>
                        </a:spcBef>
                        <a:spcAft>
                          <a:spcPts val="0"/>
                        </a:spcAft>
                      </a:pPr>
                      <a:r>
                        <a:rPr lang="en-US" sz="1050">
                          <a:effectLst/>
                          <a:latin typeface="Arial" panose="020B0604020202020204" pitchFamily="34" charset="0"/>
                          <a:cs typeface="Arial" panose="020B0604020202020204" pitchFamily="34" charset="0"/>
                        </a:rPr>
                        <a:t>2 (5.1%)</a:t>
                      </a:r>
                      <a:endParaRPr lang="en-US" sz="105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200000"/>
                        </a:lnSpc>
                        <a:spcBef>
                          <a:spcPts val="0"/>
                        </a:spcBef>
                        <a:spcAft>
                          <a:spcPts val="0"/>
                        </a:spcAft>
                      </a:pPr>
                      <a:r>
                        <a:rPr lang="en-US" sz="1050">
                          <a:effectLst/>
                          <a:latin typeface="Arial" panose="020B0604020202020204" pitchFamily="34" charset="0"/>
                          <a:cs typeface="Arial" panose="020B0604020202020204" pitchFamily="34" charset="0"/>
                        </a:rPr>
                        <a:t>0 (0.0%)</a:t>
                      </a:r>
                      <a:endParaRPr lang="en-US" sz="105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200000"/>
                        </a:lnSpc>
                        <a:spcBef>
                          <a:spcPts val="0"/>
                        </a:spcBef>
                        <a:spcAft>
                          <a:spcPts val="0"/>
                        </a:spcAft>
                      </a:pPr>
                      <a:r>
                        <a:rPr lang="en-US" sz="1050" dirty="0">
                          <a:effectLst/>
                          <a:latin typeface="Arial" panose="020B0604020202020204" pitchFamily="34" charset="0"/>
                          <a:cs typeface="Arial" panose="020B0604020202020204" pitchFamily="34" charset="0"/>
                        </a:rPr>
                        <a:t>2 (6.1%) </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200000"/>
                        </a:lnSpc>
                        <a:spcBef>
                          <a:spcPts val="0"/>
                        </a:spcBef>
                        <a:spcAft>
                          <a:spcPts val="0"/>
                        </a:spcAft>
                      </a:pPr>
                      <a:r>
                        <a:rPr lang="en-US" sz="1050" dirty="0">
                          <a:effectLst/>
                          <a:latin typeface="Arial" panose="020B0604020202020204" pitchFamily="34" charset="0"/>
                          <a:cs typeface="Arial" panose="020B0604020202020204" pitchFamily="34" charset="0"/>
                        </a:rPr>
                        <a:t>1.00</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extLst>
                  <a:ext uri="{0D108BD9-81ED-4DB2-BD59-A6C34878D82A}">
                    <a16:rowId xmlns:a16="http://schemas.microsoft.com/office/drawing/2014/main" val="4223798734"/>
                  </a:ext>
                </a:extLst>
              </a:tr>
              <a:tr h="240568">
                <a:tc>
                  <a:txBody>
                    <a:bodyPr/>
                    <a:lstStyle/>
                    <a:p>
                      <a:pPr marL="0" marR="0">
                        <a:lnSpc>
                          <a:spcPct val="200000"/>
                        </a:lnSpc>
                        <a:spcBef>
                          <a:spcPts val="0"/>
                        </a:spcBef>
                        <a:spcAft>
                          <a:spcPts val="0"/>
                        </a:spcAft>
                      </a:pPr>
                      <a:r>
                        <a:rPr lang="en-US" sz="1050">
                          <a:effectLst/>
                          <a:latin typeface="Arial" panose="020B0604020202020204" pitchFamily="34" charset="0"/>
                          <a:cs typeface="Arial" panose="020B0604020202020204" pitchFamily="34" charset="0"/>
                        </a:rPr>
                        <a:t>  RNA Pol III, n (%)</a:t>
                      </a:r>
                      <a:endParaRPr lang="en-US" sz="105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200000"/>
                        </a:lnSpc>
                        <a:spcBef>
                          <a:spcPts val="0"/>
                        </a:spcBef>
                        <a:spcAft>
                          <a:spcPts val="0"/>
                        </a:spcAft>
                      </a:pPr>
                      <a:r>
                        <a:rPr lang="en-US" sz="1050">
                          <a:effectLst/>
                          <a:latin typeface="Arial" panose="020B0604020202020204" pitchFamily="34" charset="0"/>
                          <a:cs typeface="Arial" panose="020B0604020202020204" pitchFamily="34" charset="0"/>
                        </a:rPr>
                        <a:t>23 (62.2%)</a:t>
                      </a:r>
                      <a:endParaRPr lang="en-US" sz="105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200000"/>
                        </a:lnSpc>
                        <a:spcBef>
                          <a:spcPts val="0"/>
                        </a:spcBef>
                        <a:spcAft>
                          <a:spcPts val="0"/>
                        </a:spcAft>
                      </a:pPr>
                      <a:r>
                        <a:rPr lang="en-US" sz="1050" dirty="0">
                          <a:effectLst/>
                          <a:latin typeface="Arial" panose="020B0604020202020204" pitchFamily="34" charset="0"/>
                          <a:cs typeface="Arial" panose="020B0604020202020204" pitchFamily="34" charset="0"/>
                        </a:rPr>
                        <a:t>2 (33.3%)</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200000"/>
                        </a:lnSpc>
                        <a:spcBef>
                          <a:spcPts val="0"/>
                        </a:spcBef>
                        <a:spcAft>
                          <a:spcPts val="0"/>
                        </a:spcAft>
                      </a:pPr>
                      <a:r>
                        <a:rPr lang="en-US" sz="1050" dirty="0">
                          <a:effectLst/>
                          <a:latin typeface="Arial" panose="020B0604020202020204" pitchFamily="34" charset="0"/>
                          <a:cs typeface="Arial" panose="020B0604020202020204" pitchFamily="34" charset="0"/>
                        </a:rPr>
                        <a:t>21 (67.7%)</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200000"/>
                        </a:lnSpc>
                        <a:spcBef>
                          <a:spcPts val="0"/>
                        </a:spcBef>
                        <a:spcAft>
                          <a:spcPts val="0"/>
                        </a:spcAft>
                      </a:pPr>
                      <a:r>
                        <a:rPr lang="en-US" sz="1050">
                          <a:effectLst/>
                          <a:latin typeface="Arial" panose="020B0604020202020204" pitchFamily="34" charset="0"/>
                          <a:cs typeface="Arial" panose="020B0604020202020204" pitchFamily="34" charset="0"/>
                        </a:rPr>
                        <a:t>0.17</a:t>
                      </a:r>
                      <a:endParaRPr lang="en-US" sz="105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extLst>
                  <a:ext uri="{0D108BD9-81ED-4DB2-BD59-A6C34878D82A}">
                    <a16:rowId xmlns:a16="http://schemas.microsoft.com/office/drawing/2014/main" val="483445423"/>
                  </a:ext>
                </a:extLst>
              </a:tr>
              <a:tr h="240568">
                <a:tc>
                  <a:txBody>
                    <a:bodyPr/>
                    <a:lstStyle/>
                    <a:p>
                      <a:pPr marL="0" marR="0">
                        <a:lnSpc>
                          <a:spcPct val="200000"/>
                        </a:lnSpc>
                        <a:spcBef>
                          <a:spcPts val="0"/>
                        </a:spcBef>
                        <a:spcAft>
                          <a:spcPts val="0"/>
                        </a:spcAft>
                      </a:pPr>
                      <a:r>
                        <a:rPr lang="en-US" sz="1050">
                          <a:effectLst/>
                          <a:latin typeface="Arial" panose="020B0604020202020204" pitchFamily="34" charset="0"/>
                          <a:cs typeface="Arial" panose="020B0604020202020204" pitchFamily="34" charset="0"/>
                        </a:rPr>
                        <a:t>  RNP, n (%)</a:t>
                      </a:r>
                      <a:endParaRPr lang="en-US" sz="105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200000"/>
                        </a:lnSpc>
                        <a:spcBef>
                          <a:spcPts val="0"/>
                        </a:spcBef>
                        <a:spcAft>
                          <a:spcPts val="0"/>
                        </a:spcAft>
                      </a:pPr>
                      <a:r>
                        <a:rPr lang="en-US" sz="1050">
                          <a:effectLst/>
                          <a:latin typeface="Arial" panose="020B0604020202020204" pitchFamily="34" charset="0"/>
                          <a:cs typeface="Arial" panose="020B0604020202020204" pitchFamily="34" charset="0"/>
                        </a:rPr>
                        <a:t>3 (7.1%) </a:t>
                      </a:r>
                      <a:endParaRPr lang="en-US" sz="105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200000"/>
                        </a:lnSpc>
                        <a:spcBef>
                          <a:spcPts val="0"/>
                        </a:spcBef>
                        <a:spcAft>
                          <a:spcPts val="0"/>
                        </a:spcAft>
                      </a:pPr>
                      <a:r>
                        <a:rPr lang="en-US" sz="1050">
                          <a:effectLst/>
                          <a:latin typeface="Arial" panose="020B0604020202020204" pitchFamily="34" charset="0"/>
                          <a:cs typeface="Arial" panose="020B0604020202020204" pitchFamily="34" charset="0"/>
                        </a:rPr>
                        <a:t>2 (33.3%)</a:t>
                      </a:r>
                      <a:endParaRPr lang="en-US" sz="105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200000"/>
                        </a:lnSpc>
                        <a:spcBef>
                          <a:spcPts val="0"/>
                        </a:spcBef>
                        <a:spcAft>
                          <a:spcPts val="0"/>
                        </a:spcAft>
                      </a:pPr>
                      <a:r>
                        <a:rPr lang="en-US" sz="1050" dirty="0">
                          <a:effectLst/>
                          <a:latin typeface="Arial" panose="020B0604020202020204" pitchFamily="34" charset="0"/>
                          <a:cs typeface="Arial" panose="020B0604020202020204" pitchFamily="34" charset="0"/>
                        </a:rPr>
                        <a:t>1 (2.8%)</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200000"/>
                        </a:lnSpc>
                        <a:spcBef>
                          <a:spcPts val="0"/>
                        </a:spcBef>
                        <a:spcAft>
                          <a:spcPts val="0"/>
                        </a:spcAft>
                      </a:pPr>
                      <a:r>
                        <a:rPr lang="en-US" sz="1050" b="1" dirty="0">
                          <a:effectLst/>
                          <a:latin typeface="Arial" panose="020B0604020202020204" pitchFamily="34" charset="0"/>
                          <a:cs typeface="Arial" panose="020B0604020202020204" pitchFamily="34" charset="0"/>
                        </a:rPr>
                        <a:t>0.049</a:t>
                      </a:r>
                      <a:endParaRPr lang="en-US" sz="1050" b="1" dirty="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extLst>
                  <a:ext uri="{0D108BD9-81ED-4DB2-BD59-A6C34878D82A}">
                    <a16:rowId xmlns:a16="http://schemas.microsoft.com/office/drawing/2014/main" val="576704862"/>
                  </a:ext>
                </a:extLst>
              </a:tr>
              <a:tr h="240568">
                <a:tc>
                  <a:txBody>
                    <a:bodyPr/>
                    <a:lstStyle/>
                    <a:p>
                      <a:pPr marL="0" marR="0">
                        <a:lnSpc>
                          <a:spcPct val="200000"/>
                        </a:lnSpc>
                        <a:spcBef>
                          <a:spcPts val="0"/>
                        </a:spcBef>
                        <a:spcAft>
                          <a:spcPts val="0"/>
                        </a:spcAft>
                      </a:pPr>
                      <a:r>
                        <a:rPr lang="en-US" sz="1050" i="1" dirty="0">
                          <a:effectLst/>
                          <a:latin typeface="Arial" panose="020B0604020202020204" pitchFamily="34" charset="0"/>
                          <a:cs typeface="Arial" panose="020B0604020202020204" pitchFamily="34" charset="0"/>
                        </a:rPr>
                        <a:t>Comorbidities / Medical History</a:t>
                      </a:r>
                      <a:endParaRPr lang="en-US" sz="1050" i="1" dirty="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200000"/>
                        </a:lnSpc>
                        <a:spcBef>
                          <a:spcPts val="0"/>
                        </a:spcBef>
                        <a:spcAft>
                          <a:spcPts val="0"/>
                        </a:spcAft>
                      </a:pPr>
                      <a:r>
                        <a:rPr lang="en-US" sz="1050">
                          <a:effectLst/>
                          <a:latin typeface="Arial" panose="020B0604020202020204" pitchFamily="34" charset="0"/>
                          <a:cs typeface="Arial" panose="020B0604020202020204" pitchFamily="34" charset="0"/>
                        </a:rPr>
                        <a:t> </a:t>
                      </a:r>
                      <a:endParaRPr lang="en-US" sz="105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200000"/>
                        </a:lnSpc>
                        <a:spcBef>
                          <a:spcPts val="0"/>
                        </a:spcBef>
                        <a:spcAft>
                          <a:spcPts val="0"/>
                        </a:spcAft>
                      </a:pPr>
                      <a:r>
                        <a:rPr lang="en-US" sz="1050">
                          <a:effectLst/>
                          <a:latin typeface="Arial" panose="020B0604020202020204" pitchFamily="34" charset="0"/>
                          <a:cs typeface="Arial" panose="020B0604020202020204" pitchFamily="34" charset="0"/>
                        </a:rPr>
                        <a:t> </a:t>
                      </a:r>
                      <a:endParaRPr lang="en-US" sz="105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200000"/>
                        </a:lnSpc>
                        <a:spcBef>
                          <a:spcPts val="0"/>
                        </a:spcBef>
                        <a:spcAft>
                          <a:spcPts val="0"/>
                        </a:spcAft>
                      </a:pPr>
                      <a:r>
                        <a:rPr lang="en-US" sz="1050" dirty="0">
                          <a:effectLst/>
                          <a:latin typeface="Arial" panose="020B0604020202020204" pitchFamily="34" charset="0"/>
                          <a:cs typeface="Arial" panose="020B0604020202020204" pitchFamily="34" charset="0"/>
                        </a:rPr>
                        <a:t> </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200000"/>
                        </a:lnSpc>
                        <a:spcBef>
                          <a:spcPts val="0"/>
                        </a:spcBef>
                        <a:spcAft>
                          <a:spcPts val="0"/>
                        </a:spcAft>
                      </a:pPr>
                      <a:r>
                        <a:rPr lang="en-US" sz="1050">
                          <a:effectLst/>
                          <a:latin typeface="Arial" panose="020B0604020202020204" pitchFamily="34" charset="0"/>
                          <a:cs typeface="Arial" panose="020B0604020202020204" pitchFamily="34" charset="0"/>
                        </a:rPr>
                        <a:t> </a:t>
                      </a:r>
                      <a:endParaRPr lang="en-US" sz="105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extLst>
                  <a:ext uri="{0D108BD9-81ED-4DB2-BD59-A6C34878D82A}">
                    <a16:rowId xmlns:a16="http://schemas.microsoft.com/office/drawing/2014/main" val="3785322376"/>
                  </a:ext>
                </a:extLst>
              </a:tr>
              <a:tr h="240568">
                <a:tc>
                  <a:txBody>
                    <a:bodyPr/>
                    <a:lstStyle/>
                    <a:p>
                      <a:pPr marL="0" marR="0">
                        <a:lnSpc>
                          <a:spcPct val="200000"/>
                        </a:lnSpc>
                        <a:spcBef>
                          <a:spcPts val="0"/>
                        </a:spcBef>
                        <a:spcAft>
                          <a:spcPts val="0"/>
                        </a:spcAft>
                      </a:pPr>
                      <a:r>
                        <a:rPr lang="en-US" sz="1050" dirty="0">
                          <a:effectLst/>
                          <a:latin typeface="Arial" panose="020B0604020202020204" pitchFamily="34" charset="0"/>
                          <a:cs typeface="Arial" panose="020B0604020202020204" pitchFamily="34" charset="0"/>
                        </a:rPr>
                        <a:t>  PAH, n (%)</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200000"/>
                        </a:lnSpc>
                        <a:spcBef>
                          <a:spcPts val="0"/>
                        </a:spcBef>
                        <a:spcAft>
                          <a:spcPts val="0"/>
                        </a:spcAft>
                      </a:pPr>
                      <a:r>
                        <a:rPr lang="en-US" sz="1050">
                          <a:effectLst/>
                          <a:latin typeface="Arial" panose="020B0604020202020204" pitchFamily="34" charset="0"/>
                          <a:cs typeface="Arial" panose="020B0604020202020204" pitchFamily="34" charset="0"/>
                        </a:rPr>
                        <a:t>3 (6.4%) </a:t>
                      </a:r>
                      <a:endParaRPr lang="en-US" sz="105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200000"/>
                        </a:lnSpc>
                        <a:spcBef>
                          <a:spcPts val="0"/>
                        </a:spcBef>
                        <a:spcAft>
                          <a:spcPts val="0"/>
                        </a:spcAft>
                      </a:pPr>
                      <a:r>
                        <a:rPr lang="en-US" sz="1050">
                          <a:effectLst/>
                          <a:latin typeface="Arial" panose="020B0604020202020204" pitchFamily="34" charset="0"/>
                          <a:cs typeface="Arial" panose="020B0604020202020204" pitchFamily="34" charset="0"/>
                        </a:rPr>
                        <a:t>0 (0.0%)</a:t>
                      </a:r>
                      <a:endParaRPr lang="en-US" sz="105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200000"/>
                        </a:lnSpc>
                        <a:spcBef>
                          <a:spcPts val="0"/>
                        </a:spcBef>
                        <a:spcAft>
                          <a:spcPts val="0"/>
                        </a:spcAft>
                      </a:pPr>
                      <a:r>
                        <a:rPr lang="en-US" sz="1050">
                          <a:effectLst/>
                          <a:latin typeface="Arial" panose="020B0604020202020204" pitchFamily="34" charset="0"/>
                          <a:cs typeface="Arial" panose="020B0604020202020204" pitchFamily="34" charset="0"/>
                        </a:rPr>
                        <a:t>3 (7.3%)</a:t>
                      </a:r>
                      <a:endParaRPr lang="en-US" sz="105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200000"/>
                        </a:lnSpc>
                        <a:spcBef>
                          <a:spcPts val="0"/>
                        </a:spcBef>
                        <a:spcAft>
                          <a:spcPts val="0"/>
                        </a:spcAft>
                      </a:pPr>
                      <a:r>
                        <a:rPr lang="en-US" sz="1050">
                          <a:effectLst/>
                          <a:latin typeface="Arial" panose="020B0604020202020204" pitchFamily="34" charset="0"/>
                          <a:cs typeface="Arial" panose="020B0604020202020204" pitchFamily="34" charset="0"/>
                        </a:rPr>
                        <a:t>1.00</a:t>
                      </a:r>
                      <a:endParaRPr lang="en-US" sz="105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extLst>
                  <a:ext uri="{0D108BD9-81ED-4DB2-BD59-A6C34878D82A}">
                    <a16:rowId xmlns:a16="http://schemas.microsoft.com/office/drawing/2014/main" val="835714586"/>
                  </a:ext>
                </a:extLst>
              </a:tr>
              <a:tr h="240568">
                <a:tc>
                  <a:txBody>
                    <a:bodyPr/>
                    <a:lstStyle/>
                    <a:p>
                      <a:pPr marL="0" marR="0">
                        <a:lnSpc>
                          <a:spcPct val="200000"/>
                        </a:lnSpc>
                        <a:spcBef>
                          <a:spcPts val="0"/>
                        </a:spcBef>
                        <a:spcAft>
                          <a:spcPts val="0"/>
                        </a:spcAft>
                      </a:pPr>
                      <a:r>
                        <a:rPr lang="en-US" sz="1050">
                          <a:effectLst/>
                          <a:latin typeface="Arial" panose="020B0604020202020204" pitchFamily="34" charset="0"/>
                          <a:cs typeface="Arial" panose="020B0604020202020204" pitchFamily="34" charset="0"/>
                        </a:rPr>
                        <a:t>  ILD, n (%)</a:t>
                      </a:r>
                      <a:endParaRPr lang="en-US" sz="105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200000"/>
                        </a:lnSpc>
                        <a:spcBef>
                          <a:spcPts val="0"/>
                        </a:spcBef>
                        <a:spcAft>
                          <a:spcPts val="0"/>
                        </a:spcAft>
                      </a:pPr>
                      <a:r>
                        <a:rPr lang="en-US" sz="1050">
                          <a:effectLst/>
                          <a:latin typeface="Arial" panose="020B0604020202020204" pitchFamily="34" charset="0"/>
                          <a:cs typeface="Arial" panose="020B0604020202020204" pitchFamily="34" charset="0"/>
                        </a:rPr>
                        <a:t>29 (60.4%)</a:t>
                      </a:r>
                      <a:endParaRPr lang="en-US" sz="105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200000"/>
                        </a:lnSpc>
                        <a:spcBef>
                          <a:spcPts val="0"/>
                        </a:spcBef>
                        <a:spcAft>
                          <a:spcPts val="0"/>
                        </a:spcAft>
                      </a:pPr>
                      <a:r>
                        <a:rPr lang="en-US" sz="1050">
                          <a:effectLst/>
                          <a:latin typeface="Arial" panose="020B0604020202020204" pitchFamily="34" charset="0"/>
                          <a:cs typeface="Arial" panose="020B0604020202020204" pitchFamily="34" charset="0"/>
                        </a:rPr>
                        <a:t>4 (66.7%)</a:t>
                      </a:r>
                      <a:endParaRPr lang="en-US" sz="105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200000"/>
                        </a:lnSpc>
                        <a:spcBef>
                          <a:spcPts val="0"/>
                        </a:spcBef>
                        <a:spcAft>
                          <a:spcPts val="0"/>
                        </a:spcAft>
                      </a:pPr>
                      <a:r>
                        <a:rPr lang="en-US" sz="1050">
                          <a:effectLst/>
                          <a:latin typeface="Arial" panose="020B0604020202020204" pitchFamily="34" charset="0"/>
                          <a:cs typeface="Arial" panose="020B0604020202020204" pitchFamily="34" charset="0"/>
                        </a:rPr>
                        <a:t>25 (59.5%)</a:t>
                      </a:r>
                      <a:endParaRPr lang="en-US" sz="105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200000"/>
                        </a:lnSpc>
                        <a:spcBef>
                          <a:spcPts val="0"/>
                        </a:spcBef>
                        <a:spcAft>
                          <a:spcPts val="0"/>
                        </a:spcAft>
                      </a:pPr>
                      <a:r>
                        <a:rPr lang="en-US" sz="1050" dirty="0">
                          <a:effectLst/>
                          <a:latin typeface="Arial" panose="020B0604020202020204" pitchFamily="34" charset="0"/>
                          <a:cs typeface="Arial" panose="020B0604020202020204" pitchFamily="34" charset="0"/>
                        </a:rPr>
                        <a:t>1.00</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extLst>
                  <a:ext uri="{0D108BD9-81ED-4DB2-BD59-A6C34878D82A}">
                    <a16:rowId xmlns:a16="http://schemas.microsoft.com/office/drawing/2014/main" val="3661268095"/>
                  </a:ext>
                </a:extLst>
              </a:tr>
              <a:tr h="240568">
                <a:tc>
                  <a:txBody>
                    <a:bodyPr/>
                    <a:lstStyle/>
                    <a:p>
                      <a:pPr marL="0" marR="0">
                        <a:lnSpc>
                          <a:spcPct val="200000"/>
                        </a:lnSpc>
                        <a:spcBef>
                          <a:spcPts val="0"/>
                        </a:spcBef>
                        <a:spcAft>
                          <a:spcPts val="0"/>
                        </a:spcAft>
                      </a:pPr>
                      <a:r>
                        <a:rPr lang="en-US" sz="1050" dirty="0">
                          <a:effectLst/>
                          <a:latin typeface="Arial" panose="020B0604020202020204" pitchFamily="34" charset="0"/>
                          <a:cs typeface="Arial" panose="020B0604020202020204" pitchFamily="34" charset="0"/>
                        </a:rPr>
                        <a:t>  Hypertension, prior, n (%)</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200000"/>
                        </a:lnSpc>
                        <a:spcBef>
                          <a:spcPts val="0"/>
                        </a:spcBef>
                        <a:spcAft>
                          <a:spcPts val="0"/>
                        </a:spcAft>
                      </a:pPr>
                      <a:r>
                        <a:rPr lang="en-US" sz="1050">
                          <a:effectLst/>
                          <a:latin typeface="Arial" panose="020B0604020202020204" pitchFamily="34" charset="0"/>
                          <a:cs typeface="Arial" panose="020B0604020202020204" pitchFamily="34" charset="0"/>
                        </a:rPr>
                        <a:t>25 (52.1%)</a:t>
                      </a:r>
                      <a:endParaRPr lang="en-US" sz="105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200000"/>
                        </a:lnSpc>
                        <a:spcBef>
                          <a:spcPts val="0"/>
                        </a:spcBef>
                        <a:spcAft>
                          <a:spcPts val="0"/>
                        </a:spcAft>
                      </a:pPr>
                      <a:r>
                        <a:rPr lang="en-US" sz="1050">
                          <a:effectLst/>
                          <a:latin typeface="Arial" panose="020B0604020202020204" pitchFamily="34" charset="0"/>
                          <a:cs typeface="Arial" panose="020B0604020202020204" pitchFamily="34" charset="0"/>
                        </a:rPr>
                        <a:t>2 (33.3%)</a:t>
                      </a:r>
                      <a:endParaRPr lang="en-US" sz="105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200000"/>
                        </a:lnSpc>
                        <a:spcBef>
                          <a:spcPts val="0"/>
                        </a:spcBef>
                        <a:spcAft>
                          <a:spcPts val="0"/>
                        </a:spcAft>
                      </a:pPr>
                      <a:r>
                        <a:rPr lang="en-US" sz="1050">
                          <a:effectLst/>
                          <a:latin typeface="Arial" panose="020B0604020202020204" pitchFamily="34" charset="0"/>
                          <a:cs typeface="Arial" panose="020B0604020202020204" pitchFamily="34" charset="0"/>
                        </a:rPr>
                        <a:t>23 (54.8%)</a:t>
                      </a:r>
                      <a:endParaRPr lang="en-US" sz="105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200000"/>
                        </a:lnSpc>
                        <a:spcBef>
                          <a:spcPts val="0"/>
                        </a:spcBef>
                        <a:spcAft>
                          <a:spcPts val="0"/>
                        </a:spcAft>
                      </a:pPr>
                      <a:r>
                        <a:rPr lang="en-US" sz="1050" dirty="0">
                          <a:effectLst/>
                          <a:latin typeface="Arial" panose="020B0604020202020204" pitchFamily="34" charset="0"/>
                          <a:cs typeface="Arial" panose="020B0604020202020204" pitchFamily="34" charset="0"/>
                        </a:rPr>
                        <a:t>0.41</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extLst>
                  <a:ext uri="{0D108BD9-81ED-4DB2-BD59-A6C34878D82A}">
                    <a16:rowId xmlns:a16="http://schemas.microsoft.com/office/drawing/2014/main" val="1440138957"/>
                  </a:ext>
                </a:extLst>
              </a:tr>
              <a:tr h="240568">
                <a:tc>
                  <a:txBody>
                    <a:bodyPr/>
                    <a:lstStyle/>
                    <a:p>
                      <a:pPr marL="0" marR="0">
                        <a:lnSpc>
                          <a:spcPct val="200000"/>
                        </a:lnSpc>
                        <a:spcBef>
                          <a:spcPts val="0"/>
                        </a:spcBef>
                        <a:spcAft>
                          <a:spcPts val="0"/>
                        </a:spcAft>
                      </a:pPr>
                      <a:r>
                        <a:rPr lang="en-US" sz="1050" dirty="0">
                          <a:effectLst/>
                          <a:latin typeface="Arial" panose="020B0604020202020204" pitchFamily="34" charset="0"/>
                          <a:cs typeface="Arial" panose="020B0604020202020204" pitchFamily="34" charset="0"/>
                        </a:rPr>
                        <a:t>  History of tobacco use, n (%)</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200000"/>
                        </a:lnSpc>
                        <a:spcBef>
                          <a:spcPts val="0"/>
                        </a:spcBef>
                        <a:spcAft>
                          <a:spcPts val="0"/>
                        </a:spcAft>
                      </a:pPr>
                      <a:r>
                        <a:rPr lang="en-US" sz="1050">
                          <a:effectLst/>
                          <a:latin typeface="Arial" panose="020B0604020202020204" pitchFamily="34" charset="0"/>
                          <a:cs typeface="Arial" panose="020B0604020202020204" pitchFamily="34" charset="0"/>
                        </a:rPr>
                        <a:t>14 (29.2%)</a:t>
                      </a:r>
                      <a:endParaRPr lang="en-US" sz="105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200000"/>
                        </a:lnSpc>
                        <a:spcBef>
                          <a:spcPts val="0"/>
                        </a:spcBef>
                        <a:spcAft>
                          <a:spcPts val="0"/>
                        </a:spcAft>
                      </a:pPr>
                      <a:r>
                        <a:rPr lang="en-US" sz="1050">
                          <a:effectLst/>
                          <a:latin typeface="Arial" panose="020B0604020202020204" pitchFamily="34" charset="0"/>
                          <a:cs typeface="Arial" panose="020B0604020202020204" pitchFamily="34" charset="0"/>
                        </a:rPr>
                        <a:t>4 (66.7%)</a:t>
                      </a:r>
                      <a:endParaRPr lang="en-US" sz="105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200000"/>
                        </a:lnSpc>
                        <a:spcBef>
                          <a:spcPts val="0"/>
                        </a:spcBef>
                        <a:spcAft>
                          <a:spcPts val="0"/>
                        </a:spcAft>
                      </a:pPr>
                      <a:r>
                        <a:rPr lang="en-US" sz="1050">
                          <a:effectLst/>
                          <a:latin typeface="Arial" panose="020B0604020202020204" pitchFamily="34" charset="0"/>
                          <a:cs typeface="Arial" panose="020B0604020202020204" pitchFamily="34" charset="0"/>
                        </a:rPr>
                        <a:t>10 (23.8%)</a:t>
                      </a:r>
                      <a:endParaRPr lang="en-US" sz="105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200000"/>
                        </a:lnSpc>
                        <a:spcBef>
                          <a:spcPts val="0"/>
                        </a:spcBef>
                        <a:spcAft>
                          <a:spcPts val="0"/>
                        </a:spcAft>
                      </a:pPr>
                      <a:r>
                        <a:rPr lang="en-US" sz="1050" dirty="0">
                          <a:effectLst/>
                          <a:latin typeface="Arial" panose="020B0604020202020204" pitchFamily="34" charset="0"/>
                          <a:cs typeface="Arial" panose="020B0604020202020204" pitchFamily="34" charset="0"/>
                        </a:rPr>
                        <a:t>0.052</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extLst>
                  <a:ext uri="{0D108BD9-81ED-4DB2-BD59-A6C34878D82A}">
                    <a16:rowId xmlns:a16="http://schemas.microsoft.com/office/drawing/2014/main" val="218665039"/>
                  </a:ext>
                </a:extLst>
              </a:tr>
              <a:tr h="240568">
                <a:tc>
                  <a:txBody>
                    <a:bodyPr/>
                    <a:lstStyle/>
                    <a:p>
                      <a:pPr marL="0" marR="0">
                        <a:lnSpc>
                          <a:spcPct val="200000"/>
                        </a:lnSpc>
                        <a:spcBef>
                          <a:spcPts val="0"/>
                        </a:spcBef>
                        <a:spcAft>
                          <a:spcPts val="0"/>
                        </a:spcAft>
                      </a:pPr>
                      <a:r>
                        <a:rPr lang="en-US" sz="1050" dirty="0">
                          <a:effectLst/>
                          <a:latin typeface="Arial" panose="020B0604020202020204" pitchFamily="34" charset="0"/>
                          <a:cs typeface="Arial" panose="020B0604020202020204" pitchFamily="34" charset="0"/>
                        </a:rPr>
                        <a:t>  History of HSCT, n (%)</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200000"/>
                        </a:lnSpc>
                        <a:spcBef>
                          <a:spcPts val="0"/>
                        </a:spcBef>
                        <a:spcAft>
                          <a:spcPts val="0"/>
                        </a:spcAft>
                      </a:pPr>
                      <a:r>
                        <a:rPr lang="en-US" sz="1050" dirty="0">
                          <a:effectLst/>
                          <a:latin typeface="Arial" panose="020B0604020202020204" pitchFamily="34" charset="0"/>
                          <a:cs typeface="Arial" panose="020B0604020202020204" pitchFamily="34" charset="0"/>
                        </a:rPr>
                        <a:t>6 (12.5%)</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200000"/>
                        </a:lnSpc>
                        <a:spcBef>
                          <a:spcPts val="0"/>
                        </a:spcBef>
                        <a:spcAft>
                          <a:spcPts val="0"/>
                        </a:spcAft>
                      </a:pPr>
                      <a:r>
                        <a:rPr lang="en-US" sz="1050">
                          <a:effectLst/>
                          <a:latin typeface="Arial" panose="020B0604020202020204" pitchFamily="34" charset="0"/>
                          <a:cs typeface="Arial" panose="020B0604020202020204" pitchFamily="34" charset="0"/>
                        </a:rPr>
                        <a:t>1 (16.7%)</a:t>
                      </a:r>
                      <a:endParaRPr lang="en-US" sz="105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200000"/>
                        </a:lnSpc>
                        <a:spcBef>
                          <a:spcPts val="0"/>
                        </a:spcBef>
                        <a:spcAft>
                          <a:spcPts val="0"/>
                        </a:spcAft>
                      </a:pPr>
                      <a:r>
                        <a:rPr lang="en-US" sz="1050">
                          <a:effectLst/>
                          <a:latin typeface="Arial" panose="020B0604020202020204" pitchFamily="34" charset="0"/>
                          <a:cs typeface="Arial" panose="020B0604020202020204" pitchFamily="34" charset="0"/>
                        </a:rPr>
                        <a:t>5 (11.9%)</a:t>
                      </a:r>
                      <a:endParaRPr lang="en-US" sz="105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tc>
                  <a:txBody>
                    <a:bodyPr/>
                    <a:lstStyle/>
                    <a:p>
                      <a:pPr marL="0" marR="0" algn="ctr">
                        <a:lnSpc>
                          <a:spcPct val="200000"/>
                        </a:lnSpc>
                        <a:spcBef>
                          <a:spcPts val="0"/>
                        </a:spcBef>
                        <a:spcAft>
                          <a:spcPts val="0"/>
                        </a:spcAft>
                      </a:pPr>
                      <a:r>
                        <a:rPr lang="en-US" sz="1050" dirty="0">
                          <a:effectLst/>
                          <a:latin typeface="Arial" panose="020B0604020202020204" pitchFamily="34" charset="0"/>
                          <a:cs typeface="Arial" panose="020B0604020202020204" pitchFamily="34" charset="0"/>
                        </a:rPr>
                        <a:t>0.57</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40917" marR="40917" marT="0" marB="0"/>
                </a:tc>
                <a:extLst>
                  <a:ext uri="{0D108BD9-81ED-4DB2-BD59-A6C34878D82A}">
                    <a16:rowId xmlns:a16="http://schemas.microsoft.com/office/drawing/2014/main" val="1886288815"/>
                  </a:ext>
                </a:extLst>
              </a:tr>
            </a:tbl>
          </a:graphicData>
        </a:graphic>
      </p:graphicFrame>
      <p:sp>
        <p:nvSpPr>
          <p:cNvPr id="8" name="TextBox 7">
            <a:extLst>
              <a:ext uri="{FF2B5EF4-FFF2-40B4-BE49-F238E27FC236}">
                <a16:creationId xmlns:a16="http://schemas.microsoft.com/office/drawing/2014/main" id="{A68B5AC2-E034-2C46-9BDC-6E85DC09AFE5}"/>
              </a:ext>
            </a:extLst>
          </p:cNvPr>
          <p:cNvSpPr txBox="1"/>
          <p:nvPr/>
        </p:nvSpPr>
        <p:spPr>
          <a:xfrm>
            <a:off x="400050" y="4600575"/>
            <a:ext cx="0" cy="0"/>
          </a:xfrm>
          <a:prstGeom prst="rect">
            <a:avLst/>
          </a:prstGeom>
          <a:noFill/>
        </p:spPr>
        <p:txBody>
          <a:bodyPr wrap="none" lIns="0" tIns="0" rIns="0" bIns="0" rtlCol="0">
            <a:noAutofit/>
          </a:bodyPr>
          <a:lstStyle/>
          <a:p>
            <a:pPr>
              <a:lnSpc>
                <a:spcPct val="90000"/>
              </a:lnSpc>
              <a:spcBef>
                <a:spcPts val="600"/>
              </a:spcBef>
            </a:pPr>
            <a:endParaRPr lang="en-US" sz="1850" spc="-50" dirty="0"/>
          </a:p>
        </p:txBody>
      </p:sp>
      <p:sp>
        <p:nvSpPr>
          <p:cNvPr id="9" name="TextBox 8">
            <a:extLst>
              <a:ext uri="{FF2B5EF4-FFF2-40B4-BE49-F238E27FC236}">
                <a16:creationId xmlns:a16="http://schemas.microsoft.com/office/drawing/2014/main" id="{C549D9AF-36FC-C94B-8D7A-9751403F3975}"/>
              </a:ext>
            </a:extLst>
          </p:cNvPr>
          <p:cNvSpPr txBox="1"/>
          <p:nvPr/>
        </p:nvSpPr>
        <p:spPr>
          <a:xfrm>
            <a:off x="2438400" y="6519863"/>
            <a:ext cx="6705600" cy="185737"/>
          </a:xfrm>
          <a:prstGeom prst="rect">
            <a:avLst/>
          </a:prstGeom>
          <a:noFill/>
        </p:spPr>
        <p:txBody>
          <a:bodyPr wrap="none" lIns="0" tIns="0" rIns="0" bIns="0" rtlCol="0">
            <a:noAutofit/>
          </a:bodyPr>
          <a:lstStyle/>
          <a:p>
            <a:pPr>
              <a:lnSpc>
                <a:spcPct val="90000"/>
              </a:lnSpc>
              <a:spcBef>
                <a:spcPts val="600"/>
              </a:spcBef>
            </a:pPr>
            <a:r>
              <a:rPr lang="en-US" sz="1400" i="1" spc="-50" dirty="0"/>
              <a:t>HSCT =  hematopoietic stem cell transplantation, RNA Pol III = RNA polymerase IIII</a:t>
            </a:r>
          </a:p>
        </p:txBody>
      </p:sp>
    </p:spTree>
    <p:extLst>
      <p:ext uri="{BB962C8B-B14F-4D97-AF65-F5344CB8AC3E}">
        <p14:creationId xmlns:p14="http://schemas.microsoft.com/office/powerpoint/2010/main" val="1699816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ED2C0-6BDA-D841-9A61-121F2919FA0B}"/>
              </a:ext>
            </a:extLst>
          </p:cNvPr>
          <p:cNvSpPr>
            <a:spLocks noGrp="1"/>
          </p:cNvSpPr>
          <p:nvPr>
            <p:ph type="title"/>
          </p:nvPr>
        </p:nvSpPr>
        <p:spPr>
          <a:xfrm>
            <a:off x="990600" y="152400"/>
            <a:ext cx="8001000" cy="762000"/>
          </a:xfrm>
        </p:spPr>
        <p:txBody>
          <a:bodyPr/>
          <a:lstStyle/>
          <a:p>
            <a:r>
              <a:rPr lang="en-US" dirty="0"/>
              <a:t>Medication exposures in the month prior to SRC</a:t>
            </a:r>
          </a:p>
        </p:txBody>
      </p:sp>
      <p:graphicFrame>
        <p:nvGraphicFramePr>
          <p:cNvPr id="4" name="Table 3">
            <a:extLst>
              <a:ext uri="{FF2B5EF4-FFF2-40B4-BE49-F238E27FC236}">
                <a16:creationId xmlns:a16="http://schemas.microsoft.com/office/drawing/2014/main" id="{25778B2D-BA98-4D4E-A9A5-12AC6C7F7D86}"/>
              </a:ext>
            </a:extLst>
          </p:cNvPr>
          <p:cNvGraphicFramePr>
            <a:graphicFrameLocks noGrp="1"/>
          </p:cNvGraphicFramePr>
          <p:nvPr>
            <p:extLst>
              <p:ext uri="{D42A27DB-BD31-4B8C-83A1-F6EECF244321}">
                <p14:modId xmlns:p14="http://schemas.microsoft.com/office/powerpoint/2010/main" val="1080050970"/>
              </p:ext>
            </p:extLst>
          </p:nvPr>
        </p:nvGraphicFramePr>
        <p:xfrm>
          <a:off x="685800" y="1274982"/>
          <a:ext cx="7848600" cy="4192426"/>
        </p:xfrm>
        <a:graphic>
          <a:graphicData uri="http://schemas.openxmlformats.org/drawingml/2006/table">
            <a:tbl>
              <a:tblPr firstRow="1" firstCol="1" bandRow="1">
                <a:tableStyleId>{8A107856-5554-42FB-B03E-39F5DBC370BA}</a:tableStyleId>
              </a:tblPr>
              <a:tblGrid>
                <a:gridCol w="3124200">
                  <a:extLst>
                    <a:ext uri="{9D8B030D-6E8A-4147-A177-3AD203B41FA5}">
                      <a16:colId xmlns:a16="http://schemas.microsoft.com/office/drawing/2014/main" val="3287115436"/>
                    </a:ext>
                  </a:extLst>
                </a:gridCol>
                <a:gridCol w="1295400">
                  <a:extLst>
                    <a:ext uri="{9D8B030D-6E8A-4147-A177-3AD203B41FA5}">
                      <a16:colId xmlns:a16="http://schemas.microsoft.com/office/drawing/2014/main" val="701177196"/>
                    </a:ext>
                  </a:extLst>
                </a:gridCol>
                <a:gridCol w="1219200">
                  <a:extLst>
                    <a:ext uri="{9D8B030D-6E8A-4147-A177-3AD203B41FA5}">
                      <a16:colId xmlns:a16="http://schemas.microsoft.com/office/drawing/2014/main" val="3094317633"/>
                    </a:ext>
                  </a:extLst>
                </a:gridCol>
                <a:gridCol w="1251131">
                  <a:extLst>
                    <a:ext uri="{9D8B030D-6E8A-4147-A177-3AD203B41FA5}">
                      <a16:colId xmlns:a16="http://schemas.microsoft.com/office/drawing/2014/main" val="2018840923"/>
                    </a:ext>
                  </a:extLst>
                </a:gridCol>
                <a:gridCol w="958669">
                  <a:extLst>
                    <a:ext uri="{9D8B030D-6E8A-4147-A177-3AD203B41FA5}">
                      <a16:colId xmlns:a16="http://schemas.microsoft.com/office/drawing/2014/main" val="1174413182"/>
                    </a:ext>
                  </a:extLst>
                </a:gridCol>
              </a:tblGrid>
              <a:tr h="480507">
                <a:tc>
                  <a:txBody>
                    <a:bodyPr/>
                    <a:lstStyle/>
                    <a:p>
                      <a:pPr marL="0" marR="0">
                        <a:lnSpc>
                          <a:spcPct val="114000"/>
                        </a:lnSpc>
                        <a:spcBef>
                          <a:spcPts val="0"/>
                        </a:spcBef>
                        <a:spcAft>
                          <a:spcPts val="0"/>
                        </a:spcAft>
                      </a:pPr>
                      <a:r>
                        <a:rPr lang="en-US" sz="1200" dirty="0">
                          <a:effectLst/>
                          <a:latin typeface="Arial" panose="020B0604020202020204" pitchFamily="34" charset="0"/>
                          <a:cs typeface="Arial" panose="020B0604020202020204" pitchFamily="34" charset="0"/>
                        </a:rPr>
                        <a:t> </a:t>
                      </a:r>
                    </a:p>
                    <a:p>
                      <a:pPr marL="0" marR="0">
                        <a:lnSpc>
                          <a:spcPct val="114000"/>
                        </a:lnSpc>
                        <a:spcBef>
                          <a:spcPts val="0"/>
                        </a:spcBef>
                        <a:spcAft>
                          <a:spcPts val="0"/>
                        </a:spcAft>
                      </a:pPr>
                      <a:r>
                        <a:rPr lang="en-US" sz="1200" i="1" dirty="0">
                          <a:effectLst/>
                          <a:latin typeface="Arial" panose="020B0604020202020204" pitchFamily="34" charset="0"/>
                          <a:cs typeface="Arial" panose="020B0604020202020204" pitchFamily="34" charset="0"/>
                        </a:rPr>
                        <a:t>Medications</a:t>
                      </a:r>
                      <a:endParaRPr lang="en-US" sz="1200" i="1" dirty="0">
                        <a:effectLst/>
                        <a:latin typeface="Arial" panose="020B0604020202020204" pitchFamily="34" charset="0"/>
                        <a:ea typeface="Times New Roman" panose="02020603050405020304" pitchFamily="18" charset="0"/>
                        <a:cs typeface="Arial" panose="020B0604020202020204" pitchFamily="34" charset="0"/>
                      </a:endParaRPr>
                    </a:p>
                  </a:txBody>
                  <a:tcPr marL="64656" marR="64656" marT="0" marB="0"/>
                </a:tc>
                <a:tc>
                  <a:txBody>
                    <a:bodyPr/>
                    <a:lstStyle/>
                    <a:p>
                      <a:pPr marL="0" marR="0" algn="ctr">
                        <a:lnSpc>
                          <a:spcPct val="114000"/>
                        </a:lnSpc>
                        <a:spcBef>
                          <a:spcPts val="0"/>
                        </a:spcBef>
                        <a:spcAft>
                          <a:spcPts val="0"/>
                        </a:spcAft>
                      </a:pPr>
                      <a:r>
                        <a:rPr lang="en-US" sz="1200" dirty="0">
                          <a:effectLst/>
                          <a:latin typeface="Arial" panose="020B0604020202020204" pitchFamily="34" charset="0"/>
                          <a:cs typeface="Arial" panose="020B0604020202020204" pitchFamily="34" charset="0"/>
                        </a:rPr>
                        <a:t>Total</a:t>
                      </a:r>
                    </a:p>
                    <a:p>
                      <a:pPr marL="0" marR="0" algn="ctr">
                        <a:lnSpc>
                          <a:spcPct val="114000"/>
                        </a:lnSpc>
                        <a:spcBef>
                          <a:spcPts val="0"/>
                        </a:spcBef>
                        <a:spcAft>
                          <a:spcPts val="0"/>
                        </a:spcAft>
                      </a:pPr>
                      <a:r>
                        <a:rPr lang="en-US" sz="1200" dirty="0">
                          <a:effectLst/>
                          <a:latin typeface="Arial" panose="020B0604020202020204" pitchFamily="34" charset="0"/>
                          <a:cs typeface="Arial" panose="020B0604020202020204" pitchFamily="34" charset="0"/>
                        </a:rPr>
                        <a:t>N = 48 </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4656" marR="64656" marT="0" marB="0"/>
                </a:tc>
                <a:tc>
                  <a:txBody>
                    <a:bodyPr/>
                    <a:lstStyle/>
                    <a:p>
                      <a:pPr marL="0" marR="0" algn="ctr">
                        <a:lnSpc>
                          <a:spcPct val="114000"/>
                        </a:lnSpc>
                        <a:spcBef>
                          <a:spcPts val="0"/>
                        </a:spcBef>
                        <a:spcAft>
                          <a:spcPts val="0"/>
                        </a:spcAft>
                      </a:pPr>
                      <a:r>
                        <a:rPr lang="en-US" sz="1200" dirty="0">
                          <a:effectLst/>
                          <a:latin typeface="Arial" panose="020B0604020202020204" pitchFamily="34" charset="0"/>
                          <a:cs typeface="Arial" panose="020B0604020202020204" pitchFamily="34" charset="0"/>
                        </a:rPr>
                        <a:t>Late-onset</a:t>
                      </a:r>
                    </a:p>
                    <a:p>
                      <a:pPr marL="0" marR="0" algn="ctr">
                        <a:lnSpc>
                          <a:spcPct val="114000"/>
                        </a:lnSpc>
                        <a:spcBef>
                          <a:spcPts val="0"/>
                        </a:spcBef>
                        <a:spcAft>
                          <a:spcPts val="0"/>
                        </a:spcAft>
                      </a:pPr>
                      <a:r>
                        <a:rPr lang="en-US" sz="1200" dirty="0">
                          <a:effectLst/>
                          <a:latin typeface="Arial" panose="020B0604020202020204" pitchFamily="34" charset="0"/>
                          <a:cs typeface="Arial" panose="020B0604020202020204" pitchFamily="34" charset="0"/>
                        </a:rPr>
                        <a:t>N = 6</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4656" marR="64656" marT="0" marB="0"/>
                </a:tc>
                <a:tc>
                  <a:txBody>
                    <a:bodyPr/>
                    <a:lstStyle/>
                    <a:p>
                      <a:pPr marL="0" marR="0" algn="ctr">
                        <a:lnSpc>
                          <a:spcPct val="114000"/>
                        </a:lnSpc>
                        <a:spcBef>
                          <a:spcPts val="0"/>
                        </a:spcBef>
                        <a:spcAft>
                          <a:spcPts val="0"/>
                        </a:spcAft>
                      </a:pPr>
                      <a:r>
                        <a:rPr lang="en-US" sz="1200" dirty="0">
                          <a:effectLst/>
                          <a:latin typeface="Arial" panose="020B0604020202020204" pitchFamily="34" charset="0"/>
                          <a:cs typeface="Arial" panose="020B0604020202020204" pitchFamily="34" charset="0"/>
                        </a:rPr>
                        <a:t>Early-onset</a:t>
                      </a:r>
                    </a:p>
                    <a:p>
                      <a:pPr marL="0" marR="0" algn="ctr">
                        <a:lnSpc>
                          <a:spcPct val="114000"/>
                        </a:lnSpc>
                        <a:spcBef>
                          <a:spcPts val="0"/>
                        </a:spcBef>
                        <a:spcAft>
                          <a:spcPts val="0"/>
                        </a:spcAft>
                      </a:pPr>
                      <a:r>
                        <a:rPr lang="en-US" sz="1200" dirty="0">
                          <a:effectLst/>
                          <a:latin typeface="Arial" panose="020B0604020202020204" pitchFamily="34" charset="0"/>
                          <a:cs typeface="Arial" panose="020B0604020202020204" pitchFamily="34" charset="0"/>
                        </a:rPr>
                        <a:t>N = 42</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4656" marR="64656" marT="0" marB="0"/>
                </a:tc>
                <a:tc>
                  <a:txBody>
                    <a:bodyPr/>
                    <a:lstStyle/>
                    <a:p>
                      <a:pPr marL="0" marR="0" algn="ctr">
                        <a:lnSpc>
                          <a:spcPct val="114000"/>
                        </a:lnSpc>
                        <a:spcBef>
                          <a:spcPts val="0"/>
                        </a:spcBef>
                        <a:spcAft>
                          <a:spcPts val="0"/>
                        </a:spcAft>
                      </a:pPr>
                      <a:r>
                        <a:rPr lang="en-US" sz="1200" dirty="0">
                          <a:effectLst/>
                          <a:latin typeface="Arial" panose="020B0604020202020204" pitchFamily="34" charset="0"/>
                          <a:cs typeface="Arial" panose="020B0604020202020204" pitchFamily="34" charset="0"/>
                        </a:rPr>
                        <a:t> </a:t>
                      </a:r>
                    </a:p>
                    <a:p>
                      <a:pPr marL="0" marR="0" algn="ctr">
                        <a:lnSpc>
                          <a:spcPct val="114000"/>
                        </a:lnSpc>
                        <a:spcBef>
                          <a:spcPts val="0"/>
                        </a:spcBef>
                        <a:spcAft>
                          <a:spcPts val="0"/>
                        </a:spcAft>
                      </a:pPr>
                      <a:r>
                        <a:rPr lang="en-US" sz="1200" i="1" dirty="0">
                          <a:effectLst/>
                          <a:latin typeface="Arial" panose="020B0604020202020204" pitchFamily="34" charset="0"/>
                          <a:cs typeface="Arial" panose="020B0604020202020204" pitchFamily="34" charset="0"/>
                        </a:rPr>
                        <a:t>p-value</a:t>
                      </a:r>
                      <a:endParaRPr lang="en-US" sz="1200" i="1" dirty="0">
                        <a:effectLst/>
                        <a:latin typeface="Arial" panose="020B0604020202020204" pitchFamily="34" charset="0"/>
                        <a:ea typeface="Times New Roman" panose="02020603050405020304" pitchFamily="18" charset="0"/>
                        <a:cs typeface="Arial" panose="020B0604020202020204" pitchFamily="34" charset="0"/>
                      </a:endParaRPr>
                    </a:p>
                  </a:txBody>
                  <a:tcPr marL="64656" marR="64656" marT="0" marB="0"/>
                </a:tc>
                <a:extLst>
                  <a:ext uri="{0D108BD9-81ED-4DB2-BD59-A6C34878D82A}">
                    <a16:rowId xmlns:a16="http://schemas.microsoft.com/office/drawing/2014/main" val="2441719299"/>
                  </a:ext>
                </a:extLst>
              </a:tr>
              <a:tr h="320903">
                <a:tc>
                  <a:txBody>
                    <a:bodyPr/>
                    <a:lstStyle/>
                    <a:p>
                      <a:pPr marL="0" marR="0">
                        <a:lnSpc>
                          <a:spcPct val="200000"/>
                        </a:lnSpc>
                        <a:spcBef>
                          <a:spcPts val="0"/>
                        </a:spcBef>
                        <a:spcAft>
                          <a:spcPts val="0"/>
                        </a:spcAft>
                      </a:pPr>
                      <a:r>
                        <a:rPr lang="en-US" sz="1200" dirty="0">
                          <a:effectLst/>
                          <a:latin typeface="Arial" panose="020B0604020202020204" pitchFamily="34" charset="0"/>
                          <a:cs typeface="Arial" panose="020B0604020202020204" pitchFamily="34" charset="0"/>
                        </a:rPr>
                        <a:t>  Corticosteroid, n (%)</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4656" marR="64656" marT="0" marB="0"/>
                </a:tc>
                <a:tc>
                  <a:txBody>
                    <a:bodyPr/>
                    <a:lstStyle/>
                    <a:p>
                      <a:pPr marL="0" marR="0" algn="ctr">
                        <a:lnSpc>
                          <a:spcPct val="200000"/>
                        </a:lnSpc>
                        <a:spcBef>
                          <a:spcPts val="0"/>
                        </a:spcBef>
                        <a:spcAft>
                          <a:spcPts val="0"/>
                        </a:spcAft>
                      </a:pPr>
                      <a:r>
                        <a:rPr lang="en-US" sz="1200" dirty="0">
                          <a:effectLst/>
                          <a:latin typeface="Arial" panose="020B0604020202020204" pitchFamily="34" charset="0"/>
                          <a:cs typeface="Arial" panose="020B0604020202020204" pitchFamily="34" charset="0"/>
                        </a:rPr>
                        <a:t>22 (50.0%)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4656" marR="64656" marT="0" marB="0"/>
                </a:tc>
                <a:tc>
                  <a:txBody>
                    <a:bodyPr/>
                    <a:lstStyle/>
                    <a:p>
                      <a:pPr marL="0" marR="0" algn="ctr">
                        <a:lnSpc>
                          <a:spcPct val="200000"/>
                        </a:lnSpc>
                        <a:spcBef>
                          <a:spcPts val="0"/>
                        </a:spcBef>
                        <a:spcAft>
                          <a:spcPts val="0"/>
                        </a:spcAft>
                      </a:pPr>
                      <a:r>
                        <a:rPr lang="en-US" sz="1200" dirty="0">
                          <a:effectLst/>
                          <a:latin typeface="Arial" panose="020B0604020202020204" pitchFamily="34" charset="0"/>
                          <a:cs typeface="Arial" panose="020B0604020202020204" pitchFamily="34" charset="0"/>
                        </a:rPr>
                        <a:t>0 (0.0%)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4656" marR="64656" marT="0" marB="0"/>
                </a:tc>
                <a:tc>
                  <a:txBody>
                    <a:bodyPr/>
                    <a:lstStyle/>
                    <a:p>
                      <a:pPr marL="0" marR="0" algn="ctr">
                        <a:lnSpc>
                          <a:spcPct val="200000"/>
                        </a:lnSpc>
                        <a:spcBef>
                          <a:spcPts val="0"/>
                        </a:spcBef>
                        <a:spcAft>
                          <a:spcPts val="0"/>
                        </a:spcAft>
                      </a:pPr>
                      <a:r>
                        <a:rPr lang="en-US" sz="1200" dirty="0">
                          <a:effectLst/>
                          <a:latin typeface="Arial" panose="020B0604020202020204" pitchFamily="34" charset="0"/>
                          <a:cs typeface="Arial" panose="020B0604020202020204" pitchFamily="34" charset="0"/>
                        </a:rPr>
                        <a:t>22 (57.9%)</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4656" marR="64656" marT="0" marB="0"/>
                </a:tc>
                <a:tc>
                  <a:txBody>
                    <a:bodyPr/>
                    <a:lstStyle/>
                    <a:p>
                      <a:pPr marL="0" marR="0" algn="ctr">
                        <a:lnSpc>
                          <a:spcPct val="200000"/>
                        </a:lnSpc>
                        <a:spcBef>
                          <a:spcPts val="0"/>
                        </a:spcBef>
                        <a:spcAft>
                          <a:spcPts val="0"/>
                        </a:spcAft>
                      </a:pPr>
                      <a:r>
                        <a:rPr lang="en-US" sz="1200" b="1" dirty="0">
                          <a:effectLst/>
                          <a:latin typeface="Arial" panose="020B0604020202020204" pitchFamily="34" charset="0"/>
                          <a:cs typeface="Arial" panose="020B0604020202020204" pitchFamily="34" charset="0"/>
                        </a:rPr>
                        <a:t>0.02</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4656" marR="64656" marT="0" marB="0"/>
                </a:tc>
                <a:extLst>
                  <a:ext uri="{0D108BD9-81ED-4DB2-BD59-A6C34878D82A}">
                    <a16:rowId xmlns:a16="http://schemas.microsoft.com/office/drawing/2014/main" val="1719574702"/>
                  </a:ext>
                </a:extLst>
              </a:tr>
              <a:tr h="438208">
                <a:tc>
                  <a:txBody>
                    <a:bodyPr/>
                    <a:lstStyle/>
                    <a:p>
                      <a:pPr marL="0" marR="0">
                        <a:lnSpc>
                          <a:spcPct val="100000"/>
                        </a:lnSpc>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  </a:t>
                      </a:r>
                    </a:p>
                    <a:p>
                      <a:pPr marL="0" marR="0">
                        <a:lnSpc>
                          <a:spcPct val="100000"/>
                        </a:lnSpc>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  Max corticosteroid dose, median (IQR)</a:t>
                      </a:r>
                    </a:p>
                  </a:txBody>
                  <a:tcPr marL="64656" marR="64656" marT="0" marB="0"/>
                </a:tc>
                <a:tc>
                  <a:txBody>
                    <a:bodyPr/>
                    <a:lstStyle/>
                    <a:p>
                      <a:pPr marL="0" marR="0" algn="ctr">
                        <a:lnSpc>
                          <a:spcPct val="114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25.0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14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(10.0 – 96.7)</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4000"/>
                        </a:lnSpc>
                        <a:spcBef>
                          <a:spcPts val="0"/>
                        </a:spcBef>
                        <a:spcAft>
                          <a:spcPts val="0"/>
                        </a:spcAft>
                      </a:pP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lnSpc>
                          <a:spcPct val="114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NA</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4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25.0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14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(10.0 – 96.7)</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4000"/>
                        </a:lnSpc>
                        <a:spcBef>
                          <a:spcPts val="0"/>
                        </a:spcBef>
                        <a:spcAft>
                          <a:spcPts val="0"/>
                        </a:spcAft>
                      </a:pP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lnSpc>
                          <a:spcPct val="114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NA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58834977"/>
                  </a:ext>
                </a:extLst>
              </a:tr>
              <a:tr h="320903">
                <a:tc>
                  <a:txBody>
                    <a:bodyPr/>
                    <a:lstStyle/>
                    <a:p>
                      <a:pPr marL="0" marR="0">
                        <a:lnSpc>
                          <a:spcPct val="200000"/>
                        </a:lnSpc>
                        <a:spcBef>
                          <a:spcPts val="0"/>
                        </a:spcBef>
                        <a:spcAft>
                          <a:spcPts val="0"/>
                        </a:spcAft>
                      </a:pPr>
                      <a:r>
                        <a:rPr lang="en-US" sz="1200" dirty="0">
                          <a:effectLst/>
                          <a:latin typeface="Arial" panose="020B0604020202020204" pitchFamily="34" charset="0"/>
                          <a:cs typeface="Arial" panose="020B0604020202020204" pitchFamily="34" charset="0"/>
                        </a:rPr>
                        <a:t>  ACE inhibitor, n (%)</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4656" marR="64656" marT="0" marB="0"/>
                </a:tc>
                <a:tc>
                  <a:txBody>
                    <a:bodyPr/>
                    <a:lstStyle/>
                    <a:p>
                      <a:pPr marL="0" marR="0" algn="ctr">
                        <a:lnSpc>
                          <a:spcPct val="200000"/>
                        </a:lnSpc>
                        <a:spcBef>
                          <a:spcPts val="0"/>
                        </a:spcBef>
                        <a:spcAft>
                          <a:spcPts val="0"/>
                        </a:spcAft>
                      </a:pPr>
                      <a:r>
                        <a:rPr lang="en-US" sz="1200">
                          <a:effectLst/>
                          <a:latin typeface="Arial" panose="020B0604020202020204" pitchFamily="34" charset="0"/>
                          <a:cs typeface="Arial" panose="020B0604020202020204" pitchFamily="34" charset="0"/>
                        </a:rPr>
                        <a:t>27 (57.5%)</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4656" marR="64656" marT="0" marB="0"/>
                </a:tc>
                <a:tc>
                  <a:txBody>
                    <a:bodyPr/>
                    <a:lstStyle/>
                    <a:p>
                      <a:pPr marL="0" marR="0" algn="ctr">
                        <a:lnSpc>
                          <a:spcPct val="200000"/>
                        </a:lnSpc>
                        <a:spcBef>
                          <a:spcPts val="0"/>
                        </a:spcBef>
                        <a:spcAft>
                          <a:spcPts val="0"/>
                        </a:spcAft>
                      </a:pPr>
                      <a:r>
                        <a:rPr lang="en-US" sz="1200" dirty="0">
                          <a:effectLst/>
                          <a:latin typeface="Arial" panose="020B0604020202020204" pitchFamily="34" charset="0"/>
                          <a:cs typeface="Arial" panose="020B0604020202020204" pitchFamily="34" charset="0"/>
                        </a:rPr>
                        <a:t>0 (0.0%)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4656" marR="64656" marT="0" marB="0"/>
                </a:tc>
                <a:tc>
                  <a:txBody>
                    <a:bodyPr/>
                    <a:lstStyle/>
                    <a:p>
                      <a:pPr marL="0" marR="0" algn="ctr">
                        <a:lnSpc>
                          <a:spcPct val="200000"/>
                        </a:lnSpc>
                        <a:spcBef>
                          <a:spcPts val="0"/>
                        </a:spcBef>
                        <a:spcAft>
                          <a:spcPts val="0"/>
                        </a:spcAft>
                      </a:pPr>
                      <a:r>
                        <a:rPr lang="en-US" sz="1200" dirty="0">
                          <a:effectLst/>
                          <a:latin typeface="Arial" panose="020B0604020202020204" pitchFamily="34" charset="0"/>
                          <a:cs typeface="Arial" panose="020B0604020202020204" pitchFamily="34" charset="0"/>
                        </a:rPr>
                        <a:t>27 (65.9%)</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4656" marR="64656" marT="0" marB="0"/>
                </a:tc>
                <a:tc>
                  <a:txBody>
                    <a:bodyPr/>
                    <a:lstStyle/>
                    <a:p>
                      <a:pPr marL="0" marR="0" algn="ctr">
                        <a:lnSpc>
                          <a:spcPct val="200000"/>
                        </a:lnSpc>
                        <a:spcBef>
                          <a:spcPts val="0"/>
                        </a:spcBef>
                        <a:spcAft>
                          <a:spcPts val="0"/>
                        </a:spcAft>
                      </a:pPr>
                      <a:r>
                        <a:rPr lang="en-US" sz="1200" b="1" dirty="0">
                          <a:effectLst/>
                          <a:latin typeface="Arial" panose="020B0604020202020204" pitchFamily="34" charset="0"/>
                          <a:cs typeface="Arial" panose="020B0604020202020204" pitchFamily="34" charset="0"/>
                        </a:rPr>
                        <a:t>0.004</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4656" marR="64656" marT="0" marB="0"/>
                </a:tc>
                <a:extLst>
                  <a:ext uri="{0D108BD9-81ED-4DB2-BD59-A6C34878D82A}">
                    <a16:rowId xmlns:a16="http://schemas.microsoft.com/office/drawing/2014/main" val="309408128"/>
                  </a:ext>
                </a:extLst>
              </a:tr>
              <a:tr h="385584">
                <a:tc>
                  <a:txBody>
                    <a:bodyPr/>
                    <a:lstStyle/>
                    <a:p>
                      <a:pPr marL="0" marR="0">
                        <a:lnSpc>
                          <a:spcPct val="200000"/>
                        </a:lnSpc>
                        <a:spcBef>
                          <a:spcPts val="0"/>
                        </a:spcBef>
                        <a:spcAft>
                          <a:spcPts val="0"/>
                        </a:spcAft>
                      </a:pPr>
                      <a:r>
                        <a:rPr lang="en-US" sz="1200" dirty="0">
                          <a:effectLst/>
                          <a:latin typeface="Arial" panose="020B0604020202020204" pitchFamily="34" charset="0"/>
                          <a:cs typeface="Arial" panose="020B0604020202020204" pitchFamily="34" charset="0"/>
                        </a:rPr>
                        <a:t>  ARB, n (%)</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4656" marR="64656" marT="0" marB="0"/>
                </a:tc>
                <a:tc>
                  <a:txBody>
                    <a:bodyPr/>
                    <a:lstStyle/>
                    <a:p>
                      <a:pPr marL="0" marR="0" algn="ctr">
                        <a:lnSpc>
                          <a:spcPct val="200000"/>
                        </a:lnSpc>
                        <a:spcBef>
                          <a:spcPts val="0"/>
                        </a:spcBef>
                        <a:spcAft>
                          <a:spcPts val="0"/>
                        </a:spcAft>
                      </a:pPr>
                      <a:r>
                        <a:rPr lang="en-US" sz="1200" dirty="0">
                          <a:effectLst/>
                          <a:latin typeface="Arial" panose="020B0604020202020204" pitchFamily="34" charset="0"/>
                          <a:cs typeface="Arial" panose="020B0604020202020204" pitchFamily="34" charset="0"/>
                        </a:rPr>
                        <a:t>11 (23.4%)</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4656" marR="64656" marT="0" marB="0"/>
                </a:tc>
                <a:tc>
                  <a:txBody>
                    <a:bodyPr/>
                    <a:lstStyle/>
                    <a:p>
                      <a:pPr marL="0" marR="0" algn="ctr">
                        <a:lnSpc>
                          <a:spcPct val="200000"/>
                        </a:lnSpc>
                        <a:spcBef>
                          <a:spcPts val="0"/>
                        </a:spcBef>
                        <a:spcAft>
                          <a:spcPts val="0"/>
                        </a:spcAft>
                      </a:pPr>
                      <a:r>
                        <a:rPr lang="en-US" sz="1200" dirty="0">
                          <a:effectLst/>
                          <a:latin typeface="Arial" panose="020B0604020202020204" pitchFamily="34" charset="0"/>
                          <a:cs typeface="Arial" panose="020B0604020202020204" pitchFamily="34" charset="0"/>
                        </a:rPr>
                        <a:t>2 (33.3%)</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4656" marR="64656" marT="0" marB="0"/>
                </a:tc>
                <a:tc>
                  <a:txBody>
                    <a:bodyPr/>
                    <a:lstStyle/>
                    <a:p>
                      <a:pPr marL="0" marR="0" algn="ctr">
                        <a:lnSpc>
                          <a:spcPct val="200000"/>
                        </a:lnSpc>
                        <a:spcBef>
                          <a:spcPts val="0"/>
                        </a:spcBef>
                        <a:spcAft>
                          <a:spcPts val="0"/>
                        </a:spcAft>
                      </a:pPr>
                      <a:r>
                        <a:rPr lang="en-US" sz="1200" dirty="0">
                          <a:effectLst/>
                          <a:latin typeface="Arial" panose="020B0604020202020204" pitchFamily="34" charset="0"/>
                          <a:cs typeface="Arial" panose="020B0604020202020204" pitchFamily="34" charset="0"/>
                        </a:rPr>
                        <a:t>9 (22.0%)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4656" marR="64656" marT="0" marB="0"/>
                </a:tc>
                <a:tc>
                  <a:txBody>
                    <a:bodyPr/>
                    <a:lstStyle/>
                    <a:p>
                      <a:pPr marL="0" marR="0" algn="ctr">
                        <a:lnSpc>
                          <a:spcPct val="200000"/>
                        </a:lnSpc>
                        <a:spcBef>
                          <a:spcPts val="0"/>
                        </a:spcBef>
                        <a:spcAft>
                          <a:spcPts val="0"/>
                        </a:spcAft>
                      </a:pPr>
                      <a:r>
                        <a:rPr lang="en-US" sz="1200" dirty="0">
                          <a:effectLst/>
                          <a:latin typeface="Arial" panose="020B0604020202020204" pitchFamily="34" charset="0"/>
                          <a:cs typeface="Arial" panose="020B0604020202020204" pitchFamily="34" charset="0"/>
                        </a:rPr>
                        <a:t>0.61</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4656" marR="64656" marT="0" marB="0"/>
                </a:tc>
                <a:extLst>
                  <a:ext uri="{0D108BD9-81ED-4DB2-BD59-A6C34878D82A}">
                    <a16:rowId xmlns:a16="http://schemas.microsoft.com/office/drawing/2014/main" val="177997304"/>
                  </a:ext>
                </a:extLst>
              </a:tr>
              <a:tr h="320903">
                <a:tc>
                  <a:txBody>
                    <a:bodyPr/>
                    <a:lstStyle/>
                    <a:p>
                      <a:pPr marL="0" marR="0">
                        <a:lnSpc>
                          <a:spcPct val="200000"/>
                        </a:lnSpc>
                        <a:spcBef>
                          <a:spcPts val="0"/>
                        </a:spcBef>
                        <a:spcAft>
                          <a:spcPts val="0"/>
                        </a:spcAft>
                      </a:pPr>
                      <a:r>
                        <a:rPr lang="en-US" sz="1200" dirty="0">
                          <a:effectLst/>
                          <a:latin typeface="Arial" panose="020B0604020202020204" pitchFamily="34" charset="0"/>
                          <a:cs typeface="Arial" panose="020B0604020202020204" pitchFamily="34" charset="0"/>
                        </a:rPr>
                        <a:t>  NSAID, n (%)</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4656" marR="64656" marT="0" marB="0"/>
                </a:tc>
                <a:tc>
                  <a:txBody>
                    <a:bodyPr/>
                    <a:lstStyle/>
                    <a:p>
                      <a:pPr marL="0" marR="0" algn="ctr">
                        <a:lnSpc>
                          <a:spcPct val="200000"/>
                        </a:lnSpc>
                        <a:spcBef>
                          <a:spcPts val="0"/>
                        </a:spcBef>
                        <a:spcAft>
                          <a:spcPts val="0"/>
                        </a:spcAft>
                      </a:pPr>
                      <a:r>
                        <a:rPr lang="en-US" sz="1200" dirty="0">
                          <a:effectLst/>
                          <a:latin typeface="Arial" panose="020B0604020202020204" pitchFamily="34" charset="0"/>
                          <a:cs typeface="Arial" panose="020B0604020202020204" pitchFamily="34" charset="0"/>
                        </a:rPr>
                        <a:t>12 (25.0%)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4656" marR="64656" marT="0" marB="0"/>
                </a:tc>
                <a:tc>
                  <a:txBody>
                    <a:bodyPr/>
                    <a:lstStyle/>
                    <a:p>
                      <a:pPr marL="0" marR="0" algn="ctr">
                        <a:lnSpc>
                          <a:spcPct val="200000"/>
                        </a:lnSpc>
                        <a:spcBef>
                          <a:spcPts val="0"/>
                        </a:spcBef>
                        <a:spcAft>
                          <a:spcPts val="0"/>
                        </a:spcAft>
                      </a:pPr>
                      <a:r>
                        <a:rPr lang="en-US" sz="1200" dirty="0">
                          <a:effectLst/>
                          <a:latin typeface="Arial" panose="020B0604020202020204" pitchFamily="34" charset="0"/>
                          <a:cs typeface="Arial" panose="020B0604020202020204" pitchFamily="34" charset="0"/>
                        </a:rPr>
                        <a:t>3 (50.0%)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4656" marR="64656" marT="0" marB="0"/>
                </a:tc>
                <a:tc>
                  <a:txBody>
                    <a:bodyPr/>
                    <a:lstStyle/>
                    <a:p>
                      <a:pPr marL="0" marR="0" algn="ctr">
                        <a:lnSpc>
                          <a:spcPct val="200000"/>
                        </a:lnSpc>
                        <a:spcBef>
                          <a:spcPts val="0"/>
                        </a:spcBef>
                        <a:spcAft>
                          <a:spcPts val="0"/>
                        </a:spcAft>
                      </a:pPr>
                      <a:r>
                        <a:rPr lang="en-US" sz="1200" dirty="0">
                          <a:effectLst/>
                          <a:latin typeface="Arial" panose="020B0604020202020204" pitchFamily="34" charset="0"/>
                          <a:cs typeface="Arial" panose="020B0604020202020204" pitchFamily="34" charset="0"/>
                        </a:rPr>
                        <a:t>9 (21.4%)</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4656" marR="64656" marT="0" marB="0"/>
                </a:tc>
                <a:tc>
                  <a:txBody>
                    <a:bodyPr/>
                    <a:lstStyle/>
                    <a:p>
                      <a:pPr marL="0" marR="0" algn="ctr">
                        <a:lnSpc>
                          <a:spcPct val="200000"/>
                        </a:lnSpc>
                        <a:spcBef>
                          <a:spcPts val="0"/>
                        </a:spcBef>
                        <a:spcAft>
                          <a:spcPts val="0"/>
                        </a:spcAft>
                      </a:pPr>
                      <a:r>
                        <a:rPr lang="en-US" sz="1200" dirty="0">
                          <a:effectLst/>
                          <a:latin typeface="Arial" panose="020B0604020202020204" pitchFamily="34" charset="0"/>
                          <a:cs typeface="Arial" panose="020B0604020202020204" pitchFamily="34" charset="0"/>
                        </a:rPr>
                        <a:t>0.16</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4656" marR="64656" marT="0" marB="0"/>
                </a:tc>
                <a:extLst>
                  <a:ext uri="{0D108BD9-81ED-4DB2-BD59-A6C34878D82A}">
                    <a16:rowId xmlns:a16="http://schemas.microsoft.com/office/drawing/2014/main" val="3704272491"/>
                  </a:ext>
                </a:extLst>
              </a:tr>
              <a:tr h="320903">
                <a:tc>
                  <a:txBody>
                    <a:bodyPr/>
                    <a:lstStyle/>
                    <a:p>
                      <a:pPr marL="0" marR="0">
                        <a:lnSpc>
                          <a:spcPct val="200000"/>
                        </a:lnSpc>
                        <a:spcBef>
                          <a:spcPts val="0"/>
                        </a:spcBef>
                        <a:spcAft>
                          <a:spcPts val="0"/>
                        </a:spcAft>
                      </a:pPr>
                      <a:r>
                        <a:rPr lang="en-US" sz="1200" dirty="0">
                          <a:effectLst/>
                          <a:latin typeface="Arial" panose="020B0604020202020204" pitchFamily="34" charset="0"/>
                          <a:cs typeface="Arial" panose="020B0604020202020204" pitchFamily="34" charset="0"/>
                        </a:rPr>
                        <a:t>  Calcineurin inhibitor, n (%)</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4656" marR="64656" marT="0" marB="0"/>
                </a:tc>
                <a:tc>
                  <a:txBody>
                    <a:bodyPr/>
                    <a:lstStyle/>
                    <a:p>
                      <a:pPr marL="0" marR="0" algn="ctr">
                        <a:lnSpc>
                          <a:spcPct val="200000"/>
                        </a:lnSpc>
                        <a:spcBef>
                          <a:spcPts val="0"/>
                        </a:spcBef>
                        <a:spcAft>
                          <a:spcPts val="0"/>
                        </a:spcAft>
                      </a:pPr>
                      <a:r>
                        <a:rPr lang="en-US" sz="1200">
                          <a:effectLst/>
                          <a:latin typeface="Arial" panose="020B0604020202020204" pitchFamily="34" charset="0"/>
                          <a:cs typeface="Arial" panose="020B0604020202020204" pitchFamily="34" charset="0"/>
                        </a:rPr>
                        <a:t>1 (2.1%)</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4656" marR="64656" marT="0" marB="0"/>
                </a:tc>
                <a:tc>
                  <a:txBody>
                    <a:bodyPr/>
                    <a:lstStyle/>
                    <a:p>
                      <a:pPr marL="0" marR="0" algn="ctr">
                        <a:lnSpc>
                          <a:spcPct val="200000"/>
                        </a:lnSpc>
                        <a:spcBef>
                          <a:spcPts val="0"/>
                        </a:spcBef>
                        <a:spcAft>
                          <a:spcPts val="0"/>
                        </a:spcAft>
                      </a:pPr>
                      <a:r>
                        <a:rPr lang="en-US" sz="1200" dirty="0">
                          <a:effectLst/>
                          <a:latin typeface="Arial" panose="020B0604020202020204" pitchFamily="34" charset="0"/>
                          <a:cs typeface="Arial" panose="020B0604020202020204" pitchFamily="34" charset="0"/>
                        </a:rPr>
                        <a:t>0 (0.0%)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4656" marR="64656" marT="0" marB="0"/>
                </a:tc>
                <a:tc>
                  <a:txBody>
                    <a:bodyPr/>
                    <a:lstStyle/>
                    <a:p>
                      <a:pPr marL="0" marR="0" algn="ctr">
                        <a:lnSpc>
                          <a:spcPct val="200000"/>
                        </a:lnSpc>
                        <a:spcBef>
                          <a:spcPts val="0"/>
                        </a:spcBef>
                        <a:spcAft>
                          <a:spcPts val="0"/>
                        </a:spcAft>
                      </a:pPr>
                      <a:r>
                        <a:rPr lang="en-US" sz="1200" dirty="0">
                          <a:effectLst/>
                          <a:latin typeface="Arial" panose="020B0604020202020204" pitchFamily="34" charset="0"/>
                          <a:cs typeface="Arial" panose="020B0604020202020204" pitchFamily="34" charset="0"/>
                        </a:rPr>
                        <a:t>1 (2.4%)</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4656" marR="64656" marT="0" marB="0"/>
                </a:tc>
                <a:tc>
                  <a:txBody>
                    <a:bodyPr/>
                    <a:lstStyle/>
                    <a:p>
                      <a:pPr marL="0" marR="0" algn="ctr">
                        <a:lnSpc>
                          <a:spcPct val="200000"/>
                        </a:lnSpc>
                        <a:spcBef>
                          <a:spcPts val="0"/>
                        </a:spcBef>
                        <a:spcAft>
                          <a:spcPts val="0"/>
                        </a:spcAft>
                      </a:pPr>
                      <a:r>
                        <a:rPr lang="en-US" sz="1200" dirty="0">
                          <a:effectLst/>
                          <a:latin typeface="Arial" panose="020B0604020202020204" pitchFamily="34" charset="0"/>
                          <a:cs typeface="Arial" panose="020B0604020202020204" pitchFamily="34" charset="0"/>
                        </a:rPr>
                        <a:t>1.00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4656" marR="64656" marT="0" marB="0"/>
                </a:tc>
                <a:extLst>
                  <a:ext uri="{0D108BD9-81ED-4DB2-BD59-A6C34878D82A}">
                    <a16:rowId xmlns:a16="http://schemas.microsoft.com/office/drawing/2014/main" val="439267687"/>
                  </a:ext>
                </a:extLst>
              </a:tr>
              <a:tr h="320903">
                <a:tc>
                  <a:txBody>
                    <a:bodyPr/>
                    <a:lstStyle/>
                    <a:p>
                      <a:pPr marL="0" marR="0">
                        <a:lnSpc>
                          <a:spcPct val="200000"/>
                        </a:lnSpc>
                        <a:spcBef>
                          <a:spcPts val="0"/>
                        </a:spcBef>
                        <a:spcAft>
                          <a:spcPts val="0"/>
                        </a:spcAft>
                      </a:pPr>
                      <a:r>
                        <a:rPr lang="en-US" sz="1200" dirty="0">
                          <a:effectLst/>
                          <a:latin typeface="Arial" panose="020B0604020202020204" pitchFamily="34" charset="0"/>
                          <a:cs typeface="Arial" panose="020B0604020202020204" pitchFamily="34" charset="0"/>
                        </a:rPr>
                        <a:t>  Mycophenolate, n (%)</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4656" marR="64656" marT="0" marB="0"/>
                </a:tc>
                <a:tc>
                  <a:txBody>
                    <a:bodyPr/>
                    <a:lstStyle/>
                    <a:p>
                      <a:pPr marL="0" marR="0" algn="ctr">
                        <a:lnSpc>
                          <a:spcPct val="200000"/>
                        </a:lnSpc>
                        <a:spcBef>
                          <a:spcPts val="0"/>
                        </a:spcBef>
                        <a:spcAft>
                          <a:spcPts val="0"/>
                        </a:spcAft>
                      </a:pPr>
                      <a:r>
                        <a:rPr lang="en-US" sz="1200">
                          <a:effectLst/>
                          <a:latin typeface="Arial" panose="020B0604020202020204" pitchFamily="34" charset="0"/>
                          <a:cs typeface="Arial" panose="020B0604020202020204" pitchFamily="34" charset="0"/>
                        </a:rPr>
                        <a:t>25 (52.1%)</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4656" marR="64656" marT="0" marB="0"/>
                </a:tc>
                <a:tc>
                  <a:txBody>
                    <a:bodyPr/>
                    <a:lstStyle/>
                    <a:p>
                      <a:pPr marL="0" marR="0" algn="ctr">
                        <a:lnSpc>
                          <a:spcPct val="200000"/>
                        </a:lnSpc>
                        <a:spcBef>
                          <a:spcPts val="0"/>
                        </a:spcBef>
                        <a:spcAft>
                          <a:spcPts val="0"/>
                        </a:spcAft>
                      </a:pPr>
                      <a:r>
                        <a:rPr lang="en-US" sz="1200">
                          <a:effectLst/>
                          <a:latin typeface="Arial" panose="020B0604020202020204" pitchFamily="34" charset="0"/>
                          <a:cs typeface="Arial" panose="020B0604020202020204" pitchFamily="34" charset="0"/>
                        </a:rPr>
                        <a:t>2 (33.3%)</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4656" marR="64656" marT="0" marB="0"/>
                </a:tc>
                <a:tc>
                  <a:txBody>
                    <a:bodyPr/>
                    <a:lstStyle/>
                    <a:p>
                      <a:pPr marL="0" marR="0" algn="ctr">
                        <a:lnSpc>
                          <a:spcPct val="200000"/>
                        </a:lnSpc>
                        <a:spcBef>
                          <a:spcPts val="0"/>
                        </a:spcBef>
                        <a:spcAft>
                          <a:spcPts val="0"/>
                        </a:spcAft>
                      </a:pPr>
                      <a:r>
                        <a:rPr lang="en-US" sz="1200" dirty="0">
                          <a:effectLst/>
                          <a:latin typeface="Arial" panose="020B0604020202020204" pitchFamily="34" charset="0"/>
                          <a:cs typeface="Arial" panose="020B0604020202020204" pitchFamily="34" charset="0"/>
                        </a:rPr>
                        <a:t>23 (54.8%)</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4656" marR="64656" marT="0" marB="0"/>
                </a:tc>
                <a:tc>
                  <a:txBody>
                    <a:bodyPr/>
                    <a:lstStyle/>
                    <a:p>
                      <a:pPr marL="0" marR="0" algn="ctr">
                        <a:lnSpc>
                          <a:spcPct val="200000"/>
                        </a:lnSpc>
                        <a:spcBef>
                          <a:spcPts val="0"/>
                        </a:spcBef>
                        <a:spcAft>
                          <a:spcPts val="0"/>
                        </a:spcAft>
                      </a:pPr>
                      <a:r>
                        <a:rPr lang="en-US" sz="1200" dirty="0">
                          <a:effectLst/>
                          <a:latin typeface="Arial" panose="020B0604020202020204" pitchFamily="34" charset="0"/>
                          <a:cs typeface="Arial" panose="020B0604020202020204" pitchFamily="34" charset="0"/>
                        </a:rPr>
                        <a:t>0.41</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4656" marR="64656" marT="0" marB="0"/>
                </a:tc>
                <a:extLst>
                  <a:ext uri="{0D108BD9-81ED-4DB2-BD59-A6C34878D82A}">
                    <a16:rowId xmlns:a16="http://schemas.microsoft.com/office/drawing/2014/main" val="3343371517"/>
                  </a:ext>
                </a:extLst>
              </a:tr>
              <a:tr h="320903">
                <a:tc>
                  <a:txBody>
                    <a:bodyPr/>
                    <a:lstStyle/>
                    <a:p>
                      <a:pPr marL="0" marR="0">
                        <a:lnSpc>
                          <a:spcPct val="200000"/>
                        </a:lnSpc>
                        <a:spcBef>
                          <a:spcPts val="0"/>
                        </a:spcBef>
                        <a:spcAft>
                          <a:spcPts val="0"/>
                        </a:spcAft>
                      </a:pPr>
                      <a:r>
                        <a:rPr lang="en-US" sz="1200" dirty="0">
                          <a:effectLst/>
                          <a:latin typeface="Arial" panose="020B0604020202020204" pitchFamily="34" charset="0"/>
                          <a:cs typeface="Arial" panose="020B0604020202020204" pitchFamily="34" charset="0"/>
                        </a:rPr>
                        <a:t>  Other immunomodulator, n (%)</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4656" marR="64656" marT="0" marB="0"/>
                </a:tc>
                <a:tc>
                  <a:txBody>
                    <a:bodyPr/>
                    <a:lstStyle/>
                    <a:p>
                      <a:pPr marL="0" marR="0" algn="ctr">
                        <a:lnSpc>
                          <a:spcPct val="200000"/>
                        </a:lnSpc>
                        <a:spcBef>
                          <a:spcPts val="0"/>
                        </a:spcBef>
                        <a:spcAft>
                          <a:spcPts val="0"/>
                        </a:spcAft>
                      </a:pPr>
                      <a:r>
                        <a:rPr lang="en-US" sz="1200" dirty="0">
                          <a:effectLst/>
                          <a:latin typeface="Arial" panose="020B0604020202020204" pitchFamily="34" charset="0"/>
                          <a:cs typeface="Arial" panose="020B0604020202020204" pitchFamily="34" charset="0"/>
                        </a:rPr>
                        <a:t>16 (33.3%)</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4656" marR="64656" marT="0" marB="0"/>
                </a:tc>
                <a:tc>
                  <a:txBody>
                    <a:bodyPr/>
                    <a:lstStyle/>
                    <a:p>
                      <a:pPr marL="0" marR="0" algn="ctr">
                        <a:lnSpc>
                          <a:spcPct val="200000"/>
                        </a:lnSpc>
                        <a:spcBef>
                          <a:spcPts val="0"/>
                        </a:spcBef>
                        <a:spcAft>
                          <a:spcPts val="0"/>
                        </a:spcAft>
                      </a:pPr>
                      <a:r>
                        <a:rPr lang="en-US" sz="1200">
                          <a:effectLst/>
                          <a:latin typeface="Arial" panose="020B0604020202020204" pitchFamily="34" charset="0"/>
                          <a:cs typeface="Arial" panose="020B0604020202020204" pitchFamily="34" charset="0"/>
                        </a:rPr>
                        <a:t>0 (0.0%)</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4656" marR="64656" marT="0" marB="0"/>
                </a:tc>
                <a:tc>
                  <a:txBody>
                    <a:bodyPr/>
                    <a:lstStyle/>
                    <a:p>
                      <a:pPr marL="0" marR="0" algn="ctr">
                        <a:lnSpc>
                          <a:spcPct val="200000"/>
                        </a:lnSpc>
                        <a:spcBef>
                          <a:spcPts val="0"/>
                        </a:spcBef>
                        <a:spcAft>
                          <a:spcPts val="0"/>
                        </a:spcAft>
                      </a:pPr>
                      <a:r>
                        <a:rPr lang="en-US" sz="1200" dirty="0">
                          <a:effectLst/>
                          <a:latin typeface="Arial" panose="020B0604020202020204" pitchFamily="34" charset="0"/>
                          <a:cs typeface="Arial" panose="020B0604020202020204" pitchFamily="34" charset="0"/>
                        </a:rPr>
                        <a:t>16 (38.1%)</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4656" marR="64656" marT="0" marB="0"/>
                </a:tc>
                <a:tc>
                  <a:txBody>
                    <a:bodyPr/>
                    <a:lstStyle/>
                    <a:p>
                      <a:pPr marL="0" marR="0" algn="ctr">
                        <a:lnSpc>
                          <a:spcPct val="200000"/>
                        </a:lnSpc>
                        <a:spcBef>
                          <a:spcPts val="0"/>
                        </a:spcBef>
                        <a:spcAft>
                          <a:spcPts val="0"/>
                        </a:spcAft>
                      </a:pPr>
                      <a:r>
                        <a:rPr lang="en-US" sz="1200" dirty="0">
                          <a:effectLst/>
                          <a:latin typeface="Arial" panose="020B0604020202020204" pitchFamily="34" charset="0"/>
                          <a:cs typeface="Arial" panose="020B0604020202020204" pitchFamily="34" charset="0"/>
                        </a:rPr>
                        <a:t>0.16</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4656" marR="64656" marT="0" marB="0"/>
                </a:tc>
                <a:extLst>
                  <a:ext uri="{0D108BD9-81ED-4DB2-BD59-A6C34878D82A}">
                    <a16:rowId xmlns:a16="http://schemas.microsoft.com/office/drawing/2014/main" val="1682358416"/>
                  </a:ext>
                </a:extLst>
              </a:tr>
              <a:tr h="320903">
                <a:tc>
                  <a:txBody>
                    <a:bodyPr/>
                    <a:lstStyle/>
                    <a:p>
                      <a:pPr marL="0" marR="0">
                        <a:lnSpc>
                          <a:spcPct val="200000"/>
                        </a:lnSpc>
                        <a:spcBef>
                          <a:spcPts val="0"/>
                        </a:spcBef>
                        <a:spcAft>
                          <a:spcPts val="0"/>
                        </a:spcAft>
                      </a:pPr>
                      <a:r>
                        <a:rPr lang="en-US" sz="1200" dirty="0">
                          <a:effectLst/>
                          <a:latin typeface="Arial" panose="020B0604020202020204" pitchFamily="34" charset="0"/>
                          <a:cs typeface="Arial" panose="020B0604020202020204" pitchFamily="34" charset="0"/>
                        </a:rPr>
                        <a:t>  PDE5 inhibitor, n (%)</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4656" marR="64656" marT="0" marB="0"/>
                </a:tc>
                <a:tc>
                  <a:txBody>
                    <a:bodyPr/>
                    <a:lstStyle/>
                    <a:p>
                      <a:pPr marL="0" marR="0" algn="ctr">
                        <a:lnSpc>
                          <a:spcPct val="200000"/>
                        </a:lnSpc>
                        <a:spcBef>
                          <a:spcPts val="0"/>
                        </a:spcBef>
                        <a:spcAft>
                          <a:spcPts val="0"/>
                        </a:spcAft>
                      </a:pPr>
                      <a:r>
                        <a:rPr lang="en-US" sz="1200">
                          <a:effectLst/>
                          <a:latin typeface="Arial" panose="020B0604020202020204" pitchFamily="34" charset="0"/>
                          <a:cs typeface="Arial" panose="020B0604020202020204" pitchFamily="34" charset="0"/>
                        </a:rPr>
                        <a:t>5 (10.4%)</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4656" marR="64656" marT="0" marB="0"/>
                </a:tc>
                <a:tc>
                  <a:txBody>
                    <a:bodyPr/>
                    <a:lstStyle/>
                    <a:p>
                      <a:pPr marL="0" marR="0" algn="ctr">
                        <a:lnSpc>
                          <a:spcPct val="200000"/>
                        </a:lnSpc>
                        <a:spcBef>
                          <a:spcPts val="0"/>
                        </a:spcBef>
                        <a:spcAft>
                          <a:spcPts val="0"/>
                        </a:spcAft>
                      </a:pPr>
                      <a:r>
                        <a:rPr lang="en-US" sz="1200" dirty="0">
                          <a:effectLst/>
                          <a:latin typeface="Arial" panose="020B0604020202020204" pitchFamily="34" charset="0"/>
                          <a:cs typeface="Arial" panose="020B0604020202020204" pitchFamily="34" charset="0"/>
                        </a:rPr>
                        <a:t>1 (16.7%)</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4656" marR="64656" marT="0" marB="0"/>
                </a:tc>
                <a:tc>
                  <a:txBody>
                    <a:bodyPr/>
                    <a:lstStyle/>
                    <a:p>
                      <a:pPr marL="0" marR="0" algn="ctr">
                        <a:lnSpc>
                          <a:spcPct val="200000"/>
                        </a:lnSpc>
                        <a:spcBef>
                          <a:spcPts val="0"/>
                        </a:spcBef>
                        <a:spcAft>
                          <a:spcPts val="0"/>
                        </a:spcAft>
                      </a:pPr>
                      <a:r>
                        <a:rPr lang="en-US" sz="1200">
                          <a:effectLst/>
                          <a:latin typeface="Arial" panose="020B0604020202020204" pitchFamily="34" charset="0"/>
                          <a:cs typeface="Arial" panose="020B0604020202020204" pitchFamily="34" charset="0"/>
                        </a:rPr>
                        <a:t>4 (9.5%)</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4656" marR="64656" marT="0" marB="0"/>
                </a:tc>
                <a:tc>
                  <a:txBody>
                    <a:bodyPr/>
                    <a:lstStyle/>
                    <a:p>
                      <a:pPr marL="0" marR="0" algn="ctr">
                        <a:lnSpc>
                          <a:spcPct val="200000"/>
                        </a:lnSpc>
                        <a:spcBef>
                          <a:spcPts val="0"/>
                        </a:spcBef>
                        <a:spcAft>
                          <a:spcPts val="0"/>
                        </a:spcAft>
                      </a:pPr>
                      <a:r>
                        <a:rPr lang="en-US" sz="1200" dirty="0">
                          <a:effectLst/>
                          <a:latin typeface="Arial" panose="020B0604020202020204" pitchFamily="34" charset="0"/>
                          <a:cs typeface="Arial" panose="020B0604020202020204" pitchFamily="34" charset="0"/>
                        </a:rPr>
                        <a:t>0.50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4656" marR="64656" marT="0" marB="0"/>
                </a:tc>
                <a:extLst>
                  <a:ext uri="{0D108BD9-81ED-4DB2-BD59-A6C34878D82A}">
                    <a16:rowId xmlns:a16="http://schemas.microsoft.com/office/drawing/2014/main" val="3326424796"/>
                  </a:ext>
                </a:extLst>
              </a:tr>
              <a:tr h="320903">
                <a:tc>
                  <a:txBody>
                    <a:bodyPr/>
                    <a:lstStyle/>
                    <a:p>
                      <a:pPr marL="0" marR="0">
                        <a:lnSpc>
                          <a:spcPct val="200000"/>
                        </a:lnSpc>
                        <a:spcBef>
                          <a:spcPts val="0"/>
                        </a:spcBef>
                        <a:spcAft>
                          <a:spcPts val="0"/>
                        </a:spcAft>
                      </a:pPr>
                      <a:r>
                        <a:rPr lang="en-US" sz="1200" dirty="0">
                          <a:effectLst/>
                          <a:latin typeface="Arial" panose="020B0604020202020204" pitchFamily="34" charset="0"/>
                          <a:cs typeface="Arial" panose="020B0604020202020204" pitchFamily="34" charset="0"/>
                        </a:rPr>
                        <a:t>  CCB, n (%)</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4656" marR="64656" marT="0" marB="0"/>
                </a:tc>
                <a:tc>
                  <a:txBody>
                    <a:bodyPr/>
                    <a:lstStyle/>
                    <a:p>
                      <a:pPr marL="0" marR="0" algn="ctr">
                        <a:lnSpc>
                          <a:spcPct val="200000"/>
                        </a:lnSpc>
                        <a:spcBef>
                          <a:spcPts val="0"/>
                        </a:spcBef>
                        <a:spcAft>
                          <a:spcPts val="0"/>
                        </a:spcAft>
                      </a:pPr>
                      <a:r>
                        <a:rPr lang="en-US" sz="1200" dirty="0">
                          <a:effectLst/>
                          <a:latin typeface="Arial" panose="020B0604020202020204" pitchFamily="34" charset="0"/>
                          <a:cs typeface="Arial" panose="020B0604020202020204" pitchFamily="34" charset="0"/>
                        </a:rPr>
                        <a:t>24 (51.1%)</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4656" marR="64656" marT="0" marB="0"/>
                </a:tc>
                <a:tc>
                  <a:txBody>
                    <a:bodyPr/>
                    <a:lstStyle/>
                    <a:p>
                      <a:pPr marL="0" marR="0" algn="ctr">
                        <a:lnSpc>
                          <a:spcPct val="200000"/>
                        </a:lnSpc>
                        <a:spcBef>
                          <a:spcPts val="0"/>
                        </a:spcBef>
                        <a:spcAft>
                          <a:spcPts val="0"/>
                        </a:spcAft>
                      </a:pPr>
                      <a:r>
                        <a:rPr lang="en-US" sz="1200" dirty="0">
                          <a:effectLst/>
                          <a:latin typeface="Arial" panose="020B0604020202020204" pitchFamily="34" charset="0"/>
                          <a:cs typeface="Arial" panose="020B0604020202020204" pitchFamily="34" charset="0"/>
                        </a:rPr>
                        <a:t>1 (16.7%)</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4656" marR="64656" marT="0" marB="0"/>
                </a:tc>
                <a:tc>
                  <a:txBody>
                    <a:bodyPr/>
                    <a:lstStyle/>
                    <a:p>
                      <a:pPr marL="0" marR="0" algn="ctr">
                        <a:lnSpc>
                          <a:spcPct val="200000"/>
                        </a:lnSpc>
                        <a:spcBef>
                          <a:spcPts val="0"/>
                        </a:spcBef>
                        <a:spcAft>
                          <a:spcPts val="0"/>
                        </a:spcAft>
                      </a:pPr>
                      <a:r>
                        <a:rPr lang="en-US" sz="1200" dirty="0">
                          <a:effectLst/>
                          <a:latin typeface="Arial" panose="020B0604020202020204" pitchFamily="34" charset="0"/>
                          <a:cs typeface="Arial" panose="020B0604020202020204" pitchFamily="34" charset="0"/>
                        </a:rPr>
                        <a:t>23 (56.1%)</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4656" marR="64656" marT="0" marB="0"/>
                </a:tc>
                <a:tc>
                  <a:txBody>
                    <a:bodyPr/>
                    <a:lstStyle/>
                    <a:p>
                      <a:pPr marL="0" marR="0" algn="ctr">
                        <a:lnSpc>
                          <a:spcPct val="200000"/>
                        </a:lnSpc>
                        <a:spcBef>
                          <a:spcPts val="0"/>
                        </a:spcBef>
                        <a:spcAft>
                          <a:spcPts val="0"/>
                        </a:spcAft>
                      </a:pPr>
                      <a:r>
                        <a:rPr lang="en-US" sz="1200" dirty="0">
                          <a:effectLst/>
                          <a:latin typeface="Arial" panose="020B0604020202020204" pitchFamily="34" charset="0"/>
                          <a:cs typeface="Arial" panose="020B0604020202020204" pitchFamily="34" charset="0"/>
                        </a:rPr>
                        <a:t>0.10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4656" marR="64656" marT="0" marB="0"/>
                </a:tc>
                <a:extLst>
                  <a:ext uri="{0D108BD9-81ED-4DB2-BD59-A6C34878D82A}">
                    <a16:rowId xmlns:a16="http://schemas.microsoft.com/office/drawing/2014/main" val="2726116500"/>
                  </a:ext>
                </a:extLst>
              </a:tr>
              <a:tr h="320903">
                <a:tc>
                  <a:txBody>
                    <a:bodyPr/>
                    <a:lstStyle/>
                    <a:p>
                      <a:pPr marL="0" marR="0">
                        <a:lnSpc>
                          <a:spcPct val="200000"/>
                        </a:lnSpc>
                        <a:spcBef>
                          <a:spcPts val="0"/>
                        </a:spcBef>
                        <a:spcAft>
                          <a:spcPts val="0"/>
                        </a:spcAft>
                      </a:pPr>
                      <a:r>
                        <a:rPr lang="en-US" sz="1200" dirty="0">
                          <a:effectLst/>
                          <a:latin typeface="Arial" panose="020B0604020202020204" pitchFamily="34" charset="0"/>
                          <a:cs typeface="Arial" panose="020B0604020202020204" pitchFamily="34" charset="0"/>
                        </a:rPr>
                        <a:t>  PAH-directed therapy, n (%)</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4656" marR="64656" marT="0" marB="0"/>
                </a:tc>
                <a:tc>
                  <a:txBody>
                    <a:bodyPr/>
                    <a:lstStyle/>
                    <a:p>
                      <a:pPr marL="0" marR="0" algn="ctr">
                        <a:lnSpc>
                          <a:spcPct val="200000"/>
                        </a:lnSpc>
                        <a:spcBef>
                          <a:spcPts val="0"/>
                        </a:spcBef>
                        <a:spcAft>
                          <a:spcPts val="0"/>
                        </a:spcAft>
                      </a:pPr>
                      <a:r>
                        <a:rPr lang="en-US" sz="1200">
                          <a:effectLst/>
                          <a:latin typeface="Arial" panose="020B0604020202020204" pitchFamily="34" charset="0"/>
                          <a:cs typeface="Arial" panose="020B0604020202020204" pitchFamily="34" charset="0"/>
                        </a:rPr>
                        <a:t>3 (6.4%)</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4656" marR="64656" marT="0" marB="0"/>
                </a:tc>
                <a:tc>
                  <a:txBody>
                    <a:bodyPr/>
                    <a:lstStyle/>
                    <a:p>
                      <a:pPr marL="0" marR="0" algn="ctr">
                        <a:lnSpc>
                          <a:spcPct val="200000"/>
                        </a:lnSpc>
                        <a:spcBef>
                          <a:spcPts val="0"/>
                        </a:spcBef>
                        <a:spcAft>
                          <a:spcPts val="0"/>
                        </a:spcAft>
                      </a:pPr>
                      <a:r>
                        <a:rPr lang="en-US" sz="1200">
                          <a:effectLst/>
                          <a:latin typeface="Arial" panose="020B0604020202020204" pitchFamily="34" charset="0"/>
                          <a:cs typeface="Arial" panose="020B0604020202020204" pitchFamily="34" charset="0"/>
                        </a:rPr>
                        <a:t>0 (0.0%)</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4656" marR="64656" marT="0" marB="0"/>
                </a:tc>
                <a:tc>
                  <a:txBody>
                    <a:bodyPr/>
                    <a:lstStyle/>
                    <a:p>
                      <a:pPr marL="0" marR="0" algn="ctr">
                        <a:lnSpc>
                          <a:spcPct val="200000"/>
                        </a:lnSpc>
                        <a:spcBef>
                          <a:spcPts val="0"/>
                        </a:spcBef>
                        <a:spcAft>
                          <a:spcPts val="0"/>
                        </a:spcAft>
                      </a:pPr>
                      <a:r>
                        <a:rPr lang="en-US" sz="1200" dirty="0">
                          <a:effectLst/>
                          <a:latin typeface="Arial" panose="020B0604020202020204" pitchFamily="34" charset="0"/>
                          <a:cs typeface="Arial" panose="020B0604020202020204" pitchFamily="34" charset="0"/>
                        </a:rPr>
                        <a:t>3 (7.3%)</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4656" marR="64656" marT="0" marB="0"/>
                </a:tc>
                <a:tc>
                  <a:txBody>
                    <a:bodyPr/>
                    <a:lstStyle/>
                    <a:p>
                      <a:pPr marL="0" marR="0" algn="ctr">
                        <a:lnSpc>
                          <a:spcPct val="200000"/>
                        </a:lnSpc>
                        <a:spcBef>
                          <a:spcPts val="0"/>
                        </a:spcBef>
                        <a:spcAft>
                          <a:spcPts val="0"/>
                        </a:spcAft>
                      </a:pPr>
                      <a:r>
                        <a:rPr lang="en-US" sz="1200" dirty="0">
                          <a:effectLst/>
                          <a:latin typeface="Arial" panose="020B0604020202020204" pitchFamily="34" charset="0"/>
                          <a:cs typeface="Arial" panose="020B0604020202020204" pitchFamily="34" charset="0"/>
                        </a:rPr>
                        <a:t>1.00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4656" marR="64656" marT="0" marB="0"/>
                </a:tc>
                <a:extLst>
                  <a:ext uri="{0D108BD9-81ED-4DB2-BD59-A6C34878D82A}">
                    <a16:rowId xmlns:a16="http://schemas.microsoft.com/office/drawing/2014/main" val="4234993864"/>
                  </a:ext>
                </a:extLst>
              </a:tr>
            </a:tbl>
          </a:graphicData>
        </a:graphic>
      </p:graphicFrame>
      <p:sp>
        <p:nvSpPr>
          <p:cNvPr id="3" name="TextBox 2">
            <a:extLst>
              <a:ext uri="{FF2B5EF4-FFF2-40B4-BE49-F238E27FC236}">
                <a16:creationId xmlns:a16="http://schemas.microsoft.com/office/drawing/2014/main" id="{5DA60C15-489A-F34E-85FD-4CA39398511D}"/>
              </a:ext>
            </a:extLst>
          </p:cNvPr>
          <p:cNvSpPr txBox="1"/>
          <p:nvPr/>
        </p:nvSpPr>
        <p:spPr>
          <a:xfrm>
            <a:off x="838200" y="5627965"/>
            <a:ext cx="7848600" cy="400050"/>
          </a:xfrm>
          <a:prstGeom prst="rect">
            <a:avLst/>
          </a:prstGeom>
          <a:noFill/>
        </p:spPr>
        <p:txBody>
          <a:bodyPr wrap="none" lIns="0" tIns="0" rIns="0" bIns="0" rtlCol="0">
            <a:noAutofit/>
          </a:bodyPr>
          <a:lstStyle/>
          <a:p>
            <a:pPr>
              <a:lnSpc>
                <a:spcPct val="90000"/>
              </a:lnSpc>
              <a:spcBef>
                <a:spcPts val="600"/>
              </a:spcBef>
            </a:pPr>
            <a:r>
              <a:rPr lang="en-US" sz="1400" i="1" spc="-50" dirty="0"/>
              <a:t>ARB angiotensin receptor blocker, CCB calcium channel blocker, PAH pulmonary arterial hypertension</a:t>
            </a:r>
          </a:p>
        </p:txBody>
      </p:sp>
    </p:spTree>
    <p:extLst>
      <p:ext uri="{BB962C8B-B14F-4D97-AF65-F5344CB8AC3E}">
        <p14:creationId xmlns:p14="http://schemas.microsoft.com/office/powerpoint/2010/main" val="4113606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9B107-7A7B-2549-BAE0-94DA697EAA37}"/>
              </a:ext>
            </a:extLst>
          </p:cNvPr>
          <p:cNvSpPr>
            <a:spLocks noGrp="1"/>
          </p:cNvSpPr>
          <p:nvPr>
            <p:ph type="title"/>
          </p:nvPr>
        </p:nvSpPr>
        <p:spPr>
          <a:xfrm>
            <a:off x="990599" y="381000"/>
            <a:ext cx="7713969" cy="762000"/>
          </a:xfrm>
        </p:spPr>
        <p:txBody>
          <a:bodyPr/>
          <a:lstStyle/>
          <a:p>
            <a:r>
              <a:rPr lang="en-US" dirty="0"/>
              <a:t>Comparison of SRC presenting features in late vs. early-onset groups</a:t>
            </a:r>
          </a:p>
        </p:txBody>
      </p:sp>
      <p:graphicFrame>
        <p:nvGraphicFramePr>
          <p:cNvPr id="4" name="Table 3">
            <a:extLst>
              <a:ext uri="{FF2B5EF4-FFF2-40B4-BE49-F238E27FC236}">
                <a16:creationId xmlns:a16="http://schemas.microsoft.com/office/drawing/2014/main" id="{F7D78289-F08D-A840-B9AF-7D3FEADAC08F}"/>
              </a:ext>
            </a:extLst>
          </p:cNvPr>
          <p:cNvGraphicFramePr>
            <a:graphicFrameLocks noGrp="1"/>
          </p:cNvGraphicFramePr>
          <p:nvPr>
            <p:extLst>
              <p:ext uri="{D42A27DB-BD31-4B8C-83A1-F6EECF244321}">
                <p14:modId xmlns:p14="http://schemas.microsoft.com/office/powerpoint/2010/main" val="2043670352"/>
              </p:ext>
            </p:extLst>
          </p:nvPr>
        </p:nvGraphicFramePr>
        <p:xfrm>
          <a:off x="1066800" y="1520050"/>
          <a:ext cx="6934200" cy="3144597"/>
        </p:xfrm>
        <a:graphic>
          <a:graphicData uri="http://schemas.openxmlformats.org/drawingml/2006/table">
            <a:tbl>
              <a:tblPr firstRow="1" firstCol="1" bandRow="1">
                <a:tableStyleId>{8A107856-5554-42FB-B03E-39F5DBC370BA}</a:tableStyleId>
              </a:tblPr>
              <a:tblGrid>
                <a:gridCol w="2362200">
                  <a:extLst>
                    <a:ext uri="{9D8B030D-6E8A-4147-A177-3AD203B41FA5}">
                      <a16:colId xmlns:a16="http://schemas.microsoft.com/office/drawing/2014/main" val="3382787412"/>
                    </a:ext>
                  </a:extLst>
                </a:gridCol>
                <a:gridCol w="1219200">
                  <a:extLst>
                    <a:ext uri="{9D8B030D-6E8A-4147-A177-3AD203B41FA5}">
                      <a16:colId xmlns:a16="http://schemas.microsoft.com/office/drawing/2014/main" val="3895492134"/>
                    </a:ext>
                  </a:extLst>
                </a:gridCol>
                <a:gridCol w="1143000">
                  <a:extLst>
                    <a:ext uri="{9D8B030D-6E8A-4147-A177-3AD203B41FA5}">
                      <a16:colId xmlns:a16="http://schemas.microsoft.com/office/drawing/2014/main" val="1505744967"/>
                    </a:ext>
                  </a:extLst>
                </a:gridCol>
                <a:gridCol w="1143000">
                  <a:extLst>
                    <a:ext uri="{9D8B030D-6E8A-4147-A177-3AD203B41FA5}">
                      <a16:colId xmlns:a16="http://schemas.microsoft.com/office/drawing/2014/main" val="4066043294"/>
                    </a:ext>
                  </a:extLst>
                </a:gridCol>
                <a:gridCol w="1066800">
                  <a:extLst>
                    <a:ext uri="{9D8B030D-6E8A-4147-A177-3AD203B41FA5}">
                      <a16:colId xmlns:a16="http://schemas.microsoft.com/office/drawing/2014/main" val="4008953415"/>
                    </a:ext>
                  </a:extLst>
                </a:gridCol>
              </a:tblGrid>
              <a:tr h="609600">
                <a:tc>
                  <a:txBody>
                    <a:bodyPr/>
                    <a:lstStyle/>
                    <a:p>
                      <a:pPr marL="0" marR="0">
                        <a:lnSpc>
                          <a:spcPct val="150000"/>
                        </a:lnSpc>
                        <a:spcBef>
                          <a:spcPts val="0"/>
                        </a:spcBef>
                        <a:spcAft>
                          <a:spcPts val="0"/>
                        </a:spcAft>
                      </a:pPr>
                      <a:r>
                        <a:rPr lang="en-US" sz="1400" i="1" dirty="0">
                          <a:effectLst/>
                        </a:rPr>
                        <a:t> </a:t>
                      </a:r>
                    </a:p>
                    <a:p>
                      <a:pPr marL="0" marR="0">
                        <a:lnSpc>
                          <a:spcPct val="150000"/>
                        </a:lnSpc>
                        <a:spcBef>
                          <a:spcPts val="0"/>
                        </a:spcBef>
                        <a:spcAft>
                          <a:spcPts val="0"/>
                        </a:spcAft>
                      </a:pPr>
                      <a:r>
                        <a:rPr lang="en-US" sz="1500" i="1" dirty="0">
                          <a:effectLst/>
                        </a:rPr>
                        <a:t>SRC features</a:t>
                      </a:r>
                      <a:endParaRPr lang="en-US" sz="1500" i="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400" dirty="0">
                          <a:effectLst/>
                        </a:rPr>
                        <a:t>Total</a:t>
                      </a:r>
                    </a:p>
                    <a:p>
                      <a:pPr marL="0" marR="0" algn="ctr">
                        <a:lnSpc>
                          <a:spcPct val="150000"/>
                        </a:lnSpc>
                        <a:spcBef>
                          <a:spcPts val="0"/>
                        </a:spcBef>
                        <a:spcAft>
                          <a:spcPts val="0"/>
                        </a:spcAft>
                      </a:pPr>
                      <a:r>
                        <a:rPr lang="en-US" sz="1400" dirty="0">
                          <a:effectLst/>
                        </a:rPr>
                        <a:t>N = 48</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400" dirty="0">
                          <a:effectLst/>
                        </a:rPr>
                        <a:t>Late-onset</a:t>
                      </a:r>
                    </a:p>
                    <a:p>
                      <a:pPr marL="0" marR="0" algn="ctr">
                        <a:lnSpc>
                          <a:spcPct val="150000"/>
                        </a:lnSpc>
                        <a:spcBef>
                          <a:spcPts val="0"/>
                        </a:spcBef>
                        <a:spcAft>
                          <a:spcPts val="0"/>
                        </a:spcAft>
                      </a:pPr>
                      <a:r>
                        <a:rPr lang="en-US" sz="1400" dirty="0">
                          <a:effectLst/>
                        </a:rPr>
                        <a:t>N = 6</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400" dirty="0">
                          <a:effectLst/>
                        </a:rPr>
                        <a:t>Early-onset</a:t>
                      </a:r>
                    </a:p>
                    <a:p>
                      <a:pPr marL="0" marR="0" algn="ctr">
                        <a:lnSpc>
                          <a:spcPct val="150000"/>
                        </a:lnSpc>
                        <a:spcBef>
                          <a:spcPts val="0"/>
                        </a:spcBef>
                        <a:spcAft>
                          <a:spcPts val="0"/>
                        </a:spcAft>
                      </a:pPr>
                      <a:r>
                        <a:rPr lang="en-US" sz="1400" dirty="0">
                          <a:effectLst/>
                        </a:rPr>
                        <a:t>N = 42</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400" dirty="0">
                          <a:effectLst/>
                        </a:rPr>
                        <a:t> </a:t>
                      </a:r>
                    </a:p>
                    <a:p>
                      <a:pPr marL="0" marR="0" algn="ctr">
                        <a:lnSpc>
                          <a:spcPct val="150000"/>
                        </a:lnSpc>
                        <a:spcBef>
                          <a:spcPts val="0"/>
                        </a:spcBef>
                        <a:spcAft>
                          <a:spcPts val="0"/>
                        </a:spcAft>
                      </a:pPr>
                      <a:r>
                        <a:rPr lang="en-US" sz="1400" i="1" dirty="0">
                          <a:effectLst/>
                        </a:rPr>
                        <a:t>p-value</a:t>
                      </a:r>
                      <a:endParaRPr lang="en-US" sz="1400" i="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587713122"/>
                  </a:ext>
                </a:extLst>
              </a:tr>
              <a:tr h="503710">
                <a:tc>
                  <a:txBody>
                    <a:bodyPr/>
                    <a:lstStyle/>
                    <a:p>
                      <a:pPr marL="0" marR="0">
                        <a:lnSpc>
                          <a:spcPct val="200000"/>
                        </a:lnSpc>
                        <a:spcBef>
                          <a:spcPts val="0"/>
                        </a:spcBef>
                        <a:spcAft>
                          <a:spcPts val="0"/>
                        </a:spcAft>
                      </a:pPr>
                      <a:r>
                        <a:rPr lang="en-US" sz="1400" dirty="0">
                          <a:effectLst/>
                        </a:rPr>
                        <a:t>  Hypertensive SRC, n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200000"/>
                        </a:lnSpc>
                        <a:spcBef>
                          <a:spcPts val="0"/>
                        </a:spcBef>
                        <a:spcAft>
                          <a:spcPts val="0"/>
                        </a:spcAft>
                      </a:pPr>
                      <a:r>
                        <a:rPr lang="en-US" sz="1400" dirty="0">
                          <a:effectLst/>
                        </a:rPr>
                        <a:t>40 (83.3%)</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200000"/>
                        </a:lnSpc>
                        <a:spcBef>
                          <a:spcPts val="0"/>
                        </a:spcBef>
                        <a:spcAft>
                          <a:spcPts val="0"/>
                        </a:spcAft>
                      </a:pPr>
                      <a:r>
                        <a:rPr lang="en-US" sz="1400" dirty="0">
                          <a:effectLst/>
                        </a:rPr>
                        <a:t>6 (100%)</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200000"/>
                        </a:lnSpc>
                        <a:spcBef>
                          <a:spcPts val="0"/>
                        </a:spcBef>
                        <a:spcAft>
                          <a:spcPts val="0"/>
                        </a:spcAft>
                      </a:pPr>
                      <a:r>
                        <a:rPr lang="en-US" sz="1400" dirty="0">
                          <a:effectLst/>
                        </a:rPr>
                        <a:t>34 (81.0%)</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200000"/>
                        </a:lnSpc>
                        <a:spcBef>
                          <a:spcPts val="0"/>
                        </a:spcBef>
                        <a:spcAft>
                          <a:spcPts val="0"/>
                        </a:spcAft>
                      </a:pPr>
                      <a:r>
                        <a:rPr lang="en-US" sz="1400" dirty="0">
                          <a:effectLst/>
                        </a:rPr>
                        <a:t>0.57</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33716830"/>
                  </a:ext>
                </a:extLst>
              </a:tr>
              <a:tr h="503710">
                <a:tc>
                  <a:txBody>
                    <a:bodyPr/>
                    <a:lstStyle/>
                    <a:p>
                      <a:pPr marL="0" marR="0">
                        <a:lnSpc>
                          <a:spcPct val="200000"/>
                        </a:lnSpc>
                        <a:spcBef>
                          <a:spcPts val="0"/>
                        </a:spcBef>
                        <a:spcAft>
                          <a:spcPts val="0"/>
                        </a:spcAft>
                      </a:pPr>
                      <a:r>
                        <a:rPr lang="en-US" sz="1400" dirty="0">
                          <a:effectLst/>
                        </a:rPr>
                        <a:t>  Heart failure, n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200000"/>
                        </a:lnSpc>
                        <a:spcBef>
                          <a:spcPts val="0"/>
                        </a:spcBef>
                        <a:spcAft>
                          <a:spcPts val="0"/>
                        </a:spcAft>
                      </a:pPr>
                      <a:r>
                        <a:rPr lang="en-US" sz="1400">
                          <a:effectLst/>
                        </a:rPr>
                        <a:t>14 (29.2%)</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200000"/>
                        </a:lnSpc>
                        <a:spcBef>
                          <a:spcPts val="0"/>
                        </a:spcBef>
                        <a:spcAft>
                          <a:spcPts val="0"/>
                        </a:spcAft>
                      </a:pPr>
                      <a:r>
                        <a:rPr lang="en-US" sz="1400">
                          <a:effectLst/>
                        </a:rPr>
                        <a:t>3 (50.0%)</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200000"/>
                        </a:lnSpc>
                        <a:spcBef>
                          <a:spcPts val="0"/>
                        </a:spcBef>
                        <a:spcAft>
                          <a:spcPts val="0"/>
                        </a:spcAft>
                      </a:pPr>
                      <a:r>
                        <a:rPr lang="en-US" sz="1400" dirty="0">
                          <a:effectLst/>
                        </a:rPr>
                        <a:t>11 (26.2%)</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200000"/>
                        </a:lnSpc>
                        <a:spcBef>
                          <a:spcPts val="0"/>
                        </a:spcBef>
                        <a:spcAft>
                          <a:spcPts val="0"/>
                        </a:spcAft>
                      </a:pPr>
                      <a:r>
                        <a:rPr lang="en-US" sz="1400">
                          <a:effectLst/>
                        </a:rPr>
                        <a:t>0.34</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216517731"/>
                  </a:ext>
                </a:extLst>
              </a:tr>
              <a:tr h="503710">
                <a:tc>
                  <a:txBody>
                    <a:bodyPr/>
                    <a:lstStyle/>
                    <a:p>
                      <a:pPr marL="0" marR="0">
                        <a:lnSpc>
                          <a:spcPct val="200000"/>
                        </a:lnSpc>
                        <a:spcBef>
                          <a:spcPts val="0"/>
                        </a:spcBef>
                        <a:spcAft>
                          <a:spcPts val="0"/>
                        </a:spcAft>
                      </a:pPr>
                      <a:r>
                        <a:rPr lang="en-US" sz="1400" dirty="0">
                          <a:effectLst/>
                        </a:rPr>
                        <a:t>  Pericardial effusion, n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200000"/>
                        </a:lnSpc>
                        <a:spcBef>
                          <a:spcPts val="0"/>
                        </a:spcBef>
                        <a:spcAft>
                          <a:spcPts val="0"/>
                        </a:spcAft>
                      </a:pPr>
                      <a:r>
                        <a:rPr lang="en-US" sz="1400">
                          <a:effectLst/>
                        </a:rPr>
                        <a:t>22 (45.8%)</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200000"/>
                        </a:lnSpc>
                        <a:spcBef>
                          <a:spcPts val="0"/>
                        </a:spcBef>
                        <a:spcAft>
                          <a:spcPts val="0"/>
                        </a:spcAft>
                      </a:pPr>
                      <a:r>
                        <a:rPr lang="en-US" sz="1400">
                          <a:effectLst/>
                        </a:rPr>
                        <a:t>4 (66.7%)</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200000"/>
                        </a:lnSpc>
                        <a:spcBef>
                          <a:spcPts val="0"/>
                        </a:spcBef>
                        <a:spcAft>
                          <a:spcPts val="0"/>
                        </a:spcAft>
                      </a:pPr>
                      <a:r>
                        <a:rPr lang="en-US" sz="1400" dirty="0">
                          <a:effectLst/>
                        </a:rPr>
                        <a:t>18 (42.9%)</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200000"/>
                        </a:lnSpc>
                        <a:spcBef>
                          <a:spcPts val="0"/>
                        </a:spcBef>
                        <a:spcAft>
                          <a:spcPts val="0"/>
                        </a:spcAft>
                      </a:pPr>
                      <a:r>
                        <a:rPr lang="en-US" sz="1400" dirty="0">
                          <a:effectLst/>
                        </a:rPr>
                        <a:t>0.55</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760043488"/>
                  </a:ext>
                </a:extLst>
              </a:tr>
              <a:tr h="503710">
                <a:tc>
                  <a:txBody>
                    <a:bodyPr/>
                    <a:lstStyle/>
                    <a:p>
                      <a:pPr marL="0" marR="0">
                        <a:lnSpc>
                          <a:spcPct val="200000"/>
                        </a:lnSpc>
                        <a:spcBef>
                          <a:spcPts val="0"/>
                        </a:spcBef>
                        <a:spcAft>
                          <a:spcPts val="0"/>
                        </a:spcAft>
                      </a:pPr>
                      <a:r>
                        <a:rPr lang="en-US" sz="1400" dirty="0">
                          <a:effectLst/>
                        </a:rPr>
                        <a:t>  MAHA, n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200000"/>
                        </a:lnSpc>
                        <a:spcBef>
                          <a:spcPts val="0"/>
                        </a:spcBef>
                        <a:spcAft>
                          <a:spcPts val="0"/>
                        </a:spcAft>
                      </a:pPr>
                      <a:r>
                        <a:rPr lang="en-US" sz="1400">
                          <a:effectLst/>
                        </a:rPr>
                        <a:t>11 (23.4%)</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200000"/>
                        </a:lnSpc>
                        <a:spcBef>
                          <a:spcPts val="0"/>
                        </a:spcBef>
                        <a:spcAft>
                          <a:spcPts val="0"/>
                        </a:spcAft>
                      </a:pPr>
                      <a:r>
                        <a:rPr lang="en-US" sz="1400">
                          <a:effectLst/>
                        </a:rPr>
                        <a:t>1 (16.7%)</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200000"/>
                        </a:lnSpc>
                        <a:spcBef>
                          <a:spcPts val="0"/>
                        </a:spcBef>
                        <a:spcAft>
                          <a:spcPts val="0"/>
                        </a:spcAft>
                      </a:pPr>
                      <a:r>
                        <a:rPr lang="en-US" sz="1400">
                          <a:effectLst/>
                        </a:rPr>
                        <a:t>10 (24.4%)</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200000"/>
                        </a:lnSpc>
                        <a:spcBef>
                          <a:spcPts val="0"/>
                        </a:spcBef>
                        <a:spcAft>
                          <a:spcPts val="0"/>
                        </a:spcAft>
                      </a:pPr>
                      <a:r>
                        <a:rPr lang="en-US" sz="1400" dirty="0">
                          <a:effectLst/>
                        </a:rPr>
                        <a:t>1.00</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391134102"/>
                  </a:ext>
                </a:extLst>
              </a:tr>
              <a:tr h="503710">
                <a:tc>
                  <a:txBody>
                    <a:bodyPr/>
                    <a:lstStyle/>
                    <a:p>
                      <a:pPr marL="0" marR="0">
                        <a:lnSpc>
                          <a:spcPct val="200000"/>
                        </a:lnSpc>
                        <a:spcBef>
                          <a:spcPts val="0"/>
                        </a:spcBef>
                        <a:spcAft>
                          <a:spcPts val="0"/>
                        </a:spcAft>
                      </a:pPr>
                      <a:r>
                        <a:rPr lang="en-US" sz="1400" dirty="0">
                          <a:effectLst/>
                        </a:rPr>
                        <a:t>  Hematuria, n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200000"/>
                        </a:lnSpc>
                        <a:spcBef>
                          <a:spcPts val="0"/>
                        </a:spcBef>
                        <a:spcAft>
                          <a:spcPts val="0"/>
                        </a:spcAft>
                      </a:pPr>
                      <a:r>
                        <a:rPr lang="en-US" sz="1400">
                          <a:effectLst/>
                        </a:rPr>
                        <a:t>28 (65.1%)</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200000"/>
                        </a:lnSpc>
                        <a:spcBef>
                          <a:spcPts val="0"/>
                        </a:spcBef>
                        <a:spcAft>
                          <a:spcPts val="0"/>
                        </a:spcAft>
                      </a:pPr>
                      <a:r>
                        <a:rPr lang="en-US" sz="1400" dirty="0">
                          <a:effectLst/>
                        </a:rPr>
                        <a:t>0 (0.0­%)</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200000"/>
                        </a:lnSpc>
                        <a:spcBef>
                          <a:spcPts val="0"/>
                        </a:spcBef>
                        <a:spcAft>
                          <a:spcPts val="0"/>
                        </a:spcAft>
                      </a:pPr>
                      <a:r>
                        <a:rPr lang="en-US" sz="1400">
                          <a:effectLst/>
                        </a:rPr>
                        <a:t>28 (75.7%)</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200000"/>
                        </a:lnSpc>
                        <a:spcBef>
                          <a:spcPts val="0"/>
                        </a:spcBef>
                        <a:spcAft>
                          <a:spcPts val="0"/>
                        </a:spcAft>
                      </a:pPr>
                      <a:r>
                        <a:rPr lang="en-US" sz="1400" b="1" dirty="0">
                          <a:effectLst/>
                        </a:rPr>
                        <a:t>0.001</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520829027"/>
                  </a:ext>
                </a:extLst>
              </a:tr>
            </a:tbl>
          </a:graphicData>
        </a:graphic>
      </p:graphicFrame>
      <p:sp>
        <p:nvSpPr>
          <p:cNvPr id="3" name="TextBox 2">
            <a:extLst>
              <a:ext uri="{FF2B5EF4-FFF2-40B4-BE49-F238E27FC236}">
                <a16:creationId xmlns:a16="http://schemas.microsoft.com/office/drawing/2014/main" id="{C4020993-ED9A-B54D-B213-77227B349D9C}"/>
              </a:ext>
            </a:extLst>
          </p:cNvPr>
          <p:cNvSpPr txBox="1"/>
          <p:nvPr/>
        </p:nvSpPr>
        <p:spPr>
          <a:xfrm>
            <a:off x="1219200" y="4836909"/>
            <a:ext cx="3357562" cy="409576"/>
          </a:xfrm>
          <a:prstGeom prst="rect">
            <a:avLst/>
          </a:prstGeom>
          <a:noFill/>
        </p:spPr>
        <p:txBody>
          <a:bodyPr wrap="none" lIns="0" tIns="0" rIns="0" bIns="0" rtlCol="0">
            <a:noAutofit/>
          </a:bodyPr>
          <a:lstStyle/>
          <a:p>
            <a:pPr>
              <a:lnSpc>
                <a:spcPct val="90000"/>
              </a:lnSpc>
              <a:spcBef>
                <a:spcPts val="600"/>
              </a:spcBef>
            </a:pPr>
            <a:r>
              <a:rPr lang="en-US" sz="1400" i="1" spc="-50" dirty="0"/>
              <a:t>MAHA = microangiopathic hemolytic anemia</a:t>
            </a:r>
          </a:p>
        </p:txBody>
      </p:sp>
    </p:spTree>
    <p:extLst>
      <p:ext uri="{BB962C8B-B14F-4D97-AF65-F5344CB8AC3E}">
        <p14:creationId xmlns:p14="http://schemas.microsoft.com/office/powerpoint/2010/main" val="1806022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B73FF-0BA0-AB4B-96C2-8BF58F7451E2}"/>
              </a:ext>
            </a:extLst>
          </p:cNvPr>
          <p:cNvSpPr>
            <a:spLocks noGrp="1"/>
          </p:cNvSpPr>
          <p:nvPr>
            <p:ph type="title"/>
          </p:nvPr>
        </p:nvSpPr>
        <p:spPr>
          <a:xfrm>
            <a:off x="871537" y="304800"/>
            <a:ext cx="7713969" cy="762000"/>
          </a:xfrm>
        </p:spPr>
        <p:txBody>
          <a:bodyPr/>
          <a:lstStyle/>
          <a:p>
            <a:r>
              <a:rPr lang="en-US" sz="2400" dirty="0"/>
              <a:t>Clinical outcomes in late vs. early-onset SRC at time of discharge from SRC admission and at 1 year, 2 years, and 5 years post-SRC</a:t>
            </a:r>
          </a:p>
        </p:txBody>
      </p:sp>
      <p:graphicFrame>
        <p:nvGraphicFramePr>
          <p:cNvPr id="4" name="Table 3">
            <a:extLst>
              <a:ext uri="{FF2B5EF4-FFF2-40B4-BE49-F238E27FC236}">
                <a16:creationId xmlns:a16="http://schemas.microsoft.com/office/drawing/2014/main" id="{EEA387A9-3F69-3B48-AB09-31FF6A4F298C}"/>
              </a:ext>
            </a:extLst>
          </p:cNvPr>
          <p:cNvGraphicFramePr>
            <a:graphicFrameLocks noGrp="1"/>
          </p:cNvGraphicFramePr>
          <p:nvPr>
            <p:extLst>
              <p:ext uri="{D42A27DB-BD31-4B8C-83A1-F6EECF244321}">
                <p14:modId xmlns:p14="http://schemas.microsoft.com/office/powerpoint/2010/main" val="186026913"/>
              </p:ext>
            </p:extLst>
          </p:nvPr>
        </p:nvGraphicFramePr>
        <p:xfrm>
          <a:off x="609600" y="1371600"/>
          <a:ext cx="7975905" cy="4575810"/>
        </p:xfrm>
        <a:graphic>
          <a:graphicData uri="http://schemas.openxmlformats.org/drawingml/2006/table">
            <a:tbl>
              <a:tblPr firstRow="1" firstCol="1" bandRow="1">
                <a:tableStyleId>{8A107856-5554-42FB-B03E-39F5DBC370BA}</a:tableStyleId>
              </a:tblPr>
              <a:tblGrid>
                <a:gridCol w="2286000">
                  <a:extLst>
                    <a:ext uri="{9D8B030D-6E8A-4147-A177-3AD203B41FA5}">
                      <a16:colId xmlns:a16="http://schemas.microsoft.com/office/drawing/2014/main" val="3113865494"/>
                    </a:ext>
                  </a:extLst>
                </a:gridCol>
                <a:gridCol w="1676400">
                  <a:extLst>
                    <a:ext uri="{9D8B030D-6E8A-4147-A177-3AD203B41FA5}">
                      <a16:colId xmlns:a16="http://schemas.microsoft.com/office/drawing/2014/main" val="4289247840"/>
                    </a:ext>
                  </a:extLst>
                </a:gridCol>
                <a:gridCol w="1371600">
                  <a:extLst>
                    <a:ext uri="{9D8B030D-6E8A-4147-A177-3AD203B41FA5}">
                      <a16:colId xmlns:a16="http://schemas.microsoft.com/office/drawing/2014/main" val="3451662973"/>
                    </a:ext>
                  </a:extLst>
                </a:gridCol>
                <a:gridCol w="1371600">
                  <a:extLst>
                    <a:ext uri="{9D8B030D-6E8A-4147-A177-3AD203B41FA5}">
                      <a16:colId xmlns:a16="http://schemas.microsoft.com/office/drawing/2014/main" val="68750346"/>
                    </a:ext>
                  </a:extLst>
                </a:gridCol>
                <a:gridCol w="1270305">
                  <a:extLst>
                    <a:ext uri="{9D8B030D-6E8A-4147-A177-3AD203B41FA5}">
                      <a16:colId xmlns:a16="http://schemas.microsoft.com/office/drawing/2014/main" val="4277906751"/>
                    </a:ext>
                  </a:extLst>
                </a:gridCol>
              </a:tblGrid>
              <a:tr h="245406">
                <a:tc>
                  <a:txBody>
                    <a:bodyPr/>
                    <a:lstStyle/>
                    <a:p>
                      <a:pPr marL="0" marR="0">
                        <a:spcBef>
                          <a:spcPts val="0"/>
                        </a:spcBef>
                        <a:spcAft>
                          <a:spcPts val="0"/>
                        </a:spcAft>
                      </a:pPr>
                      <a:r>
                        <a:rPr lang="en-US" sz="1400" dirty="0">
                          <a:effectLst/>
                          <a:latin typeface="+mn-lt"/>
                          <a:cs typeface="Arial" panose="020B0604020202020204" pitchFamily="34" charset="0"/>
                        </a:rPr>
                        <a:t> </a:t>
                      </a:r>
                    </a:p>
                    <a:p>
                      <a:pPr marL="0" marR="0">
                        <a:spcBef>
                          <a:spcPts val="0"/>
                        </a:spcBef>
                        <a:spcAft>
                          <a:spcPts val="0"/>
                        </a:spcAft>
                      </a:pPr>
                      <a:r>
                        <a:rPr lang="en-US" sz="1400" dirty="0">
                          <a:effectLst/>
                          <a:latin typeface="+mn-lt"/>
                          <a:cs typeface="Arial" panose="020B0604020202020204" pitchFamily="34" charset="0"/>
                        </a:rPr>
                        <a:t> </a:t>
                      </a:r>
                      <a:endParaRPr lang="en-US" sz="1400"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endParaRPr lang="en-US" sz="1400" u="none" dirty="0">
                        <a:effectLst/>
                        <a:latin typeface="+mn-lt"/>
                        <a:cs typeface="Arial" panose="020B0604020202020204" pitchFamily="34" charset="0"/>
                      </a:endParaRPr>
                    </a:p>
                    <a:p>
                      <a:pPr marL="0" marR="0" algn="ctr">
                        <a:spcBef>
                          <a:spcPts val="0"/>
                        </a:spcBef>
                        <a:spcAft>
                          <a:spcPts val="0"/>
                        </a:spcAft>
                      </a:pPr>
                      <a:r>
                        <a:rPr lang="en-US" sz="1400" u="none" dirty="0">
                          <a:effectLst/>
                          <a:latin typeface="+mn-lt"/>
                          <a:cs typeface="Arial" panose="020B0604020202020204" pitchFamily="34" charset="0"/>
                        </a:rPr>
                        <a:t>SRC admission</a:t>
                      </a:r>
                    </a:p>
                  </a:txBody>
                  <a:tcPr marL="68580" marR="68580" marT="0" marB="0"/>
                </a:tc>
                <a:tc>
                  <a:txBody>
                    <a:bodyPr/>
                    <a:lstStyle/>
                    <a:p>
                      <a:pPr marL="0" marR="0" algn="ctr">
                        <a:spcBef>
                          <a:spcPts val="0"/>
                        </a:spcBef>
                        <a:spcAft>
                          <a:spcPts val="0"/>
                        </a:spcAft>
                      </a:pPr>
                      <a:endParaRPr lang="en-US" sz="1400" u="none" dirty="0">
                        <a:effectLst/>
                        <a:latin typeface="+mn-lt"/>
                        <a:cs typeface="Arial" panose="020B0604020202020204" pitchFamily="34" charset="0"/>
                      </a:endParaRPr>
                    </a:p>
                    <a:p>
                      <a:pPr marL="0" marR="0" algn="ctr">
                        <a:spcBef>
                          <a:spcPts val="0"/>
                        </a:spcBef>
                        <a:spcAft>
                          <a:spcPts val="0"/>
                        </a:spcAft>
                      </a:pPr>
                      <a:r>
                        <a:rPr lang="en-US" sz="1400" u="none" dirty="0">
                          <a:effectLst/>
                          <a:latin typeface="+mn-lt"/>
                          <a:cs typeface="Arial" panose="020B0604020202020204" pitchFamily="34" charset="0"/>
                        </a:rPr>
                        <a:t>1-year    </a:t>
                      </a:r>
                    </a:p>
                  </a:txBody>
                  <a:tcPr marL="68580" marR="68580" marT="0" marB="0"/>
                </a:tc>
                <a:tc>
                  <a:txBody>
                    <a:bodyPr/>
                    <a:lstStyle/>
                    <a:p>
                      <a:pPr marL="0" marR="0" algn="ctr">
                        <a:spcBef>
                          <a:spcPts val="0"/>
                        </a:spcBef>
                        <a:spcAft>
                          <a:spcPts val="0"/>
                        </a:spcAft>
                      </a:pPr>
                      <a:endParaRPr lang="en-US" sz="1400" u="none" dirty="0">
                        <a:effectLst/>
                        <a:latin typeface="+mn-lt"/>
                        <a:cs typeface="Arial" panose="020B0604020202020204" pitchFamily="34" charset="0"/>
                      </a:endParaRPr>
                    </a:p>
                    <a:p>
                      <a:pPr marL="0" marR="0" algn="ctr">
                        <a:spcBef>
                          <a:spcPts val="0"/>
                        </a:spcBef>
                        <a:spcAft>
                          <a:spcPts val="0"/>
                        </a:spcAft>
                      </a:pPr>
                      <a:r>
                        <a:rPr lang="en-US" sz="1400" u="none" dirty="0">
                          <a:effectLst/>
                          <a:latin typeface="+mn-lt"/>
                          <a:cs typeface="Arial" panose="020B0604020202020204" pitchFamily="34" charset="0"/>
                        </a:rPr>
                        <a:t>2-year   </a:t>
                      </a:r>
                    </a:p>
                  </a:txBody>
                  <a:tcPr marL="68580" marR="68580" marT="0" marB="0"/>
                </a:tc>
                <a:tc>
                  <a:txBody>
                    <a:bodyPr/>
                    <a:lstStyle/>
                    <a:p>
                      <a:pPr marL="0" marR="0" algn="ctr">
                        <a:spcBef>
                          <a:spcPts val="0"/>
                        </a:spcBef>
                        <a:spcAft>
                          <a:spcPts val="0"/>
                        </a:spcAft>
                      </a:pPr>
                      <a:endParaRPr lang="en-US" sz="1400" u="none" dirty="0">
                        <a:effectLst/>
                        <a:latin typeface="+mn-lt"/>
                        <a:cs typeface="Arial" panose="020B0604020202020204" pitchFamily="34" charset="0"/>
                      </a:endParaRPr>
                    </a:p>
                    <a:p>
                      <a:pPr marL="0" marR="0" algn="ctr">
                        <a:spcBef>
                          <a:spcPts val="0"/>
                        </a:spcBef>
                        <a:spcAft>
                          <a:spcPts val="0"/>
                        </a:spcAft>
                      </a:pPr>
                      <a:r>
                        <a:rPr lang="en-US" sz="1400" u="none" dirty="0">
                          <a:effectLst/>
                          <a:latin typeface="+mn-lt"/>
                          <a:cs typeface="Arial" panose="020B0604020202020204" pitchFamily="34" charset="0"/>
                        </a:rPr>
                        <a:t>5-year </a:t>
                      </a:r>
                      <a:endParaRPr lang="en-US" sz="1400" b="0" u="none" dirty="0">
                        <a:effectLst/>
                        <a:latin typeface="+mn-lt"/>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57559775"/>
                  </a:ext>
                </a:extLst>
              </a:tr>
              <a:tr h="270135">
                <a:tc>
                  <a:txBody>
                    <a:bodyPr/>
                    <a:lstStyle/>
                    <a:p>
                      <a:pPr marL="0" marR="0">
                        <a:lnSpc>
                          <a:spcPct val="150000"/>
                        </a:lnSpc>
                        <a:spcBef>
                          <a:spcPts val="0"/>
                        </a:spcBef>
                        <a:spcAft>
                          <a:spcPts val="0"/>
                        </a:spcAft>
                      </a:pPr>
                      <a:r>
                        <a:rPr lang="en-US" sz="1400">
                          <a:effectLst/>
                          <a:latin typeface="+mn-lt"/>
                          <a:cs typeface="Arial" panose="020B0604020202020204" pitchFamily="34" charset="0"/>
                        </a:rPr>
                        <a:t>Late-onset SRC</a:t>
                      </a:r>
                      <a:endParaRPr lang="en-US" sz="1400" b="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400" dirty="0">
                          <a:effectLst/>
                          <a:latin typeface="+mn-lt"/>
                          <a:cs typeface="Arial" panose="020B0604020202020204" pitchFamily="34" charset="0"/>
                        </a:rPr>
                        <a:t>N = 6</a:t>
                      </a:r>
                      <a:endParaRPr lang="en-US" sz="1400" b="0"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400" dirty="0">
                          <a:effectLst/>
                          <a:latin typeface="+mn-lt"/>
                          <a:cs typeface="Arial" panose="020B0604020202020204" pitchFamily="34" charset="0"/>
                        </a:rPr>
                        <a:t>N = 2</a:t>
                      </a:r>
                      <a:endParaRPr lang="en-US" sz="1400" b="0"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400" dirty="0">
                          <a:effectLst/>
                          <a:latin typeface="+mn-lt"/>
                          <a:cs typeface="Arial" panose="020B0604020202020204" pitchFamily="34" charset="0"/>
                        </a:rPr>
                        <a:t>N = 2</a:t>
                      </a:r>
                      <a:endParaRPr lang="en-US" sz="1400" b="0"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400" dirty="0">
                          <a:effectLst/>
                          <a:latin typeface="+mn-lt"/>
                          <a:cs typeface="Arial" panose="020B0604020202020204" pitchFamily="34" charset="0"/>
                        </a:rPr>
                        <a:t>N = 0</a:t>
                      </a:r>
                      <a:endParaRPr lang="en-US" sz="1400" b="0" dirty="0">
                        <a:effectLst/>
                        <a:latin typeface="+mn-lt"/>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606473760"/>
                  </a:ext>
                </a:extLst>
              </a:tr>
              <a:tr h="270135">
                <a:tc>
                  <a:txBody>
                    <a:bodyPr/>
                    <a:lstStyle/>
                    <a:p>
                      <a:pPr marL="0" marR="0">
                        <a:lnSpc>
                          <a:spcPct val="150000"/>
                        </a:lnSpc>
                        <a:spcBef>
                          <a:spcPts val="0"/>
                        </a:spcBef>
                        <a:spcAft>
                          <a:spcPts val="0"/>
                        </a:spcAft>
                      </a:pPr>
                      <a:r>
                        <a:rPr lang="en-US" sz="1400" dirty="0">
                          <a:effectLst/>
                          <a:latin typeface="+mn-lt"/>
                          <a:cs typeface="Arial" panose="020B0604020202020204" pitchFamily="34" charset="0"/>
                        </a:rPr>
                        <a:t>   Death, n (%)</a:t>
                      </a:r>
                      <a:endParaRPr lang="en-US" sz="1400" b="0"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tabLst>
                          <a:tab pos="475615" algn="ctr"/>
                          <a:tab pos="805815" algn="l"/>
                        </a:tabLst>
                      </a:pPr>
                      <a:r>
                        <a:rPr lang="en-US" sz="1400" dirty="0">
                          <a:effectLst/>
                          <a:latin typeface="+mn-lt"/>
                          <a:cs typeface="Arial" panose="020B0604020202020204" pitchFamily="34" charset="0"/>
                        </a:rPr>
                        <a:t>      1 (16.7%)</a:t>
                      </a:r>
                      <a:endParaRPr lang="en-US" sz="1400" b="0"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400" dirty="0">
                          <a:effectLst/>
                          <a:latin typeface="+mn-lt"/>
                          <a:cs typeface="Arial" panose="020B0604020202020204" pitchFamily="34" charset="0"/>
                        </a:rPr>
                        <a:t>  0 (0%)</a:t>
                      </a:r>
                      <a:endParaRPr lang="en-US" sz="1400" b="0"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400" dirty="0">
                          <a:effectLst/>
                          <a:latin typeface="+mn-lt"/>
                          <a:cs typeface="Arial" panose="020B0604020202020204" pitchFamily="34" charset="0"/>
                        </a:rPr>
                        <a:t>  0 (0%)</a:t>
                      </a:r>
                      <a:endParaRPr lang="en-US" sz="1400" b="0"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400">
                          <a:effectLst/>
                          <a:latin typeface="+mn-lt"/>
                          <a:cs typeface="Arial" panose="020B0604020202020204" pitchFamily="34" charset="0"/>
                        </a:rPr>
                        <a:t>N/A</a:t>
                      </a:r>
                      <a:endParaRPr lang="en-US" sz="1400" b="0">
                        <a:effectLst/>
                        <a:latin typeface="+mn-lt"/>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984052806"/>
                  </a:ext>
                </a:extLst>
              </a:tr>
              <a:tr h="270135">
                <a:tc>
                  <a:txBody>
                    <a:bodyPr/>
                    <a:lstStyle/>
                    <a:p>
                      <a:pPr marL="0" marR="0">
                        <a:lnSpc>
                          <a:spcPct val="150000"/>
                        </a:lnSpc>
                        <a:spcBef>
                          <a:spcPts val="0"/>
                        </a:spcBef>
                        <a:spcAft>
                          <a:spcPts val="0"/>
                        </a:spcAft>
                      </a:pPr>
                      <a:r>
                        <a:rPr lang="en-US" sz="1400">
                          <a:effectLst/>
                          <a:latin typeface="+mn-lt"/>
                          <a:cs typeface="Arial" panose="020B0604020202020204" pitchFamily="34" charset="0"/>
                        </a:rPr>
                        <a:t>   RRT, n (%)</a:t>
                      </a:r>
                      <a:endParaRPr lang="en-US" sz="1400" b="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tabLst>
                          <a:tab pos="475615" algn="ctr"/>
                          <a:tab pos="805815" algn="l"/>
                        </a:tabLst>
                      </a:pPr>
                      <a:r>
                        <a:rPr lang="en-US" sz="1400" dirty="0">
                          <a:effectLst/>
                          <a:latin typeface="+mn-lt"/>
                          <a:cs typeface="Arial" panose="020B0604020202020204" pitchFamily="34" charset="0"/>
                        </a:rPr>
                        <a:t>      2 (33.3%)</a:t>
                      </a:r>
                      <a:endParaRPr lang="en-US" sz="1400" b="0"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400" dirty="0">
                          <a:effectLst/>
                          <a:latin typeface="+mn-lt"/>
                          <a:cs typeface="Arial" panose="020B0604020202020204" pitchFamily="34" charset="0"/>
                        </a:rPr>
                        <a:t>      1 (50.0%)</a:t>
                      </a:r>
                      <a:endParaRPr lang="en-US" sz="1400" b="0"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400" dirty="0">
                          <a:effectLst/>
                          <a:latin typeface="+mn-lt"/>
                          <a:cs typeface="Arial" panose="020B0604020202020204" pitchFamily="34" charset="0"/>
                        </a:rPr>
                        <a:t>      1 (50.0%)</a:t>
                      </a:r>
                      <a:endParaRPr lang="en-US" sz="1400" b="0"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400" dirty="0">
                          <a:effectLst/>
                          <a:latin typeface="+mn-lt"/>
                          <a:cs typeface="Arial" panose="020B0604020202020204" pitchFamily="34" charset="0"/>
                        </a:rPr>
                        <a:t>N/A</a:t>
                      </a:r>
                      <a:endParaRPr lang="en-US" sz="1400" b="0" dirty="0">
                        <a:effectLst/>
                        <a:latin typeface="+mn-lt"/>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291204525"/>
                  </a:ext>
                </a:extLst>
              </a:tr>
              <a:tr h="270135">
                <a:tc>
                  <a:txBody>
                    <a:bodyPr/>
                    <a:lstStyle/>
                    <a:p>
                      <a:pPr marL="0" marR="0">
                        <a:lnSpc>
                          <a:spcPct val="150000"/>
                        </a:lnSpc>
                        <a:spcBef>
                          <a:spcPts val="0"/>
                        </a:spcBef>
                        <a:spcAft>
                          <a:spcPts val="0"/>
                        </a:spcAft>
                      </a:pPr>
                      <a:r>
                        <a:rPr lang="en-US" sz="1400">
                          <a:effectLst/>
                          <a:latin typeface="+mn-lt"/>
                          <a:cs typeface="Arial" panose="020B0604020202020204" pitchFamily="34" charset="0"/>
                        </a:rPr>
                        <a:t>   RRT-free survival, n (%)</a:t>
                      </a:r>
                      <a:endParaRPr lang="en-US" sz="1400" b="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400" dirty="0">
                          <a:effectLst/>
                          <a:latin typeface="+mn-lt"/>
                          <a:cs typeface="Arial" panose="020B0604020202020204" pitchFamily="34" charset="0"/>
                        </a:rPr>
                        <a:t>      3 (50.0%)</a:t>
                      </a:r>
                      <a:endParaRPr lang="en-US" sz="1400" b="0"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400" dirty="0">
                          <a:effectLst/>
                          <a:latin typeface="+mn-lt"/>
                          <a:cs typeface="Arial" panose="020B0604020202020204" pitchFamily="34" charset="0"/>
                        </a:rPr>
                        <a:t>      1 (50.0%)</a:t>
                      </a:r>
                      <a:endParaRPr lang="en-US" sz="1400" b="0"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400" dirty="0">
                          <a:effectLst/>
                          <a:latin typeface="+mn-lt"/>
                          <a:cs typeface="Arial" panose="020B0604020202020204" pitchFamily="34" charset="0"/>
                        </a:rPr>
                        <a:t>      1 (50.0%)</a:t>
                      </a:r>
                      <a:endParaRPr lang="en-US" sz="1400" b="0"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400" dirty="0">
                          <a:effectLst/>
                          <a:latin typeface="+mn-lt"/>
                          <a:cs typeface="Arial" panose="020B0604020202020204" pitchFamily="34" charset="0"/>
                        </a:rPr>
                        <a:t>N/A</a:t>
                      </a:r>
                      <a:endParaRPr lang="en-US" sz="1400" b="0" dirty="0">
                        <a:effectLst/>
                        <a:latin typeface="+mn-lt"/>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407401063"/>
                  </a:ext>
                </a:extLst>
              </a:tr>
              <a:tr h="270135">
                <a:tc>
                  <a:txBody>
                    <a:bodyPr/>
                    <a:lstStyle/>
                    <a:p>
                      <a:pPr marL="0" marR="0">
                        <a:lnSpc>
                          <a:spcPct val="150000"/>
                        </a:lnSpc>
                        <a:spcBef>
                          <a:spcPts val="0"/>
                        </a:spcBef>
                        <a:spcAft>
                          <a:spcPts val="0"/>
                        </a:spcAft>
                      </a:pPr>
                      <a:r>
                        <a:rPr lang="en-US" sz="1400" dirty="0">
                          <a:effectLst/>
                          <a:latin typeface="+mn-lt"/>
                          <a:cs typeface="Arial" panose="020B0604020202020204" pitchFamily="34" charset="0"/>
                        </a:rPr>
                        <a:t> </a:t>
                      </a:r>
                      <a:endParaRPr lang="en-US" sz="1400" b="0"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400">
                          <a:effectLst/>
                          <a:latin typeface="+mn-lt"/>
                          <a:cs typeface="Arial" panose="020B0604020202020204" pitchFamily="34" charset="0"/>
                        </a:rPr>
                        <a:t> </a:t>
                      </a:r>
                      <a:endParaRPr lang="en-US" sz="1400" b="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400" dirty="0">
                          <a:effectLst/>
                          <a:latin typeface="+mn-lt"/>
                          <a:cs typeface="Arial" panose="020B0604020202020204" pitchFamily="34" charset="0"/>
                        </a:rPr>
                        <a:t> </a:t>
                      </a:r>
                      <a:endParaRPr lang="en-US" sz="1400" b="0"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400" dirty="0">
                          <a:effectLst/>
                          <a:latin typeface="+mn-lt"/>
                          <a:cs typeface="Arial" panose="020B0604020202020204" pitchFamily="34" charset="0"/>
                        </a:rPr>
                        <a:t> </a:t>
                      </a:r>
                      <a:endParaRPr lang="en-US" sz="1400" b="0"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400">
                          <a:effectLst/>
                          <a:latin typeface="+mn-lt"/>
                          <a:cs typeface="Arial" panose="020B0604020202020204" pitchFamily="34" charset="0"/>
                        </a:rPr>
                        <a:t> </a:t>
                      </a:r>
                      <a:endParaRPr lang="en-US" sz="1400" b="0">
                        <a:effectLst/>
                        <a:latin typeface="+mn-lt"/>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638630626"/>
                  </a:ext>
                </a:extLst>
              </a:tr>
              <a:tr h="270135">
                <a:tc>
                  <a:txBody>
                    <a:bodyPr/>
                    <a:lstStyle/>
                    <a:p>
                      <a:pPr marL="0" marR="0">
                        <a:lnSpc>
                          <a:spcPct val="150000"/>
                        </a:lnSpc>
                        <a:spcBef>
                          <a:spcPts val="0"/>
                        </a:spcBef>
                        <a:spcAft>
                          <a:spcPts val="0"/>
                        </a:spcAft>
                      </a:pPr>
                      <a:r>
                        <a:rPr lang="en-US" sz="1400" dirty="0">
                          <a:effectLst/>
                          <a:latin typeface="+mn-lt"/>
                          <a:cs typeface="Arial" panose="020B0604020202020204" pitchFamily="34" charset="0"/>
                        </a:rPr>
                        <a:t>Early-onset SRC</a:t>
                      </a:r>
                      <a:endParaRPr lang="en-US" sz="1400" b="0"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400" dirty="0">
                          <a:effectLst/>
                          <a:latin typeface="+mn-lt"/>
                          <a:cs typeface="Arial" panose="020B0604020202020204" pitchFamily="34" charset="0"/>
                        </a:rPr>
                        <a:t>N = 42</a:t>
                      </a:r>
                      <a:endParaRPr lang="en-US" sz="1400" b="0"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400" dirty="0">
                          <a:effectLst/>
                          <a:latin typeface="+mn-lt"/>
                          <a:cs typeface="Arial" panose="020B0604020202020204" pitchFamily="34" charset="0"/>
                        </a:rPr>
                        <a:t>N = 36</a:t>
                      </a:r>
                      <a:endParaRPr lang="en-US" sz="1400" b="0"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400" dirty="0">
                          <a:effectLst/>
                          <a:latin typeface="+mn-lt"/>
                          <a:cs typeface="Arial" panose="020B0604020202020204" pitchFamily="34" charset="0"/>
                        </a:rPr>
                        <a:t>N = 31</a:t>
                      </a:r>
                      <a:endParaRPr lang="en-US" sz="1400" b="0"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400" dirty="0">
                          <a:effectLst/>
                          <a:latin typeface="+mn-lt"/>
                          <a:cs typeface="Arial" panose="020B0604020202020204" pitchFamily="34" charset="0"/>
                        </a:rPr>
                        <a:t>N = 26</a:t>
                      </a:r>
                      <a:endParaRPr lang="en-US" sz="1400" b="0" dirty="0">
                        <a:effectLst/>
                        <a:latin typeface="+mn-lt"/>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758383184"/>
                  </a:ext>
                </a:extLst>
              </a:tr>
              <a:tr h="270135">
                <a:tc>
                  <a:txBody>
                    <a:bodyPr/>
                    <a:lstStyle/>
                    <a:p>
                      <a:pPr marL="0" marR="0">
                        <a:lnSpc>
                          <a:spcPct val="150000"/>
                        </a:lnSpc>
                        <a:spcBef>
                          <a:spcPts val="0"/>
                        </a:spcBef>
                        <a:spcAft>
                          <a:spcPts val="0"/>
                        </a:spcAft>
                      </a:pPr>
                      <a:r>
                        <a:rPr lang="en-US" sz="1400" dirty="0">
                          <a:effectLst/>
                          <a:latin typeface="+mn-lt"/>
                          <a:cs typeface="Arial" panose="020B0604020202020204" pitchFamily="34" charset="0"/>
                        </a:rPr>
                        <a:t>   Death, n (%)</a:t>
                      </a:r>
                      <a:endParaRPr lang="en-US" sz="1400" b="0"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400">
                          <a:effectLst/>
                          <a:latin typeface="+mn-lt"/>
                          <a:cs typeface="Arial" panose="020B0604020202020204" pitchFamily="34" charset="0"/>
                        </a:rPr>
                        <a:t>       4  (9.5%)</a:t>
                      </a:r>
                      <a:endParaRPr lang="en-US" sz="1400" b="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400" dirty="0">
                          <a:effectLst/>
                          <a:latin typeface="+mn-lt"/>
                          <a:cs typeface="Arial" panose="020B0604020202020204" pitchFamily="34" charset="0"/>
                        </a:rPr>
                        <a:t>     4 (11.1%)</a:t>
                      </a:r>
                      <a:endParaRPr lang="en-US" sz="1400" b="0"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400" dirty="0">
                          <a:effectLst/>
                          <a:latin typeface="+mn-lt"/>
                          <a:cs typeface="Arial" panose="020B0604020202020204" pitchFamily="34" charset="0"/>
                        </a:rPr>
                        <a:t>   2 (6.5%)</a:t>
                      </a:r>
                      <a:endParaRPr lang="en-US" sz="1400" b="0"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400" dirty="0">
                          <a:effectLst/>
                          <a:latin typeface="+mn-lt"/>
                          <a:cs typeface="Arial" panose="020B0604020202020204" pitchFamily="34" charset="0"/>
                        </a:rPr>
                        <a:t>   1 (3.8%)</a:t>
                      </a:r>
                      <a:endParaRPr lang="en-US" sz="1400" b="0" dirty="0">
                        <a:effectLst/>
                        <a:latin typeface="+mn-lt"/>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170425378"/>
                  </a:ext>
                </a:extLst>
              </a:tr>
              <a:tr h="270135">
                <a:tc>
                  <a:txBody>
                    <a:bodyPr/>
                    <a:lstStyle/>
                    <a:p>
                      <a:pPr marL="0" marR="0">
                        <a:lnSpc>
                          <a:spcPct val="150000"/>
                        </a:lnSpc>
                        <a:spcBef>
                          <a:spcPts val="0"/>
                        </a:spcBef>
                        <a:spcAft>
                          <a:spcPts val="0"/>
                        </a:spcAft>
                      </a:pPr>
                      <a:r>
                        <a:rPr lang="en-US" sz="1400" dirty="0">
                          <a:effectLst/>
                          <a:latin typeface="+mn-lt"/>
                          <a:cs typeface="Arial" panose="020B0604020202020204" pitchFamily="34" charset="0"/>
                        </a:rPr>
                        <a:t>   RRT, n (%)</a:t>
                      </a:r>
                      <a:endParaRPr lang="en-US" sz="1400" b="0"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400" dirty="0">
                          <a:effectLst/>
                          <a:latin typeface="+mn-lt"/>
                          <a:cs typeface="Arial" panose="020B0604020202020204" pitchFamily="34" charset="0"/>
                        </a:rPr>
                        <a:t>      16 (38.1%)</a:t>
                      </a:r>
                      <a:endParaRPr lang="en-US" sz="1400" b="0"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400" dirty="0">
                          <a:effectLst/>
                          <a:latin typeface="+mn-lt"/>
                          <a:cs typeface="Arial" panose="020B0604020202020204" pitchFamily="34" charset="0"/>
                        </a:rPr>
                        <a:t>   10 (27.8%)</a:t>
                      </a:r>
                      <a:endParaRPr lang="en-US" sz="1400" b="0"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400" dirty="0">
                          <a:effectLst/>
                          <a:latin typeface="+mn-lt"/>
                          <a:cs typeface="Arial" panose="020B0604020202020204" pitchFamily="34" charset="0"/>
                        </a:rPr>
                        <a:t>    9 (29.0%)</a:t>
                      </a:r>
                      <a:endParaRPr lang="en-US" sz="1400" b="0"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400" dirty="0">
                          <a:effectLst/>
                          <a:latin typeface="+mn-lt"/>
                          <a:cs typeface="Arial" panose="020B0604020202020204" pitchFamily="34" charset="0"/>
                        </a:rPr>
                        <a:t>     8 (30.8%)</a:t>
                      </a:r>
                      <a:endParaRPr lang="en-US" sz="1400" b="0" dirty="0">
                        <a:effectLst/>
                        <a:latin typeface="+mn-lt"/>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531660356"/>
                  </a:ext>
                </a:extLst>
              </a:tr>
              <a:tr h="270135">
                <a:tc>
                  <a:txBody>
                    <a:bodyPr/>
                    <a:lstStyle/>
                    <a:p>
                      <a:pPr marL="0" marR="0">
                        <a:lnSpc>
                          <a:spcPct val="150000"/>
                        </a:lnSpc>
                        <a:spcBef>
                          <a:spcPts val="0"/>
                        </a:spcBef>
                        <a:spcAft>
                          <a:spcPts val="0"/>
                        </a:spcAft>
                      </a:pPr>
                      <a:r>
                        <a:rPr lang="en-US" sz="1400" dirty="0">
                          <a:effectLst/>
                          <a:latin typeface="+mn-lt"/>
                          <a:cs typeface="Arial" panose="020B0604020202020204" pitchFamily="34" charset="0"/>
                        </a:rPr>
                        <a:t>   RRT-free survival (%)</a:t>
                      </a:r>
                      <a:endParaRPr lang="en-US" sz="1400" b="0"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400">
                          <a:effectLst/>
                          <a:latin typeface="+mn-lt"/>
                          <a:cs typeface="Arial" panose="020B0604020202020204" pitchFamily="34" charset="0"/>
                        </a:rPr>
                        <a:t>      22 (52.4%)</a:t>
                      </a:r>
                      <a:endParaRPr lang="en-US" sz="1400" b="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400" dirty="0">
                          <a:effectLst/>
                          <a:latin typeface="+mn-lt"/>
                          <a:cs typeface="Arial" panose="020B0604020202020204" pitchFamily="34" charset="0"/>
                        </a:rPr>
                        <a:t>   22 (61.1%)</a:t>
                      </a:r>
                      <a:endParaRPr lang="en-US" sz="1400" b="0"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400" dirty="0">
                          <a:effectLst/>
                          <a:latin typeface="+mn-lt"/>
                          <a:cs typeface="Arial" panose="020B0604020202020204" pitchFamily="34" charset="0"/>
                        </a:rPr>
                        <a:t>   20 (64.5%)</a:t>
                      </a:r>
                      <a:endParaRPr lang="en-US" sz="1400" b="0"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400" dirty="0">
                          <a:effectLst/>
                          <a:latin typeface="+mn-lt"/>
                          <a:cs typeface="Arial" panose="020B0604020202020204" pitchFamily="34" charset="0"/>
                        </a:rPr>
                        <a:t>    17 (65.4%)</a:t>
                      </a:r>
                      <a:endParaRPr lang="en-US" sz="1400" b="0" dirty="0">
                        <a:effectLst/>
                        <a:latin typeface="+mn-lt"/>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836407355"/>
                  </a:ext>
                </a:extLst>
              </a:tr>
              <a:tr h="270135">
                <a:tc>
                  <a:txBody>
                    <a:bodyPr/>
                    <a:lstStyle/>
                    <a:p>
                      <a:pPr marL="0" marR="0">
                        <a:lnSpc>
                          <a:spcPct val="150000"/>
                        </a:lnSpc>
                        <a:spcBef>
                          <a:spcPts val="0"/>
                        </a:spcBef>
                        <a:spcAft>
                          <a:spcPts val="0"/>
                        </a:spcAft>
                      </a:pPr>
                      <a:r>
                        <a:rPr lang="en-US" sz="1400" dirty="0">
                          <a:effectLst/>
                          <a:latin typeface="+mn-lt"/>
                          <a:cs typeface="Arial" panose="020B0604020202020204" pitchFamily="34" charset="0"/>
                        </a:rPr>
                        <a:t> </a:t>
                      </a:r>
                      <a:endParaRPr lang="en-US" sz="1400" b="0"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400" dirty="0">
                          <a:effectLst/>
                          <a:latin typeface="+mn-lt"/>
                          <a:cs typeface="Arial" panose="020B0604020202020204" pitchFamily="34" charset="0"/>
                        </a:rPr>
                        <a:t> </a:t>
                      </a:r>
                      <a:endParaRPr lang="en-US" sz="1400" b="0"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400">
                          <a:effectLst/>
                          <a:latin typeface="+mn-lt"/>
                          <a:cs typeface="Arial" panose="020B0604020202020204" pitchFamily="34" charset="0"/>
                        </a:rPr>
                        <a:t> </a:t>
                      </a:r>
                      <a:endParaRPr lang="en-US" sz="1400" b="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400" dirty="0">
                          <a:effectLst/>
                          <a:latin typeface="+mn-lt"/>
                          <a:cs typeface="Arial" panose="020B0604020202020204" pitchFamily="34" charset="0"/>
                        </a:rPr>
                        <a:t> </a:t>
                      </a:r>
                      <a:endParaRPr lang="en-US" sz="1400" b="0"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400" dirty="0">
                          <a:effectLst/>
                          <a:latin typeface="+mn-lt"/>
                          <a:cs typeface="Arial" panose="020B0604020202020204" pitchFamily="34" charset="0"/>
                        </a:rPr>
                        <a:t> </a:t>
                      </a:r>
                      <a:endParaRPr lang="en-US" sz="1400" b="0" dirty="0">
                        <a:effectLst/>
                        <a:latin typeface="+mn-lt"/>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578998670"/>
                  </a:ext>
                </a:extLst>
              </a:tr>
              <a:tr h="398910">
                <a:tc>
                  <a:txBody>
                    <a:bodyPr/>
                    <a:lstStyle/>
                    <a:p>
                      <a:pPr marL="0" marR="0" algn="l">
                        <a:lnSpc>
                          <a:spcPct val="100000"/>
                        </a:lnSpc>
                        <a:spcBef>
                          <a:spcPts val="0"/>
                        </a:spcBef>
                        <a:spcAft>
                          <a:spcPts val="0"/>
                        </a:spcAft>
                      </a:pPr>
                      <a:endParaRPr lang="en-US" sz="1400" dirty="0">
                        <a:effectLst/>
                        <a:latin typeface="+mn-lt"/>
                        <a:cs typeface="Arial" panose="020B0604020202020204" pitchFamily="34" charset="0"/>
                      </a:endParaRPr>
                    </a:p>
                    <a:p>
                      <a:pPr marL="0" marR="0" algn="l">
                        <a:lnSpc>
                          <a:spcPct val="100000"/>
                        </a:lnSpc>
                        <a:spcBef>
                          <a:spcPts val="0"/>
                        </a:spcBef>
                        <a:spcAft>
                          <a:spcPts val="0"/>
                        </a:spcAft>
                      </a:pPr>
                      <a:r>
                        <a:rPr lang="en-US" sz="1400" dirty="0">
                          <a:effectLst/>
                          <a:latin typeface="+mn-lt"/>
                          <a:cs typeface="Arial" panose="020B0604020202020204" pitchFamily="34" charset="0"/>
                        </a:rPr>
                        <a:t>Odds ratio (95% CI)</a:t>
                      </a:r>
                    </a:p>
                  </a:txBody>
                  <a:tcPr marL="68580" marR="68580" marT="0" marB="0"/>
                </a:tc>
                <a:tc>
                  <a:txBody>
                    <a:bodyPr/>
                    <a:lstStyle/>
                    <a:p>
                      <a:endParaRPr lang="en-US" sz="1400" dirty="0">
                        <a:latin typeface="+mn-lt"/>
                        <a:cs typeface="Arial" panose="020B0604020202020204" pitchFamily="34" charset="0"/>
                      </a:endParaRPr>
                    </a:p>
                  </a:txBody>
                  <a:tcPr marL="68580" marR="68580" marT="0" marB="0"/>
                </a:tc>
                <a:tc>
                  <a:txBody>
                    <a:bodyPr/>
                    <a:lstStyle/>
                    <a:p>
                      <a:pPr marL="0" marR="0" algn="ctr">
                        <a:lnSpc>
                          <a:spcPct val="100000"/>
                        </a:lnSpc>
                        <a:spcBef>
                          <a:spcPts val="0"/>
                        </a:spcBef>
                        <a:spcAft>
                          <a:spcPts val="0"/>
                        </a:spcAft>
                      </a:pPr>
                      <a:endParaRPr lang="en-US" sz="1400" b="0"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00000"/>
                        </a:lnSpc>
                        <a:spcBef>
                          <a:spcPts val="0"/>
                        </a:spcBef>
                        <a:spcAft>
                          <a:spcPts val="0"/>
                        </a:spcAft>
                      </a:pPr>
                      <a:endParaRPr lang="en-US" sz="1400" b="0"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00000"/>
                        </a:lnSpc>
                        <a:spcBef>
                          <a:spcPts val="0"/>
                        </a:spcBef>
                        <a:spcAft>
                          <a:spcPts val="0"/>
                        </a:spcAft>
                      </a:pPr>
                      <a:endParaRPr lang="en-US" sz="1400" b="0" dirty="0">
                        <a:effectLst/>
                        <a:latin typeface="+mn-lt"/>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848100710"/>
                  </a:ext>
                </a:extLst>
              </a:tr>
              <a:tr h="398910">
                <a:tc>
                  <a:txBody>
                    <a:bodyPr/>
                    <a:lstStyle/>
                    <a:p>
                      <a:pPr marL="0" marR="0" algn="l">
                        <a:lnSpc>
                          <a:spcPct val="100000"/>
                        </a:lnSpc>
                        <a:spcBef>
                          <a:spcPts val="0"/>
                        </a:spcBef>
                        <a:spcAft>
                          <a:spcPts val="0"/>
                        </a:spcAft>
                      </a:pPr>
                      <a:endParaRPr lang="en-US" sz="1400" dirty="0">
                        <a:effectLst/>
                        <a:latin typeface="+mn-lt"/>
                        <a:cs typeface="Arial" panose="020B0604020202020204" pitchFamily="34" charset="0"/>
                      </a:endParaRPr>
                    </a:p>
                    <a:p>
                      <a:pPr marL="0" marR="0" algn="l">
                        <a:lnSpc>
                          <a:spcPct val="100000"/>
                        </a:lnSpc>
                        <a:spcBef>
                          <a:spcPts val="0"/>
                        </a:spcBef>
                        <a:spcAft>
                          <a:spcPts val="0"/>
                        </a:spcAft>
                      </a:pPr>
                      <a:r>
                        <a:rPr lang="en-US" sz="1400" dirty="0">
                          <a:effectLst/>
                          <a:latin typeface="+mn-lt"/>
                          <a:cs typeface="Arial" panose="020B0604020202020204" pitchFamily="34" charset="0"/>
                        </a:rPr>
                        <a:t>  Death (late vs. early)</a:t>
                      </a:r>
                      <a:endParaRPr lang="en-US" sz="1400" b="0"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00000"/>
                        </a:lnSpc>
                        <a:spcBef>
                          <a:spcPts val="0"/>
                        </a:spcBef>
                        <a:spcAft>
                          <a:spcPts val="0"/>
                        </a:spcAft>
                      </a:pPr>
                      <a:endParaRPr lang="en-US" sz="1400" dirty="0">
                        <a:effectLst/>
                        <a:latin typeface="+mn-lt"/>
                        <a:cs typeface="Arial" panose="020B0604020202020204" pitchFamily="34" charset="0"/>
                      </a:endParaRPr>
                    </a:p>
                    <a:p>
                      <a:pPr marL="0" marR="0" algn="ctr">
                        <a:lnSpc>
                          <a:spcPct val="100000"/>
                        </a:lnSpc>
                        <a:spcBef>
                          <a:spcPts val="0"/>
                        </a:spcBef>
                        <a:spcAft>
                          <a:spcPts val="0"/>
                        </a:spcAft>
                      </a:pPr>
                      <a:r>
                        <a:rPr lang="en-US" sz="1400" dirty="0">
                          <a:effectLst/>
                          <a:latin typeface="+mn-lt"/>
                          <a:cs typeface="Arial" panose="020B0604020202020204" pitchFamily="34" charset="0"/>
                        </a:rPr>
                        <a:t>1.83 (0.15 – 22.37)</a:t>
                      </a:r>
                      <a:endParaRPr lang="en-US" sz="1400" b="0"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00000"/>
                        </a:lnSpc>
                        <a:spcBef>
                          <a:spcPts val="0"/>
                        </a:spcBef>
                        <a:spcAft>
                          <a:spcPts val="0"/>
                        </a:spcAft>
                      </a:pPr>
                      <a:endParaRPr lang="en-US" sz="1400" dirty="0">
                        <a:effectLst/>
                        <a:latin typeface="+mn-lt"/>
                        <a:cs typeface="Arial" panose="020B0604020202020204" pitchFamily="34" charset="0"/>
                      </a:endParaRPr>
                    </a:p>
                    <a:p>
                      <a:pPr marL="0" marR="0" algn="ctr">
                        <a:lnSpc>
                          <a:spcPct val="100000"/>
                        </a:lnSpc>
                        <a:spcBef>
                          <a:spcPts val="0"/>
                        </a:spcBef>
                        <a:spcAft>
                          <a:spcPts val="0"/>
                        </a:spcAft>
                      </a:pPr>
                      <a:r>
                        <a:rPr lang="en-US" sz="1400" dirty="0">
                          <a:effectLst/>
                          <a:latin typeface="+mn-lt"/>
                          <a:cs typeface="Arial" panose="020B0604020202020204" pitchFamily="34" charset="0"/>
                        </a:rPr>
                        <a:t>--</a:t>
                      </a:r>
                      <a:endParaRPr lang="en-US" sz="1400" b="0"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00000"/>
                        </a:lnSpc>
                        <a:spcBef>
                          <a:spcPts val="0"/>
                        </a:spcBef>
                        <a:spcAft>
                          <a:spcPts val="0"/>
                        </a:spcAft>
                      </a:pPr>
                      <a:endParaRPr lang="en-US" sz="1400" dirty="0">
                        <a:effectLst/>
                        <a:latin typeface="+mn-lt"/>
                        <a:cs typeface="Arial" panose="020B0604020202020204" pitchFamily="34" charset="0"/>
                      </a:endParaRPr>
                    </a:p>
                    <a:p>
                      <a:pPr marL="0" marR="0" algn="ctr">
                        <a:lnSpc>
                          <a:spcPct val="100000"/>
                        </a:lnSpc>
                        <a:spcBef>
                          <a:spcPts val="0"/>
                        </a:spcBef>
                        <a:spcAft>
                          <a:spcPts val="0"/>
                        </a:spcAft>
                      </a:pPr>
                      <a:r>
                        <a:rPr lang="en-US" sz="1400" dirty="0">
                          <a:effectLst/>
                          <a:latin typeface="+mn-lt"/>
                          <a:cs typeface="Arial" panose="020B0604020202020204" pitchFamily="34" charset="0"/>
                        </a:rPr>
                        <a:t>--</a:t>
                      </a:r>
                      <a:endParaRPr lang="en-US" sz="1400" b="0"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00000"/>
                        </a:lnSpc>
                        <a:spcBef>
                          <a:spcPts val="0"/>
                        </a:spcBef>
                        <a:spcAft>
                          <a:spcPts val="0"/>
                        </a:spcAft>
                      </a:pPr>
                      <a:endParaRPr lang="en-US" sz="1400" dirty="0">
                        <a:effectLst/>
                        <a:latin typeface="+mn-lt"/>
                        <a:cs typeface="Arial" panose="020B0604020202020204" pitchFamily="34" charset="0"/>
                      </a:endParaRPr>
                    </a:p>
                    <a:p>
                      <a:pPr marL="0" marR="0" algn="ctr">
                        <a:lnSpc>
                          <a:spcPct val="100000"/>
                        </a:lnSpc>
                        <a:spcBef>
                          <a:spcPts val="0"/>
                        </a:spcBef>
                        <a:spcAft>
                          <a:spcPts val="0"/>
                        </a:spcAft>
                      </a:pPr>
                      <a:r>
                        <a:rPr lang="en-US" sz="1400" dirty="0">
                          <a:effectLst/>
                          <a:latin typeface="+mn-lt"/>
                          <a:cs typeface="Arial" panose="020B0604020202020204" pitchFamily="34" charset="0"/>
                        </a:rPr>
                        <a:t>--</a:t>
                      </a:r>
                      <a:endParaRPr lang="en-US" sz="1400" b="0" dirty="0">
                        <a:effectLst/>
                        <a:latin typeface="+mn-lt"/>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92789691"/>
                  </a:ext>
                </a:extLst>
              </a:tr>
              <a:tr h="398910">
                <a:tc>
                  <a:txBody>
                    <a:bodyPr/>
                    <a:lstStyle/>
                    <a:p>
                      <a:pPr marL="0" marR="0" algn="l">
                        <a:lnSpc>
                          <a:spcPct val="100000"/>
                        </a:lnSpc>
                        <a:spcBef>
                          <a:spcPts val="0"/>
                        </a:spcBef>
                        <a:spcAft>
                          <a:spcPts val="0"/>
                        </a:spcAft>
                      </a:pPr>
                      <a:endParaRPr lang="en-US" sz="1400" b="0" dirty="0">
                        <a:effectLst/>
                        <a:latin typeface="+mn-lt"/>
                        <a:ea typeface="Times New Roman" panose="02020603050405020304" pitchFamily="18" charset="0"/>
                        <a:cs typeface="Arial" panose="020B0604020202020204" pitchFamily="34" charset="0"/>
                      </a:endParaRPr>
                    </a:p>
                    <a:p>
                      <a:pPr marL="0" marR="0" algn="l">
                        <a:lnSpc>
                          <a:spcPct val="100000"/>
                        </a:lnSpc>
                        <a:spcBef>
                          <a:spcPts val="0"/>
                        </a:spcBef>
                        <a:spcAft>
                          <a:spcPts val="0"/>
                        </a:spcAft>
                      </a:pPr>
                      <a:r>
                        <a:rPr lang="en-US" sz="1400" b="1" dirty="0">
                          <a:effectLst/>
                          <a:latin typeface="+mn-lt"/>
                          <a:ea typeface="Times New Roman" panose="02020603050405020304" pitchFamily="18" charset="0"/>
                          <a:cs typeface="Arial" panose="020B0604020202020204" pitchFamily="34" charset="0"/>
                        </a:rPr>
                        <a:t>  RRT (late vs. early)</a:t>
                      </a:r>
                    </a:p>
                  </a:txBody>
                  <a:tcPr marL="68580" marR="68580" marT="0" marB="0"/>
                </a:tc>
                <a:tc>
                  <a:txBody>
                    <a:bodyPr/>
                    <a:lstStyle/>
                    <a:p>
                      <a:pPr marL="0" marR="0" algn="ctr">
                        <a:lnSpc>
                          <a:spcPct val="100000"/>
                        </a:lnSpc>
                        <a:spcBef>
                          <a:spcPts val="0"/>
                        </a:spcBef>
                        <a:spcAft>
                          <a:spcPts val="0"/>
                        </a:spcAft>
                      </a:pPr>
                      <a:endParaRPr lang="en-US" sz="1400" dirty="0">
                        <a:effectLst/>
                        <a:latin typeface="+mn-lt"/>
                        <a:cs typeface="Arial" panose="020B0604020202020204" pitchFamily="34" charset="0"/>
                      </a:endParaRPr>
                    </a:p>
                    <a:p>
                      <a:pPr marL="0" marR="0" algn="ctr">
                        <a:lnSpc>
                          <a:spcPct val="100000"/>
                        </a:lnSpc>
                        <a:spcBef>
                          <a:spcPts val="0"/>
                        </a:spcBef>
                        <a:spcAft>
                          <a:spcPts val="0"/>
                        </a:spcAft>
                      </a:pPr>
                      <a:r>
                        <a:rPr lang="en-US" sz="1400" dirty="0">
                          <a:effectLst/>
                          <a:latin typeface="+mn-lt"/>
                          <a:cs typeface="Arial" panose="020B0604020202020204" pitchFamily="34" charset="0"/>
                        </a:rPr>
                        <a:t>0.92 (0.14 – 6.14)</a:t>
                      </a:r>
                    </a:p>
                  </a:txBody>
                  <a:tcPr marL="68580" marR="68580" marT="0" marB="0"/>
                </a:tc>
                <a:tc>
                  <a:txBody>
                    <a:bodyPr/>
                    <a:lstStyle/>
                    <a:p>
                      <a:pPr marL="0" marR="0" algn="ctr">
                        <a:lnSpc>
                          <a:spcPct val="100000"/>
                        </a:lnSpc>
                        <a:spcBef>
                          <a:spcPts val="0"/>
                        </a:spcBef>
                        <a:spcAft>
                          <a:spcPts val="0"/>
                        </a:spcAft>
                      </a:pPr>
                      <a:endParaRPr lang="en-US" sz="1400" b="0" dirty="0">
                        <a:effectLst/>
                        <a:latin typeface="+mn-lt"/>
                        <a:ea typeface="Times New Roman" panose="02020603050405020304" pitchFamily="18" charset="0"/>
                        <a:cs typeface="Arial" panose="020B0604020202020204" pitchFamily="34" charset="0"/>
                      </a:endParaRPr>
                    </a:p>
                    <a:p>
                      <a:pPr marL="0" marR="0" algn="ctr">
                        <a:lnSpc>
                          <a:spcPct val="100000"/>
                        </a:lnSpc>
                        <a:spcBef>
                          <a:spcPts val="0"/>
                        </a:spcBef>
                        <a:spcAft>
                          <a:spcPts val="0"/>
                        </a:spcAft>
                      </a:pPr>
                      <a:r>
                        <a:rPr lang="en-US" sz="1400" b="0" dirty="0">
                          <a:effectLst/>
                          <a:latin typeface="+mn-lt"/>
                          <a:ea typeface="Times New Roman" panose="02020603050405020304" pitchFamily="18" charset="0"/>
                          <a:cs typeface="Arial" panose="020B0604020202020204" pitchFamily="34" charset="0"/>
                        </a:rPr>
                        <a:t>--</a:t>
                      </a:r>
                    </a:p>
                  </a:txBody>
                  <a:tcPr marL="68580" marR="68580" marT="0" marB="0"/>
                </a:tc>
                <a:tc>
                  <a:txBody>
                    <a:bodyPr/>
                    <a:lstStyle/>
                    <a:p>
                      <a:pPr marL="0" marR="0" algn="ctr">
                        <a:lnSpc>
                          <a:spcPct val="100000"/>
                        </a:lnSpc>
                        <a:spcBef>
                          <a:spcPts val="0"/>
                        </a:spcBef>
                        <a:spcAft>
                          <a:spcPts val="0"/>
                        </a:spcAft>
                      </a:pPr>
                      <a:endParaRPr lang="en-US" sz="1400" b="0" dirty="0">
                        <a:effectLst/>
                        <a:latin typeface="+mn-lt"/>
                        <a:ea typeface="Times New Roman" panose="02020603050405020304" pitchFamily="18" charset="0"/>
                        <a:cs typeface="Arial" panose="020B0604020202020204" pitchFamily="34" charset="0"/>
                      </a:endParaRPr>
                    </a:p>
                    <a:p>
                      <a:pPr marL="0" marR="0" algn="ctr">
                        <a:lnSpc>
                          <a:spcPct val="100000"/>
                        </a:lnSpc>
                        <a:spcBef>
                          <a:spcPts val="0"/>
                        </a:spcBef>
                        <a:spcAft>
                          <a:spcPts val="0"/>
                        </a:spcAft>
                      </a:pPr>
                      <a:r>
                        <a:rPr lang="en-US" sz="1400" b="0" dirty="0">
                          <a:effectLst/>
                          <a:latin typeface="+mn-lt"/>
                          <a:ea typeface="Times New Roman" panose="02020603050405020304" pitchFamily="18" charset="0"/>
                          <a:cs typeface="Arial" panose="020B0604020202020204" pitchFamily="34" charset="0"/>
                        </a:rPr>
                        <a:t>--</a:t>
                      </a:r>
                    </a:p>
                  </a:txBody>
                  <a:tcPr marL="68580" marR="68580" marT="0" marB="0"/>
                </a:tc>
                <a:tc>
                  <a:txBody>
                    <a:bodyPr/>
                    <a:lstStyle/>
                    <a:p>
                      <a:pPr marL="0" marR="0" algn="ctr">
                        <a:lnSpc>
                          <a:spcPct val="100000"/>
                        </a:lnSpc>
                        <a:spcBef>
                          <a:spcPts val="0"/>
                        </a:spcBef>
                        <a:spcAft>
                          <a:spcPts val="0"/>
                        </a:spcAft>
                      </a:pPr>
                      <a:endParaRPr lang="en-US" sz="1400" b="0" dirty="0">
                        <a:effectLst/>
                        <a:latin typeface="+mn-lt"/>
                        <a:ea typeface="Times New Roman" panose="02020603050405020304" pitchFamily="18" charset="0"/>
                        <a:cs typeface="Arial" panose="020B0604020202020204" pitchFamily="34" charset="0"/>
                      </a:endParaRPr>
                    </a:p>
                    <a:p>
                      <a:pPr marL="0" marR="0" algn="ctr">
                        <a:lnSpc>
                          <a:spcPct val="100000"/>
                        </a:lnSpc>
                        <a:spcBef>
                          <a:spcPts val="0"/>
                        </a:spcBef>
                        <a:spcAft>
                          <a:spcPts val="0"/>
                        </a:spcAft>
                      </a:pPr>
                      <a:r>
                        <a:rPr lang="en-US" sz="1400" b="0" dirty="0">
                          <a:effectLst/>
                          <a:latin typeface="+mn-lt"/>
                          <a:ea typeface="Times New Roman" panose="02020603050405020304" pitchFamily="18" charset="0"/>
                          <a:cs typeface="Arial" panose="020B0604020202020204" pitchFamily="34" charset="0"/>
                        </a:rPr>
                        <a:t>--</a:t>
                      </a:r>
                    </a:p>
                  </a:txBody>
                  <a:tcPr marL="68580" marR="68580" marT="0" marB="0"/>
                </a:tc>
                <a:extLst>
                  <a:ext uri="{0D108BD9-81ED-4DB2-BD59-A6C34878D82A}">
                    <a16:rowId xmlns:a16="http://schemas.microsoft.com/office/drawing/2014/main" val="2994040480"/>
                  </a:ext>
                </a:extLst>
              </a:tr>
            </a:tbl>
          </a:graphicData>
        </a:graphic>
      </p:graphicFrame>
      <p:sp>
        <p:nvSpPr>
          <p:cNvPr id="5" name="Rectangle 1">
            <a:extLst>
              <a:ext uri="{FF2B5EF4-FFF2-40B4-BE49-F238E27FC236}">
                <a16:creationId xmlns:a16="http://schemas.microsoft.com/office/drawing/2014/main" id="{3C423CFE-4C31-6547-BF5A-3162363944D6}"/>
              </a:ext>
            </a:extLst>
          </p:cNvPr>
          <p:cNvSpPr>
            <a:spLocks noChangeArrowheads="1"/>
          </p:cNvSpPr>
          <p:nvPr/>
        </p:nvSpPr>
        <p:spPr bwMode="auto">
          <a:xfrm>
            <a:off x="609600" y="6009129"/>
            <a:ext cx="406797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a:ln>
                  <a:noFill/>
                </a:ln>
                <a:solidFill>
                  <a:schemeClr val="tx1"/>
                </a:solidFill>
                <a:effectLst/>
                <a:ea typeface="Times New Roman" panose="02020603050405020304" pitchFamily="18" charset="0"/>
                <a:cs typeface="Arial" panose="020B0604020202020204" pitchFamily="34" charset="0"/>
              </a:rPr>
              <a:t>N = number at risk. RRT = renal replacement therapy. </a:t>
            </a:r>
            <a:endParaRPr kumimoji="0" lang="en-US" altLang="en-US" sz="1400" b="0" i="1"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4049774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D3710-FA42-3A41-A180-C726903B53F1}"/>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D5DC8847-8B70-A645-8F3D-B98AC315FAAB}"/>
              </a:ext>
            </a:extLst>
          </p:cNvPr>
          <p:cNvSpPr>
            <a:spLocks noGrp="1"/>
          </p:cNvSpPr>
          <p:nvPr>
            <p:ph idx="1"/>
          </p:nvPr>
        </p:nvSpPr>
        <p:spPr>
          <a:xfrm>
            <a:off x="685800" y="1143000"/>
            <a:ext cx="7696200" cy="4876799"/>
          </a:xfrm>
        </p:spPr>
        <p:txBody>
          <a:bodyPr/>
          <a:lstStyle/>
          <a:p>
            <a:r>
              <a:rPr lang="en-US" dirty="0"/>
              <a:t>Although SRC is generally thought of as an early complication of </a:t>
            </a:r>
            <a:r>
              <a:rPr lang="en-US" dirty="0" err="1"/>
              <a:t>SSc</a:t>
            </a:r>
            <a:r>
              <a:rPr lang="en-US" dirty="0"/>
              <a:t> occurring within 4 years of disease onset, late-onset SRC does infrequently occur (12.5% of total SRC cases in our cohort). </a:t>
            </a:r>
          </a:p>
          <a:p>
            <a:pPr marL="0" indent="0">
              <a:buNone/>
            </a:pPr>
            <a:endParaRPr lang="en-US" sz="1200" dirty="0"/>
          </a:p>
          <a:p>
            <a:r>
              <a:rPr lang="en-US" dirty="0"/>
              <a:t>Anti-RNP antibody seropositivity was significantly increased among late-onset SRC cases compared to early-onset controls, suggesting that patients with this antibody may remain at increased risk for SRC many years into their connective tissue disease.</a:t>
            </a:r>
          </a:p>
          <a:p>
            <a:endParaRPr lang="en-US" sz="1200" dirty="0"/>
          </a:p>
          <a:p>
            <a:r>
              <a:rPr lang="en-US" dirty="0"/>
              <a:t>Corticosteroid exposure and ACE inhibitor use in the month prior to SRC were significantly associated with early-onset SRC compared to late-onset SRC.  </a:t>
            </a:r>
          </a:p>
          <a:p>
            <a:pPr marL="0" indent="0">
              <a:buNone/>
            </a:pPr>
            <a:endParaRPr lang="en-US" sz="1200" dirty="0"/>
          </a:p>
          <a:p>
            <a:r>
              <a:rPr lang="en-US" dirty="0"/>
              <a:t>Late-onset SRC cases did not have significantly different short-term clinical outcomes compared to early-onset controls in regards to risks of death or RRT initiation. </a:t>
            </a:r>
          </a:p>
        </p:txBody>
      </p:sp>
    </p:spTree>
    <p:extLst>
      <p:ext uri="{BB962C8B-B14F-4D97-AF65-F5344CB8AC3E}">
        <p14:creationId xmlns:p14="http://schemas.microsoft.com/office/powerpoint/2010/main" val="2524315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B414B-3EB1-194B-978A-6F89D8DFDBCB}"/>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4E8914D0-9863-8C4B-A4BE-006E86AC0D3D}"/>
              </a:ext>
            </a:extLst>
          </p:cNvPr>
          <p:cNvSpPr>
            <a:spLocks noGrp="1"/>
          </p:cNvSpPr>
          <p:nvPr>
            <p:ph idx="1"/>
          </p:nvPr>
        </p:nvSpPr>
        <p:spPr>
          <a:xfrm>
            <a:off x="801197" y="1621971"/>
            <a:ext cx="7199803" cy="4093029"/>
          </a:xfrm>
        </p:spPr>
        <p:txBody>
          <a:bodyPr/>
          <a:lstStyle/>
          <a:p>
            <a:r>
              <a:rPr lang="en-US" dirty="0"/>
              <a:t>More research is needed to investigate the potential association between anti-RNP antibody and late-onset SRC, as this may affect clinical management of patients with scleroderma overlap disease, especially in regards to corticosteroid use. </a:t>
            </a:r>
          </a:p>
          <a:p>
            <a:endParaRPr lang="en-US" dirty="0"/>
          </a:p>
        </p:txBody>
      </p:sp>
    </p:spTree>
    <p:extLst>
      <p:ext uri="{BB962C8B-B14F-4D97-AF65-F5344CB8AC3E}">
        <p14:creationId xmlns:p14="http://schemas.microsoft.com/office/powerpoint/2010/main" val="3239988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AAFF6-5C88-AF48-9F8F-86662ABF3554}"/>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C6302EAF-1B0D-5A43-A4C4-B5A470906F13}"/>
              </a:ext>
            </a:extLst>
          </p:cNvPr>
          <p:cNvSpPr>
            <a:spLocks noGrp="1"/>
          </p:cNvSpPr>
          <p:nvPr>
            <p:ph idx="1"/>
          </p:nvPr>
        </p:nvSpPr>
        <p:spPr>
          <a:xfrm>
            <a:off x="533400" y="1066800"/>
            <a:ext cx="7903371" cy="5638800"/>
          </a:xfrm>
          <a:solidFill>
            <a:schemeClr val="bg1"/>
          </a:solidFill>
        </p:spPr>
        <p:txBody>
          <a:bodyPr/>
          <a:lstStyle/>
          <a:p>
            <a:pPr marL="457200" indent="-457200">
              <a:buFont typeface="+mj-lt"/>
              <a:buAutoNum type="arabicPeriod"/>
            </a:pPr>
            <a:r>
              <a:rPr lang="en-US" sz="1150" dirty="0"/>
              <a:t>Turk, Matthew, and Janet E. Pope. "The frequency of scleroderma renal crisis over time: a </a:t>
            </a:r>
            <a:r>
              <a:rPr lang="en-US" sz="1150" dirty="0" err="1"/>
              <a:t>metaanalysis</a:t>
            </a:r>
            <a:r>
              <a:rPr lang="en-US" sz="1150" dirty="0"/>
              <a:t>." </a:t>
            </a:r>
            <a:r>
              <a:rPr lang="en-US" sz="1150" i="1" dirty="0"/>
              <a:t>The Journal of Rheumatology</a:t>
            </a:r>
            <a:r>
              <a:rPr lang="en-US" sz="1150" dirty="0"/>
              <a:t> 43.7 (2016): 1350-1355.</a:t>
            </a:r>
          </a:p>
          <a:p>
            <a:pPr marL="457200" indent="-457200">
              <a:buFont typeface="+mj-lt"/>
              <a:buAutoNum type="arabicPeriod"/>
            </a:pPr>
            <a:r>
              <a:rPr lang="en-US" sz="1150" dirty="0"/>
              <a:t>Penn H, Howie AJ, </a:t>
            </a:r>
            <a:r>
              <a:rPr lang="en-US" sz="1150" dirty="0" err="1"/>
              <a:t>Kingdon</a:t>
            </a:r>
            <a:r>
              <a:rPr lang="en-US" sz="1150" dirty="0"/>
              <a:t> EJ, et al. Scleroderma renal crisis: patient characteristics and long-term outcomes. </a:t>
            </a:r>
            <a:r>
              <a:rPr lang="en-US" sz="1150" i="1" dirty="0"/>
              <a:t>QJM</a:t>
            </a:r>
            <a:r>
              <a:rPr lang="en-US" sz="1150" dirty="0"/>
              <a:t>. 2007;100(8):485-494. doi:10.1093/</a:t>
            </a:r>
            <a:r>
              <a:rPr lang="en-US" sz="1150" dirty="0" err="1"/>
              <a:t>qjmed</a:t>
            </a:r>
            <a:r>
              <a:rPr lang="en-US" sz="1150" dirty="0"/>
              <a:t>/hcm052</a:t>
            </a:r>
          </a:p>
          <a:p>
            <a:pPr marL="457200" indent="-457200">
              <a:buFont typeface="+mj-lt"/>
              <a:buAutoNum type="arabicPeriod"/>
            </a:pPr>
            <a:r>
              <a:rPr lang="en-US" sz="1150" dirty="0"/>
              <a:t>Teixeira L, </a:t>
            </a:r>
            <a:r>
              <a:rPr lang="en-US" sz="1150" dirty="0" err="1"/>
              <a:t>Mouthon</a:t>
            </a:r>
            <a:r>
              <a:rPr lang="en-US" sz="1150" dirty="0"/>
              <a:t> L, </a:t>
            </a:r>
            <a:r>
              <a:rPr lang="en-US" sz="1150" dirty="0" err="1"/>
              <a:t>Mahr</a:t>
            </a:r>
            <a:r>
              <a:rPr lang="en-US" sz="1150" dirty="0"/>
              <a:t> A, et al. Mortality and risk factors of scleroderma renal crisis: a French retrospective study of 50 patients. </a:t>
            </a:r>
            <a:r>
              <a:rPr lang="en-US" sz="1150" i="1" dirty="0"/>
              <a:t>Ann Rheum Dis</a:t>
            </a:r>
            <a:r>
              <a:rPr lang="en-US" sz="1150" dirty="0"/>
              <a:t>. 2008;67(1):110-116. doi:10.1136/ard.2006.066985</a:t>
            </a:r>
          </a:p>
          <a:p>
            <a:pPr marL="457200" indent="-457200">
              <a:buFont typeface="+mj-lt"/>
              <a:buAutoNum type="arabicPeriod"/>
            </a:pPr>
            <a:r>
              <a:rPr lang="en-US" sz="1150" dirty="0"/>
              <a:t>Guillevin L, </a:t>
            </a:r>
            <a:r>
              <a:rPr lang="en-US" sz="1150" dirty="0" err="1"/>
              <a:t>Berezne</a:t>
            </a:r>
            <a:r>
              <a:rPr lang="en-US" sz="1150" dirty="0"/>
              <a:t> A, </a:t>
            </a:r>
            <a:r>
              <a:rPr lang="en-US" sz="1150" dirty="0" err="1"/>
              <a:t>Seror</a:t>
            </a:r>
            <a:r>
              <a:rPr lang="en-US" sz="1150" dirty="0"/>
              <a:t> R, et al. Scleroderma renal crisis: a retrospective </a:t>
            </a:r>
            <a:r>
              <a:rPr lang="en-US" sz="1150" dirty="0" err="1"/>
              <a:t>multicentre</a:t>
            </a:r>
            <a:r>
              <a:rPr lang="en-US" sz="1150" dirty="0"/>
              <a:t> study on 91 patients and 427 controls. </a:t>
            </a:r>
            <a:r>
              <a:rPr lang="en-US" sz="1150" i="1" dirty="0"/>
              <a:t>Rheumatology</a:t>
            </a:r>
            <a:r>
              <a:rPr lang="en-US" sz="1150" dirty="0"/>
              <a:t>. 2012;51(3):460-467. doi:10.1093/rheumatology/ker271</a:t>
            </a:r>
          </a:p>
          <a:p>
            <a:pPr marL="457200" indent="-457200">
              <a:buFont typeface="+mj-lt"/>
              <a:buAutoNum type="arabicPeriod"/>
            </a:pPr>
            <a:r>
              <a:rPr lang="en-US" sz="1150" dirty="0"/>
              <a:t>Steen, Virginia D. "Scleroderma renal crisis." </a:t>
            </a:r>
            <a:r>
              <a:rPr lang="en-US" sz="1150" i="1" dirty="0"/>
              <a:t>Rheumatic Disease Clinics</a:t>
            </a:r>
            <a:r>
              <a:rPr lang="en-US" sz="1150" dirty="0"/>
              <a:t> 29.2 (2003): 315-333.</a:t>
            </a:r>
          </a:p>
          <a:p>
            <a:pPr marL="457200" indent="-457200">
              <a:buFont typeface="+mj-lt"/>
              <a:buAutoNum type="arabicPeriod"/>
            </a:pPr>
            <a:r>
              <a:rPr lang="en-US" sz="1150" dirty="0"/>
              <a:t>Chen, Ching-Yang, et al. "Delayed onset of posterior reversible encephalopathy syndrome in a case of scleroderma renal crisis with maintenance hemodialysis: Case report and literature review." </a:t>
            </a:r>
            <a:r>
              <a:rPr lang="en-US" sz="1150" i="1" dirty="0"/>
              <a:t>Medicine</a:t>
            </a:r>
            <a:r>
              <a:rPr lang="en-US" sz="1150" dirty="0"/>
              <a:t> 95.52 (2016).</a:t>
            </a:r>
          </a:p>
          <a:p>
            <a:pPr marL="457200" indent="-457200">
              <a:buFont typeface="+mj-lt"/>
              <a:buAutoNum type="arabicPeriod"/>
            </a:pPr>
            <a:r>
              <a:rPr lang="en-US" sz="1150" dirty="0"/>
              <a:t>Hogan, Patricia, and Dustin Little. "Late-onset scleroderma renal crisis." </a:t>
            </a:r>
            <a:r>
              <a:rPr lang="en-US" sz="1150" i="1" dirty="0"/>
              <a:t>American Journal of Kidney Diseases. </a:t>
            </a:r>
            <a:r>
              <a:rPr lang="en-US" sz="1150" dirty="0"/>
              <a:t>Vol. 67. No. 5. WB Saunders Co-Elsevier Inc, 2016. </a:t>
            </a:r>
          </a:p>
          <a:p>
            <a:pPr marL="457200" indent="-457200">
              <a:buFont typeface="+mj-lt"/>
              <a:buAutoNum type="arabicPeriod"/>
            </a:pPr>
            <a:r>
              <a:rPr lang="en-US" sz="1150" dirty="0"/>
              <a:t>Kant, S., et al. "Renal biopsy teaching case: A patient with scleroderma, hypertension, acute kidney injury and PR3 ANCA positivity." </a:t>
            </a:r>
            <a:r>
              <a:rPr lang="en-US" sz="1150" i="1" dirty="0"/>
              <a:t>J </a:t>
            </a:r>
            <a:r>
              <a:rPr lang="en-US" sz="1150" i="1" dirty="0" err="1"/>
              <a:t>Clin</a:t>
            </a:r>
            <a:r>
              <a:rPr lang="en-US" sz="1150" i="1" dirty="0"/>
              <a:t> Images Med Case Rep</a:t>
            </a:r>
            <a:r>
              <a:rPr lang="en-US" sz="1150" dirty="0"/>
              <a:t> 2.3 (2021): 1168.</a:t>
            </a:r>
          </a:p>
          <a:p>
            <a:pPr marL="457200" indent="-457200">
              <a:buFont typeface="+mj-lt"/>
              <a:buAutoNum type="arabicPeriod"/>
            </a:pPr>
            <a:r>
              <a:rPr lang="en-US" sz="1150" dirty="0" err="1"/>
              <a:t>Nunokawa</a:t>
            </a:r>
            <a:r>
              <a:rPr lang="en-US" sz="1150" dirty="0"/>
              <a:t>, Takahiro, et al. "Late-onset scleroderma renal crisis induced by tacrolimus and prednisolone: a case report." </a:t>
            </a:r>
            <a:r>
              <a:rPr lang="en-US" sz="1150" i="1" dirty="0"/>
              <a:t>American journal of therapeutics</a:t>
            </a:r>
            <a:r>
              <a:rPr lang="en-US" sz="1150" dirty="0"/>
              <a:t> 21.5 (2014): e130-e133.</a:t>
            </a:r>
          </a:p>
          <a:p>
            <a:pPr marL="457200" indent="-457200">
              <a:buFont typeface="+mj-lt"/>
              <a:buAutoNum type="arabicPeriod"/>
            </a:pPr>
            <a:r>
              <a:rPr lang="en-US" sz="1150" dirty="0" err="1"/>
              <a:t>Zachariae</a:t>
            </a:r>
            <a:r>
              <a:rPr lang="en-US" sz="1150" dirty="0"/>
              <a:t>, H., H. E. Hansen, and T. S. Olsen. "Hemolytic uremic syndrome in a patient with systemic sclerosis treated with </a:t>
            </a:r>
            <a:r>
              <a:rPr lang="en-US" sz="1150" dirty="0" err="1"/>
              <a:t>cyclosporin</a:t>
            </a:r>
            <a:r>
              <a:rPr lang="en-US" sz="1150" dirty="0"/>
              <a:t> A." </a:t>
            </a:r>
            <a:r>
              <a:rPr lang="en-US" sz="1150" i="1" dirty="0"/>
              <a:t>Acta dermato-</a:t>
            </a:r>
            <a:r>
              <a:rPr lang="en-US" sz="1150" i="1" dirty="0" err="1"/>
              <a:t>venereologica</a:t>
            </a:r>
            <a:r>
              <a:rPr lang="en-US" sz="1150" dirty="0"/>
              <a:t> 72.4 (1992): 307-309.</a:t>
            </a:r>
          </a:p>
          <a:p>
            <a:pPr marL="457200" indent="-457200">
              <a:buFont typeface="+mj-lt"/>
              <a:buAutoNum type="arabicPeriod"/>
            </a:pPr>
            <a:r>
              <a:rPr lang="en-US" sz="1150" dirty="0" err="1"/>
              <a:t>Codullo</a:t>
            </a:r>
            <a:r>
              <a:rPr lang="en-US" sz="1150" dirty="0"/>
              <a:t>, Veronica, et al. "Serologic profile and mortality rates of scleroderma renal crisis in Italy." </a:t>
            </a:r>
            <a:r>
              <a:rPr lang="en-US" sz="1150" i="1" dirty="0"/>
              <a:t>The Journal of rheumatology</a:t>
            </a:r>
            <a:r>
              <a:rPr lang="en-US" sz="1150" dirty="0"/>
              <a:t> 36.7 (2009): 1464-1469.</a:t>
            </a:r>
          </a:p>
          <a:p>
            <a:pPr marL="457200" indent="-457200">
              <a:buFont typeface="+mj-lt"/>
              <a:buAutoNum type="arabicPeriod"/>
            </a:pPr>
            <a:r>
              <a:rPr lang="en-US" sz="1150" dirty="0"/>
              <a:t>Gordon, Sarah M., et al. "Risk factors for future scleroderma renal crisis at systemic sclerosis diagnosis." </a:t>
            </a:r>
            <a:r>
              <a:rPr lang="en-US" sz="1150" i="1" dirty="0"/>
              <a:t>The Journal of rheumatology</a:t>
            </a:r>
            <a:r>
              <a:rPr lang="en-US" sz="1150" dirty="0"/>
              <a:t> 46.1 (2019): 85-92.</a:t>
            </a:r>
          </a:p>
          <a:p>
            <a:pPr marL="457200" indent="-457200">
              <a:buFont typeface="+mj-lt"/>
              <a:buAutoNum type="arabicPeriod"/>
            </a:pPr>
            <a:r>
              <a:rPr lang="en-US" sz="1150" dirty="0"/>
              <a:t>Steen, Virginia D., and Thomas A. </a:t>
            </a:r>
            <a:r>
              <a:rPr lang="en-US" sz="1150" dirty="0" err="1"/>
              <a:t>Medsger</a:t>
            </a:r>
            <a:r>
              <a:rPr lang="en-US" sz="1150" dirty="0"/>
              <a:t> Jr. "Long-term outcomes of scleroderma renal crisis." </a:t>
            </a:r>
            <a:r>
              <a:rPr lang="en-US" sz="1150" i="1" dirty="0"/>
              <a:t>Annals of internal medicine</a:t>
            </a:r>
            <a:r>
              <a:rPr lang="en-US" sz="1150" dirty="0"/>
              <a:t> 133.8 (2000): 600-603.</a:t>
            </a:r>
          </a:p>
          <a:p>
            <a:pPr marL="0" indent="0">
              <a:buNone/>
            </a:pPr>
            <a:endParaRPr lang="en-US" sz="1100" dirty="0"/>
          </a:p>
        </p:txBody>
      </p:sp>
    </p:spTree>
    <p:extLst>
      <p:ext uri="{BB962C8B-B14F-4D97-AF65-F5344CB8AC3E}">
        <p14:creationId xmlns:p14="http://schemas.microsoft.com/office/powerpoint/2010/main" val="43036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10515D-733B-7D42-817B-54322E516CF7}"/>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1906612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E068C-63C9-BC43-A36E-E4C6C32D16C0}"/>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E550CC64-58B8-5D4C-A401-515E41119A2A}"/>
              </a:ext>
            </a:extLst>
          </p:cNvPr>
          <p:cNvSpPr>
            <a:spLocks noGrp="1"/>
          </p:cNvSpPr>
          <p:nvPr>
            <p:ph idx="1"/>
          </p:nvPr>
        </p:nvSpPr>
        <p:spPr>
          <a:xfrm>
            <a:off x="801197" y="1143000"/>
            <a:ext cx="7733203" cy="5257800"/>
          </a:xfrm>
        </p:spPr>
        <p:txBody>
          <a:bodyPr/>
          <a:lstStyle/>
          <a:p>
            <a:r>
              <a:rPr lang="en-US" dirty="0"/>
              <a:t>Scleroderma renal crisis (SRC) manifests as acute renal dysfunction in a patient with systemic sclerosis (</a:t>
            </a:r>
            <a:r>
              <a:rPr lang="en-US" dirty="0" err="1"/>
              <a:t>SSc</a:t>
            </a:r>
            <a:r>
              <a:rPr lang="en-US" dirty="0"/>
              <a:t>), usually accompanied by sudden elevated blood pressure. SRC is a rare but highly morbid and life-threatening complication of </a:t>
            </a:r>
            <a:r>
              <a:rPr lang="en-US" dirty="0" err="1"/>
              <a:t>SSc</a:t>
            </a:r>
            <a:r>
              <a:rPr lang="en-US" dirty="0"/>
              <a:t>. </a:t>
            </a:r>
            <a:endParaRPr lang="en-US" i="1" dirty="0"/>
          </a:p>
          <a:p>
            <a:pPr marL="0" indent="0">
              <a:buNone/>
            </a:pPr>
            <a:endParaRPr lang="en-US" sz="1000" dirty="0"/>
          </a:p>
          <a:p>
            <a:pPr lvl="1"/>
            <a:r>
              <a:rPr lang="en-US" dirty="0"/>
              <a:t>SRC affects an estimated 4% of patients with SSc.</a:t>
            </a:r>
            <a:r>
              <a:rPr lang="en-US" baseline="30000" dirty="0"/>
              <a:t>1</a:t>
            </a:r>
          </a:p>
          <a:p>
            <a:endParaRPr lang="en-US" sz="1000" dirty="0"/>
          </a:p>
          <a:p>
            <a:pPr lvl="1"/>
            <a:r>
              <a:rPr lang="en-US" dirty="0"/>
              <a:t>More than 50% of SRC patients require initiation of dialysis, with most patients requiring chronic dialysis.</a:t>
            </a:r>
            <a:r>
              <a:rPr lang="en-US" baseline="30000" dirty="0"/>
              <a:t>2-4</a:t>
            </a:r>
          </a:p>
          <a:p>
            <a:endParaRPr lang="en-US" sz="1000" dirty="0"/>
          </a:p>
          <a:p>
            <a:pPr lvl="1"/>
            <a:r>
              <a:rPr lang="en-US" dirty="0"/>
              <a:t>The 1-year mortality rate of SRC ranges from 18% to 30%.</a:t>
            </a:r>
            <a:r>
              <a:rPr lang="en-US" baseline="30000" dirty="0"/>
              <a:t>2-4</a:t>
            </a:r>
          </a:p>
          <a:p>
            <a:pPr marL="0" indent="0">
              <a:buNone/>
            </a:pPr>
            <a:endParaRPr lang="en-US" sz="1000" dirty="0"/>
          </a:p>
          <a:p>
            <a:r>
              <a:rPr lang="en-US" dirty="0"/>
              <a:t>Risk factors for SRC development include diffuse cutaneous disease, anti-RNA polymerase III antibody positivity, and corticosteroid exposure.</a:t>
            </a:r>
            <a:r>
              <a:rPr lang="en-US" baseline="30000" dirty="0"/>
              <a:t>5</a:t>
            </a:r>
          </a:p>
          <a:p>
            <a:endParaRPr lang="en-US" sz="1000" dirty="0"/>
          </a:p>
          <a:p>
            <a:r>
              <a:rPr lang="en-US" b="1" dirty="0"/>
              <a:t>SRC has been considered an early complication of </a:t>
            </a:r>
            <a:r>
              <a:rPr lang="en-US" b="1" dirty="0" err="1"/>
              <a:t>SSc</a:t>
            </a:r>
            <a:r>
              <a:rPr lang="en-US" b="1" dirty="0"/>
              <a:t>, occurring within the first four years of disease onset.</a:t>
            </a:r>
            <a:r>
              <a:rPr lang="en-US" b="1" baseline="30000" dirty="0"/>
              <a:t>5  </a:t>
            </a:r>
            <a:r>
              <a:rPr lang="en-US" dirty="0"/>
              <a:t>However, in our clinical experience, we have encountered rare cases of SRC occurring &gt;4 years after </a:t>
            </a:r>
            <a:r>
              <a:rPr lang="en-US" dirty="0" err="1"/>
              <a:t>SSc</a:t>
            </a:r>
            <a:r>
              <a:rPr lang="en-US" dirty="0"/>
              <a:t> onset. </a:t>
            </a:r>
          </a:p>
          <a:p>
            <a:pPr marL="0" indent="0">
              <a:buNone/>
            </a:pPr>
            <a:endParaRPr lang="en-US" dirty="0"/>
          </a:p>
          <a:p>
            <a:pPr marL="0" indent="0">
              <a:buNone/>
            </a:pPr>
            <a:endParaRPr lang="en-US" dirty="0"/>
          </a:p>
          <a:p>
            <a:pPr marL="0" indent="0">
              <a:buNone/>
            </a:pPr>
            <a:endParaRPr lang="en-US" dirty="0"/>
          </a:p>
          <a:p>
            <a:endParaRPr lang="en-US" dirty="0"/>
          </a:p>
          <a:p>
            <a:endParaRPr lang="en-US" dirty="0"/>
          </a:p>
          <a:p>
            <a:endParaRPr lang="en-US" dirty="0"/>
          </a:p>
        </p:txBody>
      </p:sp>
      <p:sp>
        <p:nvSpPr>
          <p:cNvPr id="5" name="TextBox 4">
            <a:extLst>
              <a:ext uri="{FF2B5EF4-FFF2-40B4-BE49-F238E27FC236}">
                <a16:creationId xmlns:a16="http://schemas.microsoft.com/office/drawing/2014/main" id="{9EAFE48D-2F87-E44B-8AEC-F071B9EC0AF5}"/>
              </a:ext>
            </a:extLst>
          </p:cNvPr>
          <p:cNvSpPr txBox="1"/>
          <p:nvPr/>
        </p:nvSpPr>
        <p:spPr>
          <a:xfrm>
            <a:off x="8158163" y="6372225"/>
            <a:ext cx="0" cy="0"/>
          </a:xfrm>
          <a:prstGeom prst="rect">
            <a:avLst/>
          </a:prstGeom>
          <a:noFill/>
        </p:spPr>
        <p:txBody>
          <a:bodyPr wrap="none" lIns="0" tIns="0" rIns="0" bIns="0" rtlCol="0">
            <a:noAutofit/>
          </a:bodyPr>
          <a:lstStyle/>
          <a:p>
            <a:pPr>
              <a:lnSpc>
                <a:spcPct val="90000"/>
              </a:lnSpc>
              <a:spcBef>
                <a:spcPts val="600"/>
              </a:spcBef>
            </a:pPr>
            <a:endParaRPr lang="en-US" sz="1850" spc="-50" dirty="0"/>
          </a:p>
        </p:txBody>
      </p:sp>
    </p:spTree>
    <p:extLst>
      <p:ext uri="{BB962C8B-B14F-4D97-AF65-F5344CB8AC3E}">
        <p14:creationId xmlns:p14="http://schemas.microsoft.com/office/powerpoint/2010/main" val="4188296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B1AF4-72F2-2C4F-B0CF-41E981E38098}"/>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037B6297-8652-FD42-B635-CFF8DB99C503}"/>
              </a:ext>
            </a:extLst>
          </p:cNvPr>
          <p:cNvSpPr>
            <a:spLocks noGrp="1"/>
          </p:cNvSpPr>
          <p:nvPr>
            <p:ph idx="1"/>
          </p:nvPr>
        </p:nvSpPr>
        <p:spPr/>
        <p:txBody>
          <a:bodyPr/>
          <a:lstStyle/>
          <a:p>
            <a:r>
              <a:rPr lang="en-US" dirty="0"/>
              <a:t>What is known about late-onset SRC in the literature?</a:t>
            </a:r>
          </a:p>
          <a:p>
            <a:endParaRPr lang="en-US" dirty="0"/>
          </a:p>
          <a:p>
            <a:r>
              <a:rPr lang="en-US" dirty="0"/>
              <a:t>Is the late-onset phenotype of SRC clinically different from early-onset SRC in terms of risk factors, clinical presentation, or outcomes?</a:t>
            </a:r>
          </a:p>
        </p:txBody>
      </p:sp>
    </p:spTree>
    <p:extLst>
      <p:ext uri="{BB962C8B-B14F-4D97-AF65-F5344CB8AC3E}">
        <p14:creationId xmlns:p14="http://schemas.microsoft.com/office/powerpoint/2010/main" val="2685876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E4987-CE7A-3D4F-9606-D289B0BDB2A7}"/>
              </a:ext>
            </a:extLst>
          </p:cNvPr>
          <p:cNvSpPr>
            <a:spLocks noGrp="1"/>
          </p:cNvSpPr>
          <p:nvPr>
            <p:ph type="title"/>
          </p:nvPr>
        </p:nvSpPr>
        <p:spPr/>
        <p:txBody>
          <a:bodyPr/>
          <a:lstStyle/>
          <a:p>
            <a:r>
              <a:rPr lang="en-US" dirty="0"/>
              <a:t>Literature review</a:t>
            </a:r>
          </a:p>
        </p:txBody>
      </p:sp>
      <p:sp>
        <p:nvSpPr>
          <p:cNvPr id="4" name="Text Placeholder 3">
            <a:extLst>
              <a:ext uri="{FF2B5EF4-FFF2-40B4-BE49-F238E27FC236}">
                <a16:creationId xmlns:a16="http://schemas.microsoft.com/office/drawing/2014/main" id="{F340EF57-623F-B443-BD88-80ECF50655E0}"/>
              </a:ext>
            </a:extLst>
          </p:cNvPr>
          <p:cNvSpPr>
            <a:spLocks noGrp="1"/>
          </p:cNvSpPr>
          <p:nvPr>
            <p:ph type="body" sz="quarter" idx="13"/>
          </p:nvPr>
        </p:nvSpPr>
        <p:spPr/>
        <p:txBody>
          <a:bodyPr/>
          <a:lstStyle/>
          <a:p>
            <a:r>
              <a:rPr lang="en-US" dirty="0"/>
              <a:t>Case reports of late-onset SRC</a:t>
            </a:r>
          </a:p>
        </p:txBody>
      </p:sp>
      <p:graphicFrame>
        <p:nvGraphicFramePr>
          <p:cNvPr id="6" name="Table 5">
            <a:extLst>
              <a:ext uri="{FF2B5EF4-FFF2-40B4-BE49-F238E27FC236}">
                <a16:creationId xmlns:a16="http://schemas.microsoft.com/office/drawing/2014/main" id="{2590244C-38E1-6B4E-A87E-5231BD099C5F}"/>
              </a:ext>
            </a:extLst>
          </p:cNvPr>
          <p:cNvGraphicFramePr>
            <a:graphicFrameLocks noGrp="1"/>
          </p:cNvGraphicFramePr>
          <p:nvPr>
            <p:extLst>
              <p:ext uri="{D42A27DB-BD31-4B8C-83A1-F6EECF244321}">
                <p14:modId xmlns:p14="http://schemas.microsoft.com/office/powerpoint/2010/main" val="3146270082"/>
              </p:ext>
            </p:extLst>
          </p:nvPr>
        </p:nvGraphicFramePr>
        <p:xfrm>
          <a:off x="796194" y="1955286"/>
          <a:ext cx="7243764" cy="3541788"/>
        </p:xfrm>
        <a:graphic>
          <a:graphicData uri="http://schemas.openxmlformats.org/drawingml/2006/table">
            <a:tbl>
              <a:tblPr firstRow="1" bandRow="1">
                <a:tableStyleId>{5C22544A-7EE6-4342-B048-85BDC9FD1C3A}</a:tableStyleId>
              </a:tblPr>
              <a:tblGrid>
                <a:gridCol w="1207294">
                  <a:extLst>
                    <a:ext uri="{9D8B030D-6E8A-4147-A177-3AD203B41FA5}">
                      <a16:colId xmlns:a16="http://schemas.microsoft.com/office/drawing/2014/main" val="4195629759"/>
                    </a:ext>
                  </a:extLst>
                </a:gridCol>
                <a:gridCol w="1207294">
                  <a:extLst>
                    <a:ext uri="{9D8B030D-6E8A-4147-A177-3AD203B41FA5}">
                      <a16:colId xmlns:a16="http://schemas.microsoft.com/office/drawing/2014/main" val="1102341764"/>
                    </a:ext>
                  </a:extLst>
                </a:gridCol>
                <a:gridCol w="1207294">
                  <a:extLst>
                    <a:ext uri="{9D8B030D-6E8A-4147-A177-3AD203B41FA5}">
                      <a16:colId xmlns:a16="http://schemas.microsoft.com/office/drawing/2014/main" val="2249021427"/>
                    </a:ext>
                  </a:extLst>
                </a:gridCol>
                <a:gridCol w="1207294">
                  <a:extLst>
                    <a:ext uri="{9D8B030D-6E8A-4147-A177-3AD203B41FA5}">
                      <a16:colId xmlns:a16="http://schemas.microsoft.com/office/drawing/2014/main" val="711955710"/>
                    </a:ext>
                  </a:extLst>
                </a:gridCol>
                <a:gridCol w="1356510">
                  <a:extLst>
                    <a:ext uri="{9D8B030D-6E8A-4147-A177-3AD203B41FA5}">
                      <a16:colId xmlns:a16="http://schemas.microsoft.com/office/drawing/2014/main" val="481777097"/>
                    </a:ext>
                  </a:extLst>
                </a:gridCol>
                <a:gridCol w="1058078">
                  <a:extLst>
                    <a:ext uri="{9D8B030D-6E8A-4147-A177-3AD203B41FA5}">
                      <a16:colId xmlns:a16="http://schemas.microsoft.com/office/drawing/2014/main" val="123165582"/>
                    </a:ext>
                  </a:extLst>
                </a:gridCol>
              </a:tblGrid>
              <a:tr h="569988">
                <a:tc>
                  <a:txBody>
                    <a:bodyPr/>
                    <a:lstStyle/>
                    <a:p>
                      <a:pPr algn="ctr"/>
                      <a:r>
                        <a:rPr lang="en-US" sz="1500" dirty="0"/>
                        <a:t>Author (year)</a:t>
                      </a:r>
                    </a:p>
                  </a:txBody>
                  <a:tcPr/>
                </a:tc>
                <a:tc>
                  <a:txBody>
                    <a:bodyPr/>
                    <a:lstStyle/>
                    <a:p>
                      <a:pPr algn="ctr"/>
                      <a:r>
                        <a:rPr lang="en-US" sz="1500" dirty="0"/>
                        <a:t>Age / Sex</a:t>
                      </a:r>
                    </a:p>
                  </a:txBody>
                  <a:tcPr/>
                </a:tc>
                <a:tc>
                  <a:txBody>
                    <a:bodyPr/>
                    <a:lstStyle/>
                    <a:p>
                      <a:pPr algn="ctr"/>
                      <a:r>
                        <a:rPr lang="en-US" sz="1500" dirty="0" err="1"/>
                        <a:t>SSc</a:t>
                      </a:r>
                      <a:r>
                        <a:rPr lang="en-US" sz="1500" dirty="0"/>
                        <a:t> duration (years)</a:t>
                      </a:r>
                    </a:p>
                  </a:txBody>
                  <a:tcPr/>
                </a:tc>
                <a:tc>
                  <a:txBody>
                    <a:bodyPr/>
                    <a:lstStyle/>
                    <a:p>
                      <a:pPr algn="ctr"/>
                      <a:r>
                        <a:rPr lang="en-US" sz="1500" dirty="0" err="1"/>
                        <a:t>SSc</a:t>
                      </a:r>
                      <a:r>
                        <a:rPr lang="en-US" sz="1500" dirty="0"/>
                        <a:t> subtype</a:t>
                      </a:r>
                    </a:p>
                  </a:txBody>
                  <a:tcPr/>
                </a:tc>
                <a:tc>
                  <a:txBody>
                    <a:bodyPr/>
                    <a:lstStyle/>
                    <a:p>
                      <a:pPr algn="ctr"/>
                      <a:r>
                        <a:rPr lang="en-US" sz="1500" dirty="0"/>
                        <a:t>Possible risk factors</a:t>
                      </a:r>
                    </a:p>
                  </a:txBody>
                  <a:tcPr/>
                </a:tc>
                <a:tc>
                  <a:txBody>
                    <a:bodyPr/>
                    <a:lstStyle/>
                    <a:p>
                      <a:pPr algn="ctr"/>
                      <a:r>
                        <a:rPr lang="en-US" sz="1500" dirty="0"/>
                        <a:t>Outcome</a:t>
                      </a:r>
                    </a:p>
                  </a:txBody>
                  <a:tcPr/>
                </a:tc>
                <a:extLst>
                  <a:ext uri="{0D108BD9-81ED-4DB2-BD59-A6C34878D82A}">
                    <a16:rowId xmlns:a16="http://schemas.microsoft.com/office/drawing/2014/main" val="1836900860"/>
                  </a:ext>
                </a:extLst>
              </a:tr>
              <a:tr h="469378">
                <a:tc>
                  <a:txBody>
                    <a:bodyPr/>
                    <a:lstStyle/>
                    <a:p>
                      <a:pPr algn="ctr"/>
                      <a:r>
                        <a:rPr lang="en-US" sz="1500" dirty="0"/>
                        <a:t>Chen</a:t>
                      </a:r>
                      <a:r>
                        <a:rPr lang="en-US" sz="1500" baseline="30000" dirty="0"/>
                        <a:t>6</a:t>
                      </a:r>
                    </a:p>
                    <a:p>
                      <a:pPr algn="ctr"/>
                      <a:r>
                        <a:rPr lang="en-US" sz="1500" dirty="0"/>
                        <a:t>(2016)</a:t>
                      </a:r>
                    </a:p>
                  </a:txBody>
                  <a:tcPr/>
                </a:tc>
                <a:tc>
                  <a:txBody>
                    <a:bodyPr/>
                    <a:lstStyle/>
                    <a:p>
                      <a:pPr algn="l"/>
                      <a:r>
                        <a:rPr lang="en-US" sz="1500" dirty="0"/>
                        <a:t>  36 / male</a:t>
                      </a:r>
                    </a:p>
                  </a:txBody>
                  <a:tcPr/>
                </a:tc>
                <a:tc>
                  <a:txBody>
                    <a:bodyPr/>
                    <a:lstStyle/>
                    <a:p>
                      <a:pPr algn="ctr"/>
                      <a:r>
                        <a:rPr lang="en-US" sz="1500" dirty="0"/>
                        <a:t>6</a:t>
                      </a:r>
                    </a:p>
                  </a:txBody>
                  <a:tcPr/>
                </a:tc>
                <a:tc>
                  <a:txBody>
                    <a:bodyPr/>
                    <a:lstStyle/>
                    <a:p>
                      <a:pPr algn="ctr"/>
                      <a:r>
                        <a:rPr lang="en-US" sz="1500" dirty="0"/>
                        <a:t>Diffuse</a:t>
                      </a:r>
                    </a:p>
                  </a:txBody>
                  <a:tcPr/>
                </a:tc>
                <a:tc>
                  <a:txBody>
                    <a:bodyPr/>
                    <a:lstStyle/>
                    <a:p>
                      <a:pPr algn="ctr"/>
                      <a:r>
                        <a:rPr lang="en-US" sz="1500" dirty="0"/>
                        <a:t>Unknown</a:t>
                      </a:r>
                    </a:p>
                  </a:txBody>
                  <a:tcPr/>
                </a:tc>
                <a:tc>
                  <a:txBody>
                    <a:bodyPr/>
                    <a:lstStyle/>
                    <a:p>
                      <a:pPr algn="ctr"/>
                      <a:r>
                        <a:rPr lang="en-US" sz="1500" dirty="0"/>
                        <a:t>Dialysis</a:t>
                      </a:r>
                    </a:p>
                  </a:txBody>
                  <a:tcPr/>
                </a:tc>
                <a:extLst>
                  <a:ext uri="{0D108BD9-81ED-4DB2-BD59-A6C34878D82A}">
                    <a16:rowId xmlns:a16="http://schemas.microsoft.com/office/drawing/2014/main" val="528539718"/>
                  </a:ext>
                </a:extLst>
              </a:tr>
              <a:tr h="469378">
                <a:tc>
                  <a:txBody>
                    <a:bodyPr/>
                    <a:lstStyle/>
                    <a:p>
                      <a:pPr algn="ctr"/>
                      <a:r>
                        <a:rPr lang="en-US" sz="1500" dirty="0"/>
                        <a:t>Hogan</a:t>
                      </a:r>
                      <a:r>
                        <a:rPr lang="en-US" sz="1500" baseline="30000" dirty="0"/>
                        <a:t>7*</a:t>
                      </a:r>
                      <a:br>
                        <a:rPr lang="en-US" sz="1500" dirty="0"/>
                      </a:br>
                      <a:r>
                        <a:rPr lang="en-US" sz="1500" dirty="0"/>
                        <a:t>(2016)</a:t>
                      </a:r>
                    </a:p>
                  </a:txBody>
                  <a:tcPr/>
                </a:tc>
                <a:tc>
                  <a:txBody>
                    <a:bodyPr/>
                    <a:lstStyle/>
                    <a:p>
                      <a:pPr algn="l"/>
                      <a:r>
                        <a:rPr lang="en-US" sz="1500" dirty="0"/>
                        <a:t>  62 / female</a:t>
                      </a:r>
                    </a:p>
                  </a:txBody>
                  <a:tcPr/>
                </a:tc>
                <a:tc>
                  <a:txBody>
                    <a:bodyPr/>
                    <a:lstStyle/>
                    <a:p>
                      <a:pPr algn="ctr"/>
                      <a:r>
                        <a:rPr lang="en-US" sz="1500" dirty="0"/>
                        <a:t>25</a:t>
                      </a:r>
                    </a:p>
                  </a:txBody>
                  <a:tcPr/>
                </a:tc>
                <a:tc>
                  <a:txBody>
                    <a:bodyPr/>
                    <a:lstStyle/>
                    <a:p>
                      <a:pPr algn="ctr"/>
                      <a:r>
                        <a:rPr lang="en-US" sz="1500" dirty="0"/>
                        <a:t>Unknown</a:t>
                      </a:r>
                    </a:p>
                  </a:txBody>
                  <a:tcPr/>
                </a:tc>
                <a:tc>
                  <a:txBody>
                    <a:bodyPr/>
                    <a:lstStyle/>
                    <a:p>
                      <a:pPr algn="ctr"/>
                      <a:r>
                        <a:rPr lang="en-US" sz="1500" dirty="0"/>
                        <a:t>RNA polymerase III </a:t>
                      </a:r>
                    </a:p>
                  </a:txBody>
                  <a:tcPr/>
                </a:tc>
                <a:tc>
                  <a:txBody>
                    <a:bodyPr/>
                    <a:lstStyle/>
                    <a:p>
                      <a:pPr algn="ctr"/>
                      <a:r>
                        <a:rPr lang="en-US" sz="1500" dirty="0"/>
                        <a:t>Renal recovery</a:t>
                      </a:r>
                    </a:p>
                  </a:txBody>
                  <a:tcPr/>
                </a:tc>
                <a:extLst>
                  <a:ext uri="{0D108BD9-81ED-4DB2-BD59-A6C34878D82A}">
                    <a16:rowId xmlns:a16="http://schemas.microsoft.com/office/drawing/2014/main" val="4087658404"/>
                  </a:ext>
                </a:extLst>
              </a:tr>
              <a:tr h="469378">
                <a:tc>
                  <a:txBody>
                    <a:bodyPr/>
                    <a:lstStyle/>
                    <a:p>
                      <a:pPr algn="ctr"/>
                      <a:r>
                        <a:rPr lang="en-US" sz="1500" dirty="0"/>
                        <a:t>Kant</a:t>
                      </a:r>
                      <a:r>
                        <a:rPr lang="en-US" sz="1500" baseline="30000" dirty="0"/>
                        <a:t>8</a:t>
                      </a:r>
                    </a:p>
                    <a:p>
                      <a:pPr algn="ctr"/>
                      <a:r>
                        <a:rPr lang="en-US" sz="1500" dirty="0"/>
                        <a:t>(2021)</a:t>
                      </a:r>
                    </a:p>
                  </a:txBody>
                  <a:tcPr/>
                </a:tc>
                <a:tc>
                  <a:txBody>
                    <a:bodyPr/>
                    <a:lstStyle/>
                    <a:p>
                      <a:pPr algn="l"/>
                      <a:r>
                        <a:rPr lang="en-US" sz="1500" dirty="0"/>
                        <a:t>  65 / male</a:t>
                      </a:r>
                    </a:p>
                  </a:txBody>
                  <a:tcPr/>
                </a:tc>
                <a:tc>
                  <a:txBody>
                    <a:bodyPr/>
                    <a:lstStyle/>
                    <a:p>
                      <a:pPr algn="ctr"/>
                      <a:r>
                        <a:rPr lang="en-US" sz="1500" dirty="0"/>
                        <a:t>16</a:t>
                      </a:r>
                    </a:p>
                  </a:txBody>
                  <a:tcPr/>
                </a:tc>
                <a:tc>
                  <a:txBody>
                    <a:bodyPr/>
                    <a:lstStyle/>
                    <a:p>
                      <a:pPr algn="ctr"/>
                      <a:r>
                        <a:rPr lang="en-US" sz="1500" dirty="0"/>
                        <a:t>Limited</a:t>
                      </a:r>
                    </a:p>
                  </a:txBody>
                  <a:tcPr/>
                </a:tc>
                <a:tc>
                  <a:txBody>
                    <a:bodyPr/>
                    <a:lstStyle/>
                    <a:p>
                      <a:pPr algn="ctr"/>
                      <a:r>
                        <a:rPr lang="en-US" sz="1500" dirty="0"/>
                        <a:t>Unknown</a:t>
                      </a:r>
                    </a:p>
                  </a:txBody>
                  <a:tcPr/>
                </a:tc>
                <a:tc>
                  <a:txBody>
                    <a:bodyPr/>
                    <a:lstStyle/>
                    <a:p>
                      <a:pPr algn="ctr"/>
                      <a:r>
                        <a:rPr lang="en-US" sz="1500" dirty="0"/>
                        <a:t>Unknown</a:t>
                      </a:r>
                    </a:p>
                  </a:txBody>
                  <a:tcPr/>
                </a:tc>
                <a:extLst>
                  <a:ext uri="{0D108BD9-81ED-4DB2-BD59-A6C34878D82A}">
                    <a16:rowId xmlns:a16="http://schemas.microsoft.com/office/drawing/2014/main" val="462960423"/>
                  </a:ext>
                </a:extLst>
              </a:tr>
              <a:tr h="469378">
                <a:tc>
                  <a:txBody>
                    <a:bodyPr/>
                    <a:lstStyle/>
                    <a:p>
                      <a:pPr algn="ctr"/>
                      <a:r>
                        <a:rPr lang="en-US" sz="1500" dirty="0"/>
                        <a:t>Nunokawa</a:t>
                      </a:r>
                      <a:r>
                        <a:rPr lang="en-US" sz="1500" baseline="30000" dirty="0"/>
                        <a:t>9</a:t>
                      </a:r>
                    </a:p>
                    <a:p>
                      <a:pPr algn="ctr"/>
                      <a:r>
                        <a:rPr lang="en-US" sz="1500" dirty="0"/>
                        <a:t>(2014)</a:t>
                      </a:r>
                    </a:p>
                  </a:txBody>
                  <a:tcPr/>
                </a:tc>
                <a:tc>
                  <a:txBody>
                    <a:bodyPr/>
                    <a:lstStyle/>
                    <a:p>
                      <a:pPr algn="l"/>
                      <a:r>
                        <a:rPr lang="en-US" sz="1500" dirty="0"/>
                        <a:t>  68 / female</a:t>
                      </a:r>
                    </a:p>
                  </a:txBody>
                  <a:tcPr/>
                </a:tc>
                <a:tc>
                  <a:txBody>
                    <a:bodyPr/>
                    <a:lstStyle/>
                    <a:p>
                      <a:pPr algn="ctr"/>
                      <a:r>
                        <a:rPr lang="en-US" sz="1500" dirty="0"/>
                        <a:t>5</a:t>
                      </a:r>
                    </a:p>
                  </a:txBody>
                  <a:tcPr/>
                </a:tc>
                <a:tc>
                  <a:txBody>
                    <a:bodyPr/>
                    <a:lstStyle/>
                    <a:p>
                      <a:pPr algn="ctr"/>
                      <a:r>
                        <a:rPr lang="en-US" sz="1500" dirty="0"/>
                        <a:t>Diffuse</a:t>
                      </a:r>
                    </a:p>
                  </a:txBody>
                  <a:tcPr/>
                </a:tc>
                <a:tc>
                  <a:txBody>
                    <a:bodyPr/>
                    <a:lstStyle/>
                    <a:p>
                      <a:pPr algn="ctr"/>
                      <a:r>
                        <a:rPr lang="en-US" sz="1500" dirty="0"/>
                        <a:t>Tacrolimus</a:t>
                      </a:r>
                    </a:p>
                    <a:p>
                      <a:pPr algn="ctr"/>
                      <a:r>
                        <a:rPr lang="en-US" sz="1500" dirty="0"/>
                        <a:t>Prednisolone 30 mg/day</a:t>
                      </a:r>
                    </a:p>
                  </a:txBody>
                  <a:tcPr/>
                </a:tc>
                <a:tc>
                  <a:txBody>
                    <a:bodyPr/>
                    <a:lstStyle/>
                    <a:p>
                      <a:pPr algn="ctr"/>
                      <a:r>
                        <a:rPr lang="en-US" sz="1500" dirty="0"/>
                        <a:t>Dialysis</a:t>
                      </a:r>
                    </a:p>
                  </a:txBody>
                  <a:tcPr/>
                </a:tc>
                <a:extLst>
                  <a:ext uri="{0D108BD9-81ED-4DB2-BD59-A6C34878D82A}">
                    <a16:rowId xmlns:a16="http://schemas.microsoft.com/office/drawing/2014/main" val="320324818"/>
                  </a:ext>
                </a:extLst>
              </a:tr>
              <a:tr h="469378">
                <a:tc>
                  <a:txBody>
                    <a:bodyPr/>
                    <a:lstStyle/>
                    <a:p>
                      <a:pPr algn="ctr"/>
                      <a:r>
                        <a:rPr lang="en-US" sz="1500" dirty="0"/>
                        <a:t>Zachariae</a:t>
                      </a:r>
                      <a:r>
                        <a:rPr lang="en-US" sz="1500" baseline="30000" dirty="0"/>
                        <a:t>10</a:t>
                      </a:r>
                      <a:r>
                        <a:rPr lang="en-US" sz="1500" dirty="0"/>
                        <a:t> (1992)</a:t>
                      </a:r>
                    </a:p>
                  </a:txBody>
                  <a:tcPr/>
                </a:tc>
                <a:tc>
                  <a:txBody>
                    <a:bodyPr/>
                    <a:lstStyle/>
                    <a:p>
                      <a:pPr algn="l"/>
                      <a:r>
                        <a:rPr lang="en-US" sz="1500" dirty="0"/>
                        <a:t>  48 / female</a:t>
                      </a:r>
                    </a:p>
                  </a:txBody>
                  <a:tcPr/>
                </a:tc>
                <a:tc>
                  <a:txBody>
                    <a:bodyPr/>
                    <a:lstStyle/>
                    <a:p>
                      <a:pPr algn="ctr"/>
                      <a:r>
                        <a:rPr lang="en-US" sz="1500" dirty="0"/>
                        <a:t>8</a:t>
                      </a:r>
                    </a:p>
                  </a:txBody>
                  <a:tcPr/>
                </a:tc>
                <a:tc>
                  <a:txBody>
                    <a:bodyPr/>
                    <a:lstStyle/>
                    <a:p>
                      <a:pPr algn="ctr"/>
                      <a:r>
                        <a:rPr lang="en-US" sz="1500" dirty="0"/>
                        <a:t>Diffuse</a:t>
                      </a:r>
                    </a:p>
                  </a:txBody>
                  <a:tcPr/>
                </a:tc>
                <a:tc>
                  <a:txBody>
                    <a:bodyPr/>
                    <a:lstStyle/>
                    <a:p>
                      <a:pPr algn="ctr"/>
                      <a:r>
                        <a:rPr lang="en-US" sz="1500" dirty="0"/>
                        <a:t>Cyclosporine</a:t>
                      </a:r>
                    </a:p>
                  </a:txBody>
                  <a:tcPr/>
                </a:tc>
                <a:tc>
                  <a:txBody>
                    <a:bodyPr/>
                    <a:lstStyle/>
                    <a:p>
                      <a:pPr algn="ctr"/>
                      <a:r>
                        <a:rPr lang="en-US" sz="1500" dirty="0"/>
                        <a:t>Dialysis</a:t>
                      </a:r>
                    </a:p>
                  </a:txBody>
                  <a:tcPr/>
                </a:tc>
                <a:extLst>
                  <a:ext uri="{0D108BD9-81ED-4DB2-BD59-A6C34878D82A}">
                    <a16:rowId xmlns:a16="http://schemas.microsoft.com/office/drawing/2014/main" val="1041316536"/>
                  </a:ext>
                </a:extLst>
              </a:tr>
            </a:tbl>
          </a:graphicData>
        </a:graphic>
      </p:graphicFrame>
      <p:sp>
        <p:nvSpPr>
          <p:cNvPr id="7" name="TextBox 6">
            <a:extLst>
              <a:ext uri="{FF2B5EF4-FFF2-40B4-BE49-F238E27FC236}">
                <a16:creationId xmlns:a16="http://schemas.microsoft.com/office/drawing/2014/main" id="{3F329BEC-C526-514E-8015-8743B87A1DD6}"/>
              </a:ext>
            </a:extLst>
          </p:cNvPr>
          <p:cNvSpPr txBox="1"/>
          <p:nvPr/>
        </p:nvSpPr>
        <p:spPr>
          <a:xfrm>
            <a:off x="4657725" y="6553200"/>
            <a:ext cx="4486275" cy="185737"/>
          </a:xfrm>
          <a:prstGeom prst="rect">
            <a:avLst/>
          </a:prstGeom>
          <a:noFill/>
        </p:spPr>
        <p:txBody>
          <a:bodyPr wrap="none" lIns="0" tIns="0" rIns="0" bIns="0" rtlCol="0">
            <a:noAutofit/>
          </a:bodyPr>
          <a:lstStyle/>
          <a:p>
            <a:pPr>
              <a:lnSpc>
                <a:spcPct val="90000"/>
              </a:lnSpc>
              <a:spcBef>
                <a:spcPts val="600"/>
              </a:spcBef>
            </a:pPr>
            <a:r>
              <a:rPr lang="en-US" sz="1100" spc="-50" dirty="0"/>
              <a:t>*From the </a:t>
            </a:r>
            <a:r>
              <a:rPr lang="en-US" sz="1100" dirty="0"/>
              <a:t>National Kidney Foundation 2016  Spring Clinical Meeting Abstracts</a:t>
            </a:r>
            <a:r>
              <a:rPr lang="en-US" sz="1100" spc="-50" dirty="0"/>
              <a:t> </a:t>
            </a:r>
          </a:p>
        </p:txBody>
      </p:sp>
    </p:spTree>
    <p:extLst>
      <p:ext uri="{BB962C8B-B14F-4D97-AF65-F5344CB8AC3E}">
        <p14:creationId xmlns:p14="http://schemas.microsoft.com/office/powerpoint/2010/main" val="903444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E5301-0FA4-8A48-9E3D-9E161E6BC5A0}"/>
              </a:ext>
            </a:extLst>
          </p:cNvPr>
          <p:cNvSpPr>
            <a:spLocks noGrp="1"/>
          </p:cNvSpPr>
          <p:nvPr>
            <p:ph type="title"/>
          </p:nvPr>
        </p:nvSpPr>
        <p:spPr/>
        <p:txBody>
          <a:bodyPr/>
          <a:lstStyle/>
          <a:p>
            <a:r>
              <a:rPr lang="en-US" dirty="0"/>
              <a:t>Literature review</a:t>
            </a:r>
          </a:p>
        </p:txBody>
      </p:sp>
      <p:sp>
        <p:nvSpPr>
          <p:cNvPr id="4" name="Text Placeholder 3">
            <a:extLst>
              <a:ext uri="{FF2B5EF4-FFF2-40B4-BE49-F238E27FC236}">
                <a16:creationId xmlns:a16="http://schemas.microsoft.com/office/drawing/2014/main" id="{00B2DB64-D8D8-E34F-9665-EFA2E64AE62C}"/>
              </a:ext>
            </a:extLst>
          </p:cNvPr>
          <p:cNvSpPr>
            <a:spLocks noGrp="1"/>
          </p:cNvSpPr>
          <p:nvPr>
            <p:ph type="body" sz="quarter" idx="13"/>
          </p:nvPr>
        </p:nvSpPr>
        <p:spPr>
          <a:xfrm>
            <a:off x="990599" y="914400"/>
            <a:ext cx="7713969" cy="838200"/>
          </a:xfrm>
        </p:spPr>
        <p:txBody>
          <a:bodyPr/>
          <a:lstStyle/>
          <a:p>
            <a:r>
              <a:rPr lang="en-US" dirty="0"/>
              <a:t>Review of reported time intervals between </a:t>
            </a:r>
            <a:r>
              <a:rPr lang="en-US" dirty="0" err="1"/>
              <a:t>SSc</a:t>
            </a:r>
            <a:r>
              <a:rPr lang="en-US" dirty="0"/>
              <a:t> onset and SRC in cohort studies shows evidence of late-onset SRC occurring &gt; 4 years after </a:t>
            </a:r>
            <a:r>
              <a:rPr lang="en-US" dirty="0" err="1"/>
              <a:t>SSc</a:t>
            </a:r>
            <a:r>
              <a:rPr lang="en-US" dirty="0"/>
              <a:t> onset</a:t>
            </a:r>
          </a:p>
        </p:txBody>
      </p:sp>
      <p:graphicFrame>
        <p:nvGraphicFramePr>
          <p:cNvPr id="5" name="Table 4">
            <a:extLst>
              <a:ext uri="{FF2B5EF4-FFF2-40B4-BE49-F238E27FC236}">
                <a16:creationId xmlns:a16="http://schemas.microsoft.com/office/drawing/2014/main" id="{22EFACF0-D02D-144A-8570-92932778314B}"/>
              </a:ext>
            </a:extLst>
          </p:cNvPr>
          <p:cNvGraphicFramePr>
            <a:graphicFrameLocks noGrp="1"/>
          </p:cNvGraphicFramePr>
          <p:nvPr>
            <p:extLst>
              <p:ext uri="{D42A27DB-BD31-4B8C-83A1-F6EECF244321}">
                <p14:modId xmlns:p14="http://schemas.microsoft.com/office/powerpoint/2010/main" val="1463706813"/>
              </p:ext>
            </p:extLst>
          </p:nvPr>
        </p:nvGraphicFramePr>
        <p:xfrm>
          <a:off x="762000" y="1791652"/>
          <a:ext cx="7809403" cy="384048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3833403576"/>
                    </a:ext>
                  </a:extLst>
                </a:gridCol>
                <a:gridCol w="1066800">
                  <a:extLst>
                    <a:ext uri="{9D8B030D-6E8A-4147-A177-3AD203B41FA5}">
                      <a16:colId xmlns:a16="http://schemas.microsoft.com/office/drawing/2014/main" val="2935006097"/>
                    </a:ext>
                  </a:extLst>
                </a:gridCol>
                <a:gridCol w="2438400">
                  <a:extLst>
                    <a:ext uri="{9D8B030D-6E8A-4147-A177-3AD203B41FA5}">
                      <a16:colId xmlns:a16="http://schemas.microsoft.com/office/drawing/2014/main" val="1012460422"/>
                    </a:ext>
                  </a:extLst>
                </a:gridCol>
                <a:gridCol w="3161203">
                  <a:extLst>
                    <a:ext uri="{9D8B030D-6E8A-4147-A177-3AD203B41FA5}">
                      <a16:colId xmlns:a16="http://schemas.microsoft.com/office/drawing/2014/main" val="3400451213"/>
                    </a:ext>
                  </a:extLst>
                </a:gridCol>
              </a:tblGrid>
              <a:tr h="370840">
                <a:tc>
                  <a:txBody>
                    <a:bodyPr/>
                    <a:lstStyle/>
                    <a:p>
                      <a:pPr algn="ctr"/>
                      <a:r>
                        <a:rPr lang="en-US" sz="1500" dirty="0"/>
                        <a:t>Author (year)</a:t>
                      </a:r>
                    </a:p>
                  </a:txBody>
                  <a:tcPr/>
                </a:tc>
                <a:tc>
                  <a:txBody>
                    <a:bodyPr/>
                    <a:lstStyle/>
                    <a:p>
                      <a:pPr algn="ctr"/>
                      <a:r>
                        <a:rPr lang="en-US" sz="1500" dirty="0"/>
                        <a:t>Study size (n)</a:t>
                      </a:r>
                    </a:p>
                  </a:txBody>
                  <a:tcPr/>
                </a:tc>
                <a:tc>
                  <a:txBody>
                    <a:bodyPr/>
                    <a:lstStyle/>
                    <a:p>
                      <a:pPr algn="ctr"/>
                      <a:r>
                        <a:rPr lang="en-US" sz="1500" dirty="0"/>
                        <a:t>Time interval between       </a:t>
                      </a:r>
                      <a:r>
                        <a:rPr lang="en-US" sz="1500" dirty="0" err="1"/>
                        <a:t>SSc</a:t>
                      </a:r>
                      <a:r>
                        <a:rPr lang="en-US" sz="1500" dirty="0"/>
                        <a:t> onset and SRC</a:t>
                      </a:r>
                    </a:p>
                  </a:txBody>
                  <a:tcPr/>
                </a:tc>
                <a:tc>
                  <a:txBody>
                    <a:bodyPr/>
                    <a:lstStyle/>
                    <a:p>
                      <a:pPr algn="ctr"/>
                      <a:r>
                        <a:rPr lang="en-US" sz="1500" dirty="0"/>
                        <a:t>Notes</a:t>
                      </a:r>
                    </a:p>
                  </a:txBody>
                  <a:tcPr/>
                </a:tc>
                <a:extLst>
                  <a:ext uri="{0D108BD9-81ED-4DB2-BD59-A6C34878D82A}">
                    <a16:rowId xmlns:a16="http://schemas.microsoft.com/office/drawing/2014/main" val="1946148579"/>
                  </a:ext>
                </a:extLst>
              </a:tr>
              <a:tr h="370840">
                <a:tc>
                  <a:txBody>
                    <a:bodyPr/>
                    <a:lstStyle/>
                    <a:p>
                      <a:pPr algn="ctr"/>
                      <a:r>
                        <a:rPr lang="en-US" sz="1500" dirty="0" err="1"/>
                        <a:t>Codullo</a:t>
                      </a:r>
                      <a:r>
                        <a:rPr lang="en-US" sz="1500" dirty="0"/>
                        <a:t> (2019)</a:t>
                      </a:r>
                      <a:r>
                        <a:rPr lang="en-US" sz="1500" baseline="30000" dirty="0"/>
                        <a:t>11</a:t>
                      </a:r>
                    </a:p>
                  </a:txBody>
                  <a:tcPr/>
                </a:tc>
                <a:tc>
                  <a:txBody>
                    <a:bodyPr/>
                    <a:lstStyle/>
                    <a:p>
                      <a:pPr algn="ctr"/>
                      <a:r>
                        <a:rPr lang="en-US" sz="1500" dirty="0"/>
                        <a:t>46</a:t>
                      </a:r>
                    </a:p>
                  </a:txBody>
                  <a:tcPr/>
                </a:tc>
                <a:tc>
                  <a:txBody>
                    <a:bodyPr/>
                    <a:lstStyle/>
                    <a:p>
                      <a:pPr algn="ctr"/>
                      <a:r>
                        <a:rPr lang="en-US" sz="1500" dirty="0"/>
                        <a:t>Median 1 year</a:t>
                      </a:r>
                    </a:p>
                    <a:p>
                      <a:pPr algn="ctr"/>
                      <a:r>
                        <a:rPr lang="en-US" sz="1500" dirty="0"/>
                        <a:t>Range 0 – </a:t>
                      </a:r>
                      <a:r>
                        <a:rPr lang="en-US" sz="1500" b="1" dirty="0"/>
                        <a:t>16.5 years</a:t>
                      </a:r>
                    </a:p>
                  </a:txBody>
                  <a:tcPr/>
                </a:tc>
                <a:tc>
                  <a:txBody>
                    <a:bodyPr/>
                    <a:lstStyle/>
                    <a:p>
                      <a:pPr algn="ctr"/>
                      <a:r>
                        <a:rPr lang="en-US" sz="1500" b="1" dirty="0"/>
                        <a:t>20% had SRC &gt; 4 years after </a:t>
                      </a:r>
                      <a:r>
                        <a:rPr lang="en-US" sz="1500" b="1" dirty="0" err="1"/>
                        <a:t>SSc</a:t>
                      </a:r>
                      <a:r>
                        <a:rPr lang="en-US" sz="1500" b="1" dirty="0"/>
                        <a:t> onset</a:t>
                      </a:r>
                    </a:p>
                  </a:txBody>
                  <a:tcPr/>
                </a:tc>
                <a:extLst>
                  <a:ext uri="{0D108BD9-81ED-4DB2-BD59-A6C34878D82A}">
                    <a16:rowId xmlns:a16="http://schemas.microsoft.com/office/drawing/2014/main" val="3019022922"/>
                  </a:ext>
                </a:extLst>
              </a:tr>
              <a:tr h="370840">
                <a:tc>
                  <a:txBody>
                    <a:bodyPr/>
                    <a:lstStyle/>
                    <a:p>
                      <a:pPr algn="ctr"/>
                      <a:r>
                        <a:rPr lang="en-US" sz="1500" baseline="0" dirty="0"/>
                        <a:t>Guillevin (2012)</a:t>
                      </a:r>
                      <a:r>
                        <a:rPr lang="en-US" sz="1500" baseline="30000" dirty="0"/>
                        <a:t>4</a:t>
                      </a:r>
                    </a:p>
                  </a:txBody>
                  <a:tcPr/>
                </a:tc>
                <a:tc>
                  <a:txBody>
                    <a:bodyPr/>
                    <a:lstStyle/>
                    <a:p>
                      <a:pPr algn="ctr"/>
                      <a:r>
                        <a:rPr lang="en-US" sz="1500" dirty="0"/>
                        <a:t>91</a:t>
                      </a:r>
                    </a:p>
                  </a:txBody>
                  <a:tcPr/>
                </a:tc>
                <a:tc>
                  <a:txBody>
                    <a:bodyPr/>
                    <a:lstStyle/>
                    <a:p>
                      <a:pPr algn="ctr"/>
                      <a:r>
                        <a:rPr lang="en-US" sz="1500" b="0" dirty="0"/>
                        <a:t>Mean 3.2 years</a:t>
                      </a:r>
                    </a:p>
                    <a:p>
                      <a:pPr algn="ctr"/>
                      <a:r>
                        <a:rPr lang="en-US" sz="1500" b="0" dirty="0"/>
                        <a:t>Standard deviation  </a:t>
                      </a:r>
                      <a:r>
                        <a:rPr lang="en-US" sz="1500" b="1" dirty="0"/>
                        <a:t>8.1 years</a:t>
                      </a:r>
                    </a:p>
                  </a:txBody>
                  <a:tcPr/>
                </a:tc>
                <a:tc>
                  <a:txBody>
                    <a:bodyPr/>
                    <a:lstStyle/>
                    <a:p>
                      <a:pPr algn="ctr"/>
                      <a:endParaRPr lang="en-US" sz="1500" dirty="0"/>
                    </a:p>
                  </a:txBody>
                  <a:tcPr/>
                </a:tc>
                <a:extLst>
                  <a:ext uri="{0D108BD9-81ED-4DB2-BD59-A6C34878D82A}">
                    <a16:rowId xmlns:a16="http://schemas.microsoft.com/office/drawing/2014/main" val="2195549595"/>
                  </a:ext>
                </a:extLst>
              </a:tr>
              <a:tr h="370840">
                <a:tc>
                  <a:txBody>
                    <a:bodyPr/>
                    <a:lstStyle/>
                    <a:p>
                      <a:pPr algn="ctr"/>
                      <a:r>
                        <a:rPr lang="en-US" sz="1500" dirty="0"/>
                        <a:t>Gordon (2019)</a:t>
                      </a:r>
                      <a:r>
                        <a:rPr lang="en-US" sz="1500" baseline="30000" dirty="0"/>
                        <a:t>12</a:t>
                      </a:r>
                    </a:p>
                  </a:txBody>
                  <a:tcPr/>
                </a:tc>
                <a:tc>
                  <a:txBody>
                    <a:bodyPr/>
                    <a:lstStyle/>
                    <a:p>
                      <a:pPr algn="ctr"/>
                      <a:r>
                        <a:rPr lang="en-US" sz="1500" dirty="0"/>
                        <a:t>31</a:t>
                      </a:r>
                    </a:p>
                  </a:txBody>
                  <a:tcPr/>
                </a:tc>
                <a:tc>
                  <a:txBody>
                    <a:bodyPr/>
                    <a:lstStyle/>
                    <a:p>
                      <a:pPr algn="ctr"/>
                      <a:r>
                        <a:rPr lang="en-US" sz="1500" dirty="0"/>
                        <a:t>Median 3 years</a:t>
                      </a:r>
                    </a:p>
                    <a:p>
                      <a:pPr algn="ctr"/>
                      <a:r>
                        <a:rPr lang="en-US" sz="1500" dirty="0"/>
                        <a:t>IQR 1 – </a:t>
                      </a:r>
                      <a:r>
                        <a:rPr lang="en-US" sz="1500" b="1" dirty="0"/>
                        <a:t>5 years</a:t>
                      </a:r>
                    </a:p>
                  </a:txBody>
                  <a:tcPr/>
                </a:tc>
                <a:tc>
                  <a:txBody>
                    <a:bodyPr/>
                    <a:lstStyle/>
                    <a:p>
                      <a:pPr algn="ctr"/>
                      <a:endParaRPr lang="en-US" sz="1500" dirty="0"/>
                    </a:p>
                  </a:txBody>
                  <a:tcPr/>
                </a:tc>
                <a:extLst>
                  <a:ext uri="{0D108BD9-81ED-4DB2-BD59-A6C34878D82A}">
                    <a16:rowId xmlns:a16="http://schemas.microsoft.com/office/drawing/2014/main" val="3702936545"/>
                  </a:ext>
                </a:extLst>
              </a:tr>
              <a:tr h="370840">
                <a:tc>
                  <a:txBody>
                    <a:bodyPr/>
                    <a:lstStyle/>
                    <a:p>
                      <a:pPr algn="ctr"/>
                      <a:r>
                        <a:rPr lang="en-US" sz="1500" dirty="0"/>
                        <a:t>Penn (2007)</a:t>
                      </a:r>
                      <a:r>
                        <a:rPr lang="en-US" sz="1500" baseline="30000" dirty="0"/>
                        <a:t>2</a:t>
                      </a:r>
                    </a:p>
                  </a:txBody>
                  <a:tcPr/>
                </a:tc>
                <a:tc>
                  <a:txBody>
                    <a:bodyPr/>
                    <a:lstStyle/>
                    <a:p>
                      <a:pPr algn="ctr"/>
                      <a:r>
                        <a:rPr lang="en-US" sz="1500" dirty="0"/>
                        <a:t>110</a:t>
                      </a:r>
                    </a:p>
                  </a:txBody>
                  <a:tcPr/>
                </a:tc>
                <a:tc>
                  <a:txBody>
                    <a:bodyPr/>
                    <a:lstStyle/>
                    <a:p>
                      <a:pPr algn="ctr"/>
                      <a:r>
                        <a:rPr lang="en-US" sz="1500" dirty="0"/>
                        <a:t>Median 0.6 years</a:t>
                      </a:r>
                    </a:p>
                    <a:p>
                      <a:pPr algn="ctr"/>
                      <a:r>
                        <a:rPr lang="en-US" sz="1500" dirty="0"/>
                        <a:t>Range 0 – </a:t>
                      </a:r>
                      <a:r>
                        <a:rPr lang="en-US" sz="1500" b="1" dirty="0"/>
                        <a:t>16.6 years</a:t>
                      </a:r>
                    </a:p>
                  </a:txBody>
                  <a:tcPr/>
                </a:tc>
                <a:tc>
                  <a:txBody>
                    <a:bodyPr/>
                    <a:lstStyle/>
                    <a:p>
                      <a:pPr algn="ctr"/>
                      <a:endParaRPr lang="en-US" sz="1500" dirty="0"/>
                    </a:p>
                  </a:txBody>
                  <a:tcPr/>
                </a:tc>
                <a:extLst>
                  <a:ext uri="{0D108BD9-81ED-4DB2-BD59-A6C34878D82A}">
                    <a16:rowId xmlns:a16="http://schemas.microsoft.com/office/drawing/2014/main" val="3871035141"/>
                  </a:ext>
                </a:extLst>
              </a:tr>
              <a:tr h="468948">
                <a:tc>
                  <a:txBody>
                    <a:bodyPr/>
                    <a:lstStyle/>
                    <a:p>
                      <a:pPr algn="ctr"/>
                      <a:r>
                        <a:rPr lang="en-US" sz="1500" dirty="0"/>
                        <a:t>Steen (2000)</a:t>
                      </a:r>
                      <a:r>
                        <a:rPr lang="en-US" sz="1500" baseline="30000" dirty="0"/>
                        <a:t>13</a:t>
                      </a:r>
                    </a:p>
                  </a:txBody>
                  <a:tcPr/>
                </a:tc>
                <a:tc>
                  <a:txBody>
                    <a:bodyPr/>
                    <a:lstStyle/>
                    <a:p>
                      <a:pPr algn="ctr"/>
                      <a:r>
                        <a:rPr lang="en-US" sz="1500" dirty="0"/>
                        <a:t>145</a:t>
                      </a:r>
                    </a:p>
                  </a:txBody>
                  <a:tcPr/>
                </a:tc>
                <a:tc>
                  <a:txBody>
                    <a:bodyPr/>
                    <a:lstStyle/>
                    <a:p>
                      <a:pPr algn="ctr"/>
                      <a:r>
                        <a:rPr lang="en-US" sz="1500" dirty="0"/>
                        <a:t>Median 2.4 years</a:t>
                      </a:r>
                    </a:p>
                  </a:txBody>
                  <a:tcPr/>
                </a:tc>
                <a:tc>
                  <a:txBody>
                    <a:bodyPr/>
                    <a:lstStyle/>
                    <a:p>
                      <a:pPr algn="ctr"/>
                      <a:r>
                        <a:rPr lang="en-US" sz="1500" b="1" dirty="0"/>
                        <a:t>25% had SRC ≥ 4 years after </a:t>
                      </a:r>
                      <a:r>
                        <a:rPr lang="en-US" sz="1500" b="1" dirty="0" err="1"/>
                        <a:t>SSc</a:t>
                      </a:r>
                      <a:r>
                        <a:rPr lang="en-US" sz="1500" b="1" dirty="0"/>
                        <a:t> onset</a:t>
                      </a:r>
                    </a:p>
                  </a:txBody>
                  <a:tcPr/>
                </a:tc>
                <a:extLst>
                  <a:ext uri="{0D108BD9-81ED-4DB2-BD59-A6C34878D82A}">
                    <a16:rowId xmlns:a16="http://schemas.microsoft.com/office/drawing/2014/main" val="2761994341"/>
                  </a:ext>
                </a:extLst>
              </a:tr>
              <a:tr h="370840">
                <a:tc>
                  <a:txBody>
                    <a:bodyPr/>
                    <a:lstStyle/>
                    <a:p>
                      <a:pPr algn="ctr"/>
                      <a:r>
                        <a:rPr lang="en-US" sz="1500" dirty="0"/>
                        <a:t>Teixeira (2008)</a:t>
                      </a:r>
                      <a:r>
                        <a:rPr lang="en-US" sz="1500" baseline="30000" dirty="0"/>
                        <a:t>3</a:t>
                      </a:r>
                    </a:p>
                  </a:txBody>
                  <a:tcPr/>
                </a:tc>
                <a:tc>
                  <a:txBody>
                    <a:bodyPr/>
                    <a:lstStyle/>
                    <a:p>
                      <a:pPr algn="ctr"/>
                      <a:r>
                        <a:rPr lang="en-US" sz="1500" dirty="0"/>
                        <a:t>50</a:t>
                      </a:r>
                    </a:p>
                  </a:txBody>
                  <a:tcPr/>
                </a:tc>
                <a:tc>
                  <a:txBody>
                    <a:bodyPr/>
                    <a:lstStyle/>
                    <a:p>
                      <a:pPr algn="ctr"/>
                      <a:r>
                        <a:rPr lang="en-US" sz="1500" dirty="0"/>
                        <a:t>Mean 2.3 years</a:t>
                      </a:r>
                    </a:p>
                    <a:p>
                      <a:pPr algn="ctr"/>
                      <a:r>
                        <a:rPr lang="en-US" sz="1500" dirty="0"/>
                        <a:t>Standard deviation 4.1 years</a:t>
                      </a:r>
                    </a:p>
                  </a:txBody>
                  <a:tcPr/>
                </a:tc>
                <a:tc>
                  <a:txBody>
                    <a:bodyPr/>
                    <a:lstStyle/>
                    <a:p>
                      <a:pPr algn="ctr"/>
                      <a:r>
                        <a:rPr lang="en-US" sz="1500" b="1" dirty="0"/>
                        <a:t>14% had SRC &gt; 4 years after </a:t>
                      </a:r>
                      <a:r>
                        <a:rPr lang="en-US" sz="1500" b="1" dirty="0" err="1"/>
                        <a:t>SSc</a:t>
                      </a:r>
                      <a:r>
                        <a:rPr lang="en-US" sz="1500" b="1" dirty="0"/>
                        <a:t> onset</a:t>
                      </a:r>
                    </a:p>
                  </a:txBody>
                  <a:tcPr/>
                </a:tc>
                <a:extLst>
                  <a:ext uri="{0D108BD9-81ED-4DB2-BD59-A6C34878D82A}">
                    <a16:rowId xmlns:a16="http://schemas.microsoft.com/office/drawing/2014/main" val="1738925135"/>
                  </a:ext>
                </a:extLst>
              </a:tr>
            </a:tbl>
          </a:graphicData>
        </a:graphic>
      </p:graphicFrame>
    </p:spTree>
    <p:extLst>
      <p:ext uri="{BB962C8B-B14F-4D97-AF65-F5344CB8AC3E}">
        <p14:creationId xmlns:p14="http://schemas.microsoft.com/office/powerpoint/2010/main" val="2831041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77A1D-5478-074F-A4D1-31EEEF8FFE49}"/>
              </a:ext>
            </a:extLst>
          </p:cNvPr>
          <p:cNvSpPr>
            <a:spLocks noGrp="1"/>
          </p:cNvSpPr>
          <p:nvPr>
            <p:ph type="title"/>
          </p:nvPr>
        </p:nvSpPr>
        <p:spPr/>
        <p:txBody>
          <a:bodyPr/>
          <a:lstStyle/>
          <a:p>
            <a:r>
              <a:rPr lang="en-US" dirty="0"/>
              <a:t>Case-control analysis of late vs. early-onset SRC</a:t>
            </a:r>
          </a:p>
        </p:txBody>
      </p:sp>
      <p:sp>
        <p:nvSpPr>
          <p:cNvPr id="3" name="Content Placeholder 2">
            <a:extLst>
              <a:ext uri="{FF2B5EF4-FFF2-40B4-BE49-F238E27FC236}">
                <a16:creationId xmlns:a16="http://schemas.microsoft.com/office/drawing/2014/main" id="{27A05007-7115-C545-8511-E1585E264237}"/>
              </a:ext>
            </a:extLst>
          </p:cNvPr>
          <p:cNvSpPr>
            <a:spLocks noGrp="1"/>
          </p:cNvSpPr>
          <p:nvPr>
            <p:ph idx="1"/>
          </p:nvPr>
        </p:nvSpPr>
        <p:spPr>
          <a:xfrm>
            <a:off x="801197" y="1621971"/>
            <a:ext cx="7352203" cy="4093029"/>
          </a:xfrm>
        </p:spPr>
        <p:txBody>
          <a:bodyPr/>
          <a:lstStyle/>
          <a:p>
            <a:r>
              <a:rPr lang="en-US" dirty="0"/>
              <a:t>We conducted a retrospective, case-control analysis comparing late- and early-onset SRC cases seen at our academic medical center.</a:t>
            </a:r>
          </a:p>
          <a:p>
            <a:endParaRPr lang="en-US" dirty="0"/>
          </a:p>
          <a:p>
            <a:r>
              <a:rPr lang="en-US" u="sng" dirty="0"/>
              <a:t>Objectives of our study:</a:t>
            </a:r>
          </a:p>
          <a:p>
            <a:pPr lvl="1"/>
            <a:r>
              <a:rPr lang="en-US" dirty="0"/>
              <a:t>Describe an under-recognized clinical entity</a:t>
            </a:r>
          </a:p>
          <a:p>
            <a:pPr lvl="1"/>
            <a:r>
              <a:rPr lang="en-US" dirty="0"/>
              <a:t>Assess for risk factors and potential triggers for late-onset SRC development</a:t>
            </a:r>
          </a:p>
          <a:p>
            <a:pPr lvl="1"/>
            <a:r>
              <a:rPr lang="en-US" dirty="0"/>
              <a:t>Compare clinical presentation and outcomes in late-onset SRC cases compared to early-onset controls</a:t>
            </a:r>
          </a:p>
          <a:p>
            <a:endParaRPr lang="en-US" dirty="0"/>
          </a:p>
        </p:txBody>
      </p:sp>
    </p:spTree>
    <p:extLst>
      <p:ext uri="{BB962C8B-B14F-4D97-AF65-F5344CB8AC3E}">
        <p14:creationId xmlns:p14="http://schemas.microsoft.com/office/powerpoint/2010/main" val="2057246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7117B-21ED-AF43-B132-C2688C93BB6A}"/>
              </a:ext>
            </a:extLst>
          </p:cNvPr>
          <p:cNvSpPr>
            <a:spLocks noGrp="1"/>
          </p:cNvSpPr>
          <p:nvPr>
            <p:ph type="title"/>
          </p:nvPr>
        </p:nvSpPr>
        <p:spPr/>
        <p:txBody>
          <a:bodyPr/>
          <a:lstStyle/>
          <a:p>
            <a:r>
              <a:rPr lang="en-US" dirty="0"/>
              <a:t>Study definitions: SRC</a:t>
            </a:r>
          </a:p>
        </p:txBody>
      </p:sp>
      <p:sp>
        <p:nvSpPr>
          <p:cNvPr id="3" name="Content Placeholder 2">
            <a:extLst>
              <a:ext uri="{FF2B5EF4-FFF2-40B4-BE49-F238E27FC236}">
                <a16:creationId xmlns:a16="http://schemas.microsoft.com/office/drawing/2014/main" id="{AE0292B1-7EE2-CA4E-9663-CDFE231D3A09}"/>
              </a:ext>
            </a:extLst>
          </p:cNvPr>
          <p:cNvSpPr>
            <a:spLocks noGrp="1"/>
          </p:cNvSpPr>
          <p:nvPr>
            <p:ph idx="1"/>
          </p:nvPr>
        </p:nvSpPr>
        <p:spPr>
          <a:xfrm>
            <a:off x="801197" y="1143000"/>
            <a:ext cx="7903371" cy="4876799"/>
          </a:xfrm>
        </p:spPr>
        <p:txBody>
          <a:bodyPr/>
          <a:lstStyle/>
          <a:p>
            <a:pPr marL="0" indent="0">
              <a:buNone/>
            </a:pPr>
            <a:endParaRPr lang="en-US" sz="1000" dirty="0"/>
          </a:p>
          <a:p>
            <a:r>
              <a:rPr lang="en-US" b="1" dirty="0"/>
              <a:t>Hypertensive SRC: </a:t>
            </a:r>
          </a:p>
          <a:p>
            <a:pPr marL="206375" lvl="1" indent="0">
              <a:buNone/>
            </a:pPr>
            <a:r>
              <a:rPr lang="en-US" sz="1800" u="sng" dirty="0"/>
              <a:t>Acute kidney injury (AKI):</a:t>
            </a:r>
            <a:r>
              <a:rPr lang="en-US" sz="1800" dirty="0"/>
              <a:t> increase in serum Cr (</a:t>
            </a:r>
            <a:r>
              <a:rPr lang="en-US" sz="1800" dirty="0" err="1"/>
              <a:t>sCr</a:t>
            </a:r>
            <a:r>
              <a:rPr lang="en-US" sz="1800" dirty="0"/>
              <a:t>) ≥ 0.3 mg/</a:t>
            </a:r>
            <a:r>
              <a:rPr lang="en-US" sz="1800" dirty="0" err="1"/>
              <a:t>dL</a:t>
            </a:r>
            <a:r>
              <a:rPr lang="en-US" sz="1800" dirty="0"/>
              <a:t> within 48h, increase in </a:t>
            </a:r>
            <a:r>
              <a:rPr lang="en-US" sz="1800" dirty="0" err="1"/>
              <a:t>sCr</a:t>
            </a:r>
            <a:r>
              <a:rPr lang="en-US" sz="1800" dirty="0"/>
              <a:t> to ≥1.5 times baseline, or urine output &lt;0.5mg/kg/</a:t>
            </a:r>
            <a:r>
              <a:rPr lang="en-US" sz="1800" dirty="0" err="1"/>
              <a:t>hr</a:t>
            </a:r>
            <a:endParaRPr lang="en-US" sz="1800" dirty="0"/>
          </a:p>
          <a:p>
            <a:pPr marL="206375" lvl="1" indent="0">
              <a:buNone/>
            </a:pPr>
            <a:r>
              <a:rPr lang="en-US" sz="1800" dirty="0"/>
              <a:t>	PLUS</a:t>
            </a:r>
          </a:p>
          <a:p>
            <a:pPr marL="206375" lvl="1" indent="0">
              <a:buNone/>
            </a:pPr>
            <a:r>
              <a:rPr lang="en-US" sz="1800" u="sng" dirty="0"/>
              <a:t>Elevated blood pressure</a:t>
            </a:r>
            <a:r>
              <a:rPr lang="en-US" sz="1800" dirty="0"/>
              <a:t>: systolic (SBP) ≥ 140 mmHg, diastolic (DBP)  ≥90 mmHg, increase in SBP ≥ 30 mmHg above baseline, or increase in DBP ≥20 mmHg above baseline</a:t>
            </a:r>
          </a:p>
          <a:p>
            <a:pPr marL="206375" lvl="1" indent="0">
              <a:buNone/>
            </a:pPr>
            <a:endParaRPr lang="en-US" sz="1000" dirty="0"/>
          </a:p>
          <a:p>
            <a:r>
              <a:rPr lang="en-US" sz="1800" b="1" dirty="0"/>
              <a:t>Normotensive SRC: </a:t>
            </a:r>
          </a:p>
          <a:p>
            <a:pPr marL="206375" lvl="1" indent="0">
              <a:buNone/>
            </a:pPr>
            <a:r>
              <a:rPr lang="en-US" sz="1800" dirty="0"/>
              <a:t>AKI in a patient with </a:t>
            </a:r>
            <a:r>
              <a:rPr lang="en-US" sz="1800" dirty="0" err="1"/>
              <a:t>SSc</a:t>
            </a:r>
            <a:r>
              <a:rPr lang="en-US" sz="1800" dirty="0"/>
              <a:t> and normal blood pressure plus EITHER supportive renal biopsy findings of SRC </a:t>
            </a:r>
            <a:r>
              <a:rPr lang="en-US" sz="1600" dirty="0"/>
              <a:t>OR </a:t>
            </a:r>
            <a:r>
              <a:rPr lang="en-US" sz="1800" dirty="0"/>
              <a:t>evidence of microangiopathic hemolytic anemia (MAHA) and consulting nephrology team assessment of SRC as the most likely cause of acute renal dysfunction</a:t>
            </a:r>
          </a:p>
          <a:p>
            <a:pPr marL="206375" lvl="1" indent="0">
              <a:buNone/>
            </a:pPr>
            <a:endParaRPr lang="en-US" dirty="0"/>
          </a:p>
          <a:p>
            <a:pPr lvl="1"/>
            <a:endParaRPr lang="en-US" dirty="0"/>
          </a:p>
          <a:p>
            <a:endParaRPr lang="en-US" dirty="0"/>
          </a:p>
        </p:txBody>
      </p:sp>
    </p:spTree>
    <p:extLst>
      <p:ext uri="{BB962C8B-B14F-4D97-AF65-F5344CB8AC3E}">
        <p14:creationId xmlns:p14="http://schemas.microsoft.com/office/powerpoint/2010/main" val="633115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CC174-6FFF-F74B-AF1C-1A7A0757BDB7}"/>
              </a:ext>
            </a:extLst>
          </p:cNvPr>
          <p:cNvSpPr>
            <a:spLocks noGrp="1"/>
          </p:cNvSpPr>
          <p:nvPr>
            <p:ph type="title"/>
          </p:nvPr>
        </p:nvSpPr>
        <p:spPr/>
        <p:txBody>
          <a:bodyPr/>
          <a:lstStyle/>
          <a:p>
            <a:r>
              <a:rPr lang="en-US" dirty="0"/>
              <a:t>Study definitions</a:t>
            </a:r>
          </a:p>
        </p:txBody>
      </p:sp>
      <p:sp>
        <p:nvSpPr>
          <p:cNvPr id="3" name="Content Placeholder 2">
            <a:extLst>
              <a:ext uri="{FF2B5EF4-FFF2-40B4-BE49-F238E27FC236}">
                <a16:creationId xmlns:a16="http://schemas.microsoft.com/office/drawing/2014/main" id="{736BCE97-7EF6-CC4D-8BE3-DE28BBB84B97}"/>
              </a:ext>
            </a:extLst>
          </p:cNvPr>
          <p:cNvSpPr>
            <a:spLocks noGrp="1"/>
          </p:cNvSpPr>
          <p:nvPr>
            <p:ph idx="1"/>
          </p:nvPr>
        </p:nvSpPr>
        <p:spPr>
          <a:xfrm>
            <a:off x="801197" y="1621971"/>
            <a:ext cx="6590203" cy="4093029"/>
          </a:xfrm>
        </p:spPr>
        <p:txBody>
          <a:bodyPr/>
          <a:lstStyle/>
          <a:p>
            <a:r>
              <a:rPr lang="en-US" b="1" dirty="0"/>
              <a:t>Early-onset</a:t>
            </a:r>
            <a:r>
              <a:rPr lang="en-US" dirty="0"/>
              <a:t>: SRC occurring within 4 years of </a:t>
            </a:r>
            <a:r>
              <a:rPr lang="en-US" dirty="0" err="1"/>
              <a:t>SSc</a:t>
            </a:r>
            <a:r>
              <a:rPr lang="en-US" dirty="0"/>
              <a:t> disease duration (defined as time since first non-Raynaud phenomenon manifestation) </a:t>
            </a:r>
          </a:p>
          <a:p>
            <a:pPr marL="0" indent="0">
              <a:buNone/>
            </a:pPr>
            <a:endParaRPr lang="en-US" dirty="0"/>
          </a:p>
          <a:p>
            <a:r>
              <a:rPr lang="en-US" b="1" dirty="0"/>
              <a:t>Late-onset</a:t>
            </a:r>
            <a:r>
              <a:rPr lang="en-US" dirty="0"/>
              <a:t>: SRC occurring after 5 or more years of </a:t>
            </a:r>
            <a:r>
              <a:rPr lang="en-US" dirty="0" err="1"/>
              <a:t>SSc</a:t>
            </a:r>
            <a:r>
              <a:rPr lang="en-US" dirty="0"/>
              <a:t> disease duration</a:t>
            </a:r>
          </a:p>
          <a:p>
            <a:endParaRPr lang="en-US" dirty="0"/>
          </a:p>
        </p:txBody>
      </p:sp>
      <p:sp>
        <p:nvSpPr>
          <p:cNvPr id="5" name="Text Placeholder 3">
            <a:extLst>
              <a:ext uri="{FF2B5EF4-FFF2-40B4-BE49-F238E27FC236}">
                <a16:creationId xmlns:a16="http://schemas.microsoft.com/office/drawing/2014/main" id="{6447779D-3B47-614A-8EA4-E2C584EC2A12}"/>
              </a:ext>
            </a:extLst>
          </p:cNvPr>
          <p:cNvSpPr>
            <a:spLocks noGrp="1"/>
          </p:cNvSpPr>
          <p:nvPr>
            <p:ph type="body" sz="quarter" idx="13"/>
          </p:nvPr>
        </p:nvSpPr>
        <p:spPr>
          <a:xfrm>
            <a:off x="990600" y="914400"/>
            <a:ext cx="6854952" cy="457200"/>
          </a:xfrm>
        </p:spPr>
        <p:txBody>
          <a:bodyPr/>
          <a:lstStyle/>
          <a:p>
            <a:r>
              <a:rPr lang="en-US" dirty="0"/>
              <a:t>Early-onset and late-onset SRC</a:t>
            </a:r>
          </a:p>
        </p:txBody>
      </p:sp>
    </p:spTree>
    <p:extLst>
      <p:ext uri="{BB962C8B-B14F-4D97-AF65-F5344CB8AC3E}">
        <p14:creationId xmlns:p14="http://schemas.microsoft.com/office/powerpoint/2010/main" val="3663766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3AE27-8A39-E54D-BC04-6BC3474FD9ED}"/>
              </a:ext>
            </a:extLst>
          </p:cNvPr>
          <p:cNvSpPr>
            <a:spLocks noGrp="1"/>
          </p:cNvSpPr>
          <p:nvPr>
            <p:ph type="title"/>
          </p:nvPr>
        </p:nvSpPr>
        <p:spPr/>
        <p:txBody>
          <a:bodyPr/>
          <a:lstStyle/>
          <a:p>
            <a:r>
              <a:rPr lang="en-US" sz="2500" dirty="0"/>
              <a:t>Methods</a:t>
            </a:r>
          </a:p>
        </p:txBody>
      </p:sp>
      <p:sp>
        <p:nvSpPr>
          <p:cNvPr id="3" name="Content Placeholder 2">
            <a:extLst>
              <a:ext uri="{FF2B5EF4-FFF2-40B4-BE49-F238E27FC236}">
                <a16:creationId xmlns:a16="http://schemas.microsoft.com/office/drawing/2014/main" id="{0A8D8564-64CC-434A-AA77-22669724B654}"/>
              </a:ext>
            </a:extLst>
          </p:cNvPr>
          <p:cNvSpPr>
            <a:spLocks noGrp="1"/>
          </p:cNvSpPr>
          <p:nvPr>
            <p:ph idx="1"/>
          </p:nvPr>
        </p:nvSpPr>
        <p:spPr>
          <a:xfrm>
            <a:off x="801197" y="1371601"/>
            <a:ext cx="7049689" cy="4724400"/>
          </a:xfrm>
        </p:spPr>
        <p:txBody>
          <a:bodyPr/>
          <a:lstStyle/>
          <a:p>
            <a:r>
              <a:rPr lang="en-US" dirty="0"/>
              <a:t>A query of the electronic data warehouse identified adult patients seen at our academic medical center between January 2000 and December 2019 with associated ICD-10 or equivalent ICD-9 diagnosis codes for “systemic sclerosis” and either one of “kidney failure,” “chronic kidney disease,” or “hypertensive crisis.”</a:t>
            </a:r>
          </a:p>
          <a:p>
            <a:pPr marL="0" indent="0">
              <a:buNone/>
            </a:pPr>
            <a:endParaRPr lang="en-US" sz="1200" dirty="0"/>
          </a:p>
          <a:p>
            <a:r>
              <a:rPr lang="en-US" dirty="0"/>
              <a:t>Individual patient records were reviewed to identify subjects who met criteria for SRC and relevant clinical data were obtained. </a:t>
            </a:r>
          </a:p>
          <a:p>
            <a:pPr marL="0" indent="0">
              <a:buNone/>
            </a:pPr>
            <a:endParaRPr lang="en-US" sz="1200" dirty="0"/>
          </a:p>
          <a:p>
            <a:r>
              <a:rPr lang="en-US" dirty="0"/>
              <a:t>Cases of late-onset SRC occurring ≥5 years of </a:t>
            </a:r>
            <a:r>
              <a:rPr lang="en-US" dirty="0" err="1"/>
              <a:t>SSc</a:t>
            </a:r>
            <a:r>
              <a:rPr lang="en-US" dirty="0"/>
              <a:t> disease duration were compared to early-onset controls to assess for differences in demographics, auto-antibody serologies, comorbidities, medication exposures in the prior month, history of hematopoietic stem cell transplantation, SRC presenting features, and clinical outcomes at the end of the SRC hospital admission, 1 year, 2 years, and 5 years post-SRC.  </a:t>
            </a:r>
          </a:p>
          <a:p>
            <a:endParaRPr lang="en-US" dirty="0"/>
          </a:p>
          <a:p>
            <a:endParaRPr lang="en-US" dirty="0"/>
          </a:p>
        </p:txBody>
      </p:sp>
    </p:spTree>
    <p:extLst>
      <p:ext uri="{BB962C8B-B14F-4D97-AF65-F5344CB8AC3E}">
        <p14:creationId xmlns:p14="http://schemas.microsoft.com/office/powerpoint/2010/main" val="277207231"/>
      </p:ext>
    </p:extLst>
  </p:cSld>
  <p:clrMapOvr>
    <a:masterClrMapping/>
  </p:clrMapOvr>
</p:sld>
</file>

<file path=ppt/theme/theme1.xml><?xml version="1.0" encoding="utf-8"?>
<a:theme xmlns:a="http://schemas.openxmlformats.org/drawingml/2006/main" name="Northwestern Medicine Low Brand">
  <a:themeElements>
    <a:clrScheme name="NM Colors">
      <a:dk1>
        <a:srgbClr val="54585A"/>
      </a:dk1>
      <a:lt1>
        <a:sysClr val="window" lastClr="FFFFFF"/>
      </a:lt1>
      <a:dk2>
        <a:srgbClr val="61468B"/>
      </a:dk2>
      <a:lt2>
        <a:srgbClr val="CFC7DC"/>
      </a:lt2>
      <a:accent1>
        <a:srgbClr val="917EAE"/>
      </a:accent1>
      <a:accent2>
        <a:srgbClr val="B0A2C5"/>
      </a:accent2>
      <a:accent3>
        <a:srgbClr val="00A144"/>
      </a:accent3>
      <a:accent4>
        <a:srgbClr val="CFD641"/>
      </a:accent4>
      <a:accent5>
        <a:srgbClr val="EDAC1A"/>
      </a:accent5>
      <a:accent6>
        <a:srgbClr val="DF6426"/>
      </a:accent6>
      <a:hlink>
        <a:srgbClr val="B1ACCE"/>
      </a:hlink>
      <a:folHlink>
        <a:srgbClr val="D4D5D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oAutofit/>
      </a:bodyPr>
      <a:lstStyle>
        <a:defPPr>
          <a:lnSpc>
            <a:spcPct val="90000"/>
          </a:lnSpc>
          <a:spcBef>
            <a:spcPts val="600"/>
          </a:spcBef>
          <a:defRPr sz="1850" spc="-50"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12724</TotalTime>
  <Words>2745</Words>
  <Application>Microsoft Macintosh PowerPoint</Application>
  <PresentationFormat>On-screen Show (4:3)</PresentationFormat>
  <Paragraphs>478</Paragraphs>
  <Slides>17</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Symbol</vt:lpstr>
      <vt:lpstr>Times New Roman</vt:lpstr>
      <vt:lpstr>Northwestern Medicine Low Brand</vt:lpstr>
      <vt:lpstr>Late-onset scleroderma renal crisis: Literature review and case-control analysis</vt:lpstr>
      <vt:lpstr>Background</vt:lpstr>
      <vt:lpstr>Questions</vt:lpstr>
      <vt:lpstr>Literature review</vt:lpstr>
      <vt:lpstr>Literature review</vt:lpstr>
      <vt:lpstr>Case-control analysis of late vs. early-onset SRC</vt:lpstr>
      <vt:lpstr>Study definitions: SRC</vt:lpstr>
      <vt:lpstr>Study definitions</vt:lpstr>
      <vt:lpstr>Methods</vt:lpstr>
      <vt:lpstr>Results   Study cohort characteristics </vt:lpstr>
      <vt:lpstr>Medication exposures in the month prior to SRC</vt:lpstr>
      <vt:lpstr>Comparison of SRC presenting features in late vs. early-onset groups</vt:lpstr>
      <vt:lpstr>Clinical outcomes in late vs. early-onset SRC at time of discharge from SRC admission and at 1 year, 2 years, and 5 years post-SRC</vt:lpstr>
      <vt:lpstr>Conclusions</vt:lpstr>
      <vt:lpstr>Next steps</vt:lpstr>
      <vt:lpstr>References</vt:lpstr>
      <vt:lpstr>Thank you</vt:lpstr>
    </vt:vector>
  </TitlesOfParts>
  <Company>Microsoft</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Northwestern Medicine</dc:title>
  <dc:creator>Landor Associates Chicago</dc:creator>
  <cp:lastModifiedBy>Yoon</cp:lastModifiedBy>
  <cp:revision>433</cp:revision>
  <cp:lastPrinted>2013-12-16T14:56:04Z</cp:lastPrinted>
  <dcterms:created xsi:type="dcterms:W3CDTF">2013-12-16T14:50:03Z</dcterms:created>
  <dcterms:modified xsi:type="dcterms:W3CDTF">2022-01-27T19:13:18Z</dcterms:modified>
</cp:coreProperties>
</file>