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9" r:id="rId1"/>
  </p:sldMasterIdLst>
  <p:notesMasterIdLst>
    <p:notesMasterId r:id="rId26"/>
  </p:notesMasterIdLst>
  <p:sldIdLst>
    <p:sldId id="303" r:id="rId2"/>
    <p:sldId id="314" r:id="rId3"/>
    <p:sldId id="315" r:id="rId4"/>
    <p:sldId id="279" r:id="rId5"/>
    <p:sldId id="280" r:id="rId6"/>
    <p:sldId id="289" r:id="rId7"/>
    <p:sldId id="304" r:id="rId8"/>
    <p:sldId id="305" r:id="rId9"/>
    <p:sldId id="260" r:id="rId10"/>
    <p:sldId id="294" r:id="rId11"/>
    <p:sldId id="322" r:id="rId12"/>
    <p:sldId id="285" r:id="rId13"/>
    <p:sldId id="307" r:id="rId14"/>
    <p:sldId id="323" r:id="rId15"/>
    <p:sldId id="295" r:id="rId16"/>
    <p:sldId id="324" r:id="rId17"/>
    <p:sldId id="299" r:id="rId18"/>
    <p:sldId id="312" r:id="rId19"/>
    <p:sldId id="319" r:id="rId20"/>
    <p:sldId id="325" r:id="rId21"/>
    <p:sldId id="296" r:id="rId22"/>
    <p:sldId id="321" r:id="rId23"/>
    <p:sldId id="313" r:id="rId24"/>
    <p:sldId id="316" r:id="rId2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60093"/>
    <a:srgbClr val="F8DAF0"/>
    <a:srgbClr val="EEECA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434BE21-AA65-43B3-A05A-3F3108CC301E}" v="29" dt="2022-01-17T21:44:03.177"/>
    <p1510:client id="{31DD596F-FE82-6BC0-B4A9-641561FFD23D}" v="62" dt="2022-01-18T03:59:29.255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5FD0F851-EC5A-4D38-B0AD-8093EC10F338}" styleName="Light Style 1 - Acc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D27102A9-8310-4765-A935-A1911B00CA55}" styleName="Light Style 1 - Accent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46F890A9-2807-4EBB-B81D-B2AA78EC7F39}" styleName="Dark Style 2 - Accent 5/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91EBBBCC-DAD2-459C-BE2E-F6DE35CF9A28}" styleName="Dark Style 2 - Accent 3/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F2DE63D5-997A-4646-A377-4702673A728D}" styleName="Light Style 2 - Acc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256" autoAdjust="0"/>
    <p:restoredTop sz="96120" autoAdjust="0"/>
  </p:normalViewPr>
  <p:slideViewPr>
    <p:cSldViewPr snapToGrid="0">
      <p:cViewPr varScale="1">
        <p:scale>
          <a:sx n="82" d="100"/>
          <a:sy n="82" d="100"/>
        </p:scale>
        <p:origin x="70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7ECBF3A-58FE-434A-8168-90B5B3F7B641}" type="datetimeFigureOut">
              <a:rPr lang="en-US" smtClean="0"/>
              <a:t>1/17/2022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54A8C50-B750-4E31-A45F-8FE6638BE1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95836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54A8C50-B750-4E31-A45F-8FE6638BE177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234352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54A8C50-B750-4E31-A45F-8FE6638BE177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405622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If you are going to highlight the results of the second part of the table, not sure why you want to add the first part of the table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54A8C50-B750-4E31-A45F-8FE6638BE177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490232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Differences in demographic</a:t>
            </a:r>
            <a:r>
              <a:rPr lang="en-US" sz="1200" b="0" dirty="0">
                <a:ea typeface="Calibri" panose="020F0502020204030204" pitchFamily="34" charset="0"/>
                <a:cs typeface="Times New Roman" panose="02020603050405020304" pitchFamily="18" charset="0"/>
              </a:rPr>
              <a:t> and </a:t>
            </a:r>
            <a:r>
              <a:rPr lang="en-US" sz="1200" b="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hospital characteristics</a:t>
            </a:r>
            <a:r>
              <a:rPr lang="en-US" sz="1200" b="0" dirty="0">
                <a:ea typeface="Calibri" panose="020F0502020204030204" pitchFamily="34" charset="0"/>
                <a:cs typeface="Times New Roman" panose="02020603050405020304" pitchFamily="18" charset="0"/>
              </a:rPr>
              <a:t> among</a:t>
            </a:r>
            <a:r>
              <a:rPr lang="en-US" sz="1200" b="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infection-related hospitalizations in SLE by age categories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*Infection in primary diagnosis position and SLE in secondary diagnosis positions</a:t>
            </a:r>
            <a:endParaRPr lang="en-US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54A8C50-B750-4E31-A45F-8FE6638BE177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492993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54A8C50-B750-4E31-A45F-8FE6638BE177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849792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Differences in demographic</a:t>
            </a:r>
            <a:r>
              <a:rPr lang="en-US" sz="1200" b="0">
                <a:ea typeface="Calibri" panose="020F0502020204030204" pitchFamily="34" charset="0"/>
                <a:cs typeface="Times New Roman" panose="02020603050405020304" pitchFamily="18" charset="0"/>
              </a:rPr>
              <a:t> and </a:t>
            </a:r>
            <a:r>
              <a:rPr lang="en-US" sz="1200" b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hospital characteristics</a:t>
            </a:r>
            <a:r>
              <a:rPr lang="en-US" sz="1200" b="0">
                <a:ea typeface="Calibri" panose="020F0502020204030204" pitchFamily="34" charset="0"/>
                <a:cs typeface="Times New Roman" panose="02020603050405020304" pitchFamily="18" charset="0"/>
              </a:rPr>
              <a:t> among</a:t>
            </a:r>
            <a:r>
              <a:rPr lang="en-US" sz="1200" b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infection-related hospitalizations in SLE by age categories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*Infection in primary diagnosis position and SLE in secondary diagnosis positions</a:t>
            </a:r>
            <a:endParaRPr lang="en-US" sz="12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b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54A8C50-B750-4E31-A45F-8FE6638BE177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677165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Differences in demographic</a:t>
            </a:r>
            <a:r>
              <a:rPr lang="en-US" sz="1200" b="0">
                <a:ea typeface="Calibri" panose="020F0502020204030204" pitchFamily="34" charset="0"/>
                <a:cs typeface="Times New Roman" panose="02020603050405020304" pitchFamily="18" charset="0"/>
              </a:rPr>
              <a:t> and </a:t>
            </a:r>
            <a:r>
              <a:rPr lang="en-US" sz="1200" b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hospital characteristics</a:t>
            </a:r>
            <a:r>
              <a:rPr lang="en-US" sz="1200" b="0">
                <a:ea typeface="Calibri" panose="020F0502020204030204" pitchFamily="34" charset="0"/>
                <a:cs typeface="Times New Roman" panose="02020603050405020304" pitchFamily="18" charset="0"/>
              </a:rPr>
              <a:t> among</a:t>
            </a:r>
            <a:r>
              <a:rPr lang="en-US" sz="1200" b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infection-related hospitalizations in SLE by age categories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*Infection in primary diagnosis position and SLE in secondary diagnosis positions</a:t>
            </a:r>
            <a:endParaRPr lang="en-US" sz="12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b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54A8C50-B750-4E31-A45F-8FE6638BE177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15069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73D2D9-B90C-48ED-82E6-E612DA6107B1}" type="datetime1">
              <a:rPr lang="en-US" smtClean="0"/>
              <a:t>1/17/2022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88ECBE-F56F-4A44-8BA1-C6B0E97BC684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989889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647A76-2D55-4783-9868-CA1CBCBE5B49}" type="datetime1">
              <a:rPr lang="en-US" smtClean="0"/>
              <a:t>1/17/2022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88ECBE-F56F-4A44-8BA1-C6B0E97BC6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43059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B61F2E-0DE2-4BD5-A9F6-D3566A3B7D2D}" type="datetime1">
              <a:rPr lang="en-US" smtClean="0"/>
              <a:t>1/17/2022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88ECBE-F56F-4A44-8BA1-C6B0E97BC6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99820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B490FB-13E7-40FD-ACA2-C2947BCDB0DA}" type="datetime1">
              <a:rPr lang="en-US" smtClean="0"/>
              <a:t>1/17/2022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20362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A1002D-1445-4FF8-99F4-A84DDD54368A}" type="datetime1">
              <a:rPr lang="en-US" smtClean="0"/>
              <a:t>1/17/2022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88ECBE-F56F-4A44-8BA1-C6B0E97BC684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610797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5B8861-62CC-4E26-80F8-67C4A7C4FD64}" type="datetime1">
              <a:rPr lang="en-US" smtClean="0"/>
              <a:t>1/17/2022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88ECBE-F56F-4A44-8BA1-C6B0E97BC6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42162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532141-EF79-4416-BDEB-36E638668441}" type="datetime1">
              <a:rPr lang="en-US" smtClean="0"/>
              <a:t>1/17/2022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88ECBE-F56F-4A44-8BA1-C6B0E97BC6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48773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858538-2168-4A16-B225-03A35B038A8E}" type="datetime1">
              <a:rPr lang="en-US" smtClean="0"/>
              <a:t>1/17/2022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88ECBE-F56F-4A44-8BA1-C6B0E97BC6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36131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97443D-743E-4F92-B47C-F3ECC35BAFCC}" type="datetime1">
              <a:rPr lang="en-US" smtClean="0"/>
              <a:t>1/17/2022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88ECBE-F56F-4A44-8BA1-C6B0E97BC6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94888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9A3BDABF-1CD3-4AC7-876D-4E9EBC3A1134}" type="datetime1">
              <a:rPr lang="en-US" smtClean="0"/>
              <a:t>1/17/2022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C188ECBE-F56F-4A44-8BA1-C6B0E97BC6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11875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747B14-5775-4606-B725-97FA73EB5ADB}" type="datetime1">
              <a:rPr lang="en-US" smtClean="0"/>
              <a:t>1/17/2022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88ECBE-F56F-4A44-8BA1-C6B0E97BC6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16851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558CCCC9-DAD7-42DD-BFD6-3BFA14178907}" type="datetime1">
              <a:rPr lang="en-US" smtClean="0"/>
              <a:t>1/17/2022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C188ECBE-F56F-4A44-8BA1-C6B0E97BC684}" type="slidenum">
              <a:rPr lang="en-US" smtClean="0"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148581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0" r:id="rId1"/>
    <p:sldLayoutId id="2147483761" r:id="rId2"/>
    <p:sldLayoutId id="2147483762" r:id="rId3"/>
    <p:sldLayoutId id="2147483763" r:id="rId4"/>
    <p:sldLayoutId id="2147483764" r:id="rId5"/>
    <p:sldLayoutId id="2147483765" r:id="rId6"/>
    <p:sldLayoutId id="2147483766" r:id="rId7"/>
    <p:sldLayoutId id="2147483767" r:id="rId8"/>
    <p:sldLayoutId id="2147483768" r:id="rId9"/>
    <p:sldLayoutId id="2147483769" r:id="rId10"/>
    <p:sldLayoutId id="2147483770" r:id="rId11"/>
  </p:sldLayoutIdLst>
  <p:hf sldNum="0" hdr="0" ftr="0" dt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Open doors">
            <a:extLst>
              <a:ext uri="{FF2B5EF4-FFF2-40B4-BE49-F238E27FC236}">
                <a16:creationId xmlns:a16="http://schemas.microsoft.com/office/drawing/2014/main" id="{A2E0328B-431D-4AA2-82D3-E6DC3E62D17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duotone>
              <a:prstClr val="black"/>
              <a:schemeClr val="tx2">
                <a:tint val="45000"/>
                <a:satMod val="400000"/>
              </a:schemeClr>
            </a:duotone>
            <a:alphaModFix amt="40000"/>
          </a:blip>
          <a:srcRect b="15730"/>
          <a:stretch/>
        </p:blipFill>
        <p:spPr>
          <a:xfrm>
            <a:off x="20" y="10"/>
            <a:ext cx="12191980" cy="6857991"/>
          </a:xfrm>
          <a:prstGeom prst="rect">
            <a:avLst/>
          </a:prstGeom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D8C44BA4-C19C-468B-8F7C-4551F6A3091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07658" y="2115989"/>
            <a:ext cx="10058400" cy="2035864"/>
          </a:xfrm>
        </p:spPr>
        <p:txBody>
          <a:bodyPr>
            <a:normAutofit/>
          </a:bodyPr>
          <a:lstStyle/>
          <a:p>
            <a:pPr algn="ctr"/>
            <a:r>
              <a:rPr lang="en-US" sz="4400" b="1" i="0" u="none" strike="noStrike" dirty="0">
                <a:effectLst/>
              </a:rPr>
              <a:t>Infection-related Hospitalizations in </a:t>
            </a:r>
            <a:br>
              <a:rPr lang="en-US" sz="4400" b="1" i="0" u="none" strike="noStrike" dirty="0">
                <a:effectLst/>
              </a:rPr>
            </a:br>
            <a:r>
              <a:rPr lang="en-US" sz="4400" b="1" i="0" u="none" strike="noStrike" dirty="0">
                <a:effectLst/>
              </a:rPr>
              <a:t>Adolescents and Young Adults with SLE: </a:t>
            </a:r>
            <a:r>
              <a:rPr lang="en-US" sz="4400" b="0" i="0" dirty="0">
                <a:effectLst/>
              </a:rPr>
              <a:t>​</a:t>
            </a:r>
            <a:br>
              <a:rPr lang="en-US" sz="4400" b="0" i="0" dirty="0">
                <a:effectLst/>
              </a:rPr>
            </a:br>
            <a:r>
              <a:rPr lang="en-US" sz="4400" b="1" i="0" u="none" strike="noStrike" dirty="0">
                <a:effectLst/>
              </a:rPr>
              <a:t>Data From National Inpatient Sample</a:t>
            </a:r>
            <a:r>
              <a:rPr lang="en-US" sz="4400" b="0" i="0" dirty="0">
                <a:effectLst/>
              </a:rPr>
              <a:t>​</a:t>
            </a:r>
            <a:endParaRPr lang="en-US" sz="4400" dirty="0"/>
          </a:p>
        </p:txBody>
      </p:sp>
      <p:cxnSp>
        <p:nvCxnSpPr>
          <p:cNvPr id="131" name="Straight Connector 130">
            <a:extLst>
              <a:ext uri="{FF2B5EF4-FFF2-40B4-BE49-F238E27FC236}">
                <a16:creationId xmlns:a16="http://schemas.microsoft.com/office/drawing/2014/main" id="{E6E50488-8E5E-4E36-9763-092234CAED4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2">
                <a:alpha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3" name="Rectangle 132">
            <a:extLst>
              <a:ext uri="{FF2B5EF4-FFF2-40B4-BE49-F238E27FC236}">
                <a16:creationId xmlns:a16="http://schemas.microsoft.com/office/drawing/2014/main" id="{B9E780F8-2452-4595-A281-E594BA83DB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" y="6334316"/>
            <a:ext cx="12191985" cy="66484"/>
          </a:xfrm>
          <a:prstGeom prst="rect">
            <a:avLst/>
          </a:prstGeom>
          <a:solidFill>
            <a:schemeClr val="accent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5" name="Rectangle 134">
            <a:extLst>
              <a:ext uri="{FF2B5EF4-FFF2-40B4-BE49-F238E27FC236}">
                <a16:creationId xmlns:a16="http://schemas.microsoft.com/office/drawing/2014/main" id="{A917F44A-7774-4C79-BEDC-0CC73C8C0E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6" name="Picture 31">
            <a:extLst>
              <a:ext uri="{FF2B5EF4-FFF2-40B4-BE49-F238E27FC236}">
                <a16:creationId xmlns:a16="http://schemas.microsoft.com/office/drawing/2014/main" id="{9590D1BF-1ECA-49B3-AF91-D40EEAD9433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485" y="9090"/>
            <a:ext cx="1383689" cy="8094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77C9E213-97CF-49D9-882B-F479F4863DD2}"/>
              </a:ext>
            </a:extLst>
          </p:cNvPr>
          <p:cNvSpPr txBox="1"/>
          <p:nvPr/>
        </p:nvSpPr>
        <p:spPr>
          <a:xfrm>
            <a:off x="1310705" y="4409885"/>
            <a:ext cx="9669425" cy="1046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/>
              <a:t>Rashmi Dhital MD</a:t>
            </a:r>
            <a:r>
              <a:rPr lang="en-US" sz="2000" baseline="30000"/>
              <a:t>1</a:t>
            </a:r>
            <a:r>
              <a:rPr lang="en-US" sz="2000"/>
              <a:t>; Dilli R Poudel, MD</a:t>
            </a:r>
            <a:r>
              <a:rPr lang="en-US" sz="2000" baseline="30000"/>
              <a:t>2</a:t>
            </a:r>
            <a:r>
              <a:rPr lang="en-US" sz="2000"/>
              <a:t>; Monica Guma MD, PhD</a:t>
            </a:r>
            <a:r>
              <a:rPr lang="en-US" sz="2000" baseline="30000"/>
              <a:t>1,3</a:t>
            </a:r>
            <a:r>
              <a:rPr lang="en-US" sz="2000"/>
              <a:t>; Kenneth Kalunian, MD</a:t>
            </a:r>
            <a:r>
              <a:rPr lang="en-US" sz="2000" baseline="30000"/>
              <a:t>1</a:t>
            </a:r>
            <a:endParaRPr lang="en-US" sz="2000"/>
          </a:p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en-US" altLang="en-US" sz="1400" baseline="30000">
                <a:latin typeface="+mj-lt"/>
              </a:rPr>
              <a:t>1</a:t>
            </a:r>
            <a:r>
              <a:rPr lang="en-US" altLang="en-US" sz="1400">
                <a:latin typeface="+mj-lt"/>
              </a:rPr>
              <a:t>Department of Medicine, Division of Rheumatology, School of Medicine, UCSD,  La Jolla, CA, </a:t>
            </a:r>
          </a:p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en-US" altLang="en-US" sz="1400" baseline="30000">
                <a:latin typeface="+mj-lt"/>
              </a:rPr>
              <a:t>2</a:t>
            </a:r>
            <a:r>
              <a:rPr lang="en-US" altLang="en-US" sz="1400">
                <a:latin typeface="+mj-lt"/>
              </a:rPr>
              <a:t>Department of Medicine, Indiana Regional Medical Center, Indiana, PA</a:t>
            </a:r>
          </a:p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en-US" altLang="en-US" sz="1400" baseline="30000">
                <a:latin typeface="+mj-lt"/>
              </a:rPr>
              <a:t>3</a:t>
            </a:r>
            <a:r>
              <a:rPr lang="en-US" altLang="en-US" sz="1400">
                <a:latin typeface="+mj-lt"/>
              </a:rPr>
              <a:t>Department of Medicine, Autonomous University of Barcelona</a:t>
            </a:r>
            <a:endParaRPr lang="en-US" altLang="en-US" sz="14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60039808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D4E579BA-C635-429B-994A-7522F414213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46640102"/>
              </p:ext>
            </p:extLst>
          </p:nvPr>
        </p:nvGraphicFramePr>
        <p:xfrm>
          <a:off x="453909" y="1426753"/>
          <a:ext cx="10684821" cy="2615673"/>
        </p:xfrm>
        <a:graphic>
          <a:graphicData uri="http://schemas.openxmlformats.org/drawingml/2006/table">
            <a:tbl>
              <a:tblPr firstRow="1" firstCol="1" bandRow="1">
                <a:tableStyleId>{D27102A9-8310-4765-A935-A1911B00CA55}</a:tableStyleId>
              </a:tblPr>
              <a:tblGrid>
                <a:gridCol w="1309103">
                  <a:extLst>
                    <a:ext uri="{9D8B030D-6E8A-4147-A177-3AD203B41FA5}">
                      <a16:colId xmlns:a16="http://schemas.microsoft.com/office/drawing/2014/main" val="1548429385"/>
                    </a:ext>
                  </a:extLst>
                </a:gridCol>
                <a:gridCol w="942187">
                  <a:extLst>
                    <a:ext uri="{9D8B030D-6E8A-4147-A177-3AD203B41FA5}">
                      <a16:colId xmlns:a16="http://schemas.microsoft.com/office/drawing/2014/main" val="1197448808"/>
                    </a:ext>
                  </a:extLst>
                </a:gridCol>
                <a:gridCol w="1279740">
                  <a:extLst>
                    <a:ext uri="{9D8B030D-6E8A-4147-A177-3AD203B41FA5}">
                      <a16:colId xmlns:a16="http://schemas.microsoft.com/office/drawing/2014/main" val="960887653"/>
                    </a:ext>
                  </a:extLst>
                </a:gridCol>
                <a:gridCol w="1143000">
                  <a:extLst>
                    <a:ext uri="{9D8B030D-6E8A-4147-A177-3AD203B41FA5}">
                      <a16:colId xmlns:a16="http://schemas.microsoft.com/office/drawing/2014/main" val="3707875640"/>
                    </a:ext>
                  </a:extLst>
                </a:gridCol>
                <a:gridCol w="1208315">
                  <a:extLst>
                    <a:ext uri="{9D8B030D-6E8A-4147-A177-3AD203B41FA5}">
                      <a16:colId xmlns:a16="http://schemas.microsoft.com/office/drawing/2014/main" val="2614588396"/>
                    </a:ext>
                  </a:extLst>
                </a:gridCol>
                <a:gridCol w="1099457">
                  <a:extLst>
                    <a:ext uri="{9D8B030D-6E8A-4147-A177-3AD203B41FA5}">
                      <a16:colId xmlns:a16="http://schemas.microsoft.com/office/drawing/2014/main" val="645597908"/>
                    </a:ext>
                  </a:extLst>
                </a:gridCol>
                <a:gridCol w="1867641">
                  <a:extLst>
                    <a:ext uri="{9D8B030D-6E8A-4147-A177-3AD203B41FA5}">
                      <a16:colId xmlns:a16="http://schemas.microsoft.com/office/drawing/2014/main" val="4043434613"/>
                    </a:ext>
                  </a:extLst>
                </a:gridCol>
                <a:gridCol w="1835378">
                  <a:extLst>
                    <a:ext uri="{9D8B030D-6E8A-4147-A177-3AD203B41FA5}">
                      <a16:colId xmlns:a16="http://schemas.microsoft.com/office/drawing/2014/main" val="549660223"/>
                    </a:ext>
                  </a:extLst>
                </a:gridCol>
              </a:tblGrid>
              <a:tr h="511232"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 </a:t>
                      </a:r>
                      <a:endParaRPr lang="en-US" sz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36062" marR="36062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A8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Adolescents</a:t>
                      </a: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(AD) </a:t>
                      </a:r>
                      <a:endParaRPr lang="en-US" sz="1200" dirty="0">
                        <a:solidFill>
                          <a:srgbClr val="FF0000"/>
                        </a:solidFill>
                        <a:effectLst/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36062" marR="3606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A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Young Adults  </a:t>
                      </a: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(YA)</a:t>
                      </a:r>
                    </a:p>
                  </a:txBody>
                  <a:tcPr marL="36062" marR="36062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A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Late Adults</a:t>
                      </a: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(LA)</a:t>
                      </a:r>
                    </a:p>
                  </a:txBody>
                  <a:tcPr marL="36062" marR="36062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A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Older Adults</a:t>
                      </a: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(OA)</a:t>
                      </a:r>
                    </a:p>
                  </a:txBody>
                  <a:tcPr marL="36062" marR="36062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A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i="1" dirty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p</a:t>
                      </a:r>
                      <a:r>
                        <a:rPr lang="en-US" sz="1200" dirty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 values</a:t>
                      </a: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(Adolescents vs other groups) </a:t>
                      </a:r>
                    </a:p>
                  </a:txBody>
                  <a:tcPr marL="36062" marR="3606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A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i="1" dirty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p</a:t>
                      </a:r>
                      <a:r>
                        <a:rPr lang="en-US" sz="1200" dirty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 values</a:t>
                      </a: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(Young adults vs other groups)</a:t>
                      </a:r>
                    </a:p>
                  </a:txBody>
                  <a:tcPr marL="36062" marR="36062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A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7171455"/>
                  </a:ext>
                </a:extLst>
              </a:tr>
              <a:tr h="237744">
                <a:tc gridSpan="2"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LOS: Mean (SE); Md, days</a:t>
                      </a:r>
                      <a:endParaRPr lang="en-US" sz="12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6062" marR="36062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7.4 (1.03); 3</a:t>
                      </a:r>
                      <a:endParaRPr lang="en-US" sz="12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6062" marR="3606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6.1 (0.16); 4</a:t>
                      </a:r>
                      <a:endParaRPr lang="en-US" sz="12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6062" marR="36062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6.1 (0.06); 4</a:t>
                      </a:r>
                      <a:endParaRPr lang="en-US" sz="12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6062" marR="36062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6.4 (0.04); 5</a:t>
                      </a:r>
                      <a:endParaRPr lang="en-US" sz="12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6062" marR="36062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NS</a:t>
                      </a:r>
                    </a:p>
                  </a:txBody>
                  <a:tcPr marL="36062" marR="3606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NS</a:t>
                      </a:r>
                    </a:p>
                  </a:txBody>
                  <a:tcPr marL="36062" marR="36062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95599266"/>
                  </a:ext>
                </a:extLst>
              </a:tr>
              <a:tr h="237744">
                <a:tc gridSpan="2"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LOS &gt; 3 days (%)</a:t>
                      </a:r>
                      <a:endParaRPr lang="en-US" sz="12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6062" marR="36062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49.8</a:t>
                      </a:r>
                      <a:endParaRPr lang="en-US" sz="12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6062" marR="3606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55.1</a:t>
                      </a:r>
                      <a:endParaRPr lang="en-US" sz="12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6062" marR="36062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57</a:t>
                      </a:r>
                      <a:endParaRPr lang="en-US" sz="12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6062" marR="36062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63.8</a:t>
                      </a:r>
                      <a:endParaRPr lang="en-US" sz="12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6062" marR="36062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YA 0.09</a:t>
                      </a: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LA/OA &lt;0.05</a:t>
                      </a:r>
                    </a:p>
                  </a:txBody>
                  <a:tcPr marL="36062" marR="3606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AD 0.09, LA 0.09</a:t>
                      </a: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OA &lt;0.05</a:t>
                      </a:r>
                    </a:p>
                  </a:txBody>
                  <a:tcPr marL="36062" marR="36062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32203563"/>
                  </a:ext>
                </a:extLst>
              </a:tr>
              <a:tr h="237744">
                <a:tc gridSpan="2"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Cost of Hospitalization: Mean (SE); Md, $</a:t>
                      </a:r>
                      <a:endParaRPr lang="en-US" sz="12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6062" marR="36062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30244 (7661); 7696</a:t>
                      </a:r>
                      <a:endParaRPr lang="en-US" sz="12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6062" marR="3606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15176 (744); 7769</a:t>
                      </a:r>
                      <a:endParaRPr lang="en-US" sz="12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6062" marR="36062" marT="0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14054 (189); 7861</a:t>
                      </a:r>
                      <a:endParaRPr lang="en-US" sz="12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6062" marR="36062" marT="0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13995 (121); 8581</a:t>
                      </a:r>
                      <a:endParaRPr lang="en-US" sz="12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6062" marR="36062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YA 0.1, LA/OA &lt;0.05</a:t>
                      </a:r>
                    </a:p>
                  </a:txBody>
                  <a:tcPr marL="36062" marR="3606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NS</a:t>
                      </a:r>
                    </a:p>
                  </a:txBody>
                  <a:tcPr marL="36062" marR="36062" marT="0" marB="0" anchor="ctr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69656378"/>
                  </a:ext>
                </a:extLst>
              </a:tr>
              <a:tr h="109862">
                <a:tc rowSpan="3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Discharge Destination (%)</a:t>
                      </a:r>
                      <a:endParaRPr lang="en-US" sz="12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6062" marR="36062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Routine (home)</a:t>
                      </a:r>
                      <a:endParaRPr lang="en-US" sz="12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6062" marR="36062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89.3</a:t>
                      </a:r>
                      <a:endParaRPr lang="en-US" sz="1200" b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6062" marR="3606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80.4</a:t>
                      </a:r>
                      <a:endParaRPr lang="en-US" sz="120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6062" marR="36062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73.3</a:t>
                      </a:r>
                      <a:endParaRPr lang="en-US" sz="12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6062" marR="36062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50.4</a:t>
                      </a:r>
                      <a:endParaRPr lang="en-US" sz="12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6062" marR="36062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&lt;0.05</a:t>
                      </a:r>
                    </a:p>
                  </a:txBody>
                  <a:tcPr marL="36062" marR="3606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&lt;0.05</a:t>
                      </a:r>
                    </a:p>
                  </a:txBody>
                  <a:tcPr marL="36062" marR="36062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89204778"/>
                  </a:ext>
                </a:extLst>
              </a:tr>
              <a:tr h="183233">
                <a:tc vMerge="1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6062" marR="36062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Non-routine</a:t>
                      </a:r>
                      <a:endParaRPr lang="en-US" sz="12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6062" marR="36062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10.4</a:t>
                      </a:r>
                      <a:endParaRPr lang="en-US" sz="12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6062" marR="3606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17.9</a:t>
                      </a:r>
                      <a:endParaRPr lang="en-US" sz="12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6062" marR="36062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24.2</a:t>
                      </a:r>
                      <a:endParaRPr lang="en-US" sz="120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6062" marR="36062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44.2</a:t>
                      </a:r>
                      <a:endParaRPr lang="en-US" sz="12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6062" marR="36062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&lt;0.05</a:t>
                      </a:r>
                    </a:p>
                  </a:txBody>
                  <a:tcPr marL="36062" marR="3606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&lt;0.05</a:t>
                      </a:r>
                    </a:p>
                  </a:txBody>
                  <a:tcPr marL="36062" marR="36062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27793279"/>
                  </a:ext>
                </a:extLst>
              </a:tr>
              <a:tr h="226295">
                <a:tc vMerge="1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6062" marR="36062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Missing</a:t>
                      </a:r>
                      <a:endParaRPr lang="en-US" sz="12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6062" marR="36062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0.3</a:t>
                      </a:r>
                      <a:endParaRPr lang="en-US" sz="1200" b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6062" marR="3606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1.7</a:t>
                      </a:r>
                      <a:endParaRPr lang="en-US" sz="12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6062" marR="36062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2.5</a:t>
                      </a:r>
                      <a:endParaRPr lang="en-US" sz="120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6062" marR="36062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5.4</a:t>
                      </a:r>
                      <a:endParaRPr lang="en-US" sz="12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6062" marR="36062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-</a:t>
                      </a:r>
                    </a:p>
                  </a:txBody>
                  <a:tcPr marL="36062" marR="3606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defTabSz="914400" rtl="0" eaLnBrk="1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-</a:t>
                      </a:r>
                    </a:p>
                  </a:txBody>
                  <a:tcPr marL="36062" marR="36062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45194743"/>
                  </a:ext>
                </a:extLst>
              </a:tr>
              <a:tr h="237744">
                <a:tc gridSpan="2"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Died during hospitalization (%)</a:t>
                      </a:r>
                      <a:endParaRPr lang="en-US" sz="12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6062" marR="36062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0.3</a:t>
                      </a:r>
                      <a:endParaRPr lang="en-US" sz="12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6062" marR="3606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1.7</a:t>
                      </a:r>
                      <a:endParaRPr lang="en-US" sz="12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6062" marR="36062" marT="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2.4</a:t>
                      </a:r>
                      <a:endParaRPr lang="en-US" sz="12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6062" marR="36062" marT="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5.3</a:t>
                      </a:r>
                      <a:endParaRPr lang="en-US" sz="12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6062" marR="36062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&lt;0.05</a:t>
                      </a:r>
                    </a:p>
                  </a:txBody>
                  <a:tcPr marL="36062" marR="3606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defTabSz="914400" rtl="0" eaLnBrk="1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&lt;0.05</a:t>
                      </a:r>
                    </a:p>
                  </a:txBody>
                  <a:tcPr marL="36062" marR="36062" marT="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99335730"/>
                  </a:ext>
                </a:extLst>
              </a:tr>
            </a:tbl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FEF594CC-D3B7-4344-AB4F-8739AC2F7247}"/>
              </a:ext>
            </a:extLst>
          </p:cNvPr>
          <p:cNvSpPr txBox="1"/>
          <p:nvPr/>
        </p:nvSpPr>
        <p:spPr>
          <a:xfrm>
            <a:off x="1874366" y="4119982"/>
            <a:ext cx="7843905" cy="28123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>
            <a:spAutoFit/>
          </a:bodyPr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200" b="1" dirty="0">
                <a:solidFill>
                  <a:srgbClr val="00206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Table 2. Differences in hospitalization outcomes </a:t>
            </a:r>
            <a:r>
              <a:rPr lang="en-US" sz="1200" b="1" dirty="0">
                <a:solidFill>
                  <a:srgbClr val="00206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of SLE patients with </a:t>
            </a:r>
            <a:r>
              <a:rPr lang="en-US" sz="1200" b="1" dirty="0">
                <a:solidFill>
                  <a:srgbClr val="002060"/>
                </a:solidFill>
                <a:effectLst/>
                <a:ea typeface="Calibri" panose="020F0502020204030204" pitchFamily="34" charset="0"/>
                <a:cs typeface="Arial" panose="020B0604020202020204" pitchFamily="34" charset="0"/>
              </a:rPr>
              <a:t>infection-related hospitalizations </a:t>
            </a:r>
            <a:r>
              <a:rPr lang="en-US" sz="1200" b="1" dirty="0">
                <a:solidFill>
                  <a:srgbClr val="00206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by age categories 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82572A95-6C74-4B39-B0B6-520F3656F8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5816" y="420866"/>
            <a:ext cx="10058400" cy="1005887"/>
          </a:xfrm>
        </p:spPr>
        <p:txBody>
          <a:bodyPr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Results- Outcomes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1A8EADB-BD25-4095-8E51-5E6DD9503834}"/>
              </a:ext>
            </a:extLst>
          </p:cNvPr>
          <p:cNvSpPr txBox="1"/>
          <p:nvPr/>
        </p:nvSpPr>
        <p:spPr>
          <a:xfrm>
            <a:off x="610861" y="4401213"/>
            <a:ext cx="10748310" cy="2328843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marL="292100" lvl="1">
              <a:spcAft>
                <a:spcPts val="800"/>
              </a:spcAft>
            </a:pPr>
            <a:r>
              <a:rPr lang="en-US" sz="1600" u="sng" dirty="0">
                <a:ea typeface="Calibri" panose="020F0502020204030204" pitchFamily="34" charset="0"/>
                <a:cs typeface="Times New Roman" panose="02020603050405020304" pitchFamily="18" charset="0"/>
              </a:rPr>
              <a:t>Among SLE patients hospitalized with infection:</a:t>
            </a:r>
            <a:endParaRPr lang="en-US"/>
          </a:p>
          <a:p>
            <a:pPr marL="292100" lvl="1">
              <a:spcAft>
                <a:spcPts val="800"/>
              </a:spcAft>
            </a:pPr>
            <a:r>
              <a:rPr lang="en-US" sz="1600" dirty="0">
                <a:cs typeface="Times New Roman"/>
              </a:rPr>
              <a:t>Mean length of stay (LOS) in youth was similar to late/older adults</a:t>
            </a:r>
          </a:p>
          <a:p>
            <a:pPr marL="292100" lvl="1">
              <a:spcAft>
                <a:spcPts val="800"/>
              </a:spcAft>
            </a:pPr>
            <a:r>
              <a:rPr lang="en-US" sz="1600" dirty="0">
                <a:cs typeface="Times New Roman" panose="02020603050405020304" pitchFamily="18" charset="0"/>
              </a:rPr>
              <a:t>LOS &gt; 3 days was noted in ~ 50% or more patients in all ages</a:t>
            </a:r>
          </a:p>
          <a:p>
            <a:pPr marL="292100" lvl="1">
              <a:spcAft>
                <a:spcPts val="800"/>
              </a:spcAft>
            </a:pPr>
            <a:r>
              <a:rPr lang="en-US" sz="1600" dirty="0">
                <a:cs typeface="Times New Roman"/>
              </a:rPr>
              <a:t>Mean cost of hospitalization in adolescents was higher and that in young adults was similar to late/older adults</a:t>
            </a:r>
          </a:p>
          <a:p>
            <a:pPr marL="292100" lvl="1">
              <a:spcAft>
                <a:spcPts val="800"/>
              </a:spcAft>
            </a:pPr>
            <a:r>
              <a:rPr lang="en-US" sz="1600" dirty="0">
                <a:cs typeface="Times New Roman" panose="02020603050405020304" pitchFamily="18" charset="0"/>
              </a:rPr>
              <a:t>Fewer youth with SLE had non-routine discharges compared to late/older adults</a:t>
            </a:r>
          </a:p>
          <a:p>
            <a:pPr marL="292100" lvl="1" fontAlgn="ctr">
              <a:spcAft>
                <a:spcPts val="800"/>
              </a:spcAft>
            </a:pPr>
            <a:r>
              <a:rPr lang="en-US" sz="16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Inpatient mortality increased with increasing age categories (0.3%, 1.7%, 2.4%, 5.3% for adolescents, young adults, late adults and older adults, respectively)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6E3B495B-DCD5-4FDC-88A4-AA1EEBE90D96}"/>
              </a:ext>
            </a:extLst>
          </p:cNvPr>
          <p:cNvCxnSpPr>
            <a:cxnSpLocks/>
          </p:cNvCxnSpPr>
          <p:nvPr/>
        </p:nvCxnSpPr>
        <p:spPr>
          <a:xfrm>
            <a:off x="3335257" y="1292365"/>
            <a:ext cx="5773052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9854968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3558DB37-9FEE-48A2-8578-ED04015739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07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F7FCCA6-00E2-4F74-A105-0D769872F2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07" y="4953000"/>
            <a:ext cx="12188952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66D482C-9E46-446E-AB37-D0599C34DC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81501" y="706892"/>
            <a:ext cx="10027920" cy="3471467"/>
          </a:xfrm>
        </p:spPr>
        <p:txBody>
          <a:bodyPr>
            <a:noAutofit/>
          </a:bodyPr>
          <a:lstStyle/>
          <a:p>
            <a:pPr marL="0" indent="0" algn="ctr"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4400" b="1" dirty="0">
                <a:latin typeface="Calibri" panose="020F0502020204030204" pitchFamily="34" charset="0"/>
              </a:rPr>
              <a:t>Demographic and hospital characteristics </a:t>
            </a:r>
            <a:br>
              <a:rPr lang="en-US" sz="4400" b="1" dirty="0">
                <a:latin typeface="Calibri" panose="020F0502020204030204" pitchFamily="34" charset="0"/>
              </a:rPr>
            </a:br>
            <a:r>
              <a:rPr lang="en-US" sz="4400" b="1" dirty="0">
                <a:latin typeface="Calibri" panose="020F0502020204030204" pitchFamily="34" charset="0"/>
              </a:rPr>
              <a:t>associated with </a:t>
            </a:r>
            <a:br>
              <a:rPr lang="en-US" sz="4400" b="1" dirty="0">
                <a:latin typeface="Calibri" panose="020F0502020204030204" pitchFamily="34" charset="0"/>
              </a:rPr>
            </a:br>
            <a:r>
              <a:rPr lang="en-US" sz="4400" b="1" dirty="0">
                <a:latin typeface="Calibri" panose="020F0502020204030204" pitchFamily="34" charset="0"/>
              </a:rPr>
              <a:t>infection-related hospitalizations</a:t>
            </a:r>
            <a:br>
              <a:rPr lang="en-US" sz="4400" b="1" dirty="0">
                <a:latin typeface="Calibri" panose="020F0502020204030204" pitchFamily="34" charset="0"/>
              </a:rPr>
            </a:br>
            <a:br>
              <a:rPr lang="en-US" sz="4400" b="1" dirty="0">
                <a:latin typeface="Calibri" panose="020F0502020204030204" pitchFamily="34" charset="0"/>
              </a:rPr>
            </a:br>
            <a:r>
              <a:rPr lang="en-US" sz="3600" b="1" dirty="0">
                <a:latin typeface="Calibri" panose="020F0502020204030204" pitchFamily="34" charset="0"/>
              </a:rPr>
              <a:t>(Youth with SLE versus without SLE)  </a:t>
            </a:r>
            <a:endParaRPr lang="en-US" sz="3600" b="1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5E1ED12F-9F06-4B37-87B7-F98F52937F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07" y="4906176"/>
            <a:ext cx="12188952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18659037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5A4AD741-8D9A-4040-9428-ED9D05AF449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12673653"/>
              </p:ext>
            </p:extLst>
          </p:nvPr>
        </p:nvGraphicFramePr>
        <p:xfrm>
          <a:off x="159937" y="1302759"/>
          <a:ext cx="6662345" cy="4823312"/>
        </p:xfrm>
        <a:graphic>
          <a:graphicData uri="http://schemas.openxmlformats.org/drawingml/2006/table">
            <a:tbl>
              <a:tblPr firstRow="1" firstCol="1" bandRow="1">
                <a:tableStyleId>{3B4B98B0-60AC-42C2-AFA5-B58CD77FA1E5}</a:tableStyleId>
              </a:tblPr>
              <a:tblGrid>
                <a:gridCol w="1515463">
                  <a:extLst>
                    <a:ext uri="{9D8B030D-6E8A-4147-A177-3AD203B41FA5}">
                      <a16:colId xmlns:a16="http://schemas.microsoft.com/office/drawing/2014/main" val="3704628997"/>
                    </a:ext>
                  </a:extLst>
                </a:gridCol>
                <a:gridCol w="1596270">
                  <a:extLst>
                    <a:ext uri="{9D8B030D-6E8A-4147-A177-3AD203B41FA5}">
                      <a16:colId xmlns:a16="http://schemas.microsoft.com/office/drawing/2014/main" val="3122067179"/>
                    </a:ext>
                  </a:extLst>
                </a:gridCol>
                <a:gridCol w="1317424">
                  <a:extLst>
                    <a:ext uri="{9D8B030D-6E8A-4147-A177-3AD203B41FA5}">
                      <a16:colId xmlns:a16="http://schemas.microsoft.com/office/drawing/2014/main" val="1578835442"/>
                    </a:ext>
                  </a:extLst>
                </a:gridCol>
                <a:gridCol w="1374270">
                  <a:extLst>
                    <a:ext uri="{9D8B030D-6E8A-4147-A177-3AD203B41FA5}">
                      <a16:colId xmlns:a16="http://schemas.microsoft.com/office/drawing/2014/main" val="1083384094"/>
                    </a:ext>
                  </a:extLst>
                </a:gridCol>
                <a:gridCol w="858918">
                  <a:extLst>
                    <a:ext uri="{9D8B030D-6E8A-4147-A177-3AD203B41FA5}">
                      <a16:colId xmlns:a16="http://schemas.microsoft.com/office/drawing/2014/main" val="3660112527"/>
                    </a:ext>
                  </a:extLst>
                </a:gridCol>
              </a:tblGrid>
              <a:tr h="317653"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dirty="0">
                          <a:solidFill>
                            <a:srgbClr val="FF0000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Age Categories </a:t>
                      </a:r>
                    </a:p>
                  </a:txBody>
                  <a:tcPr marL="36062" marR="36062" marT="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A8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FF0000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Adolescents </a:t>
                      </a: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FF0000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with SLE</a:t>
                      </a:r>
                    </a:p>
                  </a:txBody>
                  <a:tcPr marL="36062" marR="36062" marT="0" marB="0" anchor="ctr"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A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rgbClr val="FF0000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Adolescents </a:t>
                      </a: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rgbClr val="FF0000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without SLE</a:t>
                      </a:r>
                    </a:p>
                  </a:txBody>
                  <a:tcPr marL="36062" marR="36062" marT="0" marB="0" anchor="ctr"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A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FF0000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p value</a:t>
                      </a:r>
                    </a:p>
                  </a:txBody>
                  <a:tcPr marL="36062" marR="36062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A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6919165"/>
                  </a:ext>
                </a:extLst>
              </a:tr>
              <a:tr h="155221"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>
                          <a:solidFill>
                            <a:srgbClr val="D60093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Infection-related hospitalizations (N)</a:t>
                      </a:r>
                      <a:endParaRPr lang="en-US" sz="1000" b="1">
                        <a:solidFill>
                          <a:srgbClr val="D60093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6062" marR="36062" marT="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A8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b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73152" marR="36062" marT="0" marB="0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1" kern="1200">
                          <a:solidFill>
                            <a:srgbClr val="D60093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1470</a:t>
                      </a:r>
                    </a:p>
                  </a:txBody>
                  <a:tcPr marL="36062" marR="3606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A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1" kern="1200" dirty="0">
                          <a:solidFill>
                            <a:srgbClr val="D60093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310783</a:t>
                      </a:r>
                    </a:p>
                  </a:txBody>
                  <a:tcPr marL="36062" marR="36062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A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000" b="1">
                        <a:solidFill>
                          <a:srgbClr val="D60093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36062" marR="36062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A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83228326"/>
                  </a:ext>
                </a:extLst>
              </a:tr>
              <a:tr h="155221"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Mean Age (SE)</a:t>
                      </a:r>
                    </a:p>
                  </a:txBody>
                  <a:tcPr marL="36062" marR="36062" marT="0" marB="0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15.3 (0.08)</a:t>
                      </a:r>
                    </a:p>
                  </a:txBody>
                  <a:tcPr marL="36062" marR="36062" marT="0" marB="0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15.3 (0.01)</a:t>
                      </a:r>
                      <a:endParaRPr lang="en-US" sz="1000" b="0" kern="1200" dirty="0">
                        <a:solidFill>
                          <a:srgbClr val="FF0000"/>
                        </a:solidFill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36062" marR="36062" marT="0" marB="0"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0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36062" marR="36062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02770038"/>
                  </a:ext>
                </a:extLst>
              </a:tr>
              <a:tr h="155221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Sex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(%)</a:t>
                      </a:r>
                    </a:p>
                  </a:txBody>
                  <a:tcPr marL="36062" marR="36062" marT="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Male </a:t>
                      </a:r>
                      <a:endParaRPr lang="en-US" sz="1000" b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73152" marR="36062" marT="0" marB="0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17.4</a:t>
                      </a:r>
                    </a:p>
                  </a:txBody>
                  <a:tcPr marL="36062" marR="36062" marT="0" marB="0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45.4</a:t>
                      </a:r>
                    </a:p>
                  </a:txBody>
                  <a:tcPr marL="36062" marR="36062" marT="0" marB="0"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2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&lt;0.001</a:t>
                      </a:r>
                    </a:p>
                  </a:txBody>
                  <a:tcPr marL="36062" marR="36062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48478258"/>
                  </a:ext>
                </a:extLst>
              </a:tr>
              <a:tr h="162432">
                <a:tc vMerge="1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b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6062" marR="36062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Female</a:t>
                      </a:r>
                      <a:endParaRPr lang="en-US" sz="1000" b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73152" marR="36062" marT="0" marB="0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82.6</a:t>
                      </a:r>
                    </a:p>
                  </a:txBody>
                  <a:tcPr marL="36062" marR="36062" marT="0" marB="0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54.5</a:t>
                      </a:r>
                    </a:p>
                  </a:txBody>
                  <a:tcPr marL="36062" marR="36062" marT="0" marB="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 b="1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36062" marR="36062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5284660"/>
                  </a:ext>
                </a:extLst>
              </a:tr>
              <a:tr h="155221">
                <a:tc rowSpan="6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Race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(%)</a:t>
                      </a: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 b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6062" marR="36062" marT="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White</a:t>
                      </a:r>
                      <a:endParaRPr lang="en-US" sz="1000" b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73152" marR="3606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20</a:t>
                      </a:r>
                    </a:p>
                  </a:txBody>
                  <a:tcPr marL="36062" marR="36062" marT="0" marB="0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53.4</a:t>
                      </a:r>
                    </a:p>
                  </a:txBody>
                  <a:tcPr marL="36062" marR="36062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rowSpan="6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&lt;0.001</a:t>
                      </a: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 b="0" dirty="0">
                        <a:solidFill>
                          <a:schemeClr val="tx1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36062" marR="36062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77975553"/>
                  </a:ext>
                </a:extLst>
              </a:tr>
              <a:tr h="155221">
                <a:tc vMerge="1"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b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6062" marR="36062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dirty="0"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Black</a:t>
                      </a:r>
                      <a:endParaRPr lang="en-US" sz="10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73152" marR="3606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30.2</a:t>
                      </a:r>
                    </a:p>
                  </a:txBody>
                  <a:tcPr marL="36062" marR="36062" marT="0" marB="0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13</a:t>
                      </a:r>
                    </a:p>
                  </a:txBody>
                  <a:tcPr marL="36062" marR="36062" marT="0" marB="0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&lt;0.001</a:t>
                      </a:r>
                    </a:p>
                  </a:txBody>
                  <a:tcPr marL="36062" marR="36062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85752011"/>
                  </a:ext>
                </a:extLst>
              </a:tr>
              <a:tr h="155221">
                <a:tc vMerge="1"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b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6062" marR="36062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Hispanic</a:t>
                      </a:r>
                      <a:endParaRPr lang="en-US" sz="1000" b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73152" marR="3606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27.2</a:t>
                      </a:r>
                    </a:p>
                  </a:txBody>
                  <a:tcPr marL="36062" marR="36062" marT="0" marB="0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18.5</a:t>
                      </a:r>
                    </a:p>
                  </a:txBody>
                  <a:tcPr marL="36062" marR="36062" marT="0" marB="0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0.002</a:t>
                      </a:r>
                    </a:p>
                  </a:txBody>
                  <a:tcPr marL="36062" marR="36062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40421357"/>
                  </a:ext>
                </a:extLst>
              </a:tr>
              <a:tr h="155221">
                <a:tc vMerge="1"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b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6062" marR="36062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Asian/PI</a:t>
                      </a:r>
                      <a:endParaRPr lang="en-US" sz="1000" b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73152" marR="3606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7.7</a:t>
                      </a:r>
                    </a:p>
                  </a:txBody>
                  <a:tcPr marL="36062" marR="36062" marT="0" marB="0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2.3</a:t>
                      </a:r>
                    </a:p>
                  </a:txBody>
                  <a:tcPr marL="36062" marR="36062" marT="0" marB="0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0.001 </a:t>
                      </a:r>
                    </a:p>
                  </a:txBody>
                  <a:tcPr marL="36062" marR="36062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99232194"/>
                  </a:ext>
                </a:extLst>
              </a:tr>
              <a:tr h="155221">
                <a:tc vMerge="1"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b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6062" marR="36062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Other</a:t>
                      </a:r>
                      <a:endParaRPr lang="en-US" sz="1000" b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73152" marR="3606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7.9</a:t>
                      </a:r>
                    </a:p>
                  </a:txBody>
                  <a:tcPr marL="36062" marR="36062" marT="0" marB="0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4.9</a:t>
                      </a:r>
                    </a:p>
                  </a:txBody>
                  <a:tcPr marL="36062" marR="36062" marT="0" marB="0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0.07</a:t>
                      </a:r>
                    </a:p>
                  </a:txBody>
                  <a:tcPr marL="36062" marR="36062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00978117"/>
                  </a:ext>
                </a:extLst>
              </a:tr>
              <a:tr h="191275">
                <a:tc vMerge="1"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b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6062" marR="36062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Missing</a:t>
                      </a:r>
                      <a:endParaRPr lang="en-US" sz="1000" b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73152" marR="3606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7</a:t>
                      </a:r>
                    </a:p>
                  </a:txBody>
                  <a:tcPr marL="36062" marR="36062" marT="0" marB="0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7.9</a:t>
                      </a:r>
                    </a:p>
                  </a:txBody>
                  <a:tcPr marL="36062" marR="36062" marT="0" marB="0"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-</a:t>
                      </a:r>
                    </a:p>
                  </a:txBody>
                  <a:tcPr marL="36062" marR="36062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6234176"/>
                  </a:ext>
                </a:extLst>
              </a:tr>
              <a:tr h="155221">
                <a:tc rowSpan="3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Deyo-Charlson score (%)</a:t>
                      </a:r>
                      <a:endParaRPr lang="en-US" sz="100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6062" marR="36062" marT="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73152" marR="36062" marT="0" marB="0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-</a:t>
                      </a:r>
                    </a:p>
                  </a:txBody>
                  <a:tcPr marL="36062" marR="36062" marT="0" marB="0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74.4</a:t>
                      </a:r>
                    </a:p>
                  </a:txBody>
                  <a:tcPr marL="36062" marR="36062" marT="0" marB="0"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2"/>
                    </a:solidFill>
                  </a:tcPr>
                </a:tc>
                <a:tc rowSpan="3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&lt;0.001</a:t>
                      </a:r>
                    </a:p>
                  </a:txBody>
                  <a:tcPr marL="36062" marR="36062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86613353"/>
                  </a:ext>
                </a:extLst>
              </a:tr>
              <a:tr h="155221">
                <a:tc vMerge="1"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6062" marR="36062" marT="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 marL="73152" marR="36062" marT="0" marB="0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66.4</a:t>
                      </a:r>
                    </a:p>
                  </a:txBody>
                  <a:tcPr marL="36062" marR="36062" marT="0" marB="0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18.2</a:t>
                      </a:r>
                    </a:p>
                  </a:txBody>
                  <a:tcPr marL="36062" marR="36062" marT="0" marB="0">
                    <a:solidFill>
                      <a:schemeClr val="bg2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&lt;0.001</a:t>
                      </a:r>
                    </a:p>
                  </a:txBody>
                  <a:tcPr marL="36062" marR="36062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87014502"/>
                  </a:ext>
                </a:extLst>
              </a:tr>
              <a:tr h="169642">
                <a:tc vMerge="1"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6062" marR="36062" marT="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chemeClr val="tx1"/>
                          </a:solidFill>
                          <a:effectLst/>
                          <a:latin typeface="Corbel" panose="020B0503020204020204" pitchFamily="34" charset="0"/>
                          <a:cs typeface="Arial" panose="020B0604020202020204" pitchFamily="34" charset="0"/>
                        </a:rPr>
                        <a:t>≥2</a:t>
                      </a:r>
                      <a:endParaRPr lang="en-US" sz="1000">
                        <a:solidFill>
                          <a:schemeClr val="tx1"/>
                        </a:solidFill>
                        <a:effectLst/>
                        <a:latin typeface="Corbel" panose="020B0503020204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73152" marR="36062" marT="0" marB="0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33.6</a:t>
                      </a:r>
                    </a:p>
                  </a:txBody>
                  <a:tcPr marL="36062" marR="36062" marT="0" marB="0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7.4</a:t>
                      </a:r>
                    </a:p>
                  </a:txBody>
                  <a:tcPr marL="36062" marR="36062" marT="0" marB="0"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&lt;0.001</a:t>
                      </a:r>
                    </a:p>
                  </a:txBody>
                  <a:tcPr marL="36062" marR="36062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58294278"/>
                  </a:ext>
                </a:extLst>
              </a:tr>
              <a:tr h="155221">
                <a:tc rowSpan="5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Income Percentiles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(%)</a:t>
                      </a: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 b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6062" marR="36062" marT="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0-25</a:t>
                      </a:r>
                      <a:r>
                        <a:rPr lang="en-US" sz="1000" b="0" baseline="30000"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th</a:t>
                      </a:r>
                      <a:endParaRPr lang="en-US" sz="1000" b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73152" marR="36062" marT="0" marB="0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36</a:t>
                      </a:r>
                    </a:p>
                  </a:txBody>
                  <a:tcPr marL="36062" marR="36062" marT="0" marB="0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30.1</a:t>
                      </a:r>
                    </a:p>
                  </a:txBody>
                  <a:tcPr marL="36062" marR="36062" marT="0" marB="0"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rowSpan="5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0.23</a:t>
                      </a:r>
                    </a:p>
                  </a:txBody>
                  <a:tcPr marL="36062" marR="36062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30327987"/>
                  </a:ext>
                </a:extLst>
              </a:tr>
              <a:tr h="155221">
                <a:tc vMerge="1"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b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6062" marR="36062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25-50</a:t>
                      </a:r>
                      <a:r>
                        <a:rPr lang="en-US" sz="1000" b="0" baseline="30000"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th</a:t>
                      </a:r>
                      <a:endParaRPr lang="en-US" sz="1000" b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73152" marR="36062" marT="0" marB="0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22.2</a:t>
                      </a:r>
                    </a:p>
                  </a:txBody>
                  <a:tcPr marL="36062" marR="36062" marT="0" marB="0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24.4</a:t>
                      </a:r>
                    </a:p>
                  </a:txBody>
                  <a:tcPr marL="36062" marR="36062" marT="0" marB="0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0.36 </a:t>
                      </a:r>
                    </a:p>
                  </a:txBody>
                  <a:tcPr marL="36062" marR="36062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27655980"/>
                  </a:ext>
                </a:extLst>
              </a:tr>
              <a:tr h="155221">
                <a:tc vMerge="1"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b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6062" marR="36062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50-75</a:t>
                      </a:r>
                      <a:r>
                        <a:rPr lang="en-US" sz="1000" b="0" baseline="30000"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th</a:t>
                      </a:r>
                      <a:endParaRPr lang="en-US" sz="1000" b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73152" marR="36062" marT="0" marB="0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22.7</a:t>
                      </a:r>
                    </a:p>
                  </a:txBody>
                  <a:tcPr marL="36062" marR="36062" marT="0" marB="0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23</a:t>
                      </a:r>
                    </a:p>
                  </a:txBody>
                  <a:tcPr marL="36062" marR="36062" marT="0" marB="0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0.92 </a:t>
                      </a:r>
                    </a:p>
                  </a:txBody>
                  <a:tcPr marL="36062" marR="36062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15900428"/>
                  </a:ext>
                </a:extLst>
              </a:tr>
              <a:tr h="155221">
                <a:tc vMerge="1"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b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6062" marR="36062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dirty="0"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75-100</a:t>
                      </a:r>
                      <a:r>
                        <a:rPr lang="en-US" sz="1000" b="0" baseline="30000" dirty="0"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th</a:t>
                      </a:r>
                      <a:endParaRPr lang="en-US" sz="10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73152" marR="36062" marT="0" marB="0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17</a:t>
                      </a:r>
                    </a:p>
                  </a:txBody>
                  <a:tcPr marL="36062" marR="36062" marT="0" marB="0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20.9</a:t>
                      </a:r>
                    </a:p>
                  </a:txBody>
                  <a:tcPr marL="36062" marR="36062" marT="0" marB="0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0.09 </a:t>
                      </a:r>
                    </a:p>
                  </a:txBody>
                  <a:tcPr marL="36062" marR="36062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1055064"/>
                  </a:ext>
                </a:extLst>
              </a:tr>
              <a:tr h="184064">
                <a:tc vMerge="1"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b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6062" marR="36062" marT="0" marB="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0" dirty="0"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Missing</a:t>
                      </a:r>
                      <a:endParaRPr lang="en-US" sz="10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73152" marR="36062" marT="0" marB="0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2.1</a:t>
                      </a:r>
                    </a:p>
                  </a:txBody>
                  <a:tcPr marL="36062" marR="36062" marT="0" marB="0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1.6</a:t>
                      </a:r>
                    </a:p>
                  </a:txBody>
                  <a:tcPr marL="36062" marR="36062" marT="0" marB="0"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-</a:t>
                      </a:r>
                    </a:p>
                  </a:txBody>
                  <a:tcPr marL="36062" marR="36062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24675277"/>
                  </a:ext>
                </a:extLst>
              </a:tr>
              <a:tr h="155221">
                <a:tc rowSpan="6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Insurance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(%)</a:t>
                      </a: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 b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6062" marR="36062" marT="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Medicare</a:t>
                      </a:r>
                      <a:endParaRPr lang="en-US" sz="1000" b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73152" marR="36062" marT="0" marB="0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3.7</a:t>
                      </a:r>
                    </a:p>
                  </a:txBody>
                  <a:tcPr marL="36062" marR="36062" marT="0" marB="0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0.5</a:t>
                      </a:r>
                    </a:p>
                  </a:txBody>
                  <a:tcPr marL="36062" marR="36062" marT="0" marB="0"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2"/>
                    </a:solidFill>
                  </a:tcPr>
                </a:tc>
                <a:tc rowSpan="6">
                  <a:txBody>
                    <a:bodyPr/>
                    <a:lstStyle/>
                    <a:p>
                      <a:pPr marL="0" marR="0" algn="ctr" defTabSz="914400" rtl="0" eaLnBrk="1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br>
                        <a:rPr lang="en-US" sz="1000" dirty="0"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</a:br>
                      <a:r>
                        <a:rPr lang="en-US" sz="1000" b="1" dirty="0"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&lt;0.001</a:t>
                      </a:r>
                    </a:p>
                  </a:txBody>
                  <a:tcPr marL="36062" marR="36062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04287436"/>
                  </a:ext>
                </a:extLst>
              </a:tr>
              <a:tr h="155221">
                <a:tc vMerge="1"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b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6062" marR="36062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dirty="0"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Medicaid</a:t>
                      </a:r>
                      <a:endParaRPr lang="en-US" sz="10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73152" marR="36062" marT="0" marB="0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53.9</a:t>
                      </a:r>
                    </a:p>
                  </a:txBody>
                  <a:tcPr marL="36062" marR="36062" marT="0" marB="0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45.2</a:t>
                      </a:r>
                    </a:p>
                  </a:txBody>
                  <a:tcPr marL="36062" marR="36062" marT="0" marB="0">
                    <a:solidFill>
                      <a:schemeClr val="bg2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algn="ctr" defTabSz="914400" rtl="0" eaLnBrk="1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0.01</a:t>
                      </a:r>
                    </a:p>
                  </a:txBody>
                  <a:tcPr marL="36062" marR="36062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71410349"/>
                  </a:ext>
                </a:extLst>
              </a:tr>
              <a:tr h="155221">
                <a:tc vMerge="1"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b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6062" marR="36062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Private</a:t>
                      </a:r>
                      <a:endParaRPr lang="en-US" sz="1000" b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73152" marR="36062" marT="0" marB="0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34.2</a:t>
                      </a:r>
                    </a:p>
                  </a:txBody>
                  <a:tcPr marL="36062" marR="36062" marT="0" marB="0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47</a:t>
                      </a:r>
                    </a:p>
                  </a:txBody>
                  <a:tcPr marL="36062" marR="36062" marT="0" marB="0">
                    <a:solidFill>
                      <a:schemeClr val="bg2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&lt;0.001</a:t>
                      </a:r>
                    </a:p>
                  </a:txBody>
                  <a:tcPr marL="36062" marR="36062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46578100"/>
                  </a:ext>
                </a:extLst>
              </a:tr>
              <a:tr h="155221">
                <a:tc vMerge="1"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b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6062" marR="36062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Self</a:t>
                      </a:r>
                      <a:endParaRPr lang="en-US" sz="1000" b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73152" marR="36062" marT="0" marB="0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3.2</a:t>
                      </a:r>
                    </a:p>
                  </a:txBody>
                  <a:tcPr marL="36062" marR="36062" marT="0" marB="0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defTabSz="914400" rtl="0" eaLnBrk="1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3.3</a:t>
                      </a:r>
                    </a:p>
                  </a:txBody>
                  <a:tcPr marL="36062" marR="36062" marT="0" marB="0">
                    <a:solidFill>
                      <a:schemeClr val="bg2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algn="ctr" defTabSz="914400" rtl="0" eaLnBrk="1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0.93</a:t>
                      </a:r>
                    </a:p>
                  </a:txBody>
                  <a:tcPr marL="36062" marR="36062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87203257"/>
                  </a:ext>
                </a:extLst>
              </a:tr>
              <a:tr h="155221">
                <a:tc vMerge="1"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b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6062" marR="36062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Other</a:t>
                      </a:r>
                      <a:endParaRPr lang="en-US" sz="1000" b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73152" marR="36062" marT="0" marB="0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5.1</a:t>
                      </a:r>
                    </a:p>
                  </a:txBody>
                  <a:tcPr marL="36062" marR="36062" marT="0" marB="0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defTabSz="914400" rtl="0" eaLnBrk="1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3.9</a:t>
                      </a:r>
                    </a:p>
                  </a:txBody>
                  <a:tcPr marL="36062" marR="36062" marT="0" marB="0">
                    <a:solidFill>
                      <a:schemeClr val="bg2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algn="ctr" defTabSz="914400" rtl="0" eaLnBrk="1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0.33</a:t>
                      </a:r>
                    </a:p>
                  </a:txBody>
                  <a:tcPr marL="36062" marR="36062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39405380"/>
                  </a:ext>
                </a:extLst>
              </a:tr>
              <a:tr h="191275">
                <a:tc vMerge="1"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b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6062" marR="36062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Missing</a:t>
                      </a:r>
                      <a:endParaRPr lang="en-US" sz="1000" b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73152" marR="36062" marT="0" marB="0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-</a:t>
                      </a:r>
                    </a:p>
                  </a:txBody>
                  <a:tcPr marL="36062" marR="36062" marT="0" marB="0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0.1</a:t>
                      </a:r>
                    </a:p>
                  </a:txBody>
                  <a:tcPr marL="36062" marR="36062" marT="0" marB="0"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-</a:t>
                      </a:r>
                    </a:p>
                  </a:txBody>
                  <a:tcPr marL="36062" marR="36062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38442187"/>
                  </a:ext>
                </a:extLst>
              </a:tr>
              <a:tr h="155221">
                <a:tc rowSpan="4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Hospital Location/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Teaching status (%) </a:t>
                      </a:r>
                    </a:p>
                  </a:txBody>
                  <a:tcPr marL="36062" marR="36062" marT="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Rural</a:t>
                      </a:r>
                      <a:endParaRPr lang="en-US" sz="1000" b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73152" marR="36062" marT="0" marB="0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2.1</a:t>
                      </a:r>
                    </a:p>
                  </a:txBody>
                  <a:tcPr marL="36062" marR="36062" marT="0" marB="0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10.1</a:t>
                      </a:r>
                    </a:p>
                  </a:txBody>
                  <a:tcPr marL="36062" marR="36062" marT="0" marB="0"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rowSpan="4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&lt;0.001</a:t>
                      </a:r>
                    </a:p>
                  </a:txBody>
                  <a:tcPr marL="36062" marR="36062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9395894"/>
                  </a:ext>
                </a:extLst>
              </a:tr>
              <a:tr h="155221">
                <a:tc vMerge="1"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b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6062" marR="36062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Urban non-teaching</a:t>
                      </a:r>
                      <a:endParaRPr lang="en-US" sz="1000" b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73152" marR="36062" marT="0" marB="0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8</a:t>
                      </a:r>
                    </a:p>
                  </a:txBody>
                  <a:tcPr marL="36062" marR="36062" marT="0" marB="0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18.2</a:t>
                      </a:r>
                    </a:p>
                  </a:txBody>
                  <a:tcPr marL="36062" marR="36062" marT="0" marB="0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&lt;0.001</a:t>
                      </a:r>
                    </a:p>
                  </a:txBody>
                  <a:tcPr marL="36062" marR="36062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47601239"/>
                  </a:ext>
                </a:extLst>
              </a:tr>
              <a:tr h="155221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Urban teaching</a:t>
                      </a:r>
                      <a:endParaRPr lang="en-US" sz="1000" b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73152" marR="36062" marT="0" marB="0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89.9</a:t>
                      </a:r>
                    </a:p>
                  </a:txBody>
                  <a:tcPr marL="36062" marR="36062" marT="0" marB="0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defTabSz="914400" rtl="0" eaLnBrk="1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71.3</a:t>
                      </a:r>
                    </a:p>
                  </a:txBody>
                  <a:tcPr marL="36062" marR="36062" marT="0" marB="0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&lt;0.001</a:t>
                      </a:r>
                    </a:p>
                  </a:txBody>
                  <a:tcPr marL="36062" marR="36062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53659493"/>
                  </a:ext>
                </a:extLst>
              </a:tr>
              <a:tr h="176853">
                <a:tc vMerge="1"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b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6062" marR="36062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Missing</a:t>
                      </a:r>
                    </a:p>
                  </a:txBody>
                  <a:tcPr marL="73152" marR="36062" marT="0" marB="0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-</a:t>
                      </a:r>
                    </a:p>
                  </a:txBody>
                  <a:tcPr marL="36062" marR="36062" marT="0" marB="0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defTabSz="914400" rtl="0" eaLnBrk="1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0.4</a:t>
                      </a:r>
                    </a:p>
                  </a:txBody>
                  <a:tcPr marL="36062" marR="36062" marT="0" marB="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-</a:t>
                      </a:r>
                    </a:p>
                  </a:txBody>
                  <a:tcPr marL="36062" marR="36062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42212145"/>
                  </a:ext>
                </a:extLst>
              </a:tr>
            </a:tbl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23D1B91B-D133-4F95-9D6C-681FE5A871B3}"/>
              </a:ext>
            </a:extLst>
          </p:cNvPr>
          <p:cNvSpPr txBox="1"/>
          <p:nvPr/>
        </p:nvSpPr>
        <p:spPr>
          <a:xfrm>
            <a:off x="159937" y="6229403"/>
            <a:ext cx="9998476" cy="27699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>
            <a:spAutoFit/>
          </a:bodyPr>
          <a:lstStyle/>
          <a:p>
            <a:pPr marL="0" marR="0">
              <a:spcBef>
                <a:spcPts val="0"/>
              </a:spcBef>
            </a:pPr>
            <a:r>
              <a:rPr lang="en-US" sz="1200" b="1" dirty="0">
                <a:solidFill>
                  <a:srgbClr val="002060"/>
                </a:solidFill>
                <a:effectLst/>
                <a:ea typeface="Calibri" panose="020F0502020204030204" pitchFamily="34" charset="0"/>
                <a:cs typeface="Arial" panose="020B0604020202020204" pitchFamily="34" charset="0"/>
              </a:rPr>
              <a:t>Table 3A. Demographic</a:t>
            </a:r>
            <a:r>
              <a:rPr lang="en-US" sz="1200" b="1" dirty="0">
                <a:solidFill>
                  <a:srgbClr val="00206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 and </a:t>
            </a:r>
            <a:r>
              <a:rPr lang="en-US" sz="1200" b="1" dirty="0">
                <a:solidFill>
                  <a:srgbClr val="002060"/>
                </a:solidFill>
                <a:effectLst/>
                <a:ea typeface="Calibri" panose="020F0502020204030204" pitchFamily="34" charset="0"/>
                <a:cs typeface="Arial" panose="020B0604020202020204" pitchFamily="34" charset="0"/>
              </a:rPr>
              <a:t>hospital characteristics</a:t>
            </a:r>
            <a:r>
              <a:rPr lang="en-US" sz="1200" b="1" dirty="0">
                <a:solidFill>
                  <a:srgbClr val="00206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 of </a:t>
            </a:r>
            <a:r>
              <a:rPr lang="en-US" sz="1200" b="1" dirty="0">
                <a:solidFill>
                  <a:srgbClr val="002060"/>
                </a:solidFill>
                <a:effectLst/>
                <a:ea typeface="Calibri" panose="020F0502020204030204" pitchFamily="34" charset="0"/>
                <a:cs typeface="Arial" panose="020B0604020202020204" pitchFamily="34" charset="0"/>
              </a:rPr>
              <a:t>infection-related hospitalizations among adolescent SLE patients </a:t>
            </a:r>
            <a:r>
              <a:rPr lang="en-US" sz="1200" b="1" dirty="0">
                <a:solidFill>
                  <a:srgbClr val="00206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compared to those without SLE </a:t>
            </a:r>
            <a:endParaRPr lang="en-US" sz="1200" b="1" dirty="0">
              <a:solidFill>
                <a:srgbClr val="002060"/>
              </a:solidFill>
              <a:effectLst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D2BCF56A-9CB3-497A-A48D-3FF38CEF4B0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82219" y="2079735"/>
            <a:ext cx="4980787" cy="3399521"/>
          </a:xfrm>
        </p:spPr>
        <p:txBody>
          <a:bodyPr>
            <a:noAutofit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u="sng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Among</a:t>
            </a:r>
            <a:r>
              <a:rPr lang="en-US" sz="1400" u="sng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adolescents hospitalized with infection</a:t>
            </a:r>
            <a:r>
              <a:rPr lang="en-US" sz="14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sz="1400" dirty="0">
              <a:solidFill>
                <a:schemeClr val="tx1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dirty="0">
                <a:solidFill>
                  <a:schemeClr val="tx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SLE comprised of higher percentages of non-White races </a:t>
            </a:r>
            <a:r>
              <a:rPr lang="en-US" sz="14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compared to no SLE </a:t>
            </a:r>
            <a:r>
              <a:rPr lang="en-US" sz="14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</a:t>
            </a:r>
            <a:r>
              <a:rPr lang="en-US" sz="14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73</a:t>
            </a:r>
            <a:r>
              <a:rPr lang="en-US" sz="14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% vs 38.7 %, respectively)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sz="1400" dirty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More SLE hospitalizations had Deyo-Charlson comorbidity </a:t>
            </a:r>
            <a:r>
              <a:rPr lang="en-US" sz="14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score ≥ 2</a:t>
            </a:r>
            <a:endParaRPr lang="en-US" sz="1400" dirty="0"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sz="1400" dirty="0"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More SLE had Medicare, Medicaid and fewer had private insurance compared to those without SLE (3.7 % vs 0.5%, 53.9 % vs 45.2 %, and 34.2 % vs 47%, respectively)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sz="1400" dirty="0"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</a:t>
            </a:r>
            <a:r>
              <a:rPr lang="en-US" sz="14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ewer infection-related hospitalizations were reported in rural setting for SLE compared to no SLE (2.1 % vs 10.1 %)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4ABCB130-CA3E-4106-AF9D-E3BA1D9293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66932"/>
            <a:ext cx="7435184" cy="1218179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Results- </a:t>
            </a:r>
            <a:r>
              <a:rPr lang="en-US" dirty="0">
                <a:solidFill>
                  <a:srgbClr val="002060"/>
                </a:solidFill>
              </a:rPr>
              <a:t>Baseline Characteristics</a:t>
            </a:r>
            <a:br>
              <a:rPr lang="en-US" dirty="0">
                <a:solidFill>
                  <a:srgbClr val="002060"/>
                </a:solidFill>
              </a:rPr>
            </a:br>
            <a:r>
              <a:rPr lang="en-US" dirty="0">
                <a:solidFill>
                  <a:srgbClr val="002060"/>
                </a:solidFill>
              </a:rPr>
              <a:t>Adolescents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56340F89-10EE-4C56-AF40-D2193BACE811}"/>
              </a:ext>
            </a:extLst>
          </p:cNvPr>
          <p:cNvSpPr/>
          <p:nvPr/>
        </p:nvSpPr>
        <p:spPr>
          <a:xfrm>
            <a:off x="1693071" y="2407442"/>
            <a:ext cx="4200524" cy="628651"/>
          </a:xfrm>
          <a:prstGeom prst="rect">
            <a:avLst/>
          </a:prstGeom>
          <a:noFill/>
          <a:ln w="19050">
            <a:solidFill>
              <a:srgbClr val="D6009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DC8A0DB4-F5B8-4C74-A1B9-7C404ABA5758}"/>
              </a:ext>
            </a:extLst>
          </p:cNvPr>
          <p:cNvSpPr/>
          <p:nvPr/>
        </p:nvSpPr>
        <p:spPr>
          <a:xfrm>
            <a:off x="1685927" y="3543770"/>
            <a:ext cx="4208061" cy="152400"/>
          </a:xfrm>
          <a:prstGeom prst="rect">
            <a:avLst/>
          </a:prstGeom>
          <a:noFill/>
          <a:ln w="19050">
            <a:solidFill>
              <a:srgbClr val="D6009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BF8A6B4C-FE2F-4B23-97C3-E5679FD1B8C9}"/>
              </a:ext>
            </a:extLst>
          </p:cNvPr>
          <p:cNvSpPr/>
          <p:nvPr/>
        </p:nvSpPr>
        <p:spPr>
          <a:xfrm>
            <a:off x="1685928" y="4507706"/>
            <a:ext cx="4207667" cy="476687"/>
          </a:xfrm>
          <a:prstGeom prst="rect">
            <a:avLst/>
          </a:prstGeom>
          <a:noFill/>
          <a:ln w="19050">
            <a:solidFill>
              <a:srgbClr val="D6009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55826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2" grpId="0" animBg="1"/>
      <p:bldP spid="1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23D1B91B-D133-4F95-9D6C-681FE5A871B3}"/>
              </a:ext>
            </a:extLst>
          </p:cNvPr>
          <p:cNvSpPr txBox="1"/>
          <p:nvPr/>
        </p:nvSpPr>
        <p:spPr>
          <a:xfrm>
            <a:off x="159936" y="6229403"/>
            <a:ext cx="10141351" cy="27699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>
            <a:spAutoFit/>
          </a:bodyPr>
          <a:lstStyle/>
          <a:p>
            <a:pPr marL="0" marR="0">
              <a:spcBef>
                <a:spcPts val="0"/>
              </a:spcBef>
            </a:pPr>
            <a:r>
              <a:rPr lang="en-US" sz="1200" b="1" dirty="0">
                <a:solidFill>
                  <a:srgbClr val="002060"/>
                </a:solidFill>
                <a:effectLst/>
                <a:ea typeface="Calibri" panose="020F0502020204030204" pitchFamily="34" charset="0"/>
                <a:cs typeface="Arial" panose="020B0604020202020204" pitchFamily="34" charset="0"/>
              </a:rPr>
              <a:t>Table 3B. Demographic</a:t>
            </a:r>
            <a:r>
              <a:rPr lang="en-US" sz="1200" b="1" dirty="0">
                <a:solidFill>
                  <a:srgbClr val="00206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 and </a:t>
            </a:r>
            <a:r>
              <a:rPr lang="en-US" sz="1200" b="1" dirty="0">
                <a:solidFill>
                  <a:srgbClr val="002060"/>
                </a:solidFill>
                <a:effectLst/>
                <a:ea typeface="Calibri" panose="020F0502020204030204" pitchFamily="34" charset="0"/>
                <a:cs typeface="Arial" panose="020B0604020202020204" pitchFamily="34" charset="0"/>
              </a:rPr>
              <a:t>hospital characteristics</a:t>
            </a:r>
            <a:r>
              <a:rPr lang="en-US" sz="1200" b="1" dirty="0">
                <a:solidFill>
                  <a:srgbClr val="00206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 of </a:t>
            </a:r>
            <a:r>
              <a:rPr lang="en-US" sz="1200" b="1" dirty="0">
                <a:solidFill>
                  <a:srgbClr val="002060"/>
                </a:solidFill>
                <a:effectLst/>
                <a:ea typeface="Calibri" panose="020F0502020204030204" pitchFamily="34" charset="0"/>
                <a:cs typeface="Arial" panose="020B0604020202020204" pitchFamily="34" charset="0"/>
              </a:rPr>
              <a:t>infection-related hospitalizations among young adults with SLE patients </a:t>
            </a:r>
            <a:r>
              <a:rPr lang="en-US" sz="1200" b="1" dirty="0">
                <a:solidFill>
                  <a:srgbClr val="00206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compared to those without SLE </a:t>
            </a:r>
            <a:endParaRPr lang="en-US" sz="1200" b="1" dirty="0">
              <a:solidFill>
                <a:srgbClr val="002060"/>
              </a:solidFill>
              <a:effectLst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4ABCB130-CA3E-4106-AF9D-E3BA1D9293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" y="169755"/>
            <a:ext cx="7349459" cy="1227750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Results- </a:t>
            </a:r>
            <a:r>
              <a:rPr lang="en-US" dirty="0">
                <a:solidFill>
                  <a:srgbClr val="002060"/>
                </a:solidFill>
              </a:rPr>
              <a:t>Baseline Characteristics</a:t>
            </a:r>
            <a:br>
              <a:rPr lang="en-US" dirty="0">
                <a:solidFill>
                  <a:schemeClr val="tx1"/>
                </a:solidFill>
              </a:rPr>
            </a:br>
            <a:r>
              <a:rPr lang="en-US" dirty="0">
                <a:solidFill>
                  <a:srgbClr val="002060"/>
                </a:solidFill>
              </a:rPr>
              <a:t>Young Adults</a:t>
            </a:r>
          </a:p>
        </p:txBody>
      </p:sp>
      <p:graphicFrame>
        <p:nvGraphicFramePr>
          <p:cNvPr id="15" name="Content Placeholder 14">
            <a:extLst>
              <a:ext uri="{FF2B5EF4-FFF2-40B4-BE49-F238E27FC236}">
                <a16:creationId xmlns:a16="http://schemas.microsoft.com/office/drawing/2014/main" id="{735A0638-8076-4D0F-B9ED-9721C5C8363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85403018"/>
              </p:ext>
            </p:extLst>
          </p:nvPr>
        </p:nvGraphicFramePr>
        <p:xfrm>
          <a:off x="155569" y="1376072"/>
          <a:ext cx="6712350" cy="4814926"/>
        </p:xfrm>
        <a:graphic>
          <a:graphicData uri="http://schemas.openxmlformats.org/drawingml/2006/table">
            <a:tbl>
              <a:tblPr firstRow="1" firstCol="1" bandRow="1">
                <a:tableStyleId>{3B4B98B0-60AC-42C2-AFA5-B58CD77FA1E5}</a:tableStyleId>
              </a:tblPr>
              <a:tblGrid>
                <a:gridCol w="1525653">
                  <a:extLst>
                    <a:ext uri="{9D8B030D-6E8A-4147-A177-3AD203B41FA5}">
                      <a16:colId xmlns:a16="http://schemas.microsoft.com/office/drawing/2014/main" val="3704628997"/>
                    </a:ext>
                  </a:extLst>
                </a:gridCol>
                <a:gridCol w="1607005">
                  <a:extLst>
                    <a:ext uri="{9D8B030D-6E8A-4147-A177-3AD203B41FA5}">
                      <a16:colId xmlns:a16="http://schemas.microsoft.com/office/drawing/2014/main" val="3122067179"/>
                    </a:ext>
                  </a:extLst>
                </a:gridCol>
                <a:gridCol w="1296898">
                  <a:extLst>
                    <a:ext uri="{9D8B030D-6E8A-4147-A177-3AD203B41FA5}">
                      <a16:colId xmlns:a16="http://schemas.microsoft.com/office/drawing/2014/main" val="1578835442"/>
                    </a:ext>
                  </a:extLst>
                </a:gridCol>
                <a:gridCol w="1383511">
                  <a:extLst>
                    <a:ext uri="{9D8B030D-6E8A-4147-A177-3AD203B41FA5}">
                      <a16:colId xmlns:a16="http://schemas.microsoft.com/office/drawing/2014/main" val="1083384094"/>
                    </a:ext>
                  </a:extLst>
                </a:gridCol>
                <a:gridCol w="899283">
                  <a:extLst>
                    <a:ext uri="{9D8B030D-6E8A-4147-A177-3AD203B41FA5}">
                      <a16:colId xmlns:a16="http://schemas.microsoft.com/office/drawing/2014/main" val="3660112527"/>
                    </a:ext>
                  </a:extLst>
                </a:gridCol>
              </a:tblGrid>
              <a:tr h="327438"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dirty="0">
                          <a:solidFill>
                            <a:srgbClr val="FF0000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Age Categories </a:t>
                      </a:r>
                    </a:p>
                  </a:txBody>
                  <a:tcPr marL="36062" marR="36062" marT="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A8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FF0000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Young Adults </a:t>
                      </a: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FF0000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with SLE </a:t>
                      </a:r>
                    </a:p>
                  </a:txBody>
                  <a:tcPr marL="36062" marR="36062" marT="0" marB="0" anchor="ctr"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A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FF0000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Young Adults </a:t>
                      </a: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FF0000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without SLE</a:t>
                      </a:r>
                    </a:p>
                  </a:txBody>
                  <a:tcPr marL="36062" marR="36062" marT="0" marB="0" anchor="ctr"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A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rgbClr val="FF0000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p value</a:t>
                      </a:r>
                    </a:p>
                  </a:txBody>
                  <a:tcPr marL="36062" marR="36062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A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6919165"/>
                  </a:ext>
                </a:extLst>
              </a:tr>
              <a:tr h="160002"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dirty="0">
                          <a:solidFill>
                            <a:srgbClr val="D60093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Infection-related hospitalizations (N)</a:t>
                      </a:r>
                      <a:endParaRPr lang="en-US" sz="1000" b="1" dirty="0">
                        <a:solidFill>
                          <a:srgbClr val="D60093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6062" marR="36062" marT="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A8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b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73152" marR="36062" marT="0" marB="0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1" kern="1200">
                          <a:solidFill>
                            <a:srgbClr val="D60093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12,487</a:t>
                      </a:r>
                    </a:p>
                  </a:txBody>
                  <a:tcPr marL="36062" marR="3606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A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1" kern="1200">
                          <a:solidFill>
                            <a:srgbClr val="D60093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931,214</a:t>
                      </a:r>
                    </a:p>
                  </a:txBody>
                  <a:tcPr marL="36062" marR="36062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A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000" b="1">
                        <a:solidFill>
                          <a:srgbClr val="D60093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36062" marR="36062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A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83228326"/>
                  </a:ext>
                </a:extLst>
              </a:tr>
              <a:tr h="160002"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Mean Age (SE)</a:t>
                      </a:r>
                    </a:p>
                  </a:txBody>
                  <a:tcPr marL="36062" marR="36062" marT="0" marB="0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21.7 (0.04); 22</a:t>
                      </a:r>
                    </a:p>
                  </a:txBody>
                  <a:tcPr marL="36062" marR="36062" marT="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21.3 (0.01)</a:t>
                      </a:r>
                      <a:endParaRPr lang="en-US" sz="1000" b="0" kern="1200" dirty="0">
                        <a:solidFill>
                          <a:srgbClr val="FF0000"/>
                        </a:solidFill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36062" marR="36062" marT="0" marB="0" anchor="ctr"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0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36062" marR="36062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02770038"/>
                  </a:ext>
                </a:extLst>
              </a:tr>
              <a:tr h="160002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dirty="0"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Sex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dirty="0"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(%)</a:t>
                      </a:r>
                    </a:p>
                  </a:txBody>
                  <a:tcPr marL="36062" marR="36062" marT="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dirty="0"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Male </a:t>
                      </a:r>
                      <a:endParaRPr lang="en-US" sz="10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73152" marR="3606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12.9</a:t>
                      </a:r>
                    </a:p>
                  </a:txBody>
                  <a:tcPr marL="36062" marR="36062" marT="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42.1</a:t>
                      </a:r>
                    </a:p>
                  </a:txBody>
                  <a:tcPr marL="36062" marR="36062" marT="0" marB="0" anchor="ctr"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2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&lt;0.001</a:t>
                      </a:r>
                    </a:p>
                  </a:txBody>
                  <a:tcPr marL="36062" marR="36062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48478258"/>
                  </a:ext>
                </a:extLst>
              </a:tr>
              <a:tr h="167434">
                <a:tc vMerge="1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b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6062" marR="36062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dirty="0"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Female</a:t>
                      </a:r>
                      <a:endParaRPr lang="en-US" sz="10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73152" marR="3606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87.1</a:t>
                      </a:r>
                    </a:p>
                  </a:txBody>
                  <a:tcPr marL="36062" marR="36062" marT="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57.9</a:t>
                      </a:r>
                    </a:p>
                  </a:txBody>
                  <a:tcPr marL="36062" marR="36062" marT="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 b="1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6062" marR="36062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5284660"/>
                  </a:ext>
                </a:extLst>
              </a:tr>
              <a:tr h="160002">
                <a:tc rowSpan="6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dirty="0"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Race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dirty="0"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(%)</a:t>
                      </a: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6062" marR="36062" marT="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dirty="0"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White</a:t>
                      </a:r>
                      <a:endParaRPr lang="en-US" sz="10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73152" marR="3606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20.1</a:t>
                      </a:r>
                    </a:p>
                  </a:txBody>
                  <a:tcPr marL="36062" marR="36062" marT="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54.5</a:t>
                      </a:r>
                    </a:p>
                  </a:txBody>
                  <a:tcPr marL="36062" marR="36062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rowSpan="6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&lt;0.001</a:t>
                      </a:r>
                    </a:p>
                  </a:txBody>
                  <a:tcPr marL="36062" marR="36062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77975553"/>
                  </a:ext>
                </a:extLst>
              </a:tr>
              <a:tr h="160002">
                <a:tc vMerge="1"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b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6062" marR="36062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Black</a:t>
                      </a:r>
                      <a:endParaRPr lang="en-US" sz="1000" b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73152" marR="3606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43.5</a:t>
                      </a:r>
                    </a:p>
                  </a:txBody>
                  <a:tcPr marL="36062" marR="36062" marT="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17.2</a:t>
                      </a:r>
                    </a:p>
                  </a:txBody>
                  <a:tcPr marL="36062" marR="36062" marT="0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&lt;0.001</a:t>
                      </a:r>
                    </a:p>
                  </a:txBody>
                  <a:tcPr marL="36062" marR="36062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85752011"/>
                  </a:ext>
                </a:extLst>
              </a:tr>
              <a:tr h="160002">
                <a:tc vMerge="1"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b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6062" marR="36062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dirty="0"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Hispanic</a:t>
                      </a:r>
                      <a:endParaRPr lang="en-US" sz="10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73152" marR="3606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23.3</a:t>
                      </a:r>
                    </a:p>
                  </a:txBody>
                  <a:tcPr marL="36062" marR="36062" marT="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16.5</a:t>
                      </a:r>
                    </a:p>
                  </a:txBody>
                  <a:tcPr marL="36062" marR="36062" marT="0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&lt;0.001</a:t>
                      </a:r>
                    </a:p>
                  </a:txBody>
                  <a:tcPr marL="36062" marR="36062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40421357"/>
                  </a:ext>
                </a:extLst>
              </a:tr>
              <a:tr h="160002">
                <a:tc vMerge="1"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b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6062" marR="36062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dirty="0"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Asian/PI</a:t>
                      </a:r>
                      <a:endParaRPr lang="en-US" sz="10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73152" marR="3606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4.7</a:t>
                      </a:r>
                    </a:p>
                  </a:txBody>
                  <a:tcPr marL="36062" marR="36062" marT="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2.1</a:t>
                      </a:r>
                    </a:p>
                  </a:txBody>
                  <a:tcPr marL="36062" marR="36062" marT="0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&lt;0.001</a:t>
                      </a:r>
                    </a:p>
                  </a:txBody>
                  <a:tcPr marL="36062" marR="36062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99232194"/>
                  </a:ext>
                </a:extLst>
              </a:tr>
              <a:tr h="160002">
                <a:tc vMerge="1"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b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6062" marR="36062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dirty="0"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Other</a:t>
                      </a:r>
                      <a:endParaRPr lang="en-US" sz="10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73152" marR="3606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4.4</a:t>
                      </a:r>
                    </a:p>
                  </a:txBody>
                  <a:tcPr marL="36062" marR="36062" marT="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4.5</a:t>
                      </a:r>
                    </a:p>
                  </a:txBody>
                  <a:tcPr marL="36062" marR="36062" marT="0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0.764</a:t>
                      </a:r>
                    </a:p>
                  </a:txBody>
                  <a:tcPr marL="36062" marR="36062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00978117"/>
                  </a:ext>
                </a:extLst>
              </a:tr>
              <a:tr h="160002">
                <a:tc vMerge="1"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b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6062" marR="36062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dirty="0"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Missing</a:t>
                      </a:r>
                      <a:endParaRPr lang="en-US" sz="10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73152" marR="3606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4</a:t>
                      </a:r>
                    </a:p>
                  </a:txBody>
                  <a:tcPr marL="36062" marR="36062" marT="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5.2</a:t>
                      </a:r>
                    </a:p>
                  </a:txBody>
                  <a:tcPr marL="36062" marR="36062" marT="0" marB="0" anchor="ctr"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-</a:t>
                      </a:r>
                    </a:p>
                  </a:txBody>
                  <a:tcPr marL="36062" marR="36062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6234176"/>
                  </a:ext>
                </a:extLst>
              </a:tr>
              <a:tr h="160002">
                <a:tc rowSpan="3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Deyo-Charlson score (%)</a:t>
                      </a:r>
                      <a:endParaRPr lang="en-US" sz="100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6062" marR="36062" marT="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73152" marR="3606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-</a:t>
                      </a:r>
                    </a:p>
                  </a:txBody>
                  <a:tcPr marL="36062" marR="36062" marT="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72</a:t>
                      </a:r>
                    </a:p>
                  </a:txBody>
                  <a:tcPr marL="36062" marR="36062" marT="0" marB="0" anchor="ctr"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2"/>
                    </a:solidFill>
                  </a:tcPr>
                </a:tc>
                <a:tc rowSpan="3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&lt;0.001</a:t>
                      </a:r>
                    </a:p>
                  </a:txBody>
                  <a:tcPr marL="36062" marR="36062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86613353"/>
                  </a:ext>
                </a:extLst>
              </a:tr>
              <a:tr h="160002">
                <a:tc vMerge="1"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6062" marR="36062" marT="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 marL="73152" marR="3606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47.8</a:t>
                      </a:r>
                    </a:p>
                  </a:txBody>
                  <a:tcPr marL="36062" marR="36062" marT="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18.3</a:t>
                      </a:r>
                    </a:p>
                  </a:txBody>
                  <a:tcPr marL="36062" marR="36062" marT="0" marB="0" anchor="ctr">
                    <a:solidFill>
                      <a:schemeClr val="bg2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&lt;0.001</a:t>
                      </a:r>
                    </a:p>
                  </a:txBody>
                  <a:tcPr marL="36062" marR="36062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87014502"/>
                  </a:ext>
                </a:extLst>
              </a:tr>
              <a:tr h="160002">
                <a:tc vMerge="1"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6062" marR="36062" marT="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chemeClr val="tx1"/>
                          </a:solidFill>
                          <a:effectLst/>
                          <a:latin typeface="Corbel" panose="020B0503020204020204" pitchFamily="34" charset="0"/>
                          <a:cs typeface="Arial" panose="020B0604020202020204" pitchFamily="34" charset="0"/>
                        </a:rPr>
                        <a:t>≥2</a:t>
                      </a:r>
                      <a:endParaRPr lang="en-US" sz="1000" dirty="0">
                        <a:solidFill>
                          <a:schemeClr val="tx1"/>
                        </a:solidFill>
                        <a:effectLst/>
                        <a:latin typeface="Corbel" panose="020B0503020204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73152" marR="3606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52.2</a:t>
                      </a:r>
                    </a:p>
                  </a:txBody>
                  <a:tcPr marL="36062" marR="36062" marT="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9.7</a:t>
                      </a:r>
                    </a:p>
                  </a:txBody>
                  <a:tcPr marL="36062" marR="36062" marT="0" marB="0" anchor="ctr"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&lt;0.001</a:t>
                      </a:r>
                    </a:p>
                  </a:txBody>
                  <a:tcPr marL="36062" marR="36062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58294278"/>
                  </a:ext>
                </a:extLst>
              </a:tr>
              <a:tr h="160002">
                <a:tc rowSpan="5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Income Percentiles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(%)</a:t>
                      </a: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 b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6062" marR="36062" marT="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dirty="0"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0-25</a:t>
                      </a:r>
                      <a:r>
                        <a:rPr lang="en-US" sz="1000" b="0" baseline="30000" dirty="0"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th</a:t>
                      </a:r>
                      <a:endParaRPr lang="en-US" sz="10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73152" marR="3606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41.2</a:t>
                      </a:r>
                    </a:p>
                  </a:txBody>
                  <a:tcPr marL="36062" marR="36062" marT="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32.9</a:t>
                      </a:r>
                    </a:p>
                  </a:txBody>
                  <a:tcPr marL="36062" marR="36062" marT="0" marB="0" anchor="ctr"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rowSpan="5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&lt;0.001</a:t>
                      </a:r>
                    </a:p>
                  </a:txBody>
                  <a:tcPr marL="36062" marR="36062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30327987"/>
                  </a:ext>
                </a:extLst>
              </a:tr>
              <a:tr h="160002">
                <a:tc vMerge="1"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b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6062" marR="36062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dirty="0"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25-50</a:t>
                      </a:r>
                      <a:r>
                        <a:rPr lang="en-US" sz="1000" b="0" baseline="30000" dirty="0"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th</a:t>
                      </a:r>
                      <a:endParaRPr lang="en-US" sz="10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73152" marR="3606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24</a:t>
                      </a:r>
                    </a:p>
                  </a:txBody>
                  <a:tcPr marL="36062" marR="36062" marT="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25.1</a:t>
                      </a:r>
                    </a:p>
                  </a:txBody>
                  <a:tcPr marL="36062" marR="36062" marT="0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0.22</a:t>
                      </a:r>
                    </a:p>
                  </a:txBody>
                  <a:tcPr marL="36062" marR="36062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27655980"/>
                  </a:ext>
                </a:extLst>
              </a:tr>
              <a:tr h="160002">
                <a:tc vMerge="1"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b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6062" marR="36062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dirty="0"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50-75</a:t>
                      </a:r>
                      <a:r>
                        <a:rPr lang="en-US" sz="1000" b="0" baseline="30000" dirty="0"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th</a:t>
                      </a:r>
                      <a:endParaRPr lang="en-US" sz="10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73152" marR="3606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19.1</a:t>
                      </a:r>
                    </a:p>
                  </a:txBody>
                  <a:tcPr marL="36062" marR="36062" marT="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22.1</a:t>
                      </a:r>
                    </a:p>
                  </a:txBody>
                  <a:tcPr marL="36062" marR="36062" marT="0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&lt;0.001</a:t>
                      </a:r>
                    </a:p>
                  </a:txBody>
                  <a:tcPr marL="36062" marR="36062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15900428"/>
                  </a:ext>
                </a:extLst>
              </a:tr>
              <a:tr h="160002">
                <a:tc vMerge="1"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b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6062" marR="36062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dirty="0"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75-100</a:t>
                      </a:r>
                      <a:r>
                        <a:rPr lang="en-US" sz="1000" b="0" baseline="30000" dirty="0"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th</a:t>
                      </a:r>
                      <a:endParaRPr lang="en-US" sz="10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73152" marR="3606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14.5</a:t>
                      </a:r>
                    </a:p>
                  </a:txBody>
                  <a:tcPr marL="36062" marR="36062" marT="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17.7</a:t>
                      </a:r>
                    </a:p>
                  </a:txBody>
                  <a:tcPr marL="36062" marR="36062" marT="0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&lt;0.001</a:t>
                      </a:r>
                    </a:p>
                  </a:txBody>
                  <a:tcPr marL="36062" marR="36062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1055064"/>
                  </a:ext>
                </a:extLst>
              </a:tr>
              <a:tr h="160002">
                <a:tc vMerge="1"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b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6062" marR="36062" marT="0" marB="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0" dirty="0"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Missing</a:t>
                      </a:r>
                      <a:endParaRPr lang="en-US" sz="10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73152" marR="3606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1.2</a:t>
                      </a:r>
                    </a:p>
                  </a:txBody>
                  <a:tcPr marL="36062" marR="36062" marT="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2.2</a:t>
                      </a:r>
                    </a:p>
                  </a:txBody>
                  <a:tcPr marL="36062" marR="36062" marT="0" marB="0" anchor="ctr"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-</a:t>
                      </a:r>
                    </a:p>
                  </a:txBody>
                  <a:tcPr marL="36062" marR="36062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24675277"/>
                  </a:ext>
                </a:extLst>
              </a:tr>
              <a:tr h="160002">
                <a:tc rowSpan="6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Insurance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(%)</a:t>
                      </a: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 b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6062" marR="36062" marT="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dirty="0"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Medicare</a:t>
                      </a:r>
                      <a:endParaRPr lang="en-US" sz="10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73152" marR="3606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13.6</a:t>
                      </a:r>
                    </a:p>
                  </a:txBody>
                  <a:tcPr marL="36062" marR="36062" marT="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3.3</a:t>
                      </a:r>
                    </a:p>
                  </a:txBody>
                  <a:tcPr marL="36062" marR="36062" marT="0" marB="0" anchor="ctr"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2"/>
                    </a:solidFill>
                  </a:tcPr>
                </a:tc>
                <a:tc rowSpan="6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&lt;0.001</a:t>
                      </a:r>
                    </a:p>
                  </a:txBody>
                  <a:tcPr marL="36062" marR="36062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04287436"/>
                  </a:ext>
                </a:extLst>
              </a:tr>
              <a:tr h="160002">
                <a:tc vMerge="1"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b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6062" marR="36062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dirty="0"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Medicaid</a:t>
                      </a:r>
                      <a:endParaRPr lang="en-US" sz="10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73152" marR="3606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42.4</a:t>
                      </a:r>
                    </a:p>
                  </a:txBody>
                  <a:tcPr marL="36062" marR="36062" marT="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35.3</a:t>
                      </a:r>
                    </a:p>
                  </a:txBody>
                  <a:tcPr marL="36062" marR="36062" marT="0" marB="0" anchor="ctr">
                    <a:solidFill>
                      <a:schemeClr val="bg2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&lt;0.001</a:t>
                      </a:r>
                    </a:p>
                  </a:txBody>
                  <a:tcPr marL="36062" marR="36062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71410349"/>
                  </a:ext>
                </a:extLst>
              </a:tr>
              <a:tr h="160002">
                <a:tc vMerge="1"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b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6062" marR="36062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Private</a:t>
                      </a:r>
                      <a:endParaRPr lang="en-US" sz="1000" b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73152" marR="3606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31.6</a:t>
                      </a:r>
                    </a:p>
                  </a:txBody>
                  <a:tcPr marL="36062" marR="36062" marT="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40.2</a:t>
                      </a:r>
                    </a:p>
                  </a:txBody>
                  <a:tcPr marL="36062" marR="36062" marT="0" marB="0" anchor="ctr">
                    <a:solidFill>
                      <a:schemeClr val="bg2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&lt;0.001</a:t>
                      </a:r>
                    </a:p>
                  </a:txBody>
                  <a:tcPr marL="36062" marR="36062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46578100"/>
                  </a:ext>
                </a:extLst>
              </a:tr>
              <a:tr h="160002">
                <a:tc vMerge="1"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b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6062" marR="36062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dirty="0"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Self</a:t>
                      </a:r>
                      <a:endParaRPr lang="en-US" sz="10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73152" marR="3606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8.4</a:t>
                      </a:r>
                    </a:p>
                  </a:txBody>
                  <a:tcPr marL="36062" marR="36062" marT="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15.1</a:t>
                      </a:r>
                    </a:p>
                  </a:txBody>
                  <a:tcPr marL="36062" marR="36062" marT="0" marB="0" anchor="ctr">
                    <a:solidFill>
                      <a:schemeClr val="bg2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&lt;0.001</a:t>
                      </a:r>
                    </a:p>
                  </a:txBody>
                  <a:tcPr marL="36062" marR="36062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87203257"/>
                  </a:ext>
                </a:extLst>
              </a:tr>
              <a:tr h="160002">
                <a:tc vMerge="1"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b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6062" marR="36062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dirty="0"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Other</a:t>
                      </a:r>
                      <a:endParaRPr lang="en-US" sz="10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73152" marR="3606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3.9</a:t>
                      </a:r>
                    </a:p>
                  </a:txBody>
                  <a:tcPr marL="36062" marR="36062" marT="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5.9</a:t>
                      </a:r>
                    </a:p>
                  </a:txBody>
                  <a:tcPr marL="36062" marR="36062" marT="0" marB="0" anchor="ctr">
                    <a:solidFill>
                      <a:schemeClr val="bg2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&lt;0.001</a:t>
                      </a:r>
                    </a:p>
                  </a:txBody>
                  <a:tcPr marL="36062" marR="36062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39405380"/>
                  </a:ext>
                </a:extLst>
              </a:tr>
              <a:tr h="160002">
                <a:tc vMerge="1"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b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6062" marR="36062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dirty="0"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Missing</a:t>
                      </a:r>
                      <a:endParaRPr lang="en-US" sz="10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73152" marR="3606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0.1</a:t>
                      </a:r>
                    </a:p>
                  </a:txBody>
                  <a:tcPr marL="36062" marR="36062" marT="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0.2</a:t>
                      </a:r>
                    </a:p>
                  </a:txBody>
                  <a:tcPr marL="36062" marR="36062" marT="0" marB="0" anchor="ctr"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-</a:t>
                      </a:r>
                    </a:p>
                  </a:txBody>
                  <a:tcPr marL="36062" marR="36062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38442187"/>
                  </a:ext>
                </a:extLst>
              </a:tr>
              <a:tr h="160002">
                <a:tc rowSpan="4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Hospital Location/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Teaching status (%) </a:t>
                      </a:r>
                    </a:p>
                  </a:txBody>
                  <a:tcPr marL="36062" marR="36062" marT="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dirty="0"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Rural</a:t>
                      </a:r>
                      <a:endParaRPr lang="en-US" sz="10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73152" marR="3606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5.2</a:t>
                      </a:r>
                    </a:p>
                  </a:txBody>
                  <a:tcPr marL="36062" marR="36062" marT="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10.7</a:t>
                      </a:r>
                    </a:p>
                  </a:txBody>
                  <a:tcPr marL="36062" marR="36062" marT="0" marB="0" anchor="ctr"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rowSpan="4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&lt;0.001</a:t>
                      </a:r>
                    </a:p>
                  </a:txBody>
                  <a:tcPr marL="36062" marR="36062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9395894"/>
                  </a:ext>
                </a:extLst>
              </a:tr>
              <a:tr h="160002">
                <a:tc vMerge="1"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b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6062" marR="36062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dirty="0"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Urban non-teaching</a:t>
                      </a:r>
                      <a:endParaRPr lang="en-US" sz="10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73152" marR="3606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23.1</a:t>
                      </a:r>
                    </a:p>
                  </a:txBody>
                  <a:tcPr marL="36062" marR="36062" marT="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29.7</a:t>
                      </a:r>
                    </a:p>
                  </a:txBody>
                  <a:tcPr marL="36062" marR="36062" marT="0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&lt;0.001</a:t>
                      </a:r>
                    </a:p>
                  </a:txBody>
                  <a:tcPr marL="36062" marR="36062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47601239"/>
                  </a:ext>
                </a:extLst>
              </a:tr>
              <a:tr h="160002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dirty="0"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Urban teaching</a:t>
                      </a:r>
                      <a:endParaRPr lang="en-US" sz="10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73152" marR="3606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defTabSz="914400" rtl="0" eaLnBrk="1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71.7</a:t>
                      </a:r>
                    </a:p>
                  </a:txBody>
                  <a:tcPr marL="36062" marR="36062" marT="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defTabSz="914400" rtl="0" eaLnBrk="1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59.3</a:t>
                      </a:r>
                    </a:p>
                  </a:txBody>
                  <a:tcPr marL="36062" marR="36062" marT="0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&lt;0.001</a:t>
                      </a:r>
                    </a:p>
                  </a:txBody>
                  <a:tcPr marL="36062" marR="36062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53659493"/>
                  </a:ext>
                </a:extLst>
              </a:tr>
              <a:tr h="160002">
                <a:tc vMerge="1"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b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6062" marR="36062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Missing</a:t>
                      </a:r>
                    </a:p>
                  </a:txBody>
                  <a:tcPr marL="73152" marR="3606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defTabSz="914400" rtl="0" eaLnBrk="1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-</a:t>
                      </a:r>
                    </a:p>
                  </a:txBody>
                  <a:tcPr marL="36062" marR="36062" marT="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defTabSz="914400" rtl="0" eaLnBrk="1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0.3</a:t>
                      </a:r>
                    </a:p>
                  </a:txBody>
                  <a:tcPr marL="36062" marR="36062" marT="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algn="ctr" defTabSz="914400" rtl="0" eaLnBrk="1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-</a:t>
                      </a:r>
                    </a:p>
                  </a:txBody>
                  <a:tcPr marL="36062" marR="36062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42212145"/>
                  </a:ext>
                </a:extLst>
              </a:tr>
            </a:tbl>
          </a:graphicData>
        </a:graphic>
      </p:graphicFrame>
      <p:sp>
        <p:nvSpPr>
          <p:cNvPr id="9" name="Rectangle 8">
            <a:extLst>
              <a:ext uri="{FF2B5EF4-FFF2-40B4-BE49-F238E27FC236}">
                <a16:creationId xmlns:a16="http://schemas.microsoft.com/office/drawing/2014/main" id="{56340F89-10EE-4C56-AF40-D2193BACE811}"/>
              </a:ext>
            </a:extLst>
          </p:cNvPr>
          <p:cNvSpPr/>
          <p:nvPr/>
        </p:nvSpPr>
        <p:spPr>
          <a:xfrm>
            <a:off x="1692780" y="2514559"/>
            <a:ext cx="4296550" cy="614406"/>
          </a:xfrm>
          <a:prstGeom prst="rect">
            <a:avLst/>
          </a:prstGeom>
          <a:noFill/>
          <a:ln w="19050">
            <a:solidFill>
              <a:srgbClr val="D6009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DC8A0DB4-F5B8-4C74-A1B9-7C404ABA5758}"/>
              </a:ext>
            </a:extLst>
          </p:cNvPr>
          <p:cNvSpPr/>
          <p:nvPr/>
        </p:nvSpPr>
        <p:spPr>
          <a:xfrm>
            <a:off x="1692691" y="3641683"/>
            <a:ext cx="4304258" cy="148946"/>
          </a:xfrm>
          <a:prstGeom prst="rect">
            <a:avLst/>
          </a:prstGeom>
          <a:noFill/>
          <a:ln w="19050">
            <a:solidFill>
              <a:srgbClr val="D6009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6190E4C8-BAE6-41B7-9820-8619C28D5BCA}"/>
              </a:ext>
            </a:extLst>
          </p:cNvPr>
          <p:cNvSpPr/>
          <p:nvPr/>
        </p:nvSpPr>
        <p:spPr>
          <a:xfrm>
            <a:off x="1685154" y="3826624"/>
            <a:ext cx="4304258" cy="148946"/>
          </a:xfrm>
          <a:prstGeom prst="rect">
            <a:avLst/>
          </a:prstGeom>
          <a:noFill/>
          <a:ln w="19050">
            <a:solidFill>
              <a:srgbClr val="D6009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BF8A6B4C-FE2F-4B23-97C3-E5679FD1B8C9}"/>
              </a:ext>
            </a:extLst>
          </p:cNvPr>
          <p:cNvSpPr/>
          <p:nvPr/>
        </p:nvSpPr>
        <p:spPr>
          <a:xfrm>
            <a:off x="1685724" y="4590901"/>
            <a:ext cx="4289240" cy="488306"/>
          </a:xfrm>
          <a:prstGeom prst="rect">
            <a:avLst/>
          </a:prstGeom>
          <a:noFill/>
          <a:ln w="19050">
            <a:solidFill>
              <a:srgbClr val="D6009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16D40883-B4CF-487B-AB8A-2B67ED1FB31E}"/>
              </a:ext>
            </a:extLst>
          </p:cNvPr>
          <p:cNvSpPr txBox="1">
            <a:spLocks/>
          </p:cNvSpPr>
          <p:nvPr/>
        </p:nvSpPr>
        <p:spPr>
          <a:xfrm>
            <a:off x="7049101" y="2158799"/>
            <a:ext cx="5095668" cy="4139345"/>
          </a:xfrm>
          <a:prstGeom prst="rect">
            <a:avLst/>
          </a:prstGeom>
        </p:spPr>
        <p:txBody>
          <a:bodyPr vert="horz" lIns="0" tIns="45720" rIns="0" bIns="45720" rtlCol="0">
            <a:no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u="sng" dirty="0">
                <a:solidFill>
                  <a:schemeClr val="tx1"/>
                </a:solidFill>
                <a:cs typeface="Times New Roman" panose="02020603050405020304" pitchFamily="18" charset="0"/>
              </a:rPr>
              <a:t>Among young adults hospitalized with infection: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sz="1400" dirty="0">
              <a:solidFill>
                <a:schemeClr val="tx1"/>
              </a:solidFill>
              <a:cs typeface="Times New Roman" panose="02020603050405020304" pitchFamily="18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dirty="0">
                <a:solidFill>
                  <a:schemeClr val="tx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SLE comprised of higher percentages of non-White races</a:t>
            </a:r>
            <a:r>
              <a:rPr lang="en-US" sz="14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and belonged to the </a:t>
            </a:r>
            <a:r>
              <a:rPr lang="en-US" sz="14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lowest income quartile compared to those without SLE </a:t>
            </a:r>
            <a:r>
              <a:rPr lang="en-US" sz="1400" dirty="0">
                <a:solidFill>
                  <a:schemeClr val="tx1"/>
                </a:solidFill>
                <a:cs typeface="Times New Roman" panose="02020603050405020304" pitchFamily="18" charset="0"/>
              </a:rPr>
              <a:t>(75.9 % vs 40.3 %, and 41.2 % vs 32.9 %, respectively)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sz="1400" dirty="0">
              <a:solidFill>
                <a:schemeClr val="tx1"/>
              </a:solidFill>
              <a:cs typeface="Times New Roman" panose="02020603050405020304" pitchFamily="18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More SLE hospitalizations had Deyo-Charlson comorbidity </a:t>
            </a:r>
            <a:r>
              <a:rPr lang="en-US" sz="14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score ≥ 2</a:t>
            </a:r>
            <a:endParaRPr lang="en-US" sz="1400" dirty="0"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sz="1400" dirty="0">
              <a:solidFill>
                <a:schemeClr val="tx1"/>
              </a:solidFill>
              <a:cs typeface="Times New Roman" panose="02020603050405020304" pitchFamily="18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More SLE had Medicare, Medicaid and fewer had private insurance compared to those without SLE </a:t>
            </a:r>
            <a:r>
              <a:rPr lang="en-US" sz="1400" dirty="0">
                <a:solidFill>
                  <a:schemeClr val="tx1"/>
                </a:solidFill>
                <a:cs typeface="Times New Roman" panose="02020603050405020304" pitchFamily="18" charset="0"/>
              </a:rPr>
              <a:t>(13.6 % vs 3.3%, 42.4 % vs 35.3%, and 31.6 % vs 40.2 %, respectively)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sz="1400" dirty="0">
              <a:solidFill>
                <a:schemeClr val="tx1"/>
              </a:solidFill>
              <a:cs typeface="Times New Roman" panose="02020603050405020304" pitchFamily="18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</a:t>
            </a:r>
            <a:r>
              <a:rPr lang="en-US" sz="14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ewer infection-related hospitalizations were reported in rural setting for SLE compared to no SLE </a:t>
            </a:r>
            <a:r>
              <a:rPr lang="en-US" sz="1400" dirty="0">
                <a:solidFill>
                  <a:schemeClr val="tx1"/>
                </a:solidFill>
                <a:cs typeface="Times New Roman" panose="02020603050405020304" pitchFamily="18" charset="0"/>
              </a:rPr>
              <a:t>(5.2 % vs 10.7 %)</a:t>
            </a:r>
          </a:p>
        </p:txBody>
      </p:sp>
    </p:spTree>
    <p:extLst>
      <p:ext uri="{BB962C8B-B14F-4D97-AF65-F5344CB8AC3E}">
        <p14:creationId xmlns:p14="http://schemas.microsoft.com/office/powerpoint/2010/main" val="34743628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2" grpId="0" animBg="1"/>
      <p:bldP spid="13" grpId="0" animBg="1"/>
      <p:bldP spid="1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3558DB37-9FEE-48A2-8578-ED04015739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07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F7FCCA6-00E2-4F74-A105-0D769872F2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07" y="4953000"/>
            <a:ext cx="12188952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66D482C-9E46-446E-AB37-D0599C34DC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82023" y="1049792"/>
            <a:ext cx="10027920" cy="3471467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4400" b="1" dirty="0">
                <a:latin typeface="Calibri" panose="020F0502020204030204" pitchFamily="34" charset="0"/>
              </a:rPr>
              <a:t>Outcomes </a:t>
            </a:r>
          </a:p>
          <a:p>
            <a:pPr algn="ctr"/>
            <a:r>
              <a:rPr lang="en-US" sz="4400" b="1" dirty="0">
                <a:latin typeface="Calibri" panose="020F0502020204030204" pitchFamily="34" charset="0"/>
              </a:rPr>
              <a:t>associated with </a:t>
            </a:r>
            <a:br>
              <a:rPr lang="en-US" sz="4400" b="1" dirty="0">
                <a:latin typeface="Calibri" panose="020F0502020204030204" pitchFamily="34" charset="0"/>
              </a:rPr>
            </a:br>
            <a:r>
              <a:rPr lang="en-US" sz="4400" b="1" dirty="0">
                <a:latin typeface="Calibri" panose="020F0502020204030204" pitchFamily="34" charset="0"/>
              </a:rPr>
              <a:t>infection-related hospitalizations</a:t>
            </a:r>
            <a:br>
              <a:rPr lang="en-US" sz="4400" b="1" dirty="0">
                <a:latin typeface="Calibri" panose="020F0502020204030204" pitchFamily="34" charset="0"/>
              </a:rPr>
            </a:br>
            <a:br>
              <a:rPr lang="en-US" sz="4400" b="1" dirty="0">
                <a:latin typeface="Calibri" panose="020F0502020204030204" pitchFamily="34" charset="0"/>
              </a:rPr>
            </a:br>
            <a:r>
              <a:rPr lang="en-US" sz="3600" b="1" dirty="0">
                <a:latin typeface="Calibri" panose="020F0502020204030204" pitchFamily="34" charset="0"/>
              </a:rPr>
              <a:t>(Youth with SLE versus without SLE) </a:t>
            </a:r>
          </a:p>
          <a:p>
            <a:pPr marL="0" indent="0" algn="ctr">
              <a:spcBef>
                <a:spcPts val="0"/>
              </a:spcBef>
              <a:spcAft>
                <a:spcPts val="600"/>
              </a:spcAft>
              <a:buNone/>
            </a:pPr>
            <a:endParaRPr lang="en-US" sz="4400" b="1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5E1ED12F-9F06-4B37-87B7-F98F52937F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07" y="4906176"/>
            <a:ext cx="12188952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7182900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F90E1198-0251-488C-8D69-9F8C5F6E969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67195773"/>
              </p:ext>
            </p:extLst>
          </p:nvPr>
        </p:nvGraphicFramePr>
        <p:xfrm>
          <a:off x="1372595" y="1395441"/>
          <a:ext cx="9890716" cy="2053370"/>
        </p:xfrm>
        <a:graphic>
          <a:graphicData uri="http://schemas.openxmlformats.org/drawingml/2006/table">
            <a:tbl>
              <a:tblPr firstRow="1" firstCol="1" bandRow="1">
                <a:tableStyleId>{D27102A9-8310-4765-A935-A1911B00CA55}</a:tableStyleId>
              </a:tblPr>
              <a:tblGrid>
                <a:gridCol w="1269032">
                  <a:extLst>
                    <a:ext uri="{9D8B030D-6E8A-4147-A177-3AD203B41FA5}">
                      <a16:colId xmlns:a16="http://schemas.microsoft.com/office/drawing/2014/main" val="1548429385"/>
                    </a:ext>
                  </a:extLst>
                </a:gridCol>
                <a:gridCol w="1155310">
                  <a:extLst>
                    <a:ext uri="{9D8B030D-6E8A-4147-A177-3AD203B41FA5}">
                      <a16:colId xmlns:a16="http://schemas.microsoft.com/office/drawing/2014/main" val="4260643033"/>
                    </a:ext>
                  </a:extLst>
                </a:gridCol>
                <a:gridCol w="1495310">
                  <a:extLst>
                    <a:ext uri="{9D8B030D-6E8A-4147-A177-3AD203B41FA5}">
                      <a16:colId xmlns:a16="http://schemas.microsoft.com/office/drawing/2014/main" val="4279914084"/>
                    </a:ext>
                  </a:extLst>
                </a:gridCol>
                <a:gridCol w="1453773">
                  <a:extLst>
                    <a:ext uri="{9D8B030D-6E8A-4147-A177-3AD203B41FA5}">
                      <a16:colId xmlns:a16="http://schemas.microsoft.com/office/drawing/2014/main" val="1908653952"/>
                    </a:ext>
                  </a:extLst>
                </a:gridCol>
                <a:gridCol w="867698">
                  <a:extLst>
                    <a:ext uri="{9D8B030D-6E8A-4147-A177-3AD203B41FA5}">
                      <a16:colId xmlns:a16="http://schemas.microsoft.com/office/drawing/2014/main" val="2040902673"/>
                    </a:ext>
                  </a:extLst>
                </a:gridCol>
                <a:gridCol w="1291238">
                  <a:extLst>
                    <a:ext uri="{9D8B030D-6E8A-4147-A177-3AD203B41FA5}">
                      <a16:colId xmlns:a16="http://schemas.microsoft.com/office/drawing/2014/main" val="546043504"/>
                    </a:ext>
                  </a:extLst>
                </a:gridCol>
                <a:gridCol w="1414604">
                  <a:extLst>
                    <a:ext uri="{9D8B030D-6E8A-4147-A177-3AD203B41FA5}">
                      <a16:colId xmlns:a16="http://schemas.microsoft.com/office/drawing/2014/main" val="2147326229"/>
                    </a:ext>
                  </a:extLst>
                </a:gridCol>
                <a:gridCol w="943751">
                  <a:extLst>
                    <a:ext uri="{9D8B030D-6E8A-4147-A177-3AD203B41FA5}">
                      <a16:colId xmlns:a16="http://schemas.microsoft.com/office/drawing/2014/main" val="2775938407"/>
                    </a:ext>
                  </a:extLst>
                </a:gridCol>
              </a:tblGrid>
              <a:tr h="320120"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 </a:t>
                      </a:r>
                      <a:endParaRPr lang="en-US" sz="1200" dirty="0">
                        <a:solidFill>
                          <a:srgbClr val="FF000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6062" marR="36062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A8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Adolescents </a:t>
                      </a: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with SLE</a:t>
                      </a:r>
                      <a:endParaRPr lang="en-US" sz="1200" dirty="0">
                        <a:solidFill>
                          <a:srgbClr val="FF000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6062" marR="3606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A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Adolescents </a:t>
                      </a: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without SLE</a:t>
                      </a:r>
                      <a:endParaRPr lang="en-US" sz="1200">
                        <a:solidFill>
                          <a:srgbClr val="FF0000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36062" marR="36062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A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FF0000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p value</a:t>
                      </a:r>
                    </a:p>
                  </a:txBody>
                  <a:tcPr marL="36062" marR="36062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A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Young Adults  </a:t>
                      </a: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with SLE</a:t>
                      </a:r>
                      <a:endParaRPr lang="en-US" sz="1200" dirty="0">
                        <a:solidFill>
                          <a:srgbClr val="FF0000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36062" marR="3606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A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Young Adults  </a:t>
                      </a: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without SLE</a:t>
                      </a:r>
                      <a:endParaRPr lang="en-US" sz="1200" dirty="0">
                        <a:solidFill>
                          <a:srgbClr val="FF0000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36062" marR="36062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A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FF0000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p value</a:t>
                      </a:r>
                    </a:p>
                  </a:txBody>
                  <a:tcPr marL="36062" marR="36062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A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7171455"/>
                  </a:ext>
                </a:extLst>
              </a:tr>
              <a:tr h="238656">
                <a:tc gridSpan="2"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LOS: Mean (SE)</a:t>
                      </a:r>
                      <a:endParaRPr lang="en-US" sz="12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6062" marR="36062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7.4 (1.03)</a:t>
                      </a:r>
                      <a:endParaRPr lang="en-US" sz="12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6062" marR="3606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defTabSz="914400" rtl="0" eaLnBrk="1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4.2 (0.05)</a:t>
                      </a:r>
                      <a:endParaRPr lang="en-US" sz="1200" kern="1200" dirty="0">
                        <a:solidFill>
                          <a:srgbClr val="FF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6062" marR="36062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defTabSz="914400" rtl="0" eaLnBrk="1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0.002</a:t>
                      </a:r>
                      <a:endParaRPr lang="en-US" sz="1200" b="1" kern="1200" dirty="0">
                        <a:solidFill>
                          <a:srgbClr val="FF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6062" marR="36062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defTabSz="914400" rtl="0" eaLnBrk="1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6.1 (0.16)</a:t>
                      </a:r>
                      <a:endParaRPr lang="en-US" sz="1200" kern="1200" dirty="0">
                        <a:solidFill>
                          <a:srgbClr val="FF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6062" marR="3606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defTabSz="914400" rtl="0" eaLnBrk="1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4.4 (0.02)</a:t>
                      </a:r>
                      <a:endParaRPr lang="en-US" sz="1200" kern="1200" dirty="0">
                        <a:solidFill>
                          <a:srgbClr val="FF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6062" marR="36062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defTabSz="914400" rtl="0" eaLnBrk="1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&lt;0.001</a:t>
                      </a:r>
                      <a:endParaRPr lang="en-US" sz="1200" b="1" kern="1200" dirty="0">
                        <a:solidFill>
                          <a:srgbClr val="FF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6062" marR="36062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95599266"/>
                  </a:ext>
                </a:extLst>
              </a:tr>
              <a:tr h="238656">
                <a:tc gridSpan="2"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LOS &gt; 3 days (%)</a:t>
                      </a:r>
                      <a:endParaRPr lang="en-US" sz="12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6062" marR="36062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49.8</a:t>
                      </a:r>
                      <a:endParaRPr lang="en-US" sz="120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6062" marR="3606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defTabSz="914400" rtl="0" eaLnBrk="1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33.6</a:t>
                      </a:r>
                    </a:p>
                  </a:txBody>
                  <a:tcPr marL="36062" marR="36062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defTabSz="914400" rtl="0" eaLnBrk="1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&lt;0.001 </a:t>
                      </a:r>
                    </a:p>
                  </a:txBody>
                  <a:tcPr marL="36062" marR="36062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defTabSz="914400" rtl="0" eaLnBrk="1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55.1</a:t>
                      </a:r>
                    </a:p>
                  </a:txBody>
                  <a:tcPr marL="36062" marR="3606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defTabSz="914400" rtl="0" eaLnBrk="1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37.8</a:t>
                      </a:r>
                    </a:p>
                  </a:txBody>
                  <a:tcPr marL="36062" marR="36062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defTabSz="914400" rtl="0" eaLnBrk="1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&lt;0.001 </a:t>
                      </a:r>
                    </a:p>
                  </a:txBody>
                  <a:tcPr marL="36062" marR="36062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32203563"/>
                  </a:ext>
                </a:extLst>
              </a:tr>
              <a:tr h="238656">
                <a:tc gridSpan="2"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Total Cost: Mean (SE)</a:t>
                      </a:r>
                    </a:p>
                  </a:txBody>
                  <a:tcPr marL="36062" marR="36062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 defTabSz="914400" rtl="0" eaLnBrk="1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30244 (7661)</a:t>
                      </a:r>
                      <a:endParaRPr lang="en-US" sz="12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6062" marR="3606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defTabSz="914400" rtl="0" eaLnBrk="1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11634 (245)</a:t>
                      </a:r>
                    </a:p>
                  </a:txBody>
                  <a:tcPr marL="36062" marR="36062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defTabSz="914400" rtl="0" eaLnBrk="1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0.02</a:t>
                      </a:r>
                      <a:endParaRPr lang="en-US" sz="1200" b="1" kern="1200" dirty="0">
                        <a:solidFill>
                          <a:srgbClr val="FF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6062" marR="36062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defTabSz="914400" rtl="0" eaLnBrk="1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15176 (744)</a:t>
                      </a:r>
                    </a:p>
                  </a:txBody>
                  <a:tcPr marL="36062" marR="3606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defTabSz="914400" rtl="0" eaLnBrk="1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10211 (86)</a:t>
                      </a:r>
                    </a:p>
                  </a:txBody>
                  <a:tcPr marL="36062" marR="36062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defTabSz="914400" rtl="0" eaLnBrk="1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&lt;0.001</a:t>
                      </a:r>
                      <a:endParaRPr lang="en-US" sz="1200" b="1" kern="1200" dirty="0">
                        <a:solidFill>
                          <a:srgbClr val="FF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6062" marR="36062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69656378"/>
                  </a:ext>
                </a:extLst>
              </a:tr>
              <a:tr h="238656">
                <a:tc rowSpan="3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Discharge Destination</a:t>
                      </a: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6062" marR="36062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Routine (home)</a:t>
                      </a:r>
                      <a:endParaRPr lang="en-US" sz="12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6062" marR="36062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89.3</a:t>
                      </a:r>
                      <a:endParaRPr lang="en-US" sz="12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6062" marR="3606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defTabSz="914400" rtl="0" eaLnBrk="1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91</a:t>
                      </a:r>
                    </a:p>
                  </a:txBody>
                  <a:tcPr marL="36062" marR="36062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0.33</a:t>
                      </a:r>
                      <a:endParaRPr lang="en-US" sz="1200" dirty="0"/>
                    </a:p>
                  </a:txBody>
                  <a:tcPr marL="36062" marR="36062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80.4</a:t>
                      </a:r>
                      <a:endParaRPr lang="en-US" sz="1200" dirty="0"/>
                    </a:p>
                  </a:txBody>
                  <a:tcPr marL="36062" marR="3606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83.5</a:t>
                      </a:r>
                      <a:endParaRPr lang="en-US" sz="1200" dirty="0"/>
                    </a:p>
                  </a:txBody>
                  <a:tcPr marL="36062" marR="36062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&lt;0.001 </a:t>
                      </a:r>
                      <a:endParaRPr lang="en-US" sz="1200" b="1" dirty="0"/>
                    </a:p>
                  </a:txBody>
                  <a:tcPr marL="36062" marR="36062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89204778"/>
                  </a:ext>
                </a:extLst>
              </a:tr>
              <a:tr h="238656">
                <a:tc vMerge="1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6062" marR="36062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Non-routine</a:t>
                      </a:r>
                      <a:endParaRPr lang="en-US" sz="12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6062" marR="36062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10.4</a:t>
                      </a:r>
                      <a:endParaRPr lang="en-US" sz="12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6062" marR="3606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defTabSz="914400" rtl="0" eaLnBrk="1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8.4</a:t>
                      </a:r>
                    </a:p>
                  </a:txBody>
                  <a:tcPr marL="36062" marR="36062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0.26</a:t>
                      </a:r>
                      <a:endParaRPr lang="en-US" sz="1200" dirty="0"/>
                    </a:p>
                  </a:txBody>
                  <a:tcPr marL="36062" marR="36062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17.9</a:t>
                      </a:r>
                      <a:endParaRPr lang="en-US" sz="1200" dirty="0"/>
                    </a:p>
                  </a:txBody>
                  <a:tcPr marL="36062" marR="3606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15.7</a:t>
                      </a:r>
                      <a:endParaRPr lang="en-US" sz="1200" dirty="0"/>
                    </a:p>
                  </a:txBody>
                  <a:tcPr marL="36062" marR="36062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0.004</a:t>
                      </a:r>
                      <a:endParaRPr lang="en-US" sz="1200" b="1" dirty="0"/>
                    </a:p>
                  </a:txBody>
                  <a:tcPr marL="36062" marR="36062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27793279"/>
                  </a:ext>
                </a:extLst>
              </a:tr>
              <a:tr h="238656">
                <a:tc vMerge="1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6062" marR="36062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Missing</a:t>
                      </a:r>
                      <a:endParaRPr lang="en-US" sz="12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6062" marR="36062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0.3</a:t>
                      </a:r>
                      <a:endParaRPr lang="en-US" sz="12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6062" marR="3606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defTabSz="914400" rtl="0" eaLnBrk="1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0.6</a:t>
                      </a:r>
                    </a:p>
                  </a:txBody>
                  <a:tcPr marL="36062" marR="36062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</a:t>
                      </a:r>
                      <a:endParaRPr lang="en-US" sz="1200" dirty="0"/>
                    </a:p>
                  </a:txBody>
                  <a:tcPr marL="36062" marR="36062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1.7</a:t>
                      </a:r>
                      <a:endParaRPr lang="en-US" sz="1200" dirty="0"/>
                    </a:p>
                  </a:txBody>
                  <a:tcPr marL="36062" marR="3606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0.8</a:t>
                      </a:r>
                      <a:endParaRPr lang="en-US" sz="1200" dirty="0"/>
                    </a:p>
                  </a:txBody>
                  <a:tcPr marL="36062" marR="36062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</a:t>
                      </a:r>
                      <a:endParaRPr lang="en-US" sz="1200" dirty="0"/>
                    </a:p>
                  </a:txBody>
                  <a:tcPr marL="36062" marR="36062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45194743"/>
                  </a:ext>
                </a:extLst>
              </a:tr>
              <a:tr h="238656">
                <a:tc gridSpan="2"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Died during hospitalization (%)</a:t>
                      </a:r>
                      <a:endParaRPr lang="en-US" sz="12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6062" marR="36062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0.3</a:t>
                      </a:r>
                      <a:endParaRPr lang="en-US" sz="120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6062" marR="3606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defTabSz="914400" rtl="0" eaLnBrk="1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0.5</a:t>
                      </a:r>
                    </a:p>
                  </a:txBody>
                  <a:tcPr marL="36062" marR="36062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0.56</a:t>
                      </a:r>
                      <a:endParaRPr lang="en-US" sz="1200"/>
                    </a:p>
                  </a:txBody>
                  <a:tcPr marL="36062" marR="36062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1.7</a:t>
                      </a:r>
                      <a:endParaRPr lang="en-US" sz="1200" dirty="0"/>
                    </a:p>
                  </a:txBody>
                  <a:tcPr marL="36062" marR="3606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0.8</a:t>
                      </a:r>
                      <a:endParaRPr lang="en-US" sz="1200" dirty="0"/>
                    </a:p>
                  </a:txBody>
                  <a:tcPr marL="36062" marR="36062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&lt;0.001 </a:t>
                      </a:r>
                      <a:endParaRPr lang="en-US" sz="1200" b="1" dirty="0"/>
                    </a:p>
                  </a:txBody>
                  <a:tcPr marL="36062" marR="36062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99335730"/>
                  </a:ext>
                </a:extLst>
              </a:tr>
            </a:tbl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5AF0A0A8-D0A5-4D66-ACCF-1360214112F4}"/>
              </a:ext>
            </a:extLst>
          </p:cNvPr>
          <p:cNvSpPr txBox="1"/>
          <p:nvPr/>
        </p:nvSpPr>
        <p:spPr>
          <a:xfrm>
            <a:off x="1347535" y="3514771"/>
            <a:ext cx="10058400" cy="31265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>
            <a:spAutoFit/>
          </a:bodyPr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400" b="1" dirty="0">
                <a:solidFill>
                  <a:srgbClr val="00206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Table 4. Differences in hospitalization outcomes </a:t>
            </a:r>
            <a:r>
              <a:rPr lang="en-US" sz="1400" b="1" dirty="0">
                <a:solidFill>
                  <a:srgbClr val="00206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of</a:t>
            </a:r>
            <a:r>
              <a:rPr lang="en-US" sz="1400" b="1" dirty="0">
                <a:solidFill>
                  <a:srgbClr val="00206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infection-related hospitalizations in </a:t>
            </a:r>
            <a:r>
              <a:rPr lang="en-US" sz="1400" b="1" dirty="0">
                <a:solidFill>
                  <a:srgbClr val="00206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y</a:t>
            </a:r>
            <a:r>
              <a:rPr lang="en-US" sz="1400" b="1" dirty="0">
                <a:solidFill>
                  <a:srgbClr val="00206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outh with SLE compared to those without SLE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CC3BCEE-CD56-4EED-AACB-3F7CCB85C4B6}"/>
              </a:ext>
            </a:extLst>
          </p:cNvPr>
          <p:cNvSpPr txBox="1"/>
          <p:nvPr/>
        </p:nvSpPr>
        <p:spPr>
          <a:xfrm>
            <a:off x="1347535" y="3998917"/>
            <a:ext cx="9901488" cy="25450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u="sng" dirty="0">
                <a:cs typeface="Times New Roman" panose="02020603050405020304" pitchFamily="18" charset="0"/>
              </a:rPr>
              <a:t>Among youth hospitalized with infection: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sz="2000" u="sng" dirty="0">
              <a:cs typeface="Times New Roman" panose="02020603050405020304" pitchFamily="18" charset="0"/>
            </a:endParaRPr>
          </a:p>
          <a:p>
            <a:pPr indent="-164592">
              <a:lnSpc>
                <a:spcPct val="107000"/>
              </a:lnSpc>
              <a:spcAft>
                <a:spcPts val="800"/>
              </a:spcAft>
            </a:pPr>
            <a:r>
              <a:rPr lang="en-US" sz="20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Mean LOS in SLE was significantly higher compared to non-SLE (7.4 vs 4.2 days for adolescents and 6.1 vs 4.4 days for young adults, respectively)</a:t>
            </a:r>
          </a:p>
          <a:p>
            <a:pPr indent="-164592">
              <a:lnSpc>
                <a:spcPct val="107000"/>
              </a:lnSpc>
              <a:spcAft>
                <a:spcPts val="800"/>
              </a:spcAft>
            </a:pPr>
            <a:r>
              <a:rPr lang="en-US" sz="20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Mean cost of hospitalization in SLE was higher compared to non-SLE group</a:t>
            </a:r>
          </a:p>
          <a:p>
            <a:pPr indent="-164592">
              <a:lnSpc>
                <a:spcPct val="107000"/>
              </a:lnSpc>
              <a:spcAft>
                <a:spcPts val="800"/>
              </a:spcAft>
            </a:pPr>
            <a:r>
              <a:rPr lang="en-US" sz="20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Inpatient mortality was higher in young adults with SLE compared to non-SLE group (1.7 % vs 0.8 %)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56C8041E-854E-40C1-850D-AB823930F6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4674" y="338972"/>
            <a:ext cx="10058400" cy="839874"/>
          </a:xfrm>
        </p:spPr>
        <p:txBody>
          <a:bodyPr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Results- </a:t>
            </a:r>
            <a:r>
              <a:rPr lang="en-US" dirty="0">
                <a:solidFill>
                  <a:srgbClr val="002060"/>
                </a:solidFill>
              </a:rPr>
              <a:t>Outcomes</a:t>
            </a:r>
            <a:r>
              <a:rPr lang="en-US" dirty="0">
                <a:solidFill>
                  <a:schemeClr val="tx1"/>
                </a:solidFill>
              </a:rPr>
              <a:t> 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B4BE2BAB-ED0B-4A5A-9F60-4AF594C3223F}"/>
              </a:ext>
            </a:extLst>
          </p:cNvPr>
          <p:cNvCxnSpPr>
            <a:cxnSpLocks/>
          </p:cNvCxnSpPr>
          <p:nvPr/>
        </p:nvCxnSpPr>
        <p:spPr>
          <a:xfrm>
            <a:off x="3209474" y="1185336"/>
            <a:ext cx="5773052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>
            <a:extLst>
              <a:ext uri="{FF2B5EF4-FFF2-40B4-BE49-F238E27FC236}">
                <a16:creationId xmlns:a16="http://schemas.microsoft.com/office/drawing/2014/main" id="{6FC5AF81-1958-49C9-8BCD-62F350DE5F01}"/>
              </a:ext>
            </a:extLst>
          </p:cNvPr>
          <p:cNvSpPr/>
          <p:nvPr/>
        </p:nvSpPr>
        <p:spPr>
          <a:xfrm>
            <a:off x="3807330" y="1782292"/>
            <a:ext cx="7441694" cy="237889"/>
          </a:xfrm>
          <a:prstGeom prst="rect">
            <a:avLst/>
          </a:prstGeom>
          <a:noFill/>
          <a:ln w="19050">
            <a:solidFill>
              <a:srgbClr val="D6009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FCB968FA-6A5F-499E-A6FA-A4A97C4776DE}"/>
              </a:ext>
            </a:extLst>
          </p:cNvPr>
          <p:cNvSpPr/>
          <p:nvPr/>
        </p:nvSpPr>
        <p:spPr>
          <a:xfrm>
            <a:off x="7629524" y="3188706"/>
            <a:ext cx="3619499" cy="221512"/>
          </a:xfrm>
          <a:prstGeom prst="rect">
            <a:avLst/>
          </a:prstGeom>
          <a:noFill/>
          <a:ln w="19050">
            <a:solidFill>
              <a:srgbClr val="D6009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38358564-ECC3-4C7A-AA37-DD0EF03B1E3F}"/>
              </a:ext>
            </a:extLst>
          </p:cNvPr>
          <p:cNvSpPr/>
          <p:nvPr/>
        </p:nvSpPr>
        <p:spPr>
          <a:xfrm>
            <a:off x="3800185" y="2205191"/>
            <a:ext cx="7441694" cy="237889"/>
          </a:xfrm>
          <a:prstGeom prst="rect">
            <a:avLst/>
          </a:prstGeom>
          <a:noFill/>
          <a:ln w="19050">
            <a:solidFill>
              <a:srgbClr val="D6009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26923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3558DB37-9FEE-48A2-8578-ED04015739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07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F7FCCA6-00E2-4F74-A105-0D769872F2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07" y="4953000"/>
            <a:ext cx="12188952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66D482C-9E46-446E-AB37-D0599C34DC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58641" y="1057412"/>
            <a:ext cx="10027920" cy="3471467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4400" b="1" dirty="0">
                <a:latin typeface="Calibri" panose="020F0502020204030204" pitchFamily="34" charset="0"/>
              </a:rPr>
              <a:t>Differences in demographic, hospital characteristics and outcomes </a:t>
            </a:r>
            <a:br>
              <a:rPr lang="en-US" sz="4400" b="1" dirty="0">
                <a:latin typeface="Calibri" panose="020F0502020204030204" pitchFamily="34" charset="0"/>
              </a:rPr>
            </a:br>
            <a:r>
              <a:rPr lang="en-US" sz="4400" b="1" dirty="0">
                <a:latin typeface="Calibri" panose="020F0502020204030204" pitchFamily="34" charset="0"/>
              </a:rPr>
              <a:t>based on race</a:t>
            </a:r>
            <a:br>
              <a:rPr lang="en-US" sz="4400" b="1" dirty="0">
                <a:latin typeface="Calibri" panose="020F0502020204030204" pitchFamily="34" charset="0"/>
              </a:rPr>
            </a:br>
            <a:br>
              <a:rPr lang="en-US" sz="4400" b="1" dirty="0">
                <a:latin typeface="Calibri" panose="020F0502020204030204" pitchFamily="34" charset="0"/>
              </a:rPr>
            </a:br>
            <a:r>
              <a:rPr lang="en-US" sz="3600" b="1" dirty="0">
                <a:latin typeface="Calibri" panose="020F0502020204030204" pitchFamily="34" charset="0"/>
              </a:rPr>
              <a:t>(Youth with SLE versus without SLE)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5E1ED12F-9F06-4B37-87B7-F98F52937F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07" y="4906176"/>
            <a:ext cx="12188952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74355100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EA623842-F0E0-4140-AFC7-B8439E34C6F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58257384"/>
              </p:ext>
            </p:extLst>
          </p:nvPr>
        </p:nvGraphicFramePr>
        <p:xfrm>
          <a:off x="1905765" y="963388"/>
          <a:ext cx="7123197" cy="2803716"/>
        </p:xfrm>
        <a:graphic>
          <a:graphicData uri="http://schemas.openxmlformats.org/drawingml/2006/table">
            <a:tbl>
              <a:tblPr firstRow="1" firstCol="1" bandRow="1">
                <a:tableStyleId>{D27102A9-8310-4765-A935-A1911B00CA55}</a:tableStyleId>
              </a:tblPr>
              <a:tblGrid>
                <a:gridCol w="1971651">
                  <a:extLst>
                    <a:ext uri="{9D8B030D-6E8A-4147-A177-3AD203B41FA5}">
                      <a16:colId xmlns:a16="http://schemas.microsoft.com/office/drawing/2014/main" val="4154128383"/>
                    </a:ext>
                  </a:extLst>
                </a:gridCol>
                <a:gridCol w="776955">
                  <a:extLst>
                    <a:ext uri="{9D8B030D-6E8A-4147-A177-3AD203B41FA5}">
                      <a16:colId xmlns:a16="http://schemas.microsoft.com/office/drawing/2014/main" val="1378458273"/>
                    </a:ext>
                  </a:extLst>
                </a:gridCol>
                <a:gridCol w="1114761">
                  <a:extLst>
                    <a:ext uri="{9D8B030D-6E8A-4147-A177-3AD203B41FA5}">
                      <a16:colId xmlns:a16="http://schemas.microsoft.com/office/drawing/2014/main" val="2630846752"/>
                    </a:ext>
                  </a:extLst>
                </a:gridCol>
                <a:gridCol w="751618">
                  <a:extLst>
                    <a:ext uri="{9D8B030D-6E8A-4147-A177-3AD203B41FA5}">
                      <a16:colId xmlns:a16="http://schemas.microsoft.com/office/drawing/2014/main" val="1604604684"/>
                    </a:ext>
                  </a:extLst>
                </a:gridCol>
                <a:gridCol w="836071">
                  <a:extLst>
                    <a:ext uri="{9D8B030D-6E8A-4147-A177-3AD203B41FA5}">
                      <a16:colId xmlns:a16="http://schemas.microsoft.com/office/drawing/2014/main" val="3014476605"/>
                    </a:ext>
                  </a:extLst>
                </a:gridCol>
                <a:gridCol w="945858">
                  <a:extLst>
                    <a:ext uri="{9D8B030D-6E8A-4147-A177-3AD203B41FA5}">
                      <a16:colId xmlns:a16="http://schemas.microsoft.com/office/drawing/2014/main" val="4188958291"/>
                    </a:ext>
                  </a:extLst>
                </a:gridCol>
                <a:gridCol w="726283">
                  <a:extLst>
                    <a:ext uri="{9D8B030D-6E8A-4147-A177-3AD203B41FA5}">
                      <a16:colId xmlns:a16="http://schemas.microsoft.com/office/drawing/2014/main" val="2678906106"/>
                    </a:ext>
                  </a:extLst>
                </a:gridCol>
              </a:tblGrid>
              <a:tr h="184722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 </a:t>
                      </a:r>
                      <a:endParaRPr lang="en-US" sz="1000" dirty="0">
                        <a:solidFill>
                          <a:srgbClr val="FF000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6062" marR="36062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A8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1" kern="1200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Adolescents</a:t>
                      </a:r>
                    </a:p>
                  </a:txBody>
                  <a:tcPr marL="36062" marR="3606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A8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solidFill>
                          <a:schemeClr val="tx1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36062" marR="36062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A8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solidFill>
                          <a:schemeClr val="tx1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36062" marR="36062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A8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1" kern="1200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Young Adults</a:t>
                      </a:r>
                      <a:endParaRPr lang="en-US" sz="1000" dirty="0">
                        <a:solidFill>
                          <a:srgbClr val="FF0000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36062" marR="3606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A8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solidFill>
                          <a:schemeClr val="tx1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36062" marR="36062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A8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solidFill>
                          <a:schemeClr val="tx1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36062" marR="36062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A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12276414"/>
                  </a:ext>
                </a:extLst>
              </a:tr>
              <a:tr h="184722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solidFill>
                          <a:srgbClr val="FF000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6062" marR="36062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EECA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kern="1200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White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EECA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kern="1200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Non-White</a:t>
                      </a: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EECA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kern="1200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 value</a:t>
                      </a: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EECA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kern="1200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White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EECA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kern="1200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Non-White</a:t>
                      </a: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EECA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kern="1200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 value</a:t>
                      </a: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EECA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69507307"/>
                  </a:ext>
                </a:extLst>
              </a:tr>
              <a:tr h="184722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chemeClr val="tx1"/>
                          </a:solidFill>
                          <a:effectLst/>
                        </a:rPr>
                        <a:t>Male (%)</a:t>
                      </a:r>
                      <a:endParaRPr lang="en-US" sz="12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15.4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18.3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0.59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14.1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12.5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0.44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2863661"/>
                  </a:ext>
                </a:extLst>
              </a:tr>
              <a:tr h="184722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chemeClr val="tx1"/>
                          </a:solidFill>
                          <a:effectLst/>
                        </a:rPr>
                        <a:t>Deyo-Charlson score ≥2 (%)</a:t>
                      </a:r>
                      <a:endParaRPr lang="en-US" sz="12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27.1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36.3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0.18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39.9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55.6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</a:rPr>
                        <a:t>&lt;0.001</a:t>
                      </a:r>
                      <a:endParaRPr lang="en-US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30259144"/>
                  </a:ext>
                </a:extLst>
              </a:tr>
              <a:tr h="184722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chemeClr val="tx1"/>
                          </a:solidFill>
                          <a:effectLst/>
                        </a:rPr>
                        <a:t>Income quartile (%)</a:t>
                      </a:r>
                      <a:endParaRPr lang="en-US" sz="12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 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 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 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 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 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 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79817092"/>
                  </a:ext>
                </a:extLst>
              </a:tr>
              <a:tr h="184722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dirty="0">
                          <a:solidFill>
                            <a:schemeClr val="tx1"/>
                          </a:solidFill>
                          <a:effectLst/>
                        </a:rPr>
                        <a:t>0-25</a:t>
                      </a:r>
                      <a:r>
                        <a:rPr lang="en-US" sz="1200" b="0" baseline="30000" dirty="0">
                          <a:solidFill>
                            <a:schemeClr val="tx1"/>
                          </a:solidFill>
                          <a:effectLst/>
                        </a:rPr>
                        <a:t>th</a:t>
                      </a:r>
                      <a:endParaRPr lang="en-US" sz="12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30.5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40.3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0.17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27.2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46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</a:rPr>
                        <a:t>&lt;0.001</a:t>
                      </a:r>
                      <a:endParaRPr lang="en-US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29827442"/>
                  </a:ext>
                </a:extLst>
              </a:tr>
              <a:tr h="184722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dirty="0">
                          <a:solidFill>
                            <a:schemeClr val="tx1"/>
                          </a:solidFill>
                          <a:effectLst/>
                        </a:rPr>
                        <a:t>25-50</a:t>
                      </a:r>
                      <a:r>
                        <a:rPr lang="en-US" sz="1200" b="0" baseline="30000" dirty="0">
                          <a:solidFill>
                            <a:schemeClr val="tx1"/>
                          </a:solidFill>
                          <a:effectLst/>
                        </a:rPr>
                        <a:t>th</a:t>
                      </a:r>
                      <a:endParaRPr lang="en-US" sz="12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25.7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21.2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0.47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25.1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23.5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0.51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42832147"/>
                  </a:ext>
                </a:extLst>
              </a:tr>
              <a:tr h="184722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chemeClr val="tx1"/>
                          </a:solidFill>
                          <a:effectLst/>
                        </a:rPr>
                        <a:t>Insurance (%)</a:t>
                      </a:r>
                      <a:endParaRPr lang="en-US" sz="12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 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 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 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 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 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 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97749601"/>
                  </a:ext>
                </a:extLst>
              </a:tr>
              <a:tr h="184722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dirty="0">
                          <a:solidFill>
                            <a:schemeClr val="tx1"/>
                          </a:solidFill>
                          <a:effectLst/>
                        </a:rPr>
                        <a:t>Medicare</a:t>
                      </a:r>
                      <a:endParaRPr lang="en-US" sz="12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0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4.6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</a:rPr>
                        <a:t>0.01</a:t>
                      </a:r>
                      <a:endParaRPr lang="en-US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8.2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14.6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</a:rPr>
                        <a:t>&lt;0.001</a:t>
                      </a:r>
                      <a:endParaRPr lang="en-US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48363475"/>
                  </a:ext>
                </a:extLst>
              </a:tr>
              <a:tr h="184722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dirty="0">
                          <a:solidFill>
                            <a:schemeClr val="tx1"/>
                          </a:solidFill>
                          <a:effectLst/>
                        </a:rPr>
                        <a:t>Medicaid</a:t>
                      </a:r>
                      <a:endParaRPr lang="en-US" sz="12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43.9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58.3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</a:rPr>
                        <a:t>0.04</a:t>
                      </a:r>
                      <a:endParaRPr lang="en-US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33.8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45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</a:rPr>
                        <a:t>&lt;0.001</a:t>
                      </a:r>
                      <a:endParaRPr lang="en-US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17910578"/>
                  </a:ext>
                </a:extLst>
              </a:tr>
              <a:tr h="184722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dirty="0">
                          <a:solidFill>
                            <a:schemeClr val="tx1"/>
                          </a:solidFill>
                          <a:effectLst/>
                        </a:rPr>
                        <a:t>Private</a:t>
                      </a:r>
                      <a:endParaRPr lang="en-US" sz="12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49.3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8.1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</a:rPr>
                        <a:t>0.003</a:t>
                      </a:r>
                      <a:endParaRPr lang="en-US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45.9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27.8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</a:rPr>
                        <a:t>&lt;0.001</a:t>
                      </a:r>
                      <a:endParaRPr lang="en-US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43988031"/>
                  </a:ext>
                </a:extLst>
              </a:tr>
              <a:tr h="184722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chemeClr val="tx1"/>
                          </a:solidFill>
                          <a:effectLst/>
                        </a:rPr>
                        <a:t>Hospital setting (%)</a:t>
                      </a:r>
                      <a:endParaRPr lang="en-US" sz="12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 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 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 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 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 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 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99373545"/>
                  </a:ext>
                </a:extLst>
              </a:tr>
              <a:tr h="184722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dirty="0">
                          <a:solidFill>
                            <a:schemeClr val="tx1"/>
                          </a:solidFill>
                          <a:effectLst/>
                        </a:rPr>
                        <a:t>Rural</a:t>
                      </a:r>
                      <a:endParaRPr lang="en-US" sz="12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6.7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0.5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0.06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8.6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4.1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</a:rPr>
                        <a:t>0.002</a:t>
                      </a:r>
                      <a:endParaRPr lang="en-US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62986221"/>
                  </a:ext>
                </a:extLst>
              </a:tr>
              <a:tr h="184722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dirty="0">
                          <a:solidFill>
                            <a:schemeClr val="tx1"/>
                          </a:solidFill>
                          <a:effectLst/>
                        </a:rPr>
                        <a:t>Urban non-teaching</a:t>
                      </a:r>
                      <a:endParaRPr lang="en-US" sz="12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6.6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8.5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0.63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27.8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22.3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</a:rPr>
                        <a:t>0.04</a:t>
                      </a:r>
                      <a:endParaRPr lang="en-US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73458515"/>
                  </a:ext>
                </a:extLst>
              </a:tr>
              <a:tr h="184722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dirty="0">
                          <a:solidFill>
                            <a:schemeClr val="tx1"/>
                          </a:solidFill>
                          <a:effectLst/>
                        </a:rPr>
                        <a:t>Urban teaching</a:t>
                      </a:r>
                      <a:endParaRPr lang="en-US" sz="12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86.7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91.1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0.37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63.6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73.6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</a:rPr>
                        <a:t>&lt;0.001</a:t>
                      </a:r>
                      <a:endParaRPr lang="en-US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76147090"/>
                  </a:ext>
                </a:extLst>
              </a:tr>
            </a:tbl>
          </a:graphicData>
        </a:graphic>
      </p:graphicFrame>
      <p:sp>
        <p:nvSpPr>
          <p:cNvPr id="10" name="TextBox 9">
            <a:extLst>
              <a:ext uri="{FF2B5EF4-FFF2-40B4-BE49-F238E27FC236}">
                <a16:creationId xmlns:a16="http://schemas.microsoft.com/office/drawing/2014/main" id="{5DA59AD6-4FB6-4D52-AFBE-89175C6116A9}"/>
              </a:ext>
            </a:extLst>
          </p:cNvPr>
          <p:cNvSpPr txBox="1"/>
          <p:nvPr/>
        </p:nvSpPr>
        <p:spPr>
          <a:xfrm>
            <a:off x="960648" y="3924441"/>
            <a:ext cx="9891835" cy="31265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>
            <a:spAutoFit/>
          </a:bodyPr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400" b="1" dirty="0">
                <a:solidFill>
                  <a:srgbClr val="00206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Table 5. </a:t>
            </a:r>
            <a:r>
              <a:rPr lang="en-US" sz="1400" b="1" dirty="0">
                <a:solidFill>
                  <a:srgbClr val="00206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Racial d</a:t>
            </a:r>
            <a:r>
              <a:rPr lang="en-US" sz="1400" b="1" dirty="0">
                <a:solidFill>
                  <a:srgbClr val="00206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ifferences in d</a:t>
            </a:r>
            <a:r>
              <a:rPr lang="en-US" sz="1400" b="1" dirty="0">
                <a:solidFill>
                  <a:srgbClr val="002060"/>
                </a:solidFill>
                <a:effectLst/>
                <a:ea typeface="Calibri" panose="020F0502020204030204" pitchFamily="34" charset="0"/>
                <a:cs typeface="Arial" panose="020B0604020202020204" pitchFamily="34" charset="0"/>
              </a:rPr>
              <a:t>emographic and hospital characteristics</a:t>
            </a:r>
            <a:r>
              <a:rPr lang="en-US" sz="1400" b="1" dirty="0">
                <a:solidFill>
                  <a:srgbClr val="00206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 of </a:t>
            </a:r>
            <a:r>
              <a:rPr lang="en-US" sz="1400" b="1" dirty="0">
                <a:solidFill>
                  <a:srgbClr val="002060"/>
                </a:solidFill>
                <a:effectLst/>
                <a:ea typeface="Calibri" panose="020F0502020204030204" pitchFamily="34" charset="0"/>
                <a:cs typeface="Arial" panose="020B0604020202020204" pitchFamily="34" charset="0"/>
              </a:rPr>
              <a:t>infection-related hospitalizations among youth with SLE</a:t>
            </a:r>
            <a:endParaRPr lang="en-US" sz="1400" b="1" dirty="0">
              <a:solidFill>
                <a:srgbClr val="002060"/>
              </a:solidFill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1E9E6FDE-5295-4342-8C35-200C145873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04153" y="64801"/>
            <a:ext cx="7937287" cy="884500"/>
          </a:xfrm>
        </p:spPr>
        <p:txBody>
          <a:bodyPr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Results-</a:t>
            </a:r>
            <a:r>
              <a:rPr lang="en-US" dirty="0">
                <a:solidFill>
                  <a:srgbClr val="002060"/>
                </a:solidFill>
              </a:rPr>
              <a:t>Baseline Characteristics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F5F2DB79-12A3-427E-9DA8-99109B432B08}"/>
              </a:ext>
            </a:extLst>
          </p:cNvPr>
          <p:cNvSpPr txBox="1"/>
          <p:nvPr/>
        </p:nvSpPr>
        <p:spPr>
          <a:xfrm>
            <a:off x="960648" y="4429424"/>
            <a:ext cx="10633103" cy="218521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Clr>
                <a:schemeClr val="accent1"/>
              </a:buClr>
              <a:buSzPct val="100000"/>
            </a:pPr>
            <a:r>
              <a:rPr lang="en-US" sz="1600" u="sng" dirty="0">
                <a:latin typeface="Calibri" panose="020F0502020204030204" pitchFamily="34" charset="0"/>
                <a:cs typeface="Times New Roman" panose="02020603050405020304" pitchFamily="18" charset="0"/>
              </a:rPr>
              <a:t>When stratified by race, among SLE patients with infection-related hospitalizations:</a:t>
            </a:r>
          </a:p>
          <a:p>
            <a:pPr>
              <a:lnSpc>
                <a:spcPct val="150000"/>
              </a:lnSpc>
              <a:buClr>
                <a:schemeClr val="accent1"/>
              </a:buClr>
              <a:buSzPct val="100000"/>
            </a:pPr>
            <a:r>
              <a:rPr lang="en-US" sz="1600" dirty="0">
                <a:latin typeface="Calibri" panose="020F0502020204030204" pitchFamily="34" charset="0"/>
                <a:cs typeface="Times New Roman" panose="02020603050405020304" pitchFamily="18" charset="0"/>
              </a:rPr>
              <a:t>More Non-white young adults had Deyo-Charlson comorbidity score ≥ 2 than White patients (55.6 % vs 39.9%)</a:t>
            </a:r>
          </a:p>
          <a:p>
            <a:pPr>
              <a:lnSpc>
                <a:spcPct val="150000"/>
              </a:lnSpc>
              <a:buClr>
                <a:schemeClr val="accent1"/>
              </a:buClr>
              <a:buSzPct val="100000"/>
            </a:pPr>
            <a:r>
              <a:rPr lang="en-US" sz="1600" dirty="0">
                <a:latin typeface="Calibri" panose="020F0502020204030204" pitchFamily="34" charset="0"/>
                <a:cs typeface="Times New Roman" panose="02020603050405020304" pitchFamily="18" charset="0"/>
              </a:rPr>
              <a:t>More non-White young adults belonged in the lowest income quartile than White patients (46% vs 27.2%, respectively)</a:t>
            </a:r>
          </a:p>
          <a:p>
            <a:pPr>
              <a:lnSpc>
                <a:spcPct val="150000"/>
              </a:lnSpc>
              <a:buClr>
                <a:schemeClr val="accent1"/>
              </a:buClr>
              <a:buSzPct val="100000"/>
            </a:pPr>
            <a:r>
              <a:rPr lang="en-US" sz="1600" dirty="0">
                <a:latin typeface="Calibri" panose="020F0502020204030204" pitchFamily="34" charset="0"/>
                <a:cs typeface="Times New Roman" panose="02020603050405020304" pitchFamily="18" charset="0"/>
              </a:rPr>
              <a:t>Youth with SLE had significantly higher rates of publicly funded insurance (Medicare, Medicaid) compared to Whites</a:t>
            </a:r>
            <a:r>
              <a:rPr lang="en-US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 </a:t>
            </a:r>
          </a:p>
          <a:p>
            <a:pPr>
              <a:buClr>
                <a:schemeClr val="accent1"/>
              </a:buClr>
              <a:buSzPct val="100000"/>
            </a:pPr>
            <a:r>
              <a:rPr lang="en-US" sz="1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Fewer </a:t>
            </a:r>
            <a:r>
              <a:rPr lang="en-US" sz="1600" dirty="0">
                <a:latin typeface="Calibri" panose="020F0502020204030204" pitchFamily="34" charset="0"/>
                <a:cs typeface="Times New Roman" panose="02020603050405020304" pitchFamily="18" charset="0"/>
              </a:rPr>
              <a:t>non-White youth </a:t>
            </a:r>
            <a:r>
              <a:rPr lang="en-US" sz="1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were reported in rural setting compared to no SLE </a:t>
            </a:r>
            <a:r>
              <a:rPr lang="en-US" sz="1600" dirty="0">
                <a:cs typeface="Times New Roman" panose="02020603050405020304" pitchFamily="18" charset="0"/>
              </a:rPr>
              <a:t>(0.5 % vs 6.7% and 4.1% vs 8.6% for adolescents and young adults, respectively)</a:t>
            </a:r>
          </a:p>
          <a:p>
            <a:pPr>
              <a:buClr>
                <a:schemeClr val="accent1"/>
              </a:buClr>
              <a:buSzPct val="100000"/>
            </a:pPr>
            <a:endParaRPr lang="en-US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FA9FB700-E298-4960-86DA-07E45EE94F52}"/>
              </a:ext>
            </a:extLst>
          </p:cNvPr>
          <p:cNvSpPr/>
          <p:nvPr/>
        </p:nvSpPr>
        <p:spPr>
          <a:xfrm>
            <a:off x="6690181" y="1502624"/>
            <a:ext cx="2235624" cy="214348"/>
          </a:xfrm>
          <a:prstGeom prst="rect">
            <a:avLst/>
          </a:prstGeom>
          <a:noFill/>
          <a:ln w="19050">
            <a:solidFill>
              <a:srgbClr val="D6009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FCAA5B49-9281-45D7-9538-F800754C9B41}"/>
              </a:ext>
            </a:extLst>
          </p:cNvPr>
          <p:cNvSpPr/>
          <p:nvPr/>
        </p:nvSpPr>
        <p:spPr>
          <a:xfrm>
            <a:off x="6683037" y="1849862"/>
            <a:ext cx="2235624" cy="214348"/>
          </a:xfrm>
          <a:prstGeom prst="rect">
            <a:avLst/>
          </a:prstGeom>
          <a:noFill/>
          <a:ln w="19050">
            <a:solidFill>
              <a:srgbClr val="D6009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D5AFBD0E-2449-4778-A54B-9059C2869258}"/>
              </a:ext>
            </a:extLst>
          </p:cNvPr>
          <p:cNvSpPr/>
          <p:nvPr/>
        </p:nvSpPr>
        <p:spPr>
          <a:xfrm>
            <a:off x="4029591" y="2396771"/>
            <a:ext cx="4890609" cy="600298"/>
          </a:xfrm>
          <a:prstGeom prst="rect">
            <a:avLst/>
          </a:prstGeom>
          <a:noFill/>
          <a:ln w="19050">
            <a:solidFill>
              <a:srgbClr val="D6009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FD8A4DD1-6A90-4806-A64C-03C7FB010573}"/>
              </a:ext>
            </a:extLst>
          </p:cNvPr>
          <p:cNvSpPr/>
          <p:nvPr/>
        </p:nvSpPr>
        <p:spPr>
          <a:xfrm>
            <a:off x="4029591" y="3170857"/>
            <a:ext cx="4983818" cy="199208"/>
          </a:xfrm>
          <a:prstGeom prst="rect">
            <a:avLst/>
          </a:prstGeom>
          <a:noFill/>
          <a:ln w="19050">
            <a:solidFill>
              <a:srgbClr val="D6009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20838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5" grpId="0" animBg="1"/>
      <p:bldP spid="16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>
            <a:extLst>
              <a:ext uri="{FF2B5EF4-FFF2-40B4-BE49-F238E27FC236}">
                <a16:creationId xmlns:a16="http://schemas.microsoft.com/office/drawing/2014/main" id="{1E9E6FDE-5295-4342-8C35-200C145873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2344" y="152400"/>
            <a:ext cx="12015787" cy="2385467"/>
          </a:xfrm>
        </p:spPr>
        <p:txBody>
          <a:bodyPr>
            <a:normAutofit fontScale="90000"/>
          </a:bodyPr>
          <a:lstStyle/>
          <a:p>
            <a:pPr algn="ctr"/>
            <a:r>
              <a:rPr lang="en-US" sz="5300" dirty="0">
                <a:solidFill>
                  <a:schemeClr val="tx1"/>
                </a:solidFill>
              </a:rPr>
              <a:t>Results</a:t>
            </a:r>
            <a:br>
              <a:rPr lang="en-US" dirty="0">
                <a:solidFill>
                  <a:schemeClr val="tx1"/>
                </a:solidFill>
              </a:rPr>
            </a:br>
            <a:r>
              <a:rPr lang="en-US" sz="4400" dirty="0">
                <a:solidFill>
                  <a:srgbClr val="002060"/>
                </a:solidFill>
              </a:rPr>
              <a:t>I</a:t>
            </a:r>
            <a:r>
              <a:rPr lang="en-US" sz="4400" b="0" i="0" u="none" strike="noStrike" dirty="0">
                <a:solidFill>
                  <a:srgbClr val="002060"/>
                </a:solidFill>
                <a:effectLst/>
                <a:latin typeface="Calibri" panose="020F0502020204030204" pitchFamily="34" charset="0"/>
              </a:rPr>
              <a:t>nfection-related hospitalizations in youth with SLE </a:t>
            </a:r>
            <a:br>
              <a:rPr lang="en-US" sz="4400" b="0" i="0" u="none" strike="noStrike" dirty="0">
                <a:solidFill>
                  <a:srgbClr val="002060"/>
                </a:solidFill>
                <a:effectLst/>
                <a:latin typeface="Calibri" panose="020F0502020204030204" pitchFamily="34" charset="0"/>
              </a:rPr>
            </a:br>
            <a:r>
              <a:rPr lang="en-US" sz="4400" b="0" i="0" u="none" strike="noStrike" dirty="0">
                <a:solidFill>
                  <a:srgbClr val="002060"/>
                </a:solidFill>
                <a:effectLst/>
                <a:latin typeface="Calibri" panose="020F0502020204030204" pitchFamily="34" charset="0"/>
              </a:rPr>
              <a:t>based on Race</a:t>
            </a:r>
            <a:br>
              <a:rPr lang="en-US" sz="4400" dirty="0"/>
            </a:br>
            <a:endParaRPr lang="en-US" dirty="0">
              <a:solidFill>
                <a:srgbClr val="002060"/>
              </a:solidFill>
            </a:endParaRPr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1D7E0011-EEB1-47C4-9900-D93D695F714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66703339"/>
              </p:ext>
            </p:extLst>
          </p:nvPr>
        </p:nvGraphicFramePr>
        <p:xfrm>
          <a:off x="3652819" y="2314575"/>
          <a:ext cx="6126975" cy="87545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42325">
                  <a:extLst>
                    <a:ext uri="{9D8B030D-6E8A-4147-A177-3AD203B41FA5}">
                      <a16:colId xmlns:a16="http://schemas.microsoft.com/office/drawing/2014/main" val="15380748"/>
                    </a:ext>
                  </a:extLst>
                </a:gridCol>
                <a:gridCol w="2042325">
                  <a:extLst>
                    <a:ext uri="{9D8B030D-6E8A-4147-A177-3AD203B41FA5}">
                      <a16:colId xmlns:a16="http://schemas.microsoft.com/office/drawing/2014/main" val="2613331286"/>
                    </a:ext>
                  </a:extLst>
                </a:gridCol>
                <a:gridCol w="2042325">
                  <a:extLst>
                    <a:ext uri="{9D8B030D-6E8A-4147-A177-3AD203B41FA5}">
                      <a16:colId xmlns:a16="http://schemas.microsoft.com/office/drawing/2014/main" val="3921188333"/>
                    </a:ext>
                  </a:extLst>
                </a:gridCol>
              </a:tblGrid>
              <a:tr h="291817"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000" dirty="0"/>
                        <a:t>Adolescents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000" dirty="0"/>
                        <a:t>Young Adults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83096289"/>
                  </a:ext>
                </a:extLst>
              </a:tr>
              <a:tr h="291817"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/>
                        <a:t>Non-White (Ref: White)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86938682"/>
                  </a:ext>
                </a:extLst>
              </a:tr>
              <a:tr h="291817"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/>
                        <a:t>*OR (95% CI), </a:t>
                      </a:r>
                      <a:r>
                        <a:rPr lang="en-US" sz="1000" b="1" i="1" dirty="0"/>
                        <a:t>p</a:t>
                      </a:r>
                      <a:r>
                        <a:rPr lang="en-US" sz="1000" b="1" dirty="0"/>
                        <a:t> value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000" dirty="0"/>
                        <a:t>1.15 (0.83 – 1.61), 0.40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000" dirty="0"/>
                        <a:t>1.38 (1.22 -  1.56), </a:t>
                      </a:r>
                      <a:r>
                        <a:rPr lang="en-US" sz="1000" b="1" dirty="0">
                          <a:solidFill>
                            <a:schemeClr val="tx1"/>
                          </a:solidFill>
                        </a:rPr>
                        <a:t>&lt;0.001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969583442"/>
                  </a:ext>
                </a:extLst>
              </a:tr>
            </a:tbl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id="{18FBC7B9-D5E1-444E-9E3E-FA2013040AD6}"/>
              </a:ext>
            </a:extLst>
          </p:cNvPr>
          <p:cNvSpPr txBox="1"/>
          <p:nvPr/>
        </p:nvSpPr>
        <p:spPr>
          <a:xfrm>
            <a:off x="3875668" y="3213556"/>
            <a:ext cx="6126976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800" dirty="0"/>
              <a:t>* Adjusted for age, sex, insurance, income quartile, hospital location/teaching status, charlson comorbidity index, year of hospitalization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0A13BF4-02EB-4B4A-BCB6-B0F64B67EBC1}"/>
              </a:ext>
            </a:extLst>
          </p:cNvPr>
          <p:cNvSpPr txBox="1"/>
          <p:nvPr/>
        </p:nvSpPr>
        <p:spPr>
          <a:xfrm>
            <a:off x="2469945" y="3559741"/>
            <a:ext cx="8695736" cy="27699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>
            <a:spAutoFit/>
          </a:bodyPr>
          <a:lstStyle/>
          <a:p>
            <a:r>
              <a:rPr lang="en-US" sz="1200" b="1" dirty="0">
                <a:solidFill>
                  <a:srgbClr val="002060"/>
                </a:solidFill>
              </a:rPr>
              <a:t>Table 6. Multivariable regression analysis for infection-related hospitalization in youth with SLE based on race (non-White vs White)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58A0AA2-9487-4721-8892-AE1811111B03}"/>
              </a:ext>
            </a:extLst>
          </p:cNvPr>
          <p:cNvSpPr txBox="1"/>
          <p:nvPr/>
        </p:nvSpPr>
        <p:spPr>
          <a:xfrm>
            <a:off x="1821783" y="4594057"/>
            <a:ext cx="955844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chemeClr val="accent1"/>
              </a:buClr>
              <a:buSzPct val="100000"/>
            </a:pPr>
            <a:r>
              <a:rPr lang="en-US" sz="2000" dirty="0">
                <a:latin typeface="Calibri" panose="020F0502020204030204" pitchFamily="34" charset="0"/>
                <a:cs typeface="Times New Roman" panose="02020603050405020304" pitchFamily="18" charset="0"/>
              </a:rPr>
              <a:t>Non-White race was associated with a higher odds of infection-related hospitalization in SLE compared to White race in </a:t>
            </a:r>
            <a:r>
              <a:rPr lang="en-US" sz="2000" u="sng" dirty="0">
                <a:latin typeface="Calibri" panose="020F0502020204030204" pitchFamily="34" charset="0"/>
                <a:cs typeface="Times New Roman" panose="02020603050405020304" pitchFamily="18" charset="0"/>
              </a:rPr>
              <a:t>young adults </a:t>
            </a:r>
            <a:r>
              <a:rPr lang="en-US" sz="2000" dirty="0">
                <a:latin typeface="Calibri" panose="020F0502020204030204" pitchFamily="34" charset="0"/>
                <a:cs typeface="Times New Roman" panose="02020603050405020304" pitchFamily="18" charset="0"/>
              </a:rPr>
              <a:t>(OR 1.38, 95% CI 1.22 – 1.56, p &lt; 0.001) after adjusting for covariates (age, sex, insurance, income quartile, hospital location/teaching status, charlson comorbidity index, year of hospitalization)</a:t>
            </a:r>
          </a:p>
        </p:txBody>
      </p:sp>
    </p:spTree>
    <p:extLst>
      <p:ext uri="{BB962C8B-B14F-4D97-AF65-F5344CB8AC3E}">
        <p14:creationId xmlns:p14="http://schemas.microsoft.com/office/powerpoint/2010/main" val="216758092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56C8041E-854E-40C1-850D-AB823930F6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2835" y="22860"/>
            <a:ext cx="10316095" cy="1846245"/>
          </a:xfrm>
        </p:spPr>
        <p:txBody>
          <a:bodyPr>
            <a:normAutofit fontScale="90000"/>
          </a:bodyPr>
          <a:lstStyle/>
          <a:p>
            <a:pPr algn="ctr"/>
            <a:r>
              <a:rPr lang="en-US" sz="5300" dirty="0">
                <a:solidFill>
                  <a:schemeClr val="tx1"/>
                </a:solidFill>
              </a:rPr>
              <a:t>Results- </a:t>
            </a:r>
            <a:br>
              <a:rPr lang="en-US" dirty="0">
                <a:solidFill>
                  <a:schemeClr val="tx1"/>
                </a:solidFill>
              </a:rPr>
            </a:br>
            <a:r>
              <a:rPr lang="en-US" sz="4400" dirty="0">
                <a:solidFill>
                  <a:srgbClr val="002060"/>
                </a:solidFill>
              </a:rPr>
              <a:t>Outcomes of Infection-related Hospitalizations in SLE based on Race)</a:t>
            </a:r>
            <a:r>
              <a:rPr lang="en-US" sz="4400" dirty="0">
                <a:solidFill>
                  <a:schemeClr val="tx1"/>
                </a:solidFill>
              </a:rPr>
              <a:t> 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B4BE2BAB-ED0B-4A5A-9F60-4AF594C3223F}"/>
              </a:ext>
            </a:extLst>
          </p:cNvPr>
          <p:cNvCxnSpPr>
            <a:cxnSpLocks/>
          </p:cNvCxnSpPr>
          <p:nvPr/>
        </p:nvCxnSpPr>
        <p:spPr>
          <a:xfrm>
            <a:off x="3209474" y="1805453"/>
            <a:ext cx="5773052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3" name="Table 4">
            <a:extLst>
              <a:ext uri="{FF2B5EF4-FFF2-40B4-BE49-F238E27FC236}">
                <a16:creationId xmlns:a16="http://schemas.microsoft.com/office/drawing/2014/main" id="{1AF044AA-8CAC-4973-95E2-879EF32E5BD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33485121"/>
              </p:ext>
            </p:extLst>
          </p:nvPr>
        </p:nvGraphicFramePr>
        <p:xfrm>
          <a:off x="1138950" y="2080139"/>
          <a:ext cx="5757082" cy="1493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74101">
                  <a:extLst>
                    <a:ext uri="{9D8B030D-6E8A-4147-A177-3AD203B41FA5}">
                      <a16:colId xmlns:a16="http://schemas.microsoft.com/office/drawing/2014/main" val="846225248"/>
                    </a:ext>
                  </a:extLst>
                </a:gridCol>
                <a:gridCol w="1105017">
                  <a:extLst>
                    <a:ext uri="{9D8B030D-6E8A-4147-A177-3AD203B41FA5}">
                      <a16:colId xmlns:a16="http://schemas.microsoft.com/office/drawing/2014/main" val="2020077787"/>
                    </a:ext>
                  </a:extLst>
                </a:gridCol>
                <a:gridCol w="907576">
                  <a:extLst>
                    <a:ext uri="{9D8B030D-6E8A-4147-A177-3AD203B41FA5}">
                      <a16:colId xmlns:a16="http://schemas.microsoft.com/office/drawing/2014/main" val="4153040566"/>
                    </a:ext>
                  </a:extLst>
                </a:gridCol>
                <a:gridCol w="670388">
                  <a:extLst>
                    <a:ext uri="{9D8B030D-6E8A-4147-A177-3AD203B41FA5}">
                      <a16:colId xmlns:a16="http://schemas.microsoft.com/office/drawing/2014/main" val="2935033688"/>
                    </a:ext>
                  </a:extLst>
                </a:gridCol>
              </a:tblGrid>
              <a:tr h="237744"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White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Non-White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i="1" dirty="0"/>
                        <a:t>p value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182831933"/>
                  </a:ext>
                </a:extLst>
              </a:tr>
              <a:tr h="237744">
                <a:tc>
                  <a:txBody>
                    <a:bodyPr/>
                    <a:lstStyle/>
                    <a:p>
                      <a:pPr algn="l"/>
                      <a:r>
                        <a:rPr lang="en-US" sz="1000" dirty="0"/>
                        <a:t>Rate of infection-related hospitalization (%)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/>
                        <a:t>17.38 (0.1)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/>
                        <a:t>17.02 (0.11)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/>
                        <a:t>0.01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811876891"/>
                  </a:ext>
                </a:extLst>
              </a:tr>
              <a:tr h="237744">
                <a:tc>
                  <a:txBody>
                    <a:bodyPr/>
                    <a:lstStyle/>
                    <a:p>
                      <a:pPr algn="l"/>
                      <a:r>
                        <a:rPr lang="en-US" sz="1000" dirty="0"/>
                        <a:t>Age of infection-related hospitalization, Mean (SE)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/>
                        <a:t>58.7 (0.11)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/>
                        <a:t>47.7 (0.12)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/>
                        <a:t>&lt;0.001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45817219"/>
                  </a:ext>
                </a:extLst>
              </a:tr>
              <a:tr h="237744">
                <a:tc>
                  <a:txBody>
                    <a:bodyPr/>
                    <a:lstStyle/>
                    <a:p>
                      <a:pPr algn="l"/>
                      <a:r>
                        <a:rPr lang="en-US" sz="1000" dirty="0"/>
                        <a:t>LOS, Mean (SE)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/>
                        <a:t>5.92 (0.04)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/>
                        <a:t>6.64 (0.06)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/>
                        <a:t>&lt;0.001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656153787"/>
                  </a:ext>
                </a:extLst>
              </a:tr>
              <a:tr h="237744">
                <a:tc>
                  <a:txBody>
                    <a:bodyPr/>
                    <a:lstStyle/>
                    <a:p>
                      <a:pPr algn="l"/>
                      <a:r>
                        <a:rPr lang="en-US" sz="1000" dirty="0"/>
                        <a:t>DIED (%)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/>
                        <a:t>4.11 (0.12)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/>
                        <a:t>4.10 (0.12)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/>
                        <a:t>0.93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86152459"/>
                  </a:ext>
                </a:extLst>
              </a:tr>
              <a:tr h="237744">
                <a:tc>
                  <a:txBody>
                    <a:bodyPr/>
                    <a:lstStyle/>
                    <a:p>
                      <a:pPr algn="l"/>
                      <a:r>
                        <a:rPr lang="en-US" sz="1000" dirty="0"/>
                        <a:t>Age if DIED inpatient, Mean (SE)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/>
                        <a:t>66.56 (0.38)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/>
                        <a:t>54.82 (0.49)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/>
                        <a:t>&lt;0.001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758004820"/>
                  </a:ext>
                </a:extLst>
              </a:tr>
            </a:tbl>
          </a:graphicData>
        </a:graphic>
      </p:graphicFrame>
      <p:graphicFrame>
        <p:nvGraphicFramePr>
          <p:cNvPr id="14" name="Table 13">
            <a:extLst>
              <a:ext uri="{FF2B5EF4-FFF2-40B4-BE49-F238E27FC236}">
                <a16:creationId xmlns:a16="http://schemas.microsoft.com/office/drawing/2014/main" id="{8605A349-62A9-492F-899D-A672CAF383A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9247852"/>
              </p:ext>
            </p:extLst>
          </p:nvPr>
        </p:nvGraphicFramePr>
        <p:xfrm>
          <a:off x="639873" y="4501100"/>
          <a:ext cx="6815402" cy="1493520"/>
        </p:xfrm>
        <a:graphic>
          <a:graphicData uri="http://schemas.openxmlformats.org/drawingml/2006/table">
            <a:tbl>
              <a:tblPr firstRow="1" firstCol="1" bandRow="1">
                <a:tableStyleId>{D27102A9-8310-4765-A935-A1911B00CA55}</a:tableStyleId>
              </a:tblPr>
              <a:tblGrid>
                <a:gridCol w="1877642">
                  <a:extLst>
                    <a:ext uri="{9D8B030D-6E8A-4147-A177-3AD203B41FA5}">
                      <a16:colId xmlns:a16="http://schemas.microsoft.com/office/drawing/2014/main" val="4154128383"/>
                    </a:ext>
                  </a:extLst>
                </a:gridCol>
                <a:gridCol w="822960">
                  <a:extLst>
                    <a:ext uri="{9D8B030D-6E8A-4147-A177-3AD203B41FA5}">
                      <a16:colId xmlns:a16="http://schemas.microsoft.com/office/drawing/2014/main" val="1378458273"/>
                    </a:ext>
                  </a:extLst>
                </a:gridCol>
                <a:gridCol w="822960">
                  <a:extLst>
                    <a:ext uri="{9D8B030D-6E8A-4147-A177-3AD203B41FA5}">
                      <a16:colId xmlns:a16="http://schemas.microsoft.com/office/drawing/2014/main" val="2630846752"/>
                    </a:ext>
                  </a:extLst>
                </a:gridCol>
                <a:gridCol w="822960">
                  <a:extLst>
                    <a:ext uri="{9D8B030D-6E8A-4147-A177-3AD203B41FA5}">
                      <a16:colId xmlns:a16="http://schemas.microsoft.com/office/drawing/2014/main" val="1604604684"/>
                    </a:ext>
                  </a:extLst>
                </a:gridCol>
                <a:gridCol w="822960">
                  <a:extLst>
                    <a:ext uri="{9D8B030D-6E8A-4147-A177-3AD203B41FA5}">
                      <a16:colId xmlns:a16="http://schemas.microsoft.com/office/drawing/2014/main" val="3014476605"/>
                    </a:ext>
                  </a:extLst>
                </a:gridCol>
                <a:gridCol w="822960">
                  <a:extLst>
                    <a:ext uri="{9D8B030D-6E8A-4147-A177-3AD203B41FA5}">
                      <a16:colId xmlns:a16="http://schemas.microsoft.com/office/drawing/2014/main" val="4188958291"/>
                    </a:ext>
                  </a:extLst>
                </a:gridCol>
                <a:gridCol w="822960">
                  <a:extLst>
                    <a:ext uri="{9D8B030D-6E8A-4147-A177-3AD203B41FA5}">
                      <a16:colId xmlns:a16="http://schemas.microsoft.com/office/drawing/2014/main" val="2678906106"/>
                    </a:ext>
                  </a:extLst>
                </a:gridCol>
              </a:tblGrid>
              <a:tr h="237744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 </a:t>
                      </a:r>
                      <a:endParaRPr lang="en-US" sz="1000" dirty="0">
                        <a:solidFill>
                          <a:srgbClr val="FF000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6062" marR="36062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A8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1" kern="1200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Youth </a:t>
                      </a:r>
                    </a:p>
                  </a:txBody>
                  <a:tcPr marL="36062" marR="3606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A8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solidFill>
                          <a:schemeClr val="tx1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36062" marR="36062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A8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solidFill>
                          <a:schemeClr val="tx1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36062" marR="36062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A8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1" kern="1200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Late + Older Adults</a:t>
                      </a:r>
                      <a:endParaRPr lang="en-US" sz="1000" dirty="0">
                        <a:solidFill>
                          <a:srgbClr val="FF0000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36062" marR="3606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A8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solidFill>
                          <a:schemeClr val="tx1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36062" marR="36062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A8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solidFill>
                          <a:schemeClr val="tx1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36062" marR="36062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A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12276414"/>
                  </a:ext>
                </a:extLst>
              </a:tr>
              <a:tr h="237744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 dirty="0">
                        <a:solidFill>
                          <a:srgbClr val="FF000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6062" marR="36062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EECA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1" kern="1200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White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EECA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1" kern="1200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Non-White</a:t>
                      </a: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EECA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0" i="1" kern="1200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 value</a:t>
                      </a: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EECA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1" kern="1200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White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EECA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1" kern="1200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Non-White</a:t>
                      </a: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EECA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0" i="1" kern="1200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 value</a:t>
                      </a: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EECA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69507307"/>
                  </a:ext>
                </a:extLst>
              </a:tr>
              <a:tr h="237744">
                <a:tc>
                  <a:txBody>
                    <a:bodyPr/>
                    <a:lstStyle/>
                    <a:p>
                      <a:pPr algn="l"/>
                      <a:r>
                        <a:rPr lang="en-US" sz="1000" dirty="0"/>
                        <a:t>Age of infection-related hospitalization, Mean (SE)</a:t>
                      </a: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21.15 (0.11)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20.97 (0.29)</a:t>
                      </a: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0.18</a:t>
                      </a: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59.45 (0.1)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50 (0.11)</a:t>
                      </a: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/>
                        <a:t>&lt;0.001</a:t>
                      </a: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66274819"/>
                  </a:ext>
                </a:extLst>
              </a:tr>
              <a:tr h="237744">
                <a:tc>
                  <a:txBody>
                    <a:bodyPr/>
                    <a:lstStyle/>
                    <a:p>
                      <a:pPr algn="l"/>
                      <a:r>
                        <a:rPr lang="en-US" sz="1000" dirty="0"/>
                        <a:t>LOS, Mean (SE)</a:t>
                      </a: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5.39 (0.3)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6.44 (0.22)</a:t>
                      </a: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0.004</a:t>
                      </a: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5.9 (0.04)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6.7 (0.06)</a:t>
                      </a: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/>
                        <a:t>&lt;0.001</a:t>
                      </a: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48363475"/>
                  </a:ext>
                </a:extLst>
              </a:tr>
              <a:tr h="237744">
                <a:tc>
                  <a:txBody>
                    <a:bodyPr/>
                    <a:lstStyle/>
                    <a:p>
                      <a:pPr algn="l"/>
                      <a:r>
                        <a:rPr lang="en-US" sz="1000" dirty="0"/>
                        <a:t>DIED (%)</a:t>
                      </a: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1.23 (0.46)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1.51 (0.26)</a:t>
                      </a: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0.61</a:t>
                      </a: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4.2 (0.12)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4.3 (0.12)</a:t>
                      </a: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0.38</a:t>
                      </a: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17910578"/>
                  </a:ext>
                </a:extLst>
              </a:tr>
              <a:tr h="237744">
                <a:tc>
                  <a:txBody>
                    <a:bodyPr/>
                    <a:lstStyle/>
                    <a:p>
                      <a:pPr algn="l"/>
                      <a:r>
                        <a:rPr lang="en-US" sz="1000" dirty="0"/>
                        <a:t>Age if DIED inpatient, Mean (SE)</a:t>
                      </a: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21.72 (0.70)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21.25 (0.41)</a:t>
                      </a: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0.90</a:t>
                      </a: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66.8 (0.38)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55.8 (0.46)</a:t>
                      </a: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/>
                        <a:t>&lt;0.001</a:t>
                      </a: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62986221"/>
                  </a:ext>
                </a:extLst>
              </a:tr>
            </a:tbl>
          </a:graphicData>
        </a:graphic>
      </p:graphicFrame>
      <p:sp>
        <p:nvSpPr>
          <p:cNvPr id="16" name="TextBox 15">
            <a:extLst>
              <a:ext uri="{FF2B5EF4-FFF2-40B4-BE49-F238E27FC236}">
                <a16:creationId xmlns:a16="http://schemas.microsoft.com/office/drawing/2014/main" id="{683400B3-DC72-4880-ACFD-9F39F72B9B15}"/>
              </a:ext>
            </a:extLst>
          </p:cNvPr>
          <p:cNvSpPr txBox="1"/>
          <p:nvPr/>
        </p:nvSpPr>
        <p:spPr>
          <a:xfrm>
            <a:off x="1320275" y="3616850"/>
            <a:ext cx="5454598" cy="28123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>
            <a:spAutoFit/>
          </a:bodyPr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200" b="1" dirty="0">
                <a:solidFill>
                  <a:srgbClr val="00206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Table 6A. </a:t>
            </a:r>
            <a:r>
              <a:rPr lang="en-US" sz="1200" b="1" dirty="0">
                <a:solidFill>
                  <a:srgbClr val="00206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Racial d</a:t>
            </a:r>
            <a:r>
              <a:rPr lang="en-US" sz="1200" b="1" dirty="0">
                <a:solidFill>
                  <a:srgbClr val="00206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ifferences in outcomes </a:t>
            </a:r>
            <a:r>
              <a:rPr lang="en-US" sz="1200" b="1" dirty="0">
                <a:solidFill>
                  <a:srgbClr val="00206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of </a:t>
            </a:r>
            <a:r>
              <a:rPr lang="en-US" sz="1200" b="1" dirty="0">
                <a:solidFill>
                  <a:srgbClr val="002060"/>
                </a:solidFill>
                <a:effectLst/>
                <a:ea typeface="Calibri" panose="020F0502020204030204" pitchFamily="34" charset="0"/>
                <a:cs typeface="Arial" panose="020B0604020202020204" pitchFamily="34" charset="0"/>
              </a:rPr>
              <a:t>infection-related hospitalizations in SLE</a:t>
            </a:r>
            <a:endParaRPr lang="en-US" sz="1200" b="1" dirty="0">
              <a:solidFill>
                <a:srgbClr val="002060"/>
              </a:solidFill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33A1AC50-5BE2-4920-A835-84C6F328D9C6}"/>
              </a:ext>
            </a:extLst>
          </p:cNvPr>
          <p:cNvSpPr txBox="1"/>
          <p:nvPr/>
        </p:nvSpPr>
        <p:spPr>
          <a:xfrm>
            <a:off x="155172" y="6178901"/>
            <a:ext cx="8204665" cy="28123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>
            <a:spAutoFit/>
          </a:bodyPr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200" b="1" dirty="0">
                <a:solidFill>
                  <a:srgbClr val="00206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Table 6B. </a:t>
            </a:r>
            <a:r>
              <a:rPr lang="en-US" sz="1200" b="1" dirty="0">
                <a:solidFill>
                  <a:srgbClr val="00206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Racial d</a:t>
            </a:r>
            <a:r>
              <a:rPr lang="en-US" sz="1200" b="1" dirty="0">
                <a:solidFill>
                  <a:srgbClr val="00206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ifferences in outcomes </a:t>
            </a:r>
            <a:r>
              <a:rPr lang="en-US" sz="1200" b="1" dirty="0">
                <a:solidFill>
                  <a:srgbClr val="00206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of </a:t>
            </a:r>
            <a:r>
              <a:rPr lang="en-US" sz="1200" b="1" dirty="0">
                <a:solidFill>
                  <a:srgbClr val="002060"/>
                </a:solidFill>
                <a:effectLst/>
                <a:ea typeface="Calibri" panose="020F0502020204030204" pitchFamily="34" charset="0"/>
                <a:cs typeface="Arial" panose="020B0604020202020204" pitchFamily="34" charset="0"/>
              </a:rPr>
              <a:t>infection-related hospitalizations in SLE patients compared to those without SLE</a:t>
            </a:r>
            <a:endParaRPr lang="en-US" sz="1200" b="1" dirty="0">
              <a:solidFill>
                <a:srgbClr val="002060"/>
              </a:solidFill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B93E3E8-61D4-446F-AD03-B55D34BF41A0}"/>
              </a:ext>
            </a:extLst>
          </p:cNvPr>
          <p:cNvSpPr txBox="1"/>
          <p:nvPr/>
        </p:nvSpPr>
        <p:spPr>
          <a:xfrm>
            <a:off x="7705895" y="2398537"/>
            <a:ext cx="403167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u="sng" dirty="0"/>
              <a:t>When stratified by race:</a:t>
            </a:r>
          </a:p>
          <a:p>
            <a:r>
              <a:rPr lang="en-US" sz="1600" dirty="0"/>
              <a:t>Mean ages of infection-related hospitalization as well as infection-related inpatient mortality was  about 10 years earlier in non-White compared to White patients with SLE</a:t>
            </a:r>
          </a:p>
          <a:p>
            <a:r>
              <a:rPr lang="en-US" sz="1600" dirty="0">
                <a:solidFill>
                  <a:srgbClr val="002060"/>
                </a:solidFill>
              </a:rPr>
              <a:t>(only noted in older patients with SLE)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78B716E-38B1-437F-8341-C93535294A08}"/>
              </a:ext>
            </a:extLst>
          </p:cNvPr>
          <p:cNvSpPr/>
          <p:nvPr/>
        </p:nvSpPr>
        <p:spPr>
          <a:xfrm>
            <a:off x="4231178" y="2593571"/>
            <a:ext cx="2664854" cy="241069"/>
          </a:xfrm>
          <a:prstGeom prst="rect">
            <a:avLst/>
          </a:prstGeom>
          <a:noFill/>
          <a:ln w="12700">
            <a:solidFill>
              <a:srgbClr val="D6009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B4BE4B87-A265-4410-B6E3-A654405C2220}"/>
              </a:ext>
            </a:extLst>
          </p:cNvPr>
          <p:cNvSpPr/>
          <p:nvPr/>
        </p:nvSpPr>
        <p:spPr>
          <a:xfrm>
            <a:off x="4222865" y="3326463"/>
            <a:ext cx="2664854" cy="241069"/>
          </a:xfrm>
          <a:prstGeom prst="rect">
            <a:avLst/>
          </a:prstGeom>
          <a:noFill/>
          <a:ln w="12700">
            <a:solidFill>
              <a:srgbClr val="D6009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55871DCA-5050-430A-84E0-2F01D7176CC4}"/>
              </a:ext>
            </a:extLst>
          </p:cNvPr>
          <p:cNvSpPr/>
          <p:nvPr/>
        </p:nvSpPr>
        <p:spPr>
          <a:xfrm>
            <a:off x="5032730" y="5009791"/>
            <a:ext cx="2307409" cy="224202"/>
          </a:xfrm>
          <a:prstGeom prst="rect">
            <a:avLst/>
          </a:prstGeom>
          <a:noFill/>
          <a:ln w="12700">
            <a:solidFill>
              <a:srgbClr val="D6009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6436F46B-83D2-45E1-AE78-6884648606A6}"/>
              </a:ext>
            </a:extLst>
          </p:cNvPr>
          <p:cNvSpPr/>
          <p:nvPr/>
        </p:nvSpPr>
        <p:spPr>
          <a:xfrm>
            <a:off x="5041042" y="5769923"/>
            <a:ext cx="2307409" cy="224202"/>
          </a:xfrm>
          <a:prstGeom prst="rect">
            <a:avLst/>
          </a:prstGeom>
          <a:noFill/>
          <a:ln w="12700">
            <a:solidFill>
              <a:srgbClr val="D6009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34837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8" grpId="0" animBg="1"/>
      <p:bldP spid="19" grpId="0" animBg="1"/>
      <p:bldP spid="20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FE5736-DDB5-4AB4-9603-BC8AB7DE7B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Background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D4E103E-AA87-4F3B-BB5B-FC3FCA30A9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1799685"/>
            <a:ext cx="10058400" cy="4272194"/>
          </a:xfrm>
        </p:spPr>
        <p:txBody>
          <a:bodyPr>
            <a:noAutofit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solidFill>
                  <a:schemeClr val="tx1"/>
                </a:solidFill>
              </a:rPr>
              <a:t>Systemic Lupus Erythematosus (SLE) is a complex autoimmune condition that mostly affects adolescents and young women.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dirty="0">
              <a:solidFill>
                <a:schemeClr val="tx1"/>
              </a:solidFill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b="0" i="0" dirty="0">
                <a:solidFill>
                  <a:schemeClr val="tx1"/>
                </a:solidFill>
                <a:effectLst/>
              </a:rPr>
              <a:t>Most patients develop SLE between the ages of 15-44. Juvenile onset SLE (JSLE) accounts for 20% of all SLE and most commonly develops around adolescenc</a:t>
            </a:r>
            <a:r>
              <a:rPr lang="en-US" dirty="0">
                <a:solidFill>
                  <a:schemeClr val="tx1"/>
                </a:solidFill>
              </a:rPr>
              <a:t>e and is</a:t>
            </a:r>
            <a:r>
              <a:rPr lang="en-US" b="0" i="0" dirty="0">
                <a:solidFill>
                  <a:schemeClr val="tx1"/>
                </a:solidFill>
                <a:effectLst/>
              </a:rPr>
              <a:t> reported to have high rates of organ involvement.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dirty="0">
              <a:solidFill>
                <a:schemeClr val="tx1"/>
              </a:solidFill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b="0" i="0" dirty="0">
                <a:solidFill>
                  <a:schemeClr val="tx1"/>
                </a:solidFill>
                <a:effectLst/>
              </a:rPr>
              <a:t>Care of adolescents and young adults with SLE is more challenging because of ongoing physical and psychosocial maturation, complex interplay among the developing child, parents</a:t>
            </a:r>
            <a:r>
              <a:rPr lang="en-US" dirty="0">
                <a:solidFill>
                  <a:schemeClr val="tx1"/>
                </a:solidFill>
              </a:rPr>
              <a:t>, and </a:t>
            </a:r>
            <a:r>
              <a:rPr lang="en-US" b="0" i="0" dirty="0">
                <a:solidFill>
                  <a:schemeClr val="tx1"/>
                </a:solidFill>
                <a:effectLst/>
              </a:rPr>
              <a:t>peers.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b="0" i="0" dirty="0">
              <a:solidFill>
                <a:schemeClr val="tx1"/>
              </a:solidFill>
              <a:effectLst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b="0" i="0" dirty="0">
                <a:solidFill>
                  <a:schemeClr val="tx1"/>
                </a:solidFill>
                <a:effectLst/>
              </a:rPr>
              <a:t>Patients are especially vulnerable </a:t>
            </a:r>
            <a:r>
              <a:rPr lang="en-US" b="1" i="0" dirty="0">
                <a:solidFill>
                  <a:schemeClr val="tx1"/>
                </a:solidFill>
                <a:effectLst/>
              </a:rPr>
              <a:t>during and immediately following transition of care </a:t>
            </a:r>
            <a:r>
              <a:rPr lang="en-US" b="0" i="0" dirty="0">
                <a:solidFill>
                  <a:schemeClr val="tx1"/>
                </a:solidFill>
                <a:effectLst/>
              </a:rPr>
              <a:t>from pediatric to adult rheumatology care, and substantial delays in care and increased disease activity have been reported.</a:t>
            </a:r>
            <a:r>
              <a:rPr lang="en-US" b="0" i="0" baseline="30000" dirty="0">
                <a:solidFill>
                  <a:schemeClr val="tx1"/>
                </a:solidFill>
                <a:effectLst/>
              </a:rPr>
              <a:t>1</a:t>
            </a:r>
            <a:endParaRPr lang="en-US" dirty="0">
              <a:solidFill>
                <a:schemeClr val="tx1"/>
              </a:solidFill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b="0" i="0" dirty="0">
              <a:solidFill>
                <a:schemeClr val="tx1"/>
              </a:solidFill>
              <a:effectLst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b="0" i="0" dirty="0">
              <a:solidFill>
                <a:schemeClr val="tx1"/>
              </a:solidFill>
              <a:effectLst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7D86AAB-C8B9-4ED1-8F36-0FE6884C026E}"/>
              </a:ext>
            </a:extLst>
          </p:cNvPr>
          <p:cNvSpPr txBox="1"/>
          <p:nvPr/>
        </p:nvSpPr>
        <p:spPr>
          <a:xfrm>
            <a:off x="334128" y="6386731"/>
            <a:ext cx="11523743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sz="1000" b="0" i="0" dirty="0">
                <a:solidFill>
                  <a:srgbClr val="FFFF00"/>
                </a:solidFill>
                <a:effectLst/>
                <a:latin typeface="interfaceregular"/>
              </a:rPr>
              <a:t>1. </a:t>
            </a:r>
            <a:r>
              <a:rPr lang="en-US" sz="1000" b="0" i="0" dirty="0" err="1">
                <a:solidFill>
                  <a:srgbClr val="FFFF00"/>
                </a:solidFill>
                <a:effectLst/>
                <a:latin typeface="interfaceregular"/>
              </a:rPr>
              <a:t>Sadun</a:t>
            </a:r>
            <a:r>
              <a:rPr lang="en-US" sz="1000" b="0" i="0" dirty="0">
                <a:solidFill>
                  <a:srgbClr val="FFFF00"/>
                </a:solidFill>
                <a:effectLst/>
                <a:latin typeface="interfaceregular"/>
              </a:rPr>
              <a:t> RE, </a:t>
            </a:r>
            <a:r>
              <a:rPr lang="en-US" sz="1000" b="0" i="0" dirty="0" err="1">
                <a:solidFill>
                  <a:srgbClr val="FFFF00"/>
                </a:solidFill>
                <a:effectLst/>
                <a:latin typeface="interfaceregular"/>
              </a:rPr>
              <a:t>Schanberg</a:t>
            </a:r>
            <a:r>
              <a:rPr lang="en-US" sz="1000" b="0" i="0" dirty="0">
                <a:solidFill>
                  <a:srgbClr val="FFFF00"/>
                </a:solidFill>
                <a:effectLst/>
                <a:latin typeface="interfaceregular"/>
              </a:rPr>
              <a:t> LE. Transition and transfer of the patient with </a:t>
            </a:r>
            <a:r>
              <a:rPr lang="en-US" sz="1000" b="0" i="0" dirty="0" err="1">
                <a:solidFill>
                  <a:srgbClr val="FFFF00"/>
                </a:solidFill>
                <a:effectLst/>
                <a:latin typeface="interfaceregular"/>
              </a:rPr>
              <a:t>paediatric</a:t>
            </a:r>
            <a:r>
              <a:rPr lang="en-US" sz="1000" b="0" i="0" dirty="0">
                <a:solidFill>
                  <a:srgbClr val="FFFF00"/>
                </a:solidFill>
                <a:effectLst/>
                <a:latin typeface="interfaceregular"/>
              </a:rPr>
              <a:t>-onset lupus: a practical approach for </a:t>
            </a:r>
            <a:r>
              <a:rPr lang="en-US" sz="1000" b="0" i="0" dirty="0" err="1">
                <a:solidFill>
                  <a:srgbClr val="FFFF00"/>
                </a:solidFill>
                <a:effectLst/>
                <a:latin typeface="interfaceregular"/>
              </a:rPr>
              <a:t>paediatric</a:t>
            </a:r>
            <a:r>
              <a:rPr lang="en-US" sz="1000" b="0" i="0" dirty="0">
                <a:solidFill>
                  <a:srgbClr val="FFFF00"/>
                </a:solidFill>
                <a:effectLst/>
                <a:latin typeface="interfaceregular"/>
              </a:rPr>
              <a:t> and adult rheumatology practices. </a:t>
            </a:r>
            <a:r>
              <a:rPr lang="en-US" sz="1000" b="0" i="1" dirty="0">
                <a:solidFill>
                  <a:srgbClr val="FFFF00"/>
                </a:solidFill>
                <a:effectLst/>
                <a:latin typeface="interfaceregular"/>
              </a:rPr>
              <a:t>Lupus Science &amp; Medicine </a:t>
            </a:r>
            <a:r>
              <a:rPr lang="en-US" sz="1000" b="0" i="0" dirty="0">
                <a:solidFill>
                  <a:srgbClr val="FFFF00"/>
                </a:solidFill>
                <a:effectLst/>
                <a:latin typeface="interfaceregular"/>
              </a:rPr>
              <a:t>2018;</a:t>
            </a:r>
            <a:r>
              <a:rPr lang="en-US" sz="1000" b="1" i="0" dirty="0">
                <a:solidFill>
                  <a:srgbClr val="FFFF00"/>
                </a:solidFill>
                <a:effectLst/>
                <a:latin typeface="interfaceregular"/>
              </a:rPr>
              <a:t>5:</a:t>
            </a:r>
          </a:p>
          <a:p>
            <a:pPr algn="l"/>
            <a:r>
              <a:rPr lang="en-US" sz="1000" b="0" i="0" dirty="0">
                <a:solidFill>
                  <a:srgbClr val="FFFF00"/>
                </a:solidFill>
                <a:effectLst/>
                <a:latin typeface="interfaceregular"/>
              </a:rPr>
              <a:t>e000282. doi: 10.1136/lupus-2018-000282</a:t>
            </a:r>
          </a:p>
        </p:txBody>
      </p:sp>
    </p:spTree>
    <p:extLst>
      <p:ext uri="{BB962C8B-B14F-4D97-AF65-F5344CB8AC3E}">
        <p14:creationId xmlns:p14="http://schemas.microsoft.com/office/powerpoint/2010/main" val="226819360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3558DB37-9FEE-48A2-8578-ED04015739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07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F7FCCA6-00E2-4F74-A105-0D769872F2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07" y="4953000"/>
            <a:ext cx="12188952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66D482C-9E46-446E-AB37-D0599C34DC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58641" y="1951824"/>
            <a:ext cx="10027920" cy="2250847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4400" b="1" dirty="0">
                <a:latin typeface="Calibri" panose="020F0502020204030204" pitchFamily="34" charset="0"/>
              </a:rPr>
              <a:t>LUPUS NEPHRITIS (LN)</a:t>
            </a:r>
          </a:p>
          <a:p>
            <a:pPr marL="0" indent="0" algn="ctr">
              <a:buNone/>
            </a:pPr>
            <a:endParaRPr lang="en-US" sz="3600" b="1" dirty="0">
              <a:latin typeface="Calibri" panose="020F0502020204030204" pitchFamily="34" charset="0"/>
            </a:endParaRPr>
          </a:p>
          <a:p>
            <a:pPr marL="0" indent="0" algn="ctr">
              <a:buNone/>
            </a:pPr>
            <a:r>
              <a:rPr lang="en-US" sz="3600" b="1" dirty="0">
                <a:latin typeface="Calibri" panose="020F0502020204030204" pitchFamily="34" charset="0"/>
              </a:rPr>
              <a:t>(Youth with LN versus without LN) </a:t>
            </a:r>
            <a:br>
              <a:rPr lang="en-US" sz="3600" dirty="0">
                <a:solidFill>
                  <a:srgbClr val="FF0000"/>
                </a:solidFill>
              </a:rPr>
            </a:br>
            <a:endParaRPr lang="en-US" sz="3600" dirty="0">
              <a:solidFill>
                <a:srgbClr val="002060"/>
              </a:solidFill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5E1ED12F-9F06-4B37-87B7-F98F52937F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07" y="4906176"/>
            <a:ext cx="12188952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0293766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2DA8106D-0CA3-4E81-B56E-0C5962C17CDE}"/>
              </a:ext>
            </a:extLst>
          </p:cNvPr>
          <p:cNvSpPr txBox="1"/>
          <p:nvPr/>
        </p:nvSpPr>
        <p:spPr>
          <a:xfrm>
            <a:off x="1333180" y="3591313"/>
            <a:ext cx="9679377" cy="52322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>
            <a:spAutoFit/>
          </a:bodyPr>
          <a:lstStyle/>
          <a:p>
            <a:pPr marL="0" marR="0" algn="ctr">
              <a:spcBef>
                <a:spcPts val="0"/>
              </a:spcBef>
            </a:pPr>
            <a:r>
              <a:rPr lang="en-US" sz="1200" b="1" dirty="0">
                <a:solidFill>
                  <a:srgbClr val="00206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T</a:t>
            </a:r>
            <a:r>
              <a:rPr lang="en-US" sz="1400" b="1" dirty="0">
                <a:solidFill>
                  <a:srgbClr val="00206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able 7: Differences in infection-related hospitalizations in SLE based on presence or absence of lupus nephritis (LN) </a:t>
            </a:r>
            <a:r>
              <a:rPr lang="en-US" sz="1400" b="1" dirty="0">
                <a:solidFill>
                  <a:srgbClr val="00206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by</a:t>
            </a:r>
            <a:r>
              <a:rPr lang="en-US" sz="1400" b="1" dirty="0">
                <a:solidFill>
                  <a:srgbClr val="00206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age </a:t>
            </a:r>
            <a:r>
              <a:rPr lang="en-US" sz="1400" b="1" dirty="0">
                <a:solidFill>
                  <a:srgbClr val="00206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categories</a:t>
            </a:r>
            <a:r>
              <a:rPr lang="en-US" sz="1400" b="1" dirty="0">
                <a:solidFill>
                  <a:srgbClr val="00206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   </a:t>
            </a:r>
            <a:r>
              <a:rPr lang="en-US" sz="1400" b="1" dirty="0">
                <a:solidFill>
                  <a:srgbClr val="FF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(assessed only on data from 10/2015 – 12/2019, using ICD 10 codes for LN)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B41558A-7A6C-4A34-B1EA-05994DAD5D13}"/>
              </a:ext>
            </a:extLst>
          </p:cNvPr>
          <p:cNvSpPr txBox="1"/>
          <p:nvPr/>
        </p:nvSpPr>
        <p:spPr>
          <a:xfrm>
            <a:off x="1179319" y="4484080"/>
            <a:ext cx="10281036" cy="107087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u="sng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In youth with SLE: </a:t>
            </a: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Lupus nephritis (LN) was associated with a higher rate of infection-related hospitalization compared to no LN (16.6 % vs 9.2 % for adolescents, and 18.0 % vs 15.6 % for young adults, respectively)</a:t>
            </a:r>
          </a:p>
        </p:txBody>
      </p:sp>
      <p:graphicFrame>
        <p:nvGraphicFramePr>
          <p:cNvPr id="9" name="Content Placeholder 3">
            <a:extLst>
              <a:ext uri="{FF2B5EF4-FFF2-40B4-BE49-F238E27FC236}">
                <a16:creationId xmlns:a16="http://schemas.microsoft.com/office/drawing/2014/main" id="{1C5F465B-DCE2-4539-826F-1AD3C2C942B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42268818"/>
              </p:ext>
            </p:extLst>
          </p:nvPr>
        </p:nvGraphicFramePr>
        <p:xfrm>
          <a:off x="2695028" y="2253726"/>
          <a:ext cx="6457815" cy="1167010"/>
        </p:xfrm>
        <a:graphic>
          <a:graphicData uri="http://schemas.openxmlformats.org/drawingml/2006/table">
            <a:tbl>
              <a:tblPr/>
              <a:tblGrid>
                <a:gridCol w="1598556">
                  <a:extLst>
                    <a:ext uri="{9D8B030D-6E8A-4147-A177-3AD203B41FA5}">
                      <a16:colId xmlns:a16="http://schemas.microsoft.com/office/drawing/2014/main" val="2555069974"/>
                    </a:ext>
                  </a:extLst>
                </a:gridCol>
                <a:gridCol w="984570">
                  <a:extLst>
                    <a:ext uri="{9D8B030D-6E8A-4147-A177-3AD203B41FA5}">
                      <a16:colId xmlns:a16="http://schemas.microsoft.com/office/drawing/2014/main" val="1428366268"/>
                    </a:ext>
                  </a:extLst>
                </a:gridCol>
                <a:gridCol w="1291563">
                  <a:extLst>
                    <a:ext uri="{9D8B030D-6E8A-4147-A177-3AD203B41FA5}">
                      <a16:colId xmlns:a16="http://schemas.microsoft.com/office/drawing/2014/main" val="295358579"/>
                    </a:ext>
                  </a:extLst>
                </a:gridCol>
                <a:gridCol w="1392431">
                  <a:extLst>
                    <a:ext uri="{9D8B030D-6E8A-4147-A177-3AD203B41FA5}">
                      <a16:colId xmlns:a16="http://schemas.microsoft.com/office/drawing/2014/main" val="215256270"/>
                    </a:ext>
                  </a:extLst>
                </a:gridCol>
                <a:gridCol w="1190695">
                  <a:extLst>
                    <a:ext uri="{9D8B030D-6E8A-4147-A177-3AD203B41FA5}">
                      <a16:colId xmlns:a16="http://schemas.microsoft.com/office/drawing/2014/main" val="2261750229"/>
                    </a:ext>
                  </a:extLst>
                </a:gridCol>
              </a:tblGrid>
              <a:tr h="309185">
                <a:tc>
                  <a:txBody>
                    <a:bodyPr/>
                    <a:lstStyle/>
                    <a:p>
                      <a:pPr algn="ctr" rtl="0" fontAlgn="ctr"/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EECA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EECA8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Infection- related hospitalizations 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EECA8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rtl="0" fontAlgn="ctr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EECA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0953483"/>
                  </a:ext>
                </a:extLst>
              </a:tr>
              <a:tr h="30918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EECA8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SLE  (N)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EECA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% SLE with LN  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EECA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% SLE without LN 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EECA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 value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EECA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25610009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Adolescents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3765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16.6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9.2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0.002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09443932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Young adults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28215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18.0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15.6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0.03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77307422"/>
                  </a:ext>
                </a:extLst>
              </a:tr>
            </a:tbl>
          </a:graphicData>
        </a:graphic>
      </p:graphicFrame>
      <p:sp>
        <p:nvSpPr>
          <p:cNvPr id="7" name="Title 1">
            <a:extLst>
              <a:ext uri="{FF2B5EF4-FFF2-40B4-BE49-F238E27FC236}">
                <a16:creationId xmlns:a16="http://schemas.microsoft.com/office/drawing/2014/main" id="{AA97D283-F407-41A5-A88E-050586561C91}"/>
              </a:ext>
            </a:extLst>
          </p:cNvPr>
          <p:cNvSpPr txBox="1">
            <a:spLocks/>
          </p:cNvSpPr>
          <p:nvPr/>
        </p:nvSpPr>
        <p:spPr>
          <a:xfrm>
            <a:off x="311944" y="256488"/>
            <a:ext cx="12015787" cy="1935523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2500" lnSpcReduction="20000"/>
          </a:bodyPr>
          <a:lstStyle>
            <a:lvl1pPr marL="0"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dirty="0">
                <a:solidFill>
                  <a:schemeClr val="tx1"/>
                </a:solidFill>
              </a:rPr>
              <a:t>Results</a:t>
            </a:r>
            <a:br>
              <a:rPr lang="en-US" dirty="0">
                <a:solidFill>
                  <a:schemeClr val="tx1"/>
                </a:solidFill>
              </a:rPr>
            </a:br>
            <a:r>
              <a:rPr lang="en-US" sz="4400" dirty="0">
                <a:solidFill>
                  <a:srgbClr val="002060"/>
                </a:solidFill>
              </a:rPr>
              <a:t>I</a:t>
            </a:r>
            <a:r>
              <a:rPr lang="en-US" sz="3600" dirty="0">
                <a:solidFill>
                  <a:srgbClr val="002060"/>
                </a:solidFill>
                <a:latin typeface="Calibri" panose="020F0502020204030204" pitchFamily="34" charset="0"/>
              </a:rPr>
              <a:t>nfection-related hospitalizations in youth with SLE </a:t>
            </a:r>
          </a:p>
          <a:p>
            <a:pPr algn="ctr"/>
            <a:r>
              <a:rPr lang="en-US" sz="3600" dirty="0">
                <a:solidFill>
                  <a:srgbClr val="002060"/>
                </a:solidFill>
                <a:latin typeface="Calibri" panose="020F0502020204030204" pitchFamily="34" charset="0"/>
              </a:rPr>
              <a:t>based on Lupus Nephritis</a:t>
            </a:r>
            <a:br>
              <a:rPr lang="en-US" sz="4400" dirty="0"/>
            </a:br>
            <a:endParaRPr lang="en-US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548546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BF6971-5658-471A-BDB9-13003BF3D0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Discussion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75722BF-1E19-4236-8D76-F5D0D9AF771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1911517"/>
            <a:ext cx="10058400" cy="4199831"/>
          </a:xfrm>
        </p:spPr>
        <p:txBody>
          <a:bodyPr>
            <a:normAutofit/>
          </a:bodyPr>
          <a:lstStyle/>
          <a:p>
            <a:pPr marL="0" marR="0" indent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rPr lang="en-US" sz="22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 this study using US inpatient database (NIS) from the last decade (2010-2019), SLE was associated with significantly higher infection-related hospitalization rate </a:t>
            </a:r>
            <a:r>
              <a:rPr lang="en-US" sz="22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across all age categories. </a:t>
            </a:r>
          </a:p>
          <a:p>
            <a:pPr marL="0" marR="0" indent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rPr lang="en-US" sz="22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Young adults with SLE had similar infection-related hospitalization rates to older adults &gt; 50 years (17.11 % versus 17.67 %, p = 0.1). </a:t>
            </a:r>
          </a:p>
          <a:p>
            <a:pPr marL="0" marR="0" indent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rPr lang="en-US" sz="22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Mean LOS and cost in youth were similar to late/older adults</a:t>
            </a:r>
          </a:p>
          <a:p>
            <a:pPr marL="0" marR="0" indent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rPr lang="en-US" sz="22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Among SLE patients hospitalized with infection, </a:t>
            </a:r>
            <a:r>
              <a:rPr lang="en-US" sz="2200" b="1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non-White</a:t>
            </a:r>
            <a:r>
              <a:rPr lang="en-US" sz="22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race was </a:t>
            </a:r>
            <a:r>
              <a:rPr lang="en-US" sz="2200" b="1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higher in youth compared to</a:t>
            </a:r>
            <a:r>
              <a:rPr lang="en-US" sz="22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b="1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older</a:t>
            </a:r>
            <a:r>
              <a:rPr lang="en-US" sz="22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patients. </a:t>
            </a:r>
          </a:p>
        </p:txBody>
      </p:sp>
    </p:spTree>
    <p:extLst>
      <p:ext uri="{BB962C8B-B14F-4D97-AF65-F5344CB8AC3E}">
        <p14:creationId xmlns:p14="http://schemas.microsoft.com/office/powerpoint/2010/main" val="33091080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BF6971-5658-471A-BDB9-13003BF3D0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Discussion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75722BF-1E19-4236-8D76-F5D0D9AF771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1737360"/>
            <a:ext cx="10203180" cy="4646815"/>
          </a:xfrm>
        </p:spPr>
        <p:txBody>
          <a:bodyPr>
            <a:noAutofit/>
          </a:bodyPr>
          <a:lstStyle/>
          <a:p>
            <a:pPr marL="0" marR="0" indent="0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rPr lang="en-US" sz="215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Among </a:t>
            </a:r>
            <a:r>
              <a:rPr lang="en-US" sz="2150" b="1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youth</a:t>
            </a:r>
            <a:r>
              <a:rPr lang="en-US" sz="215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hospitalized for infection, </a:t>
            </a:r>
          </a:p>
          <a:p>
            <a:pPr marR="0" lvl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Font typeface="Wingdings" panose="05000000000000000000" pitchFamily="2" charset="2"/>
              <a:buChar char="v"/>
            </a:pPr>
            <a:r>
              <a:rPr lang="en-US" sz="2150" dirty="0">
                <a:solidFill>
                  <a:schemeClr val="tx1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Non-White race, comorbidity score ≥ 2, publicly funded insurance, and lowest income quartile were higher in SLE compared to those without SLE. 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Font typeface="Wingdings" panose="05000000000000000000" pitchFamily="2" charset="2"/>
              <a:buChar char="v"/>
            </a:pPr>
            <a:r>
              <a:rPr lang="en-US" sz="215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LOS and cost were higher in SLE compared to non-SLE group. 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Font typeface="Wingdings" panose="05000000000000000000" pitchFamily="2" charset="2"/>
              <a:buChar char="v"/>
            </a:pPr>
            <a:r>
              <a:rPr lang="en-US" sz="215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Inpatient mortality was higher in young adults with SLE compared to non-SLE group (1.7 % vs 0.8 %, </a:t>
            </a:r>
            <a:r>
              <a:rPr lang="en-US" sz="2150" i="1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p&lt;0.001</a:t>
            </a:r>
            <a:r>
              <a:rPr lang="en-US" sz="215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</a:p>
          <a:p>
            <a:pPr marL="0" marR="0" indent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rPr lang="en-US" sz="215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 young adults with SLE, Non-White race was associated with a higher odds of infection-related hospitalization compared to White in young adults with SLE (OR 1.38, 95% CI 1.22 – 1.56, p &lt; 0.001) after adjusting for covariates.</a:t>
            </a:r>
          </a:p>
          <a:p>
            <a:pPr marL="0" marR="0" indent="0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rPr lang="en-US" sz="215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 youth with SLE, LN was associated with a higher rate of infection-related hospitalization compared to no LN (16.6 % vs 9.2 % for adolescents, and 18.0 % vs 15.6 % for young adults, respectively)</a:t>
            </a:r>
          </a:p>
          <a:p>
            <a:endParaRPr lang="en-US" sz="215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589036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13B313-C791-40EE-9EF6-4F1F9655CE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63065" y="85338"/>
            <a:ext cx="10058400" cy="829538"/>
          </a:xfrm>
        </p:spPr>
        <p:txBody>
          <a:bodyPr/>
          <a:lstStyle/>
          <a:p>
            <a:pPr algn="ctr"/>
            <a:r>
              <a:rPr lang="en-US" b="1" dirty="0"/>
              <a:t>Strengths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2AA61CD-9057-4FD0-8992-D00B07660B9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6803" y="967684"/>
            <a:ext cx="11604328" cy="1255821"/>
          </a:xfrm>
        </p:spPr>
        <p:txBody>
          <a:bodyPr>
            <a:noAutofit/>
          </a:bodyPr>
          <a:lstStyle/>
          <a:p>
            <a: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v"/>
            </a:pPr>
            <a:r>
              <a:rPr 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NIS is the largest publicly available </a:t>
            </a:r>
            <a:r>
              <a:rPr lang="en-US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all-payer</a:t>
            </a:r>
            <a:r>
              <a:rPr 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inpatient database in the US, sponsored by AHRQ</a:t>
            </a: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v"/>
            </a:pPr>
            <a:r>
              <a:rPr 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Based on sampling methodology, NIS is </a:t>
            </a:r>
            <a:r>
              <a:rPr lang="en-US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nationally representative </a:t>
            </a:r>
            <a:r>
              <a:rPr 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and comprehensive and </a:t>
            </a:r>
            <a:r>
              <a:rPr lang="en-US" i="0" dirty="0"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provides a readily available source of “real-world” health care data on a large population of unselected patients.</a:t>
            </a: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v"/>
            </a:pPr>
            <a:r>
              <a:rPr lang="en-US" i="0" dirty="0"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Inexpensive source for data to assess health care utilization and outcomes that differ by </a:t>
            </a:r>
            <a:r>
              <a:rPr lang="en-US" b="1" i="0" dirty="0"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patient demographics or hospital characteristics</a:t>
            </a: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E914FC1-0471-4909-91C7-160C8FCAB4DF}"/>
              </a:ext>
            </a:extLst>
          </p:cNvPr>
          <p:cNvSpPr txBox="1"/>
          <p:nvPr/>
        </p:nvSpPr>
        <p:spPr>
          <a:xfrm>
            <a:off x="0" y="6519444"/>
            <a:ext cx="12192000" cy="338554"/>
          </a:xfrm>
          <a:prstGeom prst="rect">
            <a:avLst/>
          </a:prstGeom>
          <a:solidFill>
            <a:schemeClr val="accent2"/>
          </a:solidFill>
        </p:spPr>
        <p:txBody>
          <a:bodyPr wrap="square">
            <a:spAutoFit/>
          </a:bodyPr>
          <a:lstStyle/>
          <a:p>
            <a:r>
              <a:rPr lang="en-US" sz="800" b="0" i="0" dirty="0">
                <a:solidFill>
                  <a:srgbClr val="FFFF00"/>
                </a:solidFill>
                <a:effectLst/>
                <a:latin typeface="Open Sans" panose="020B0606030504020204" pitchFamily="34" charset="0"/>
              </a:rPr>
              <a:t>Ali S, Mullis S, Al-</a:t>
            </a:r>
            <a:r>
              <a:rPr lang="en-US" sz="800" b="0" i="0" dirty="0" err="1">
                <a:solidFill>
                  <a:srgbClr val="FFFF00"/>
                </a:solidFill>
                <a:effectLst/>
                <a:latin typeface="Open Sans" panose="020B0606030504020204" pitchFamily="34" charset="0"/>
              </a:rPr>
              <a:t>Khoudari</a:t>
            </a:r>
            <a:r>
              <a:rPr lang="en-US" sz="800" b="0" i="0" dirty="0">
                <a:solidFill>
                  <a:srgbClr val="FFFF00"/>
                </a:solidFill>
                <a:effectLst/>
                <a:latin typeface="Open Sans" panose="020B0606030504020204" pitchFamily="34" charset="0"/>
              </a:rPr>
              <a:t> A, Ang D. Validity of the Inpatient Diagnosis of Systemic Lupus Erythematosus: Clarifying Hospital Readmission Rates  [abstract]. </a:t>
            </a:r>
            <a:r>
              <a:rPr lang="en-US" sz="800" b="0" i="1" dirty="0">
                <a:solidFill>
                  <a:srgbClr val="FFFF00"/>
                </a:solidFill>
                <a:effectLst/>
                <a:latin typeface="Open Sans" panose="020B0606030504020204" pitchFamily="34" charset="0"/>
              </a:rPr>
              <a:t>Arthritis </a:t>
            </a:r>
            <a:r>
              <a:rPr lang="en-US" sz="800" b="0" i="1" dirty="0" err="1">
                <a:solidFill>
                  <a:srgbClr val="FFFF00"/>
                </a:solidFill>
                <a:effectLst/>
                <a:latin typeface="Open Sans" panose="020B0606030504020204" pitchFamily="34" charset="0"/>
              </a:rPr>
              <a:t>Rheumatol</a:t>
            </a:r>
            <a:r>
              <a:rPr lang="en-US" sz="800" b="0" i="1" dirty="0">
                <a:solidFill>
                  <a:srgbClr val="FFFF00"/>
                </a:solidFill>
                <a:effectLst/>
                <a:latin typeface="Open Sans" panose="020B0606030504020204" pitchFamily="34" charset="0"/>
              </a:rPr>
              <a:t>.</a:t>
            </a:r>
            <a:r>
              <a:rPr lang="en-US" sz="800" b="0" i="0" dirty="0">
                <a:solidFill>
                  <a:srgbClr val="FFFF00"/>
                </a:solidFill>
                <a:effectLst/>
                <a:latin typeface="Open Sans" panose="020B0606030504020204" pitchFamily="34" charset="0"/>
              </a:rPr>
              <a:t> 2015; 67 (suppl 10)</a:t>
            </a:r>
          </a:p>
          <a:p>
            <a:r>
              <a:rPr lang="en-US" sz="800" b="0" i="0" dirty="0" err="1">
                <a:solidFill>
                  <a:srgbClr val="FFFF00"/>
                </a:solidFill>
                <a:effectLst/>
                <a:latin typeface="arial" panose="020B0604020202020204" pitchFamily="34" charset="0"/>
              </a:rPr>
              <a:t>Otsa</a:t>
            </a:r>
            <a:r>
              <a:rPr lang="en-US" sz="800" b="0" i="0" dirty="0">
                <a:solidFill>
                  <a:srgbClr val="FFFF00"/>
                </a:solidFill>
                <a:effectLst/>
                <a:latin typeface="arial" panose="020B0604020202020204" pitchFamily="34" charset="0"/>
              </a:rPr>
              <a:t> K, </a:t>
            </a:r>
            <a:r>
              <a:rPr lang="en-US" sz="800" b="0" i="0" dirty="0" err="1">
                <a:solidFill>
                  <a:srgbClr val="FFFF00"/>
                </a:solidFill>
                <a:effectLst/>
                <a:latin typeface="arial" panose="020B0604020202020204" pitchFamily="34" charset="0"/>
              </a:rPr>
              <a:t>Talli</a:t>
            </a:r>
            <a:r>
              <a:rPr lang="en-US" sz="800" b="0" i="0" dirty="0">
                <a:solidFill>
                  <a:srgbClr val="FFFF00"/>
                </a:solidFill>
                <a:effectLst/>
                <a:latin typeface="arial" panose="020B0604020202020204" pitchFamily="34" charset="0"/>
              </a:rPr>
              <a:t> S, Harding P, et al. Administrative database as a source for assessment of systemic lupus erythematosus prevalence: Estonian experience. </a:t>
            </a:r>
            <a:r>
              <a:rPr lang="en-US" sz="800" b="0" i="1" dirty="0">
                <a:solidFill>
                  <a:srgbClr val="FFFF00"/>
                </a:solidFill>
                <a:effectLst/>
                <a:latin typeface="arial" panose="020B0604020202020204" pitchFamily="34" charset="0"/>
              </a:rPr>
              <a:t>BMC </a:t>
            </a:r>
            <a:r>
              <a:rPr lang="en-US" sz="800" b="0" i="1" dirty="0" err="1">
                <a:solidFill>
                  <a:srgbClr val="FFFF00"/>
                </a:solidFill>
                <a:effectLst/>
                <a:latin typeface="arial" panose="020B0604020202020204" pitchFamily="34" charset="0"/>
              </a:rPr>
              <a:t>Rheumatol</a:t>
            </a:r>
            <a:r>
              <a:rPr lang="en-US" sz="800" b="0" i="0" dirty="0">
                <a:solidFill>
                  <a:srgbClr val="FFFF00"/>
                </a:solidFill>
                <a:effectLst/>
                <a:latin typeface="arial" panose="020B0604020202020204" pitchFamily="34" charset="0"/>
              </a:rPr>
              <a:t>. 2019;3:26. Published 2019 Jul 25. doi:10.1186/s41927-019-0074-7</a:t>
            </a:r>
            <a:endParaRPr lang="en-US" sz="800" dirty="0">
              <a:solidFill>
                <a:srgbClr val="FFFF00"/>
              </a:solidFill>
            </a:endParaRP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C0ED8F65-FC2E-4E51-9BCA-8BFBEEDE3D3E}"/>
              </a:ext>
            </a:extLst>
          </p:cNvPr>
          <p:cNvSpPr txBox="1">
            <a:spLocks/>
          </p:cNvSpPr>
          <p:nvPr/>
        </p:nvSpPr>
        <p:spPr>
          <a:xfrm>
            <a:off x="1163065" y="2916962"/>
            <a:ext cx="10058400" cy="829538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marL="0"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b="1" dirty="0"/>
              <a:t>Limitations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F943005-B675-4A07-8249-20AE46B1C3F0}"/>
              </a:ext>
            </a:extLst>
          </p:cNvPr>
          <p:cNvSpPr txBox="1"/>
          <p:nvPr/>
        </p:nvSpPr>
        <p:spPr>
          <a:xfrm>
            <a:off x="396623" y="3669932"/>
            <a:ext cx="11398753" cy="265303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91440" indent="-91440">
              <a:lnSpc>
                <a:spcPct val="120000"/>
              </a:lnSpc>
              <a:buClr>
                <a:schemeClr val="accent1"/>
              </a:buClr>
              <a:buSzPct val="100000"/>
              <a:buFont typeface="Wingdings" panose="05000000000000000000" pitchFamily="2" charset="2"/>
              <a:buChar char="v"/>
            </a:pPr>
            <a:r>
              <a:rPr lang="en-US" sz="2000" dirty="0"/>
              <a:t>Major limitation inherent to administrative data: NOT intended for research purposes, may lack granularity and accuracy</a:t>
            </a:r>
          </a:p>
          <a:p>
            <a:pPr marL="91440" indent="-91440">
              <a:lnSpc>
                <a:spcPct val="120000"/>
              </a:lnSpc>
              <a:buClr>
                <a:schemeClr val="accent1"/>
              </a:buClr>
              <a:buSzPct val="100000"/>
              <a:buFont typeface="Wingdings" panose="05000000000000000000" pitchFamily="2" charset="2"/>
              <a:buChar char="v"/>
            </a:pPr>
            <a:r>
              <a:rPr lang="en-US" sz="2000" dirty="0"/>
              <a:t>As only the primary diagnoses associated with infection was used, it increases the specificity of our findings, but likely led to the underestimation of infection-related hospitalizations in SLE.</a:t>
            </a:r>
          </a:p>
          <a:p>
            <a:pPr marL="91440" indent="-91440">
              <a:lnSpc>
                <a:spcPct val="120000"/>
              </a:lnSpc>
              <a:buClr>
                <a:schemeClr val="accent1"/>
              </a:buClr>
              <a:buSzPct val="100000"/>
              <a:buFont typeface="Wingdings" panose="05000000000000000000" pitchFamily="2" charset="2"/>
              <a:buChar char="v"/>
            </a:pPr>
            <a:r>
              <a:rPr lang="en-US" sz="2000" dirty="0"/>
              <a:t>Question of validity of ICD-9 and ICD-10 codes (without any clinical data) for SLE related hospitalizations</a:t>
            </a:r>
          </a:p>
          <a:p>
            <a:pPr marL="91440" indent="-91440">
              <a:lnSpc>
                <a:spcPct val="120000"/>
              </a:lnSpc>
              <a:buClr>
                <a:schemeClr val="accent1"/>
              </a:buClr>
              <a:buSzPct val="100000"/>
              <a:buFont typeface="Wingdings" panose="05000000000000000000" pitchFamily="2" charset="2"/>
              <a:buChar char="v"/>
            </a:pPr>
            <a:r>
              <a:rPr lang="en-US" sz="2000" dirty="0"/>
              <a:t>Other limitations include the lack of disease-specific information about SLE such as disease activity, organ involvement, and medications used, including corticosteroids and other immunosuppressive agents. </a:t>
            </a:r>
          </a:p>
        </p:txBody>
      </p:sp>
    </p:spTree>
    <p:extLst>
      <p:ext uri="{BB962C8B-B14F-4D97-AF65-F5344CB8AC3E}">
        <p14:creationId xmlns:p14="http://schemas.microsoft.com/office/powerpoint/2010/main" val="199417017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FE5736-DDB5-4AB4-9603-BC8AB7DE7B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Background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D4E103E-AA87-4F3B-BB5B-FC3FCA30A9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97429" y="1812842"/>
            <a:ext cx="9958251" cy="4023360"/>
          </a:xfrm>
        </p:spPr>
        <p:txBody>
          <a:bodyPr vert="horz" lIns="0" tIns="45720" rIns="0" bIns="45720" rtlCol="0" anchor="t">
            <a:noAutofit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solidFill>
                  <a:schemeClr val="tx1"/>
                </a:solidFill>
              </a:rPr>
              <a:t>Bacteremia and sepsis, pneumonia, urinary tract and skin infections are among the most reported infections causing hospitalization in SLE. </a:t>
            </a:r>
            <a:endParaRPr lang="en-US">
              <a:solidFill>
                <a:schemeClr val="tx1"/>
              </a:solidFill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>
              <a:solidFill>
                <a:schemeClr val="tx1"/>
              </a:solidFill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solidFill>
                  <a:schemeClr val="tx1"/>
                </a:solidFill>
              </a:rPr>
              <a:t>The use of Immunosuppressive medications to treat SLE increases the risk of opportunistic infections.</a:t>
            </a:r>
            <a:endParaRPr lang="en-US" dirty="0">
              <a:solidFill>
                <a:schemeClr val="tx1"/>
              </a:solidFill>
              <a:cs typeface="Calibri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>
              <a:solidFill>
                <a:schemeClr val="tx1"/>
              </a:solidFill>
              <a:cs typeface="Calibri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solidFill>
                  <a:schemeClr val="tx1"/>
                </a:solidFill>
                <a:cs typeface="Calibri"/>
              </a:rPr>
              <a:t>An </a:t>
            </a:r>
            <a:r>
              <a:rPr lang="en-US" dirty="0">
                <a:solidFill>
                  <a:schemeClr val="tx1"/>
                </a:solidFill>
              </a:rPr>
              <a:t>increase in risk of serious infection, up to 6- to 7-fold for patients with SLE has been reported, including those without current use of medications compared with the general population.</a:t>
            </a:r>
            <a:endParaRPr lang="en-US">
              <a:solidFill>
                <a:schemeClr val="tx1"/>
              </a:solidFill>
              <a:cs typeface="Calibri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dirty="0">
              <a:solidFill>
                <a:schemeClr val="tx1"/>
              </a:solidFill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solidFill>
                  <a:schemeClr val="tx1"/>
                </a:solidFill>
              </a:rPr>
              <a:t> Epidemiological</a:t>
            </a:r>
            <a:r>
              <a:rPr lang="en-US" b="0" i="0" dirty="0">
                <a:solidFill>
                  <a:schemeClr val="tx1"/>
                </a:solidFill>
                <a:effectLst/>
              </a:rPr>
              <a:t> studies specifically focused on adolescents and young adults with SLE are rare.</a:t>
            </a:r>
            <a:endParaRPr lang="en-US" b="0" i="0" dirty="0">
              <a:solidFill>
                <a:schemeClr val="tx1"/>
              </a:solidFill>
              <a:effectLst/>
              <a:cs typeface="Calibri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BE7FEC7-8A5A-42AA-9505-DCCF8563AB79}"/>
              </a:ext>
            </a:extLst>
          </p:cNvPr>
          <p:cNvSpPr txBox="1"/>
          <p:nvPr/>
        </p:nvSpPr>
        <p:spPr>
          <a:xfrm>
            <a:off x="162267" y="6422207"/>
            <a:ext cx="1186746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 fontAlgn="base"/>
            <a:r>
              <a:rPr lang="en-US" sz="900" b="0" i="0" dirty="0">
                <a:solidFill>
                  <a:srgbClr val="FFFF00"/>
                </a:solidFill>
                <a:effectLst/>
                <a:latin typeface="inherit"/>
              </a:rPr>
              <a:t>Lisa J. </a:t>
            </a:r>
            <a:r>
              <a:rPr lang="en-US" sz="900" b="0" i="0" dirty="0" err="1">
                <a:solidFill>
                  <a:srgbClr val="FFFF00"/>
                </a:solidFill>
                <a:effectLst/>
                <a:latin typeface="inherit"/>
              </a:rPr>
              <a:t>Herrinton</a:t>
            </a:r>
            <a:r>
              <a:rPr lang="en-US" sz="900" b="0" i="0" dirty="0">
                <a:solidFill>
                  <a:srgbClr val="FFFF00"/>
                </a:solidFill>
                <a:effectLst/>
                <a:latin typeface="Helvetica Neue" panose="02000503000000020004" pitchFamily="2"/>
              </a:rPr>
              <a:t>, </a:t>
            </a:r>
            <a:r>
              <a:rPr lang="en-US" sz="900" b="0" i="0" dirty="0" err="1">
                <a:solidFill>
                  <a:srgbClr val="FFFF00"/>
                </a:solidFill>
                <a:effectLst/>
                <a:latin typeface="inherit"/>
              </a:rPr>
              <a:t>Liyan</a:t>
            </a:r>
            <a:r>
              <a:rPr lang="en-US" sz="900" b="0" i="0" dirty="0">
                <a:solidFill>
                  <a:srgbClr val="FFFF00"/>
                </a:solidFill>
                <a:effectLst/>
                <a:latin typeface="inherit"/>
              </a:rPr>
              <a:t> Liu</a:t>
            </a:r>
            <a:r>
              <a:rPr lang="en-US" sz="900" b="0" i="0" dirty="0">
                <a:solidFill>
                  <a:srgbClr val="FFFF00"/>
                </a:solidFill>
                <a:effectLst/>
                <a:latin typeface="Helvetica Neue" panose="02000503000000020004" pitchFamily="2"/>
              </a:rPr>
              <a:t>, </a:t>
            </a:r>
            <a:r>
              <a:rPr lang="en-US" sz="900" b="0" i="0" dirty="0">
                <a:solidFill>
                  <a:srgbClr val="FFFF00"/>
                </a:solidFill>
                <a:effectLst/>
                <a:latin typeface="inherit"/>
              </a:rPr>
              <a:t>Robert </a:t>
            </a:r>
            <a:r>
              <a:rPr lang="en-US" sz="900" b="0" i="0" dirty="0" err="1">
                <a:solidFill>
                  <a:srgbClr val="FFFF00"/>
                </a:solidFill>
                <a:effectLst/>
                <a:latin typeface="inherit"/>
              </a:rPr>
              <a:t>Goldfien</a:t>
            </a:r>
            <a:r>
              <a:rPr lang="en-US" sz="900" b="0" i="0" dirty="0">
                <a:solidFill>
                  <a:srgbClr val="FFFF00"/>
                </a:solidFill>
                <a:effectLst/>
                <a:latin typeface="Helvetica Neue" panose="02000503000000020004" pitchFamily="2"/>
              </a:rPr>
              <a:t>, </a:t>
            </a:r>
            <a:r>
              <a:rPr lang="en-US" sz="900" b="0" i="0" dirty="0">
                <a:solidFill>
                  <a:srgbClr val="FFFF00"/>
                </a:solidFill>
                <a:effectLst/>
                <a:latin typeface="inherit"/>
              </a:rPr>
              <a:t>M. Alex Michaels</a:t>
            </a:r>
            <a:r>
              <a:rPr lang="en-US" sz="900" b="0" i="0" dirty="0">
                <a:solidFill>
                  <a:srgbClr val="FFFF00"/>
                </a:solidFill>
                <a:effectLst/>
                <a:latin typeface="Helvetica Neue" panose="02000503000000020004" pitchFamily="2"/>
              </a:rPr>
              <a:t>, </a:t>
            </a:r>
            <a:r>
              <a:rPr lang="en-US" sz="900" b="0" i="0" dirty="0" err="1">
                <a:solidFill>
                  <a:srgbClr val="FFFF00"/>
                </a:solidFill>
                <a:effectLst/>
                <a:latin typeface="inherit"/>
              </a:rPr>
              <a:t>Trung</a:t>
            </a:r>
            <a:r>
              <a:rPr lang="en-US" sz="900" b="0" i="0" dirty="0">
                <a:solidFill>
                  <a:srgbClr val="FFFF00"/>
                </a:solidFill>
                <a:effectLst/>
                <a:latin typeface="inherit"/>
              </a:rPr>
              <a:t> N. Tran. </a:t>
            </a:r>
            <a:r>
              <a:rPr lang="en-US" sz="900" b="0" i="0" dirty="0">
                <a:solidFill>
                  <a:srgbClr val="FFFF00"/>
                </a:solidFill>
                <a:effectLst/>
                <a:latin typeface="Georgia" panose="02040502050405020303" pitchFamily="18" charset="0"/>
              </a:rPr>
              <a:t>Risk of Serious Infection for Patients with Systemic Lupus Erythematosus Starting Glucocorticoids with or without Antimalarials</a:t>
            </a:r>
            <a:r>
              <a:rPr lang="en-US" sz="900" b="0" i="0" dirty="0">
                <a:solidFill>
                  <a:srgbClr val="FFFF00"/>
                </a:solidFill>
                <a:effectLst/>
                <a:latin typeface="inherit"/>
              </a:rPr>
              <a:t>. </a:t>
            </a:r>
            <a:r>
              <a:rPr lang="en-US" sz="900" b="0" i="1" dirty="0">
                <a:solidFill>
                  <a:srgbClr val="FFFF00"/>
                </a:solidFill>
                <a:effectLst/>
                <a:latin typeface="inherit"/>
              </a:rPr>
              <a:t>The Journal of Rheumatology </a:t>
            </a:r>
            <a:r>
              <a:rPr lang="en-US" sz="900" b="0" i="0" dirty="0">
                <a:solidFill>
                  <a:srgbClr val="FFFF00"/>
                </a:solidFill>
                <a:effectLst/>
                <a:latin typeface="inherit"/>
              </a:rPr>
              <a:t>Aug 2016, 43 (8) 1503-1509; </a:t>
            </a:r>
            <a:r>
              <a:rPr lang="en-US" sz="900" b="1" i="0" dirty="0">
                <a:solidFill>
                  <a:srgbClr val="FFFF00"/>
                </a:solidFill>
                <a:effectLst/>
                <a:latin typeface="inherit"/>
              </a:rPr>
              <a:t>DOI:</a:t>
            </a:r>
            <a:r>
              <a:rPr lang="en-US" sz="900" b="0" i="0" dirty="0">
                <a:solidFill>
                  <a:srgbClr val="FFFF00"/>
                </a:solidFill>
                <a:effectLst/>
                <a:latin typeface="inherit"/>
              </a:rPr>
              <a:t> 10.3899/jrheum.150671</a:t>
            </a:r>
            <a:endParaRPr lang="en-US" sz="900" b="0" i="0" dirty="0">
              <a:solidFill>
                <a:srgbClr val="FFFF00"/>
              </a:solidFill>
              <a:effectLst/>
              <a:latin typeface="Helvetica Neue" panose="02000503000000020004" pitchFamily="2"/>
            </a:endParaRPr>
          </a:p>
        </p:txBody>
      </p:sp>
    </p:spTree>
    <p:extLst>
      <p:ext uri="{BB962C8B-B14F-4D97-AF65-F5344CB8AC3E}">
        <p14:creationId xmlns:p14="http://schemas.microsoft.com/office/powerpoint/2010/main" val="314463386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E93112-29B5-4B8C-922B-F52D33D97C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Objectives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5A0C7E9-1034-421F-862A-ECDD73D7D20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1845734"/>
            <a:ext cx="10058400" cy="3019160"/>
          </a:xfrm>
        </p:spPr>
        <p:txBody>
          <a:bodyPr>
            <a:noAutofit/>
          </a:bodyPr>
          <a:lstStyle/>
          <a:p>
            <a:r>
              <a:rPr lang="en-US" sz="22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1. To assess the rates of infection-related hospitalizations in </a:t>
            </a:r>
            <a:r>
              <a:rPr lang="en-US" sz="2200" b="0" i="0" u="none" strike="noStrike" dirty="0"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youth </a:t>
            </a:r>
            <a:r>
              <a:rPr lang="en-US" sz="2200" b="0" i="0" dirty="0"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​with SLE</a:t>
            </a:r>
            <a:endParaRPr lang="en-US" sz="22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22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2. </a:t>
            </a:r>
            <a:r>
              <a:rPr lang="en-US" sz="2200" b="0" i="0" u="none" strike="noStrike" dirty="0"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To characterize the demographic and hospital characteristics associated with infection-related hospitalizations in youth with SLE</a:t>
            </a:r>
          </a:p>
          <a:p>
            <a:r>
              <a:rPr lang="en-US" sz="22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3. </a:t>
            </a:r>
            <a:r>
              <a:rPr lang="en-US" sz="2200" b="0" i="0" u="none" strike="noStrike" dirty="0"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To assess outcomes of infection-related hospitalizations in youth compared to older SLE patients</a:t>
            </a:r>
            <a:endParaRPr lang="en-US" sz="22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22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4. </a:t>
            </a:r>
            <a:r>
              <a:rPr lang="en-US" sz="2200" b="0" i="0" u="none" strike="noStrike" dirty="0"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To compare the demographic and hospital characteristics, and outcomes of infection-related hospitalizations in youth with SLE compared to same age group without SLE and to older SLE patients</a:t>
            </a:r>
            <a:endParaRPr lang="en-US" sz="2200" b="1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8214329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708BE9-4DE7-440E-93CC-D1CAEAD2EF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Methods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9853FCC-5A33-414E-A991-1B458E9A046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45969" y="1882488"/>
            <a:ext cx="10109712" cy="4313775"/>
          </a:xfrm>
        </p:spPr>
        <p:txBody>
          <a:bodyPr vert="horz" lIns="0" tIns="45720" rIns="0" bIns="45720" rtlCol="0" anchor="t">
            <a:normAutofit fontScale="92500" lnSpcReduction="10000"/>
          </a:bodyPr>
          <a:lstStyle/>
          <a:p>
            <a:r>
              <a:rPr lang="en-US" dirty="0">
                <a:solidFill>
                  <a:schemeClr val="tx1"/>
                </a:solidFill>
              </a:rPr>
              <a:t>Retrospective study using the National Inpatient Sample (NIS) database from the years 2010-2019</a:t>
            </a:r>
          </a:p>
          <a:p>
            <a:r>
              <a:rPr lang="en-US" dirty="0">
                <a:solidFill>
                  <a:schemeClr val="tx1"/>
                </a:solidFill>
              </a:rPr>
              <a:t>NIS database is the largest publicly available all-payer inpatient database in the United States, a part of the Healthcare Cost and Utilization Project (HCUP), sponsored by Agency for Healthcare Research and Quality (AHRQ), and represents a 20 percent stratified sample of US community hospital discharges (weighted estimate of over 35 million discharges annually), representing over 97 percent of the U.S. population</a:t>
            </a:r>
          </a:p>
          <a:p>
            <a:r>
              <a:rPr lang="en-US" dirty="0">
                <a:solidFill>
                  <a:schemeClr val="tx1"/>
                </a:solidFill>
              </a:rPr>
              <a:t>Hospitalizations for patients aged ≥13 years were selected and categorized as adolescents (13-17), young adults (18-24), late adults (25-49) and older adults (&gt;50 years)</a:t>
            </a:r>
            <a:endParaRPr lang="en-US" dirty="0">
              <a:solidFill>
                <a:schemeClr val="tx1"/>
              </a:solidFill>
              <a:cs typeface="Calibri"/>
            </a:endParaRPr>
          </a:p>
          <a:p>
            <a:r>
              <a:rPr lang="en-US" dirty="0">
                <a:solidFill>
                  <a:schemeClr val="tx1"/>
                </a:solidFill>
              </a:rPr>
              <a:t>Youth was defined as age group 13-24 years (adolescents and young adults)</a:t>
            </a:r>
          </a:p>
          <a:p>
            <a:r>
              <a:rPr lang="en-US" dirty="0">
                <a:solidFill>
                  <a:schemeClr val="tx1"/>
                </a:solidFill>
              </a:rPr>
              <a:t>SLE was identified using International Classification of Disease (ICD) codes: ICD-9 code </a:t>
            </a:r>
            <a:r>
              <a:rPr lang="en-US" b="0" i="0" u="none" strike="noStrike" dirty="0">
                <a:solidFill>
                  <a:schemeClr val="tx1"/>
                </a:solidFill>
                <a:effectLst/>
              </a:rPr>
              <a:t>710.0  </a:t>
            </a:r>
            <a:r>
              <a:rPr lang="en-US" dirty="0">
                <a:solidFill>
                  <a:schemeClr val="tx1"/>
                </a:solidFill>
              </a:rPr>
              <a:t>(Jan 2010 – Sep 2015) and ICD-10 </a:t>
            </a:r>
            <a:r>
              <a:rPr lang="en-US" b="0" i="0" dirty="0">
                <a:solidFill>
                  <a:schemeClr val="tx1"/>
                </a:solidFill>
                <a:effectLst/>
              </a:rPr>
              <a:t>M32</a:t>
            </a:r>
            <a:r>
              <a:rPr lang="en-US" dirty="0">
                <a:solidFill>
                  <a:schemeClr val="tx1"/>
                </a:solidFill>
              </a:rPr>
              <a:t>.xx (from Oct 2015 – Dec 2019)</a:t>
            </a:r>
          </a:p>
          <a:p>
            <a:r>
              <a:rPr lang="en-US" dirty="0">
                <a:solidFill>
                  <a:schemeClr val="tx1"/>
                </a:solidFill>
              </a:rPr>
              <a:t>Infection-related hospitalizations were identified using ICD codes for: septicemia, pneumonia, urinary tract, skin and soft tissue, central nervous system, gastrointestinal, and opportunistic infections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67C25C6-E146-4ED3-803C-195F7F857362}"/>
              </a:ext>
            </a:extLst>
          </p:cNvPr>
          <p:cNvSpPr txBox="1"/>
          <p:nvPr/>
        </p:nvSpPr>
        <p:spPr>
          <a:xfrm>
            <a:off x="1045969" y="6417508"/>
            <a:ext cx="10952022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</a:rPr>
              <a:t>https://www.hcup-us.ahrq.gov/nisoverview.jsp</a:t>
            </a:r>
          </a:p>
        </p:txBody>
      </p:sp>
    </p:spTree>
    <p:extLst>
      <p:ext uri="{BB962C8B-B14F-4D97-AF65-F5344CB8AC3E}">
        <p14:creationId xmlns:p14="http://schemas.microsoft.com/office/powerpoint/2010/main" val="251226043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708BE9-4DE7-440E-93CC-D1CAEAD2EF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Methods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9853FCC-5A33-414E-A991-1B458E9A0466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175656" y="1845734"/>
                <a:ext cx="9980023" cy="4087998"/>
              </a:xfrm>
            </p:spPr>
            <p:txBody>
              <a:bodyPr>
                <a:noAutofit/>
              </a:bodyPr>
              <a:lstStyle/>
              <a:p>
                <a:pPr marL="0" indent="0">
                  <a:buNone/>
                </a:pPr>
                <a:r>
                  <a:rPr lang="en-US" dirty="0">
                    <a:solidFill>
                      <a:schemeClr val="tx1"/>
                    </a:solidFill>
                  </a:rPr>
                  <a:t>Rates of </a:t>
                </a:r>
                <a:r>
                  <a:rPr lang="en-US" b="1" dirty="0">
                    <a:solidFill>
                      <a:schemeClr val="tx1"/>
                    </a:solidFill>
                  </a:rPr>
                  <a:t>infection-related hospitalizations in SLE patients </a:t>
                </a:r>
                <a:r>
                  <a:rPr lang="en-US" dirty="0">
                    <a:solidFill>
                      <a:schemeClr val="tx1"/>
                    </a:solidFill>
                  </a:rPr>
                  <a:t>for respective age categories</a:t>
                </a:r>
              </a:p>
              <a:p>
                <a:r>
                  <a:rPr lang="en-US" dirty="0">
                    <a:solidFill>
                      <a:srgbClr val="7030A0"/>
                    </a:solidFill>
                    <a:effectLst/>
                  </a:rPr>
                  <a:t>                       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>
                            <a:solidFill>
                              <a:srgbClr val="7030A0"/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>
                            <a:solidFill>
                              <a:srgbClr val="7030A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# </m:t>
                        </m:r>
                        <m:r>
                          <m:rPr>
                            <m:sty m:val="p"/>
                          </m:rPr>
                          <a:rPr lang="en-US">
                            <a:solidFill>
                              <a:srgbClr val="7030A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of</m:t>
                        </m:r>
                        <m:r>
                          <a:rPr lang="en-US">
                            <a:solidFill>
                              <a:srgbClr val="7030A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US">
                            <a:solidFill>
                              <a:srgbClr val="7030A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hospitalizations</m:t>
                        </m:r>
                        <m:r>
                          <a:rPr lang="en-US">
                            <a:solidFill>
                              <a:srgbClr val="7030A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US">
                            <a:solidFill>
                              <a:srgbClr val="7030A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due</m:t>
                        </m:r>
                        <m:r>
                          <a:rPr lang="en-US">
                            <a:solidFill>
                              <a:srgbClr val="7030A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US">
                            <a:solidFill>
                              <a:srgbClr val="7030A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to</m:t>
                        </m:r>
                        <m:r>
                          <a:rPr lang="en-US">
                            <a:solidFill>
                              <a:srgbClr val="7030A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US">
                            <a:solidFill>
                              <a:srgbClr val="7030A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infection</m:t>
                        </m:r>
                        <m:r>
                          <a:rPr lang="en-US">
                            <a:solidFill>
                              <a:srgbClr val="7030A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US">
                            <a:solidFill>
                              <a:srgbClr val="7030A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as</m:t>
                        </m:r>
                        <m:r>
                          <a:rPr lang="en-US">
                            <a:solidFill>
                              <a:srgbClr val="7030A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 1° </m:t>
                        </m:r>
                        <m:r>
                          <m:rPr>
                            <m:sty m:val="p"/>
                          </m:rPr>
                          <a:rPr lang="en-US">
                            <a:solidFill>
                              <a:srgbClr val="7030A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diagnosis</m:t>
                        </m:r>
                        <m:r>
                          <a:rPr lang="en-US">
                            <a:solidFill>
                              <a:srgbClr val="7030A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US">
                            <a:solidFill>
                              <a:srgbClr val="7030A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with</m:t>
                        </m:r>
                        <m:r>
                          <a:rPr lang="en-US">
                            <a:solidFill>
                              <a:srgbClr val="7030A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US">
                            <a:solidFill>
                              <a:srgbClr val="7030A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any</m:t>
                        </m:r>
                        <m:r>
                          <a:rPr lang="en-US">
                            <a:solidFill>
                              <a:srgbClr val="7030A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 2° </m:t>
                        </m:r>
                        <m:r>
                          <m:rPr>
                            <m:sty m:val="p"/>
                          </m:rPr>
                          <a:rPr lang="en-US">
                            <a:solidFill>
                              <a:srgbClr val="7030A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dx</m:t>
                        </m:r>
                        <m:r>
                          <a:rPr lang="en-US">
                            <a:solidFill>
                              <a:srgbClr val="7030A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US">
                            <a:solidFill>
                              <a:srgbClr val="7030A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of</m:t>
                        </m:r>
                        <m:r>
                          <a:rPr lang="en-US">
                            <a:solidFill>
                              <a:srgbClr val="7030A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US">
                            <a:solidFill>
                              <a:srgbClr val="7030A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SLE</m:t>
                        </m:r>
                      </m:num>
                      <m:den>
                        <m:r>
                          <a:rPr lang="en-US">
                            <a:solidFill>
                              <a:srgbClr val="7030A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mbria Math" panose="02040503050406030204" pitchFamily="18" charset="0"/>
                          </a:rPr>
                          <m:t># </m:t>
                        </m:r>
                        <m:r>
                          <m:rPr>
                            <m:sty m:val="p"/>
                          </m:rPr>
                          <a:rPr lang="en-US">
                            <a:solidFill>
                              <a:srgbClr val="7030A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mbria Math" panose="02040503050406030204" pitchFamily="18" charset="0"/>
                          </a:rPr>
                          <m:t>of</m:t>
                        </m:r>
                        <m:r>
                          <a:rPr lang="en-US">
                            <a:solidFill>
                              <a:srgbClr val="7030A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US">
                            <a:solidFill>
                              <a:srgbClr val="7030A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mbria Math" panose="02040503050406030204" pitchFamily="18" charset="0"/>
                          </a:rPr>
                          <m:t>hospitalizations</m:t>
                        </m:r>
                        <m:r>
                          <a:rPr lang="en-US">
                            <a:solidFill>
                              <a:srgbClr val="7030A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US">
                            <a:solidFill>
                              <a:srgbClr val="7030A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mbria Math" panose="02040503050406030204" pitchFamily="18" charset="0"/>
                          </a:rPr>
                          <m:t>with</m:t>
                        </m:r>
                        <m:r>
                          <a:rPr lang="en-US">
                            <a:solidFill>
                              <a:srgbClr val="7030A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US">
                            <a:solidFill>
                              <a:srgbClr val="7030A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mbria Math" panose="02040503050406030204" pitchFamily="18" charset="0"/>
                          </a:rPr>
                          <m:t>any</m:t>
                        </m:r>
                        <m:r>
                          <a:rPr lang="en-US" b="0" i="0" smtClean="0">
                            <a:solidFill>
                              <a:srgbClr val="7030A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mbria Math" panose="02040503050406030204" pitchFamily="18" charset="0"/>
                          </a:rPr>
                          <m:t> 2° </m:t>
                        </m:r>
                        <m:r>
                          <m:rPr>
                            <m:sty m:val="p"/>
                          </m:rPr>
                          <a:rPr lang="en-US">
                            <a:solidFill>
                              <a:srgbClr val="7030A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mbria Math" panose="02040503050406030204" pitchFamily="18" charset="0"/>
                          </a:rPr>
                          <m:t>dx</m:t>
                        </m:r>
                        <m:r>
                          <a:rPr lang="en-US">
                            <a:solidFill>
                              <a:srgbClr val="7030A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US">
                            <a:solidFill>
                              <a:srgbClr val="7030A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mbria Math" panose="02040503050406030204" pitchFamily="18" charset="0"/>
                          </a:rPr>
                          <m:t>of</m:t>
                        </m:r>
                        <m:r>
                          <a:rPr lang="en-US">
                            <a:solidFill>
                              <a:srgbClr val="7030A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US">
                            <a:solidFill>
                              <a:srgbClr val="7030A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mbria Math" panose="02040503050406030204" pitchFamily="18" charset="0"/>
                          </a:rPr>
                          <m:t>SLE</m:t>
                        </m:r>
                      </m:den>
                    </m:f>
                  </m:oMath>
                </a14:m>
                <a:endParaRPr lang="en-US" dirty="0">
                  <a:solidFill>
                    <a:schemeClr val="tx1"/>
                  </a:solidFill>
                </a:endParaRPr>
              </a:p>
              <a:p>
                <a:pPr marL="0" indent="0">
                  <a:buNone/>
                </a:pPr>
                <a:r>
                  <a:rPr lang="en-US" dirty="0">
                    <a:solidFill>
                      <a:schemeClr val="tx1"/>
                    </a:solidFill>
                  </a:rPr>
                  <a:t>Baseline demographic and hospital characteristics for infection-related hospitalizations were assessed in SLE and non-SLE patients by age categories</a:t>
                </a:r>
              </a:p>
              <a:p>
                <a:pPr marL="0" indent="0">
                  <a:buNone/>
                </a:pPr>
                <a:r>
                  <a:rPr lang="en-US" dirty="0">
                    <a:solidFill>
                      <a:schemeClr val="tx1"/>
                    </a:solidFill>
                  </a:rPr>
                  <a:t>Outcomes:  In-hospital mortality, length of stay (LOS), hospitalization cost, and discharge destination for infection-related hospitalizations were assessed in SLE and non-SLE patients by age categories</a:t>
                </a:r>
              </a:p>
              <a:p>
                <a:pPr marL="0" indent="0">
                  <a:buNone/>
                </a:pPr>
                <a:r>
                  <a:rPr lang="en-US" dirty="0">
                    <a:solidFill>
                      <a:schemeClr val="tx1"/>
                    </a:solidFill>
                  </a:rPr>
                  <a:t>Statistical software used:  STATA v13. </a:t>
                </a:r>
              </a:p>
              <a:p>
                <a:pPr marL="0" indent="0">
                  <a:buNone/>
                </a:pPr>
                <a:r>
                  <a:rPr lang="en-US" dirty="0">
                    <a:solidFill>
                      <a:schemeClr val="tx1"/>
                    </a:solidFill>
                  </a:rPr>
                  <a:t>Continuous variables presented as mean [standard error of mean (SEM)] and categorical variables as counts and percentages. 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9853FCC-5A33-414E-A991-1B458E9A046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175656" y="1845734"/>
                <a:ext cx="9980023" cy="4087998"/>
              </a:xfrm>
              <a:blipFill>
                <a:blip r:embed="rId2"/>
                <a:stretch>
                  <a:fillRect l="-1525" t="-18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9787243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DF5C3F-CB43-47D9-B86F-87057421DB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4242" y="545909"/>
            <a:ext cx="9991526" cy="788841"/>
          </a:xfrm>
        </p:spPr>
        <p:txBody>
          <a:bodyPr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Results</a:t>
            </a:r>
          </a:p>
        </p:txBody>
      </p:sp>
      <p:pic>
        <p:nvPicPr>
          <p:cNvPr id="4" name="Content Placeholder 3" descr="Table&#10;&#10;Description automatically generated">
            <a:extLst>
              <a:ext uri="{FF2B5EF4-FFF2-40B4-BE49-F238E27FC236}">
                <a16:creationId xmlns:a16="http://schemas.microsoft.com/office/drawing/2014/main" id="{1D7CAE52-98F6-456B-A0C3-6F8B16A8C99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87" t="66139" b="1"/>
          <a:stretch/>
        </p:blipFill>
        <p:spPr>
          <a:xfrm>
            <a:off x="128807" y="3582650"/>
            <a:ext cx="8228172" cy="1659909"/>
          </a:xfrm>
          <a:prstGeom prst="rect">
            <a:avLst/>
          </a:prstGeom>
        </p:spPr>
      </p:pic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DE1473A9-1197-48C7-A1BD-AD8AE353E35B}"/>
              </a:ext>
            </a:extLst>
          </p:cNvPr>
          <p:cNvSpPr txBox="1">
            <a:spLocks/>
          </p:cNvSpPr>
          <p:nvPr/>
        </p:nvSpPr>
        <p:spPr>
          <a:xfrm>
            <a:off x="8509379" y="1815154"/>
            <a:ext cx="3495446" cy="3862314"/>
          </a:xfrm>
          <a:prstGeom prst="rect">
            <a:avLst/>
          </a:prstGeom>
        </p:spPr>
        <p:txBody>
          <a:bodyPr vert="horz" lIns="0" tIns="45720" rIns="0" bIns="45720" rtlCol="0">
            <a:no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dirty="0">
                <a:solidFill>
                  <a:schemeClr val="tx1"/>
                </a:solidFill>
              </a:rPr>
              <a:t>SLE patients had significantly higher rates of infection-related hospitalization rates compared to patients without SLE within the same age category: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14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Adolescents: </a:t>
            </a:r>
            <a:r>
              <a:rPr lang="en-US" sz="1400" b="1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14.72 %</a:t>
            </a:r>
            <a:r>
              <a:rPr lang="en-US" sz="14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versus 6.14% 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14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Young Adults: </a:t>
            </a:r>
            <a:r>
              <a:rPr lang="en-US" sz="1400" b="1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17.11 %</a:t>
            </a:r>
            <a:r>
              <a:rPr lang="en-US" sz="14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versus 4.76 %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14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Late Adults: </a:t>
            </a:r>
            <a:r>
              <a:rPr lang="en-US" sz="1400" b="1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16.36 %</a:t>
            </a:r>
            <a:r>
              <a:rPr lang="en-US" sz="14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versus 7.63 % and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14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Older Adults: </a:t>
            </a:r>
            <a:r>
              <a:rPr lang="en-US" sz="1400" b="1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17.67 %</a:t>
            </a:r>
            <a:r>
              <a:rPr lang="en-US" sz="14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versus 14.59 %</a:t>
            </a:r>
          </a:p>
          <a:p>
            <a:pPr marL="566928" lvl="3" indent="0">
              <a:buFont typeface="Calibri" pitchFamily="34" charset="0"/>
              <a:buNone/>
            </a:pPr>
            <a:endParaRPr lang="en-US" dirty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US" sz="1600" dirty="0">
                <a:solidFill>
                  <a:schemeClr val="tx1"/>
                </a:solidFill>
              </a:rPr>
              <a:t>Young adults (18-24 years)</a:t>
            </a:r>
            <a:r>
              <a:rPr lang="en-US" sz="16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had similar infection-related hospitalization rates to older adults &gt; 50 years </a:t>
            </a:r>
            <a:r>
              <a:rPr lang="en-US" sz="1600" dirty="0">
                <a:solidFill>
                  <a:schemeClr val="tx1"/>
                </a:solidFill>
              </a:rPr>
              <a:t>(17.11 % versus 17.67 %, p = 0.1)</a:t>
            </a:r>
          </a:p>
          <a:p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435AF8F-4DCF-4F30-8386-4A8C3E41B0CC}"/>
              </a:ext>
            </a:extLst>
          </p:cNvPr>
          <p:cNvSpPr txBox="1"/>
          <p:nvPr/>
        </p:nvSpPr>
        <p:spPr>
          <a:xfrm>
            <a:off x="183659" y="3582650"/>
            <a:ext cx="8228172" cy="1789563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C8A09E38-C919-41BE-9A94-74C5063406A8}"/>
              </a:ext>
            </a:extLst>
          </p:cNvPr>
          <p:cNvCxnSpPr/>
          <p:nvPr/>
        </p:nvCxnSpPr>
        <p:spPr>
          <a:xfrm>
            <a:off x="907576" y="1180531"/>
            <a:ext cx="10017457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Content Placeholder 3" descr="Table&#10;&#10;Description automatically generated">
            <a:extLst>
              <a:ext uri="{FF2B5EF4-FFF2-40B4-BE49-F238E27FC236}">
                <a16:creationId xmlns:a16="http://schemas.microsoft.com/office/drawing/2014/main" id="{0DDC92E6-28D5-244C-B47F-57E4F4A37B0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87" t="8546" b="56665"/>
          <a:stretch/>
        </p:blipFill>
        <p:spPr>
          <a:xfrm>
            <a:off x="183659" y="1851547"/>
            <a:ext cx="8228172" cy="1705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0821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3558DB37-9FEE-48A2-8578-ED04015739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07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F7FCCA6-00E2-4F74-A105-0D769872F2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07" y="4953000"/>
            <a:ext cx="12188952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66D482C-9E46-446E-AB37-D0599C34DC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80561" y="1282626"/>
            <a:ext cx="10027920" cy="3471467"/>
          </a:xfrm>
        </p:spPr>
        <p:txBody>
          <a:bodyPr>
            <a:noAutofit/>
          </a:bodyPr>
          <a:lstStyle/>
          <a:p>
            <a:pPr marL="0" indent="0" algn="ctr"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4400" b="1" i="0" u="none" strike="noStrike" dirty="0">
                <a:effectLst/>
                <a:latin typeface="Calibri" panose="020F0502020204030204" pitchFamily="34" charset="0"/>
              </a:rPr>
              <a:t>Demographic, hospital characteristics, and </a:t>
            </a:r>
            <a:r>
              <a:rPr lang="en-US" sz="4400" b="1" dirty="0">
                <a:latin typeface="Calibri" panose="020F0502020204030204" pitchFamily="34" charset="0"/>
              </a:rPr>
              <a:t>outcomes </a:t>
            </a:r>
            <a:r>
              <a:rPr lang="en-US" sz="4400" b="1" i="0" u="none" strike="noStrike" dirty="0">
                <a:effectLst/>
                <a:latin typeface="Calibri" panose="020F0502020204030204" pitchFamily="34" charset="0"/>
              </a:rPr>
              <a:t>associated with </a:t>
            </a:r>
          </a:p>
          <a:p>
            <a:pPr marL="0" indent="0" algn="ctr"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4400" b="1" i="0" u="none" strike="noStrike" dirty="0">
                <a:effectLst/>
                <a:latin typeface="Calibri" panose="020F0502020204030204" pitchFamily="34" charset="0"/>
              </a:rPr>
              <a:t>infection-related hospitalizations</a:t>
            </a:r>
          </a:p>
          <a:p>
            <a:pPr marL="0" indent="0" algn="ctr">
              <a:spcBef>
                <a:spcPts val="0"/>
              </a:spcBef>
              <a:spcAft>
                <a:spcPts val="600"/>
              </a:spcAft>
              <a:buNone/>
            </a:pPr>
            <a:endParaRPr lang="en-US" sz="4400" b="1" dirty="0">
              <a:latin typeface="Calibri" panose="020F0502020204030204" pitchFamily="34" charset="0"/>
            </a:endParaRPr>
          </a:p>
          <a:p>
            <a:pPr marL="0" indent="0" algn="ctr"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3600" b="1" dirty="0">
                <a:latin typeface="Calibri" panose="020F0502020204030204" pitchFamily="34" charset="0"/>
              </a:rPr>
              <a:t>(Youth versus Older patients with SLE) </a:t>
            </a:r>
            <a:endParaRPr lang="en-US" sz="3600" b="1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5E1ED12F-9F06-4B37-87B7-F98F52937F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07" y="4906176"/>
            <a:ext cx="12188952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424993230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358EFA-B3DB-4B41-8A05-AC08A2088D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br>
              <a:rPr lang="en-US" sz="1200" dirty="0">
                <a:latin typeface="+mn-lt"/>
              </a:rPr>
            </a:br>
            <a:br>
              <a:rPr lang="en-US" sz="1200" dirty="0">
                <a:latin typeface="+mn-lt"/>
              </a:rPr>
            </a:br>
            <a:br>
              <a:rPr lang="en-US" sz="1200" dirty="0">
                <a:latin typeface="+mn-lt"/>
              </a:rPr>
            </a:br>
            <a:endParaRPr lang="en-US" sz="1200" dirty="0">
              <a:latin typeface="+mn-lt"/>
            </a:endParaRP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DF1FB044-AE2F-4C46-9507-3164F7E4AF7B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838200" y="1825625"/>
          <a:ext cx="177800" cy="116586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5400">
                  <a:extLst>
                    <a:ext uri="{9D8B030D-6E8A-4147-A177-3AD203B41FA5}">
                      <a16:colId xmlns:a16="http://schemas.microsoft.com/office/drawing/2014/main" val="2234241319"/>
                    </a:ext>
                  </a:extLst>
                </a:gridCol>
                <a:gridCol w="25400">
                  <a:extLst>
                    <a:ext uri="{9D8B030D-6E8A-4147-A177-3AD203B41FA5}">
                      <a16:colId xmlns:a16="http://schemas.microsoft.com/office/drawing/2014/main" val="334171340"/>
                    </a:ext>
                  </a:extLst>
                </a:gridCol>
                <a:gridCol w="25400">
                  <a:extLst>
                    <a:ext uri="{9D8B030D-6E8A-4147-A177-3AD203B41FA5}">
                      <a16:colId xmlns:a16="http://schemas.microsoft.com/office/drawing/2014/main" val="864749134"/>
                    </a:ext>
                  </a:extLst>
                </a:gridCol>
                <a:gridCol w="25400">
                  <a:extLst>
                    <a:ext uri="{9D8B030D-6E8A-4147-A177-3AD203B41FA5}">
                      <a16:colId xmlns:a16="http://schemas.microsoft.com/office/drawing/2014/main" val="3017069353"/>
                    </a:ext>
                  </a:extLst>
                </a:gridCol>
                <a:gridCol w="25400">
                  <a:extLst>
                    <a:ext uri="{9D8B030D-6E8A-4147-A177-3AD203B41FA5}">
                      <a16:colId xmlns:a16="http://schemas.microsoft.com/office/drawing/2014/main" val="3643330980"/>
                    </a:ext>
                  </a:extLst>
                </a:gridCol>
                <a:gridCol w="25400">
                  <a:extLst>
                    <a:ext uri="{9D8B030D-6E8A-4147-A177-3AD203B41FA5}">
                      <a16:colId xmlns:a16="http://schemas.microsoft.com/office/drawing/2014/main" val="1007103112"/>
                    </a:ext>
                  </a:extLst>
                </a:gridCol>
                <a:gridCol w="25400">
                  <a:extLst>
                    <a:ext uri="{9D8B030D-6E8A-4147-A177-3AD203B41FA5}">
                      <a16:colId xmlns:a16="http://schemas.microsoft.com/office/drawing/2014/main" val="1299995342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">
                          <a:effectLst/>
                        </a:rPr>
                        <a:t> </a:t>
                      </a:r>
                      <a:endParaRPr lang="en-US" sz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-2147483648" marR="-2147483648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">
                          <a:effectLst/>
                        </a:rPr>
                        <a:t>Overall*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">
                          <a:effectLst/>
                        </a:rPr>
                        <a:t>N= 279,135</a:t>
                      </a:r>
                      <a:endParaRPr lang="en-US" sz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-2147483648" marR="-2147483648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">
                          <a:effectLst/>
                        </a:rPr>
                        <a:t>Adolescents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">
                          <a:effectLst/>
                        </a:rPr>
                        <a:t>(Ages 13-17)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">
                          <a:effectLst/>
                        </a:rPr>
                        <a:t>N= 1,390</a:t>
                      </a:r>
                      <a:endParaRPr lang="en-US" sz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-2147483648" marR="-2147483648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">
                          <a:effectLst/>
                        </a:rPr>
                        <a:t>Young Adults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">
                          <a:effectLst/>
                        </a:rPr>
                        <a:t>(Ages 18-24)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">
                          <a:effectLst/>
                        </a:rPr>
                        <a:t>N= 11,937</a:t>
                      </a:r>
                      <a:endParaRPr lang="en-US" sz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-2147483648" marR="-2147483648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">
                          <a:effectLst/>
                        </a:rPr>
                        <a:t>Late Adults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">
                          <a:effectLst/>
                        </a:rPr>
                        <a:t>(Ages 25-49)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">
                          <a:effectLst/>
                        </a:rPr>
                        <a:t>N= 100,014</a:t>
                      </a:r>
                      <a:endParaRPr lang="en-US" sz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-2147483648" marR="-2147483648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">
                          <a:effectLst/>
                        </a:rPr>
                        <a:t>Older Adults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">
                          <a:effectLst/>
                        </a:rPr>
                        <a:t>(Ages &gt;=50)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">
                          <a:effectLst/>
                        </a:rPr>
                        <a:t>N= 165,794</a:t>
                      </a:r>
                      <a:endParaRPr lang="en-US" sz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-2147483648" marR="-2147483648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00">
                          <a:effectLst/>
                        </a:rPr>
                        <a:t> </a:t>
                      </a:r>
                      <a:endParaRPr lang="en-US" sz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-2147483648" marR="-2147483648" marT="0" marB="0" anchor="ctr"/>
                </a:tc>
                <a:extLst>
                  <a:ext uri="{0D108BD9-81ED-4DB2-BD59-A6C34878D82A}">
                    <a16:rowId xmlns:a16="http://schemas.microsoft.com/office/drawing/2014/main" val="413542593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">
                          <a:effectLst/>
                        </a:rPr>
                        <a:t>Age: Mean (SE); Median, years</a:t>
                      </a:r>
                      <a:endParaRPr lang="en-US" sz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-2147483648" marR="-2147483648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">
                          <a:effectLst/>
                        </a:rPr>
                        <a:t>53.51 (0.10); 54</a:t>
                      </a:r>
                      <a:endParaRPr lang="en-US" sz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-2147483648" marR="-2147483648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">
                          <a:effectLst/>
                        </a:rPr>
                        <a:t>15.36 (0.09); 16</a:t>
                      </a:r>
                      <a:endParaRPr lang="en-US" sz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-2147483648" marR="-2147483648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">
                          <a:effectLst/>
                        </a:rPr>
                        <a:t>21.66 (0.04); 22</a:t>
                      </a:r>
                      <a:endParaRPr lang="en-US" sz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-2147483648" marR="-2147483648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">
                          <a:effectLst/>
                        </a:rPr>
                        <a:t>38.48 (0.05); 39</a:t>
                      </a:r>
                      <a:endParaRPr lang="en-US" sz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-2147483648" marR="-2147483648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">
                          <a:effectLst/>
                        </a:rPr>
                        <a:t>65.18 (0.07); 64</a:t>
                      </a:r>
                      <a:endParaRPr lang="en-US" sz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-2147483648" marR="-2147483648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00">
                          <a:effectLst/>
                        </a:rPr>
                        <a:t> </a:t>
                      </a:r>
                      <a:endParaRPr lang="en-US" sz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-2147483648" marR="-2147483648" marT="0" marB="0" anchor="ctr"/>
                </a:tc>
                <a:extLst>
                  <a:ext uri="{0D108BD9-81ED-4DB2-BD59-A6C34878D82A}">
                    <a16:rowId xmlns:a16="http://schemas.microsoft.com/office/drawing/2014/main" val="3026393905"/>
                  </a:ext>
                </a:extLst>
              </a:tr>
              <a:tr h="0">
                <a:tc gridSpan="7"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">
                          <a:effectLst/>
                        </a:rPr>
                        <a:t>Sex (%)</a:t>
                      </a:r>
                      <a:endParaRPr lang="en-US" sz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-2147483648" marR="-2147483648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8839037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">
                          <a:effectLst/>
                        </a:rPr>
                        <a:t>Male</a:t>
                      </a:r>
                      <a:endParaRPr lang="en-US" sz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-2147483648" marR="-2147483648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">
                          <a:effectLst/>
                        </a:rPr>
                        <a:t>11.10</a:t>
                      </a:r>
                      <a:endParaRPr lang="en-US" sz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-2147483648" marR="-2147483648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">
                          <a:effectLst/>
                        </a:rPr>
                        <a:t>17.70</a:t>
                      </a:r>
                      <a:endParaRPr lang="en-US" sz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-2147483648" marR="-2147483648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">
                          <a:effectLst/>
                        </a:rPr>
                        <a:t>12.78</a:t>
                      </a:r>
                      <a:endParaRPr lang="en-US" sz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-2147483648" marR="-2147483648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">
                          <a:effectLst/>
                        </a:rPr>
                        <a:t>10.11</a:t>
                      </a:r>
                      <a:endParaRPr lang="en-US" sz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-2147483648" marR="-2147483648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">
                          <a:effectLst/>
                        </a:rPr>
                        <a:t>11.52</a:t>
                      </a:r>
                      <a:endParaRPr lang="en-US" sz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-2147483648" marR="-2147483648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00">
                          <a:effectLst/>
                        </a:rPr>
                        <a:t> </a:t>
                      </a:r>
                      <a:endParaRPr lang="en-US" sz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-2147483648" marR="-2147483648" marT="0" marB="0" anchor="ctr"/>
                </a:tc>
                <a:extLst>
                  <a:ext uri="{0D108BD9-81ED-4DB2-BD59-A6C34878D82A}">
                    <a16:rowId xmlns:a16="http://schemas.microsoft.com/office/drawing/2014/main" val="266578737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">
                          <a:effectLst/>
                        </a:rPr>
                        <a:t>Female</a:t>
                      </a:r>
                      <a:endParaRPr lang="en-US" sz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-2147483648" marR="-2147483648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">
                          <a:effectLst/>
                        </a:rPr>
                        <a:t>88.90</a:t>
                      </a:r>
                      <a:endParaRPr lang="en-US" sz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-2147483648" marR="-2147483648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">
                          <a:effectLst/>
                        </a:rPr>
                        <a:t>82.30</a:t>
                      </a:r>
                      <a:endParaRPr lang="en-US" sz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-2147483648" marR="-2147483648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">
                          <a:effectLst/>
                        </a:rPr>
                        <a:t>87.22</a:t>
                      </a:r>
                      <a:endParaRPr lang="en-US" sz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-2147483648" marR="-2147483648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">
                          <a:effectLst/>
                        </a:rPr>
                        <a:t>89.89</a:t>
                      </a:r>
                      <a:endParaRPr lang="en-US" sz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-2147483648" marR="-2147483648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">
                          <a:effectLst/>
                        </a:rPr>
                        <a:t>88.46</a:t>
                      </a:r>
                      <a:endParaRPr lang="en-US" sz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-2147483648" marR="-2147483648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00">
                          <a:effectLst/>
                        </a:rPr>
                        <a:t> </a:t>
                      </a:r>
                      <a:endParaRPr lang="en-US" sz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-2147483648" marR="-2147483648" marT="0" marB="0" anchor="ctr"/>
                </a:tc>
                <a:extLst>
                  <a:ext uri="{0D108BD9-81ED-4DB2-BD59-A6C34878D82A}">
                    <a16:rowId xmlns:a16="http://schemas.microsoft.com/office/drawing/2014/main" val="159003774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">
                          <a:effectLst/>
                        </a:rPr>
                        <a:t>Missing</a:t>
                      </a:r>
                      <a:endParaRPr lang="en-US" sz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-2147483648" marR="-2147483648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">
                          <a:effectLst/>
                        </a:rPr>
                        <a:t> </a:t>
                      </a:r>
                      <a:endParaRPr lang="en-US" sz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-2147483648" marR="-2147483648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">
                          <a:effectLst/>
                        </a:rPr>
                        <a:t> </a:t>
                      </a:r>
                      <a:endParaRPr lang="en-US" sz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-2147483648" marR="-2147483648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">
                          <a:effectLst/>
                        </a:rPr>
                        <a:t> </a:t>
                      </a:r>
                      <a:endParaRPr lang="en-US" sz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-2147483648" marR="-2147483648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">
                          <a:effectLst/>
                        </a:rPr>
                        <a:t> </a:t>
                      </a:r>
                      <a:endParaRPr lang="en-US" sz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-2147483648" marR="-2147483648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">
                          <a:effectLst/>
                        </a:rPr>
                        <a:t>0.02</a:t>
                      </a:r>
                      <a:endParaRPr lang="en-US" sz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-2147483648" marR="-2147483648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00">
                          <a:effectLst/>
                        </a:rPr>
                        <a:t> </a:t>
                      </a:r>
                      <a:endParaRPr lang="en-US" sz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-2147483648" marR="-2147483648" marT="0" marB="0" anchor="ctr"/>
                </a:tc>
                <a:extLst>
                  <a:ext uri="{0D108BD9-81ED-4DB2-BD59-A6C34878D82A}">
                    <a16:rowId xmlns:a16="http://schemas.microsoft.com/office/drawing/2014/main" val="189864184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">
                          <a:effectLst/>
                        </a:rPr>
                        <a:t>Race (%)</a:t>
                      </a:r>
                      <a:endParaRPr lang="en-US" sz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-2147483648" marR="-2147483648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">
                          <a:effectLst/>
                        </a:rPr>
                        <a:t> </a:t>
                      </a:r>
                      <a:endParaRPr lang="en-US" sz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-2147483648" marR="-2147483648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">
                          <a:effectLst/>
                        </a:rPr>
                        <a:t> </a:t>
                      </a:r>
                      <a:endParaRPr lang="en-US" sz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-2147483648" marR="-2147483648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">
                          <a:effectLst/>
                        </a:rPr>
                        <a:t> </a:t>
                      </a:r>
                      <a:endParaRPr lang="en-US" sz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-2147483648" marR="-2147483648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">
                          <a:effectLst/>
                        </a:rPr>
                        <a:t> </a:t>
                      </a:r>
                      <a:endParaRPr lang="en-US" sz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-2147483648" marR="-2147483648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">
                          <a:effectLst/>
                        </a:rPr>
                        <a:t> </a:t>
                      </a:r>
                      <a:endParaRPr lang="en-US" sz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-2147483648" marR="-2147483648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00">
                          <a:effectLst/>
                        </a:rPr>
                        <a:t> </a:t>
                      </a:r>
                      <a:endParaRPr lang="en-US" sz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-2147483648" marR="-2147483648" marT="0" marB="0" anchor="ctr"/>
                </a:tc>
                <a:extLst>
                  <a:ext uri="{0D108BD9-81ED-4DB2-BD59-A6C34878D82A}">
                    <a16:rowId xmlns:a16="http://schemas.microsoft.com/office/drawing/2014/main" val="424426529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">
                          <a:effectLst/>
                        </a:rPr>
                        <a:t>White</a:t>
                      </a:r>
                      <a:endParaRPr lang="en-US" sz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-2147483648" marR="-2147483648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">
                          <a:effectLst/>
                        </a:rPr>
                        <a:t>51.43</a:t>
                      </a:r>
                      <a:endParaRPr lang="en-US" sz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-2147483648" marR="-2147483648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">
                          <a:effectLst/>
                        </a:rPr>
                        <a:t>19.36</a:t>
                      </a:r>
                      <a:endParaRPr lang="en-US" sz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-2147483648" marR="-2147483648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">
                          <a:effectLst/>
                        </a:rPr>
                        <a:t>20.30</a:t>
                      </a:r>
                      <a:endParaRPr lang="en-US" sz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-2147483648" marR="-2147483648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">
                          <a:effectLst/>
                        </a:rPr>
                        <a:t>38.21</a:t>
                      </a:r>
                      <a:endParaRPr lang="en-US" sz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-2147483648" marR="-2147483648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">
                          <a:effectLst/>
                        </a:rPr>
                        <a:t>61.91</a:t>
                      </a:r>
                      <a:endParaRPr lang="en-US" sz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-2147483648" marR="-2147483648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00">
                          <a:effectLst/>
                        </a:rPr>
                        <a:t> </a:t>
                      </a:r>
                      <a:endParaRPr lang="en-US" sz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-2147483648" marR="-2147483648" marT="0" marB="0" anchor="ctr"/>
                </a:tc>
                <a:extLst>
                  <a:ext uri="{0D108BD9-81ED-4DB2-BD59-A6C34878D82A}">
                    <a16:rowId xmlns:a16="http://schemas.microsoft.com/office/drawing/2014/main" val="425689750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">
                          <a:effectLst/>
                        </a:rPr>
                        <a:t>Black</a:t>
                      </a:r>
                      <a:endParaRPr lang="en-US" sz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-2147483648" marR="-2147483648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">
                          <a:effectLst/>
                        </a:rPr>
                        <a:t>25.80</a:t>
                      </a:r>
                      <a:endParaRPr lang="en-US" sz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-2147483648" marR="-2147483648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">
                          <a:effectLst/>
                        </a:rPr>
                        <a:t>30.53</a:t>
                      </a:r>
                      <a:endParaRPr lang="en-US" sz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-2147483648" marR="-2147483648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">
                          <a:effectLst/>
                        </a:rPr>
                        <a:t>42.97</a:t>
                      </a:r>
                      <a:endParaRPr lang="en-US" sz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-2147483648" marR="-2147483648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">
                          <a:effectLst/>
                        </a:rPr>
                        <a:t>33.72</a:t>
                      </a:r>
                      <a:endParaRPr lang="en-US" sz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-2147483648" marR="-2147483648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">
                          <a:effectLst/>
                        </a:rPr>
                        <a:t>19.75</a:t>
                      </a:r>
                      <a:endParaRPr lang="en-US" sz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-2147483648" marR="-2147483648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00">
                          <a:effectLst/>
                        </a:rPr>
                        <a:t> </a:t>
                      </a:r>
                      <a:endParaRPr lang="en-US" sz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-2147483648" marR="-2147483648" marT="0" marB="0" anchor="ctr"/>
                </a:tc>
                <a:extLst>
                  <a:ext uri="{0D108BD9-81ED-4DB2-BD59-A6C34878D82A}">
                    <a16:rowId xmlns:a16="http://schemas.microsoft.com/office/drawing/2014/main" val="136046601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">
                          <a:effectLst/>
                        </a:rPr>
                        <a:t>Hispanic</a:t>
                      </a:r>
                      <a:endParaRPr lang="en-US" sz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-2147483648" marR="-2147483648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">
                          <a:effectLst/>
                        </a:rPr>
                        <a:t>13.13</a:t>
                      </a:r>
                      <a:endParaRPr lang="en-US" sz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-2147483648" marR="-2147483648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">
                          <a:effectLst/>
                        </a:rPr>
                        <a:t>27.30</a:t>
                      </a:r>
                      <a:endParaRPr lang="en-US" sz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-2147483648" marR="-2147483648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">
                          <a:effectLst/>
                        </a:rPr>
                        <a:t>23.45</a:t>
                      </a:r>
                      <a:endParaRPr lang="en-US" sz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-2147483648" marR="-2147483648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">
                          <a:effectLst/>
                        </a:rPr>
                        <a:t>17.43</a:t>
                      </a:r>
                      <a:endParaRPr lang="en-US" sz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-2147483648" marR="-2147483648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">
                          <a:effectLst/>
                        </a:rPr>
                        <a:t>9.67</a:t>
                      </a:r>
                      <a:endParaRPr lang="en-US" sz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-2147483648" marR="-2147483648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00">
                          <a:effectLst/>
                        </a:rPr>
                        <a:t> </a:t>
                      </a:r>
                      <a:endParaRPr lang="en-US" sz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-2147483648" marR="-2147483648" marT="0" marB="0" anchor="ctr"/>
                </a:tc>
                <a:extLst>
                  <a:ext uri="{0D108BD9-81ED-4DB2-BD59-A6C34878D82A}">
                    <a16:rowId xmlns:a16="http://schemas.microsoft.com/office/drawing/2014/main" val="389063803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">
                          <a:effectLst/>
                        </a:rPr>
                        <a:t>Asian/Pacific islander</a:t>
                      </a:r>
                      <a:endParaRPr lang="en-US" sz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-2147483648" marR="-2147483648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">
                          <a:effectLst/>
                        </a:rPr>
                        <a:t>2.41</a:t>
                      </a:r>
                      <a:endParaRPr lang="en-US" sz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-2147483648" marR="-2147483648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">
                          <a:effectLst/>
                        </a:rPr>
                        <a:t>8.16</a:t>
                      </a:r>
                      <a:endParaRPr lang="en-US" sz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-2147483648" marR="-2147483648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">
                          <a:effectLst/>
                        </a:rPr>
                        <a:t>4.90</a:t>
                      </a:r>
                      <a:endParaRPr lang="en-US" sz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-2147483648" marR="-2147483648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">
                          <a:effectLst/>
                        </a:rPr>
                        <a:t>2.78</a:t>
                      </a:r>
                      <a:endParaRPr lang="en-US" sz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-2147483648" marR="-2147483648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">
                          <a:effectLst/>
                        </a:rPr>
                        <a:t>1.96</a:t>
                      </a:r>
                      <a:endParaRPr lang="en-US" sz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-2147483648" marR="-2147483648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00">
                          <a:effectLst/>
                        </a:rPr>
                        <a:t> </a:t>
                      </a:r>
                      <a:endParaRPr lang="en-US" sz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-2147483648" marR="-2147483648" marT="0" marB="0" anchor="ctr"/>
                </a:tc>
                <a:extLst>
                  <a:ext uri="{0D108BD9-81ED-4DB2-BD59-A6C34878D82A}">
                    <a16:rowId xmlns:a16="http://schemas.microsoft.com/office/drawing/2014/main" val="181664598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">
                          <a:effectLst/>
                        </a:rPr>
                        <a:t>Other</a:t>
                      </a:r>
                      <a:endParaRPr lang="en-US" sz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-2147483648" marR="-2147483648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">
                          <a:effectLst/>
                        </a:rPr>
                        <a:t>3.37</a:t>
                      </a:r>
                      <a:endParaRPr lang="en-US" sz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-2147483648" marR="-2147483648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">
                          <a:effectLst/>
                        </a:rPr>
                        <a:t>7.23</a:t>
                      </a:r>
                      <a:endParaRPr lang="en-US" sz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-2147483648" marR="-2147483648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">
                          <a:effectLst/>
                        </a:rPr>
                        <a:t>4.31</a:t>
                      </a:r>
                      <a:endParaRPr lang="en-US" sz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-2147483648" marR="-2147483648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">
                          <a:effectLst/>
                        </a:rPr>
                        <a:t>4.06</a:t>
                      </a:r>
                      <a:endParaRPr lang="en-US" sz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-2147483648" marR="-2147483648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">
                          <a:effectLst/>
                        </a:rPr>
                        <a:t>2.86</a:t>
                      </a:r>
                      <a:endParaRPr lang="en-US" sz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-2147483648" marR="-2147483648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00">
                          <a:effectLst/>
                        </a:rPr>
                        <a:t> </a:t>
                      </a:r>
                      <a:endParaRPr lang="en-US" sz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-2147483648" marR="-2147483648" marT="0" marB="0" anchor="ctr"/>
                </a:tc>
                <a:extLst>
                  <a:ext uri="{0D108BD9-81ED-4DB2-BD59-A6C34878D82A}">
                    <a16:rowId xmlns:a16="http://schemas.microsoft.com/office/drawing/2014/main" val="428039816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">
                          <a:effectLst/>
                        </a:rPr>
                        <a:t>Missing</a:t>
                      </a:r>
                      <a:endParaRPr lang="en-US" sz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-2147483648" marR="-2147483648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">
                          <a:effectLst/>
                        </a:rPr>
                        <a:t>3.86</a:t>
                      </a:r>
                      <a:endParaRPr lang="en-US" sz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-2147483648" marR="-2147483648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">
                          <a:effectLst/>
                        </a:rPr>
                        <a:t>7.42</a:t>
                      </a:r>
                      <a:endParaRPr lang="en-US" sz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-2147483648" marR="-2147483648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">
                          <a:effectLst/>
                        </a:rPr>
                        <a:t>4.07</a:t>
                      </a:r>
                      <a:endParaRPr lang="en-US" sz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-2147483648" marR="-2147483648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">
                          <a:effectLst/>
                        </a:rPr>
                        <a:t>3.80</a:t>
                      </a:r>
                      <a:endParaRPr lang="en-US" sz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-2147483648" marR="-2147483648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">
                          <a:effectLst/>
                        </a:rPr>
                        <a:t>3.85</a:t>
                      </a:r>
                      <a:endParaRPr lang="en-US" sz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-2147483648" marR="-2147483648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00">
                          <a:effectLst/>
                        </a:rPr>
                        <a:t> </a:t>
                      </a:r>
                      <a:endParaRPr lang="en-US" sz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-2147483648" marR="-2147483648" marT="0" marB="0" anchor="ctr"/>
                </a:tc>
                <a:extLst>
                  <a:ext uri="{0D108BD9-81ED-4DB2-BD59-A6C34878D82A}">
                    <a16:rowId xmlns:a16="http://schemas.microsoft.com/office/drawing/2014/main" val="942159856"/>
                  </a:ext>
                </a:extLst>
              </a:tr>
              <a:tr h="0">
                <a:tc gridSpan="7"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">
                          <a:effectLst/>
                        </a:rPr>
                        <a:t>Deyo-Charlson score (%)</a:t>
                      </a:r>
                      <a:endParaRPr lang="en-US" sz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-2147483648" marR="-2147483648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7737917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">
                          <a:effectLst/>
                        </a:rPr>
                        <a:t>1</a:t>
                      </a:r>
                      <a:endParaRPr lang="en-US" sz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-2147483648" marR="-2147483648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">
                          <a:effectLst/>
                        </a:rPr>
                        <a:t>29.36</a:t>
                      </a:r>
                      <a:endParaRPr lang="en-US" sz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-2147483648" marR="-2147483648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">
                          <a:effectLst/>
                        </a:rPr>
                        <a:t>66.63</a:t>
                      </a:r>
                      <a:endParaRPr lang="en-US" sz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-2147483648" marR="-2147483648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">
                          <a:effectLst/>
                        </a:rPr>
                        <a:t>47.60</a:t>
                      </a:r>
                      <a:endParaRPr lang="en-US" sz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-2147483648" marR="-2147483648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">
                          <a:effectLst/>
                        </a:rPr>
                        <a:t>38.70</a:t>
                      </a:r>
                      <a:endParaRPr lang="en-US" sz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-2147483648" marR="-2147483648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">
                          <a:effectLst/>
                        </a:rPr>
                        <a:t>22.10</a:t>
                      </a:r>
                      <a:endParaRPr lang="en-US" sz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-2147483648" marR="-2147483648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00">
                          <a:effectLst/>
                        </a:rPr>
                        <a:t> </a:t>
                      </a:r>
                      <a:endParaRPr lang="en-US" sz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-2147483648" marR="-2147483648" marT="0" marB="0" anchor="ctr"/>
                </a:tc>
                <a:extLst>
                  <a:ext uri="{0D108BD9-81ED-4DB2-BD59-A6C34878D82A}">
                    <a16:rowId xmlns:a16="http://schemas.microsoft.com/office/drawing/2014/main" val="406852797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">
                          <a:effectLst/>
                        </a:rPr>
                        <a:t>&gt;=2</a:t>
                      </a:r>
                      <a:endParaRPr lang="en-US" sz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-2147483648" marR="-2147483648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">
                          <a:effectLst/>
                        </a:rPr>
                        <a:t>70.64</a:t>
                      </a:r>
                      <a:endParaRPr lang="en-US" sz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-2147483648" marR="-2147483648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">
                          <a:effectLst/>
                        </a:rPr>
                        <a:t>33.37</a:t>
                      </a:r>
                      <a:endParaRPr lang="en-US" sz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-2147483648" marR="-2147483648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">
                          <a:effectLst/>
                        </a:rPr>
                        <a:t>52.31</a:t>
                      </a:r>
                      <a:endParaRPr lang="en-US" sz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-2147483648" marR="-2147483648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">
                          <a:effectLst/>
                        </a:rPr>
                        <a:t>61.30</a:t>
                      </a:r>
                      <a:endParaRPr lang="en-US" sz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-2147483648" marR="-2147483648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">
                          <a:effectLst/>
                        </a:rPr>
                        <a:t>77.90</a:t>
                      </a:r>
                      <a:endParaRPr lang="en-US" sz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-2147483648" marR="-2147483648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00">
                          <a:effectLst/>
                        </a:rPr>
                        <a:t> </a:t>
                      </a:r>
                      <a:endParaRPr lang="en-US" sz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-2147483648" marR="-2147483648" marT="0" marB="0" anchor="ctr"/>
                </a:tc>
                <a:extLst>
                  <a:ext uri="{0D108BD9-81ED-4DB2-BD59-A6C34878D82A}">
                    <a16:rowId xmlns:a16="http://schemas.microsoft.com/office/drawing/2014/main" val="1487060931"/>
                  </a:ext>
                </a:extLst>
              </a:tr>
              <a:tr h="0">
                <a:tc gridSpan="7"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">
                          <a:effectLst/>
                        </a:rPr>
                        <a:t>Income Category (%)</a:t>
                      </a:r>
                      <a:endParaRPr lang="en-US" sz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-2147483648" marR="-2147483648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2733860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">
                          <a:effectLst/>
                        </a:rPr>
                        <a:t>0-25</a:t>
                      </a:r>
                      <a:r>
                        <a:rPr lang="en-US" sz="100" baseline="30000">
                          <a:effectLst/>
                        </a:rPr>
                        <a:t>th</a:t>
                      </a:r>
                      <a:r>
                        <a:rPr lang="en-US" sz="100">
                          <a:effectLst/>
                        </a:rPr>
                        <a:t> percentile</a:t>
                      </a:r>
                      <a:endParaRPr lang="en-US" sz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-2147483648" marR="-2147483648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">
                          <a:effectLst/>
                        </a:rPr>
                        <a:t>33.86</a:t>
                      </a:r>
                      <a:endParaRPr lang="en-US" sz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-2147483648" marR="-2147483648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">
                          <a:effectLst/>
                        </a:rPr>
                        <a:t>35.19</a:t>
                      </a:r>
                      <a:endParaRPr lang="en-US" sz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-2147483648" marR="-2147483648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">
                          <a:effectLst/>
                        </a:rPr>
                        <a:t>41.20</a:t>
                      </a:r>
                      <a:endParaRPr lang="en-US" sz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-2147483648" marR="-2147483648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">
                          <a:effectLst/>
                        </a:rPr>
                        <a:t>36.93</a:t>
                      </a:r>
                      <a:endParaRPr lang="en-US" sz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-2147483648" marR="-2147483648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">
                          <a:effectLst/>
                        </a:rPr>
                        <a:t>31.47</a:t>
                      </a:r>
                      <a:endParaRPr lang="en-US" sz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-2147483648" marR="-2147483648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00">
                          <a:effectLst/>
                        </a:rPr>
                        <a:t> </a:t>
                      </a:r>
                      <a:endParaRPr lang="en-US" sz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-2147483648" marR="-2147483648" marT="0" marB="0" anchor="ctr"/>
                </a:tc>
                <a:extLst>
                  <a:ext uri="{0D108BD9-81ED-4DB2-BD59-A6C34878D82A}">
                    <a16:rowId xmlns:a16="http://schemas.microsoft.com/office/drawing/2014/main" val="393433200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">
                          <a:effectLst/>
                        </a:rPr>
                        <a:t>25-50</a:t>
                      </a:r>
                      <a:r>
                        <a:rPr lang="en-US" sz="100" baseline="30000">
                          <a:effectLst/>
                        </a:rPr>
                        <a:t>th</a:t>
                      </a:r>
                      <a:r>
                        <a:rPr lang="en-US" sz="100">
                          <a:effectLst/>
                        </a:rPr>
                        <a:t> percentile</a:t>
                      </a:r>
                      <a:endParaRPr lang="en-US" sz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-2147483648" marR="-2147483648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">
                          <a:effectLst/>
                        </a:rPr>
                        <a:t>24.54</a:t>
                      </a:r>
                      <a:endParaRPr lang="en-US" sz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-2147483648" marR="-2147483648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">
                          <a:effectLst/>
                        </a:rPr>
                        <a:t>21.26</a:t>
                      </a:r>
                      <a:endParaRPr lang="en-US" sz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-2147483648" marR="-2147483648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">
                          <a:effectLst/>
                        </a:rPr>
                        <a:t>23.89</a:t>
                      </a:r>
                      <a:endParaRPr lang="en-US" sz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-2147483648" marR="-2147483648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">
                          <a:effectLst/>
                        </a:rPr>
                        <a:t>24.14</a:t>
                      </a:r>
                      <a:endParaRPr lang="en-US" sz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-2147483648" marR="-2147483648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">
                          <a:effectLst/>
                        </a:rPr>
                        <a:t>24.85</a:t>
                      </a:r>
                      <a:endParaRPr lang="en-US" sz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-2147483648" marR="-2147483648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00">
                          <a:effectLst/>
                        </a:rPr>
                        <a:t> </a:t>
                      </a:r>
                      <a:endParaRPr lang="en-US" sz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-2147483648" marR="-2147483648" marT="0" marB="0" anchor="ctr"/>
                </a:tc>
                <a:extLst>
                  <a:ext uri="{0D108BD9-81ED-4DB2-BD59-A6C34878D82A}">
                    <a16:rowId xmlns:a16="http://schemas.microsoft.com/office/drawing/2014/main" val="83610679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">
                          <a:effectLst/>
                        </a:rPr>
                        <a:t>50-75</a:t>
                      </a:r>
                      <a:r>
                        <a:rPr lang="en-US" sz="100" baseline="30000">
                          <a:effectLst/>
                        </a:rPr>
                        <a:t>th</a:t>
                      </a:r>
                      <a:r>
                        <a:rPr lang="en-US" sz="100">
                          <a:effectLst/>
                        </a:rPr>
                        <a:t> percentile</a:t>
                      </a:r>
                      <a:endParaRPr lang="en-US" sz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-2147483648" marR="-2147483648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">
                          <a:effectLst/>
                        </a:rPr>
                        <a:t>22.10</a:t>
                      </a:r>
                      <a:endParaRPr lang="en-US" sz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-2147483648" marR="-2147483648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">
                          <a:effectLst/>
                        </a:rPr>
                        <a:t>23.68</a:t>
                      </a:r>
                      <a:endParaRPr lang="en-US" sz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-2147483648" marR="-2147483648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">
                          <a:effectLst/>
                        </a:rPr>
                        <a:t>19.27</a:t>
                      </a:r>
                      <a:endParaRPr lang="en-US" sz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-2147483648" marR="-2147483648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">
                          <a:effectLst/>
                        </a:rPr>
                        <a:t>21.34</a:t>
                      </a:r>
                      <a:endParaRPr lang="en-US" sz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-2147483648" marR="-2147483648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">
                          <a:effectLst/>
                        </a:rPr>
                        <a:t>22.75</a:t>
                      </a:r>
                      <a:endParaRPr lang="en-US" sz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-2147483648" marR="-2147483648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00">
                          <a:effectLst/>
                        </a:rPr>
                        <a:t> </a:t>
                      </a:r>
                      <a:endParaRPr lang="en-US" sz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-2147483648" marR="-2147483648" marT="0" marB="0" anchor="ctr"/>
                </a:tc>
                <a:extLst>
                  <a:ext uri="{0D108BD9-81ED-4DB2-BD59-A6C34878D82A}">
                    <a16:rowId xmlns:a16="http://schemas.microsoft.com/office/drawing/2014/main" val="105275781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">
                          <a:effectLst/>
                        </a:rPr>
                        <a:t>75-100</a:t>
                      </a:r>
                      <a:r>
                        <a:rPr lang="en-US" sz="100" baseline="30000">
                          <a:effectLst/>
                        </a:rPr>
                        <a:t>th</a:t>
                      </a:r>
                      <a:r>
                        <a:rPr lang="en-US" sz="100">
                          <a:effectLst/>
                        </a:rPr>
                        <a:t> percentile</a:t>
                      </a:r>
                      <a:endParaRPr lang="en-US" sz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-2147483648" marR="-2147483648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">
                          <a:effectLst/>
                        </a:rPr>
                        <a:t>17.73</a:t>
                      </a:r>
                      <a:endParaRPr lang="en-US" sz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-2147483648" marR="-2147483648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">
                          <a:effectLst/>
                        </a:rPr>
                        <a:t>17.61</a:t>
                      </a:r>
                      <a:endParaRPr lang="en-US" sz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-2147483648" marR="-2147483648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">
                          <a:effectLst/>
                        </a:rPr>
                        <a:t>14.44</a:t>
                      </a:r>
                      <a:endParaRPr lang="en-US" sz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-2147483648" marR="-2147483648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">
                          <a:effectLst/>
                        </a:rPr>
                        <a:t>15.72</a:t>
                      </a:r>
                      <a:endParaRPr lang="en-US" sz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-2147483648" marR="-2147483648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">
                          <a:effectLst/>
                        </a:rPr>
                        <a:t>19.18</a:t>
                      </a:r>
                      <a:endParaRPr lang="en-US" sz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-2147483648" marR="-2147483648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00">
                          <a:effectLst/>
                        </a:rPr>
                        <a:t> </a:t>
                      </a:r>
                      <a:endParaRPr lang="en-US" sz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-2147483648" marR="-2147483648" marT="0" marB="0" anchor="ctr"/>
                </a:tc>
                <a:extLst>
                  <a:ext uri="{0D108BD9-81ED-4DB2-BD59-A6C34878D82A}">
                    <a16:rowId xmlns:a16="http://schemas.microsoft.com/office/drawing/2014/main" val="19510073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">
                          <a:effectLst/>
                        </a:rPr>
                        <a:t>Missing</a:t>
                      </a:r>
                      <a:endParaRPr lang="en-US" sz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-2147483648" marR="-2147483648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">
                          <a:effectLst/>
                        </a:rPr>
                        <a:t>1.77</a:t>
                      </a:r>
                      <a:endParaRPr lang="en-US" sz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-2147483648" marR="-2147483648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">
                          <a:effectLst/>
                        </a:rPr>
                        <a:t>2.26</a:t>
                      </a:r>
                      <a:endParaRPr lang="en-US" sz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-2147483648" marR="-2147483648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">
                          <a:effectLst/>
                        </a:rPr>
                        <a:t>1.21</a:t>
                      </a:r>
                      <a:endParaRPr lang="en-US" sz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-2147483648" marR="-2147483648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">
                          <a:effectLst/>
                        </a:rPr>
                        <a:t>1.87</a:t>
                      </a:r>
                      <a:endParaRPr lang="en-US" sz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-2147483648" marR="-2147483648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">
                          <a:effectLst/>
                        </a:rPr>
                        <a:t>1.75</a:t>
                      </a:r>
                      <a:endParaRPr lang="en-US" sz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-2147483648" marR="-2147483648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00">
                          <a:effectLst/>
                        </a:rPr>
                        <a:t> </a:t>
                      </a:r>
                      <a:endParaRPr lang="en-US" sz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-2147483648" marR="-2147483648" marT="0" marB="0" anchor="ctr"/>
                </a:tc>
                <a:extLst>
                  <a:ext uri="{0D108BD9-81ED-4DB2-BD59-A6C34878D82A}">
                    <a16:rowId xmlns:a16="http://schemas.microsoft.com/office/drawing/2014/main" val="215616466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">
                          <a:effectLst/>
                        </a:rPr>
                        <a:t>Insurance (%)</a:t>
                      </a:r>
                      <a:endParaRPr lang="en-US" sz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-2147483648" marR="-2147483648" marT="0" marB="0"/>
                </a:tc>
                <a:tc gridSpan="6"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">
                          <a:effectLst/>
                        </a:rPr>
                        <a:t> </a:t>
                      </a:r>
                      <a:endParaRPr lang="en-US" sz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-2147483648" marR="-2147483648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5486352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">
                          <a:effectLst/>
                        </a:rPr>
                        <a:t>Medicare</a:t>
                      </a:r>
                      <a:endParaRPr lang="en-US" sz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-2147483648" marR="-2147483648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">
                          <a:effectLst/>
                        </a:rPr>
                        <a:t>52.40</a:t>
                      </a:r>
                      <a:endParaRPr lang="en-US" sz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-2147483648" marR="-2147483648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">
                          <a:effectLst/>
                        </a:rPr>
                        <a:t>3.89</a:t>
                      </a:r>
                      <a:endParaRPr lang="en-US" sz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-2147483648" marR="-2147483648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">
                          <a:effectLst/>
                        </a:rPr>
                        <a:t>13.48</a:t>
                      </a:r>
                      <a:endParaRPr lang="en-US" sz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-2147483648" marR="-2147483648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">
                          <a:effectLst/>
                        </a:rPr>
                        <a:t>33.96</a:t>
                      </a:r>
                      <a:endParaRPr lang="en-US" sz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-2147483648" marR="-2147483648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">
                          <a:effectLst/>
                        </a:rPr>
                        <a:t>67.34</a:t>
                      </a:r>
                      <a:endParaRPr lang="en-US" sz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-2147483648" marR="-2147483648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00">
                          <a:effectLst/>
                        </a:rPr>
                        <a:t> </a:t>
                      </a:r>
                      <a:endParaRPr lang="en-US" sz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-2147483648" marR="-2147483648" marT="0" marB="0" anchor="ctr"/>
                </a:tc>
                <a:extLst>
                  <a:ext uri="{0D108BD9-81ED-4DB2-BD59-A6C34878D82A}">
                    <a16:rowId xmlns:a16="http://schemas.microsoft.com/office/drawing/2014/main" val="103940500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">
                          <a:effectLst/>
                        </a:rPr>
                        <a:t>Medicaid</a:t>
                      </a:r>
                      <a:endParaRPr lang="en-US" sz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-2147483648" marR="-2147483648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">
                          <a:effectLst/>
                        </a:rPr>
                        <a:t>18.51</a:t>
                      </a:r>
                      <a:endParaRPr lang="en-US" sz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-2147483648" marR="-2147483648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">
                          <a:effectLst/>
                        </a:rPr>
                        <a:t>53.41</a:t>
                      </a:r>
                      <a:endParaRPr lang="en-US" sz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-2147483648" marR="-2147483648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">
                          <a:effectLst/>
                        </a:rPr>
                        <a:t>42.16</a:t>
                      </a:r>
                      <a:endParaRPr lang="en-US" sz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-2147483648" marR="-2147483648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">
                          <a:effectLst/>
                        </a:rPr>
                        <a:t>29.63</a:t>
                      </a:r>
                      <a:endParaRPr lang="en-US" sz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-2147483648" marR="-2147483648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">
                          <a:effectLst/>
                        </a:rPr>
                        <a:t>9.81</a:t>
                      </a:r>
                      <a:endParaRPr lang="en-US" sz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-2147483648" marR="-2147483648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00">
                          <a:effectLst/>
                        </a:rPr>
                        <a:t> </a:t>
                      </a:r>
                      <a:endParaRPr lang="en-US" sz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-2147483648" marR="-2147483648" marT="0" marB="0" anchor="ctr"/>
                </a:tc>
                <a:extLst>
                  <a:ext uri="{0D108BD9-81ED-4DB2-BD59-A6C34878D82A}">
                    <a16:rowId xmlns:a16="http://schemas.microsoft.com/office/drawing/2014/main" val="127792216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">
                          <a:effectLst/>
                        </a:rPr>
                        <a:t>Private</a:t>
                      </a:r>
                      <a:endParaRPr lang="en-US" sz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-2147483648" marR="-2147483648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">
                          <a:effectLst/>
                        </a:rPr>
                        <a:t>23.17</a:t>
                      </a:r>
                      <a:endParaRPr lang="en-US" sz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-2147483648" marR="-2147483648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">
                          <a:effectLst/>
                        </a:rPr>
                        <a:t>34.32</a:t>
                      </a:r>
                      <a:endParaRPr lang="en-US" sz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-2147483648" marR="-2147483648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">
                          <a:effectLst/>
                        </a:rPr>
                        <a:t>31.89</a:t>
                      </a:r>
                      <a:endParaRPr lang="en-US" sz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-2147483648" marR="-2147483648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">
                          <a:effectLst/>
                        </a:rPr>
                        <a:t>28.16</a:t>
                      </a:r>
                      <a:endParaRPr lang="en-US" sz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-2147483648" marR="-2147483648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">
                          <a:effectLst/>
                        </a:rPr>
                        <a:t>19.43</a:t>
                      </a:r>
                      <a:endParaRPr lang="en-US" sz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-2147483648" marR="-2147483648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00">
                          <a:effectLst/>
                        </a:rPr>
                        <a:t> </a:t>
                      </a:r>
                      <a:endParaRPr lang="en-US" sz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-2147483648" marR="-2147483648" marT="0" marB="0" anchor="ctr"/>
                </a:tc>
                <a:extLst>
                  <a:ext uri="{0D108BD9-81ED-4DB2-BD59-A6C34878D82A}">
                    <a16:rowId xmlns:a16="http://schemas.microsoft.com/office/drawing/2014/main" val="146447682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">
                          <a:effectLst/>
                        </a:rPr>
                        <a:t>Self</a:t>
                      </a:r>
                      <a:endParaRPr lang="en-US" sz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-2147483648" marR="-2147483648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">
                          <a:effectLst/>
                        </a:rPr>
                        <a:t>3.44</a:t>
                      </a:r>
                      <a:endParaRPr lang="en-US" sz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-2147483648" marR="-2147483648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">
                          <a:effectLst/>
                        </a:rPr>
                        <a:t>2.98</a:t>
                      </a:r>
                      <a:endParaRPr lang="en-US" sz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-2147483648" marR="-2147483648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">
                          <a:effectLst/>
                        </a:rPr>
                        <a:t>8.37</a:t>
                      </a:r>
                      <a:endParaRPr lang="en-US" sz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-2147483648" marR="-2147483648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">
                          <a:effectLst/>
                        </a:rPr>
                        <a:t>5.96</a:t>
                      </a:r>
                      <a:endParaRPr lang="en-US" sz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-2147483648" marR="-2147483648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">
                          <a:effectLst/>
                        </a:rPr>
                        <a:t>1.57</a:t>
                      </a:r>
                      <a:endParaRPr lang="en-US" sz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-2147483648" marR="-2147483648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00">
                          <a:effectLst/>
                        </a:rPr>
                        <a:t> </a:t>
                      </a:r>
                      <a:endParaRPr lang="en-US" sz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-2147483648" marR="-2147483648" marT="0" marB="0" anchor="ctr"/>
                </a:tc>
                <a:extLst>
                  <a:ext uri="{0D108BD9-81ED-4DB2-BD59-A6C34878D82A}">
                    <a16:rowId xmlns:a16="http://schemas.microsoft.com/office/drawing/2014/main" val="129828795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">
                          <a:effectLst/>
                        </a:rPr>
                        <a:t>Other</a:t>
                      </a:r>
                      <a:endParaRPr lang="en-US" sz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-2147483648" marR="-2147483648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">
                          <a:effectLst/>
                        </a:rPr>
                        <a:t>2.33</a:t>
                      </a:r>
                      <a:endParaRPr lang="en-US" sz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-2147483648" marR="-2147483648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">
                          <a:effectLst/>
                        </a:rPr>
                        <a:t>5.40</a:t>
                      </a:r>
                      <a:endParaRPr lang="en-US" sz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-2147483648" marR="-2147483648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">
                          <a:effectLst/>
                        </a:rPr>
                        <a:t>3.94</a:t>
                      </a:r>
                      <a:endParaRPr lang="en-US" sz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-2147483648" marR="-2147483648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">
                          <a:effectLst/>
                        </a:rPr>
                        <a:t>3.08</a:t>
                      </a:r>
                      <a:endParaRPr lang="en-US" sz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-2147483648" marR="-2147483648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">
                          <a:effectLst/>
                        </a:rPr>
                        <a:t>1.73</a:t>
                      </a:r>
                      <a:endParaRPr lang="en-US" sz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-2147483648" marR="-2147483648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00">
                          <a:effectLst/>
                        </a:rPr>
                        <a:t> </a:t>
                      </a:r>
                      <a:endParaRPr lang="en-US" sz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-2147483648" marR="-2147483648" marT="0" marB="0" anchor="ctr"/>
                </a:tc>
                <a:extLst>
                  <a:ext uri="{0D108BD9-81ED-4DB2-BD59-A6C34878D82A}">
                    <a16:rowId xmlns:a16="http://schemas.microsoft.com/office/drawing/2014/main" val="233016539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">
                          <a:effectLst/>
                        </a:rPr>
                        <a:t>Missing</a:t>
                      </a:r>
                      <a:endParaRPr lang="en-US" sz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-2147483648" marR="-2147483648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">
                          <a:effectLst/>
                        </a:rPr>
                        <a:t>0.15</a:t>
                      </a:r>
                      <a:endParaRPr lang="en-US" sz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-2147483648" marR="-2147483648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">
                          <a:effectLst/>
                        </a:rPr>
                        <a:t> </a:t>
                      </a:r>
                      <a:endParaRPr lang="en-US" sz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-2147483648" marR="-2147483648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">
                          <a:effectLst/>
                        </a:rPr>
                        <a:t>0.16</a:t>
                      </a:r>
                      <a:endParaRPr lang="en-US" sz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-2147483648" marR="-2147483648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">
                          <a:effectLst/>
                        </a:rPr>
                        <a:t>0.21</a:t>
                      </a:r>
                      <a:endParaRPr lang="en-US" sz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-2147483648" marR="-2147483648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">
                          <a:effectLst/>
                        </a:rPr>
                        <a:t>0.12</a:t>
                      </a:r>
                      <a:endParaRPr lang="en-US" sz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-2147483648" marR="-2147483648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00">
                          <a:effectLst/>
                        </a:rPr>
                        <a:t> </a:t>
                      </a:r>
                      <a:endParaRPr lang="en-US" sz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-2147483648" marR="-2147483648" marT="0" marB="0" anchor="ctr"/>
                </a:tc>
                <a:extLst>
                  <a:ext uri="{0D108BD9-81ED-4DB2-BD59-A6C34878D82A}">
                    <a16:rowId xmlns:a16="http://schemas.microsoft.com/office/drawing/2014/main" val="1903932291"/>
                  </a:ext>
                </a:extLst>
              </a:tr>
              <a:tr h="0">
                <a:tc gridSpan="7"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">
                          <a:effectLst/>
                        </a:rPr>
                        <a:t>Hospital Location/Teaching status (%)</a:t>
                      </a:r>
                      <a:endParaRPr lang="en-US" sz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-2147483648" marR="-2147483648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1692678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">
                          <a:effectLst/>
                        </a:rPr>
                        <a:t>Rural</a:t>
                      </a:r>
                      <a:endParaRPr lang="en-US" sz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-2147483648" marR="-2147483648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">
                          <a:effectLst/>
                        </a:rPr>
                        <a:t>9.17</a:t>
                      </a:r>
                      <a:endParaRPr lang="en-US" sz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-2147483648" marR="-2147483648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">
                          <a:effectLst/>
                        </a:rPr>
                        <a:t>2.16</a:t>
                      </a:r>
                      <a:endParaRPr lang="en-US" sz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-2147483648" marR="-2147483648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">
                          <a:effectLst/>
                        </a:rPr>
                        <a:t>4.97</a:t>
                      </a:r>
                      <a:endParaRPr lang="en-US" sz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-2147483648" marR="-2147483648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">
                          <a:effectLst/>
                        </a:rPr>
                        <a:t>7.10</a:t>
                      </a:r>
                      <a:endParaRPr lang="en-US" sz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-2147483648" marR="-2147483648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">
                          <a:effectLst/>
                        </a:rPr>
                        <a:t>10.78</a:t>
                      </a:r>
                      <a:endParaRPr lang="en-US" sz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-2147483648" marR="-2147483648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00">
                          <a:effectLst/>
                        </a:rPr>
                        <a:t> </a:t>
                      </a:r>
                      <a:endParaRPr lang="en-US" sz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-2147483648" marR="-2147483648" marT="0" marB="0" anchor="ctr"/>
                </a:tc>
                <a:extLst>
                  <a:ext uri="{0D108BD9-81ED-4DB2-BD59-A6C34878D82A}">
                    <a16:rowId xmlns:a16="http://schemas.microsoft.com/office/drawing/2014/main" val="425997497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">
                          <a:effectLst/>
                        </a:rPr>
                        <a:t>Urban non-teaching</a:t>
                      </a:r>
                      <a:endParaRPr lang="en-US" sz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-2147483648" marR="-2147483648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">
                          <a:effectLst/>
                        </a:rPr>
                        <a:t>29.81</a:t>
                      </a:r>
                      <a:endParaRPr lang="en-US" sz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-2147483648" marR="-2147483648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">
                          <a:effectLst/>
                        </a:rPr>
                        <a:t>8.14</a:t>
                      </a:r>
                      <a:endParaRPr lang="en-US" sz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-2147483648" marR="-2147483648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">
                          <a:effectLst/>
                        </a:rPr>
                        <a:t>23.14</a:t>
                      </a:r>
                      <a:endParaRPr lang="en-US" sz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-2147483648" marR="-2147483648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">
                          <a:effectLst/>
                        </a:rPr>
                        <a:t>28.05</a:t>
                      </a:r>
                      <a:endParaRPr lang="en-US" sz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-2147483648" marR="-2147483648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">
                          <a:effectLst/>
                        </a:rPr>
                        <a:t>31.53</a:t>
                      </a:r>
                      <a:endParaRPr lang="en-US" sz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-2147483648" marR="-2147483648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00">
                          <a:effectLst/>
                        </a:rPr>
                        <a:t> </a:t>
                      </a:r>
                      <a:endParaRPr lang="en-US" sz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-2147483648" marR="-2147483648" marT="0" marB="0" anchor="ctr"/>
                </a:tc>
                <a:extLst>
                  <a:ext uri="{0D108BD9-81ED-4DB2-BD59-A6C34878D82A}">
                    <a16:rowId xmlns:a16="http://schemas.microsoft.com/office/drawing/2014/main" val="215971682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">
                          <a:effectLst/>
                        </a:rPr>
                        <a:t>Urban teaching</a:t>
                      </a:r>
                      <a:endParaRPr lang="en-US" sz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-2147483648" marR="-2147483648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">
                          <a:effectLst/>
                        </a:rPr>
                        <a:t>60.78</a:t>
                      </a:r>
                      <a:endParaRPr lang="en-US" sz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-2147483648" marR="-2147483648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">
                          <a:effectLst/>
                        </a:rPr>
                        <a:t>89.70</a:t>
                      </a:r>
                      <a:endParaRPr lang="en-US" sz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-2147483648" marR="-2147483648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">
                          <a:effectLst/>
                        </a:rPr>
                        <a:t>71.80</a:t>
                      </a:r>
                      <a:endParaRPr lang="en-US" sz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-2147483648" marR="-2147483648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">
                          <a:effectLst/>
                        </a:rPr>
                        <a:t>64.61</a:t>
                      </a:r>
                      <a:endParaRPr lang="en-US" sz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-2147483648" marR="-2147483648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">
                          <a:effectLst/>
                        </a:rPr>
                        <a:t>57.44</a:t>
                      </a:r>
                      <a:endParaRPr lang="en-US" sz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-2147483648" marR="-2147483648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00">
                          <a:effectLst/>
                        </a:rPr>
                        <a:t> </a:t>
                      </a:r>
                      <a:endParaRPr lang="en-US" sz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-2147483648" marR="-2147483648" marT="0" marB="0" anchor="ctr"/>
                </a:tc>
                <a:extLst>
                  <a:ext uri="{0D108BD9-81ED-4DB2-BD59-A6C34878D82A}">
                    <a16:rowId xmlns:a16="http://schemas.microsoft.com/office/drawing/2014/main" val="209958621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">
                          <a:effectLst/>
                        </a:rPr>
                        <a:t>Missing</a:t>
                      </a:r>
                      <a:endParaRPr lang="en-US" sz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-2147483648" marR="-2147483648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">
                          <a:effectLst/>
                        </a:rPr>
                        <a:t>0.24</a:t>
                      </a:r>
                      <a:endParaRPr lang="en-US" sz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-2147483648" marR="-2147483648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">
                          <a:effectLst/>
                        </a:rPr>
                        <a:t> </a:t>
                      </a:r>
                      <a:endParaRPr lang="en-US" sz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-2147483648" marR="-2147483648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">
                          <a:effectLst/>
                        </a:rPr>
                        <a:t>0.09</a:t>
                      </a:r>
                      <a:endParaRPr lang="en-US" sz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-2147483648" marR="-2147483648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">
                          <a:effectLst/>
                        </a:rPr>
                        <a:t>0.24</a:t>
                      </a:r>
                      <a:endParaRPr lang="en-US" sz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-2147483648" marR="-2147483648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">
                          <a:effectLst/>
                        </a:rPr>
                        <a:t>0.25</a:t>
                      </a:r>
                      <a:endParaRPr lang="en-US" sz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-2147483648" marR="-2147483648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00">
                          <a:effectLst/>
                        </a:rPr>
                        <a:t> </a:t>
                      </a:r>
                      <a:endParaRPr lang="en-US" sz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-2147483648" marR="-2147483648" marT="0" marB="0" anchor="ctr"/>
                </a:tc>
                <a:extLst>
                  <a:ext uri="{0D108BD9-81ED-4DB2-BD59-A6C34878D82A}">
                    <a16:rowId xmlns:a16="http://schemas.microsoft.com/office/drawing/2014/main" val="2984991653"/>
                  </a:ext>
                </a:extLst>
              </a:tr>
              <a:tr h="0">
                <a:tc gridSpan="6"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">
                          <a:effectLst/>
                        </a:rPr>
                        <a:t>Presence or absence of LN **</a:t>
                      </a:r>
                      <a:endParaRPr lang="en-US" sz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-2147483648" marR="-2147483648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00">
                          <a:effectLst/>
                        </a:rPr>
                        <a:t> </a:t>
                      </a:r>
                      <a:endParaRPr lang="en-US" sz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-2147483648" marR="-2147483648" marT="0" marB="0" anchor="ctr"/>
                </a:tc>
                <a:extLst>
                  <a:ext uri="{0D108BD9-81ED-4DB2-BD59-A6C34878D82A}">
                    <a16:rowId xmlns:a16="http://schemas.microsoft.com/office/drawing/2014/main" val="351131073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">
                          <a:effectLst/>
                        </a:rPr>
                        <a:t>SLE with nephritis</a:t>
                      </a:r>
                      <a:endParaRPr lang="en-US" sz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-2147483648" marR="-2147483648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">
                          <a:effectLst/>
                        </a:rPr>
                        <a:t>13.63</a:t>
                      </a:r>
                      <a:endParaRPr lang="en-US" sz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-2147483648" marR="-2147483648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">
                          <a:effectLst/>
                        </a:rPr>
                        <a:t>61.05</a:t>
                      </a:r>
                      <a:endParaRPr lang="en-US" sz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-2147483648" marR="-2147483648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">
                          <a:effectLst/>
                        </a:rPr>
                        <a:t>41.05</a:t>
                      </a:r>
                      <a:endParaRPr lang="en-US" sz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-2147483648" marR="-2147483648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">
                          <a:effectLst/>
                        </a:rPr>
                        <a:t>21.20</a:t>
                      </a:r>
                      <a:endParaRPr lang="en-US" sz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-2147483648" marR="-2147483648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">
                          <a:effectLst/>
                        </a:rPr>
                        <a:t>6.91</a:t>
                      </a:r>
                      <a:endParaRPr lang="en-US" sz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-2147483648" marR="-2147483648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00">
                          <a:effectLst/>
                        </a:rPr>
                        <a:t> </a:t>
                      </a:r>
                      <a:endParaRPr lang="en-US" sz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-2147483648" marR="-2147483648" marT="0" marB="0" anchor="ctr"/>
                </a:tc>
                <a:extLst>
                  <a:ext uri="{0D108BD9-81ED-4DB2-BD59-A6C34878D82A}">
                    <a16:rowId xmlns:a16="http://schemas.microsoft.com/office/drawing/2014/main" val="25228298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">
                          <a:effectLst/>
                        </a:rPr>
                        <a:t>SLE without nephritis</a:t>
                      </a:r>
                      <a:endParaRPr lang="en-US" sz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-2147483648" marR="-2147483648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">
                          <a:effectLst/>
                        </a:rPr>
                        <a:t>86.37</a:t>
                      </a:r>
                      <a:endParaRPr lang="en-US" sz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-2147483648" marR="-2147483648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">
                          <a:effectLst/>
                        </a:rPr>
                        <a:t>38.95</a:t>
                      </a:r>
                      <a:endParaRPr lang="en-US" sz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-2147483648" marR="-2147483648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">
                          <a:effectLst/>
                        </a:rPr>
                        <a:t>58.95</a:t>
                      </a:r>
                      <a:endParaRPr lang="en-US" sz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-2147483648" marR="-2147483648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">
                          <a:effectLst/>
                        </a:rPr>
                        <a:t>78.80</a:t>
                      </a:r>
                      <a:endParaRPr lang="en-US" sz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-2147483648" marR="-2147483648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">
                          <a:effectLst/>
                        </a:rPr>
                        <a:t>93.09</a:t>
                      </a:r>
                      <a:endParaRPr lang="en-US" sz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-2147483648" marR="-2147483648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00">
                          <a:effectLst/>
                        </a:rPr>
                        <a:t> </a:t>
                      </a:r>
                      <a:endParaRPr lang="en-US" sz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-2147483648" marR="-2147483648" marT="0" marB="0" anchor="ctr"/>
                </a:tc>
                <a:extLst>
                  <a:ext uri="{0D108BD9-81ED-4DB2-BD59-A6C34878D82A}">
                    <a16:rowId xmlns:a16="http://schemas.microsoft.com/office/drawing/2014/main" val="297124259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">
                          <a:effectLst/>
                        </a:rPr>
                        <a:t>LOS: Mean (SE); Median, days</a:t>
                      </a:r>
                      <a:endParaRPr lang="en-US" sz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-2147483648" marR="-2147483648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">
                          <a:effectLst/>
                        </a:rPr>
                        <a:t>6.34 (0.04); 4</a:t>
                      </a:r>
                      <a:endParaRPr lang="en-US" sz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-2147483648" marR="-2147483648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">
                          <a:effectLst/>
                        </a:rPr>
                        <a:t>7.63 (1.10); 3</a:t>
                      </a:r>
                      <a:endParaRPr lang="en-US" sz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-2147483648" marR="-2147483648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">
                          <a:effectLst/>
                        </a:rPr>
                        <a:t>6.13 (0.16); 4</a:t>
                      </a:r>
                      <a:endParaRPr lang="en-US" sz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-2147483648" marR="-2147483648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">
                          <a:effectLst/>
                        </a:rPr>
                        <a:t>6.14 (0.06); 4</a:t>
                      </a:r>
                      <a:endParaRPr lang="en-US" sz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-2147483648" marR="-2147483648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">
                          <a:effectLst/>
                        </a:rPr>
                        <a:t>6.46 (0.04); 5</a:t>
                      </a:r>
                      <a:endParaRPr lang="en-US" sz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-2147483648" marR="-2147483648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00">
                          <a:effectLst/>
                        </a:rPr>
                        <a:t> </a:t>
                      </a:r>
                      <a:endParaRPr lang="en-US" sz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-2147483648" marR="-2147483648" marT="0" marB="0" anchor="ctr"/>
                </a:tc>
                <a:extLst>
                  <a:ext uri="{0D108BD9-81ED-4DB2-BD59-A6C34878D82A}">
                    <a16:rowId xmlns:a16="http://schemas.microsoft.com/office/drawing/2014/main" val="381749196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">
                          <a:effectLst/>
                        </a:rPr>
                        <a:t>LOS &gt; 3 days (%)</a:t>
                      </a:r>
                      <a:endParaRPr lang="en-US" sz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-2147483648" marR="-2147483648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">
                          <a:effectLst/>
                        </a:rPr>
                        <a:t>61.53</a:t>
                      </a:r>
                      <a:endParaRPr lang="en-US" sz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-2147483648" marR="-2147483648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">
                          <a:effectLst/>
                        </a:rPr>
                        <a:t>49.80</a:t>
                      </a:r>
                      <a:endParaRPr lang="en-US" sz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-2147483648" marR="-2147483648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">
                          <a:effectLst/>
                        </a:rPr>
                        <a:t>55.64</a:t>
                      </a:r>
                      <a:endParaRPr lang="en-US" sz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-2147483648" marR="-2147483648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">
                          <a:effectLst/>
                        </a:rPr>
                        <a:t>57.46</a:t>
                      </a:r>
                      <a:endParaRPr lang="en-US" sz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-2147483648" marR="-2147483648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">
                          <a:effectLst/>
                        </a:rPr>
                        <a:t>64.51</a:t>
                      </a:r>
                      <a:endParaRPr lang="en-US" sz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-2147483648" marR="-2147483648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00">
                          <a:effectLst/>
                        </a:rPr>
                        <a:t> </a:t>
                      </a:r>
                      <a:endParaRPr lang="en-US" sz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-2147483648" marR="-2147483648" marT="0" marB="0" anchor="ctr"/>
                </a:tc>
                <a:extLst>
                  <a:ext uri="{0D108BD9-81ED-4DB2-BD59-A6C34878D82A}">
                    <a16:rowId xmlns:a16="http://schemas.microsoft.com/office/drawing/2014/main" val="414884060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">
                          <a:effectLst/>
                        </a:rPr>
                        <a:t>Total Cost: Mean (SE); Median, $</a:t>
                      </a:r>
                      <a:endParaRPr lang="en-US" sz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-2147483648" marR="-2147483648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">
                          <a:effectLst/>
                        </a:rPr>
                        <a:t>14387 (128); 8346</a:t>
                      </a:r>
                      <a:endParaRPr lang="en-US" sz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-2147483648" marR="-2147483648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">
                          <a:effectLst/>
                        </a:rPr>
                        <a:t>31328 (8120); 7710</a:t>
                      </a:r>
                      <a:endParaRPr lang="en-US" sz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-2147483648" marR="-2147483648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">
                          <a:effectLst/>
                        </a:rPr>
                        <a:t>15408 (776); 7837</a:t>
                      </a:r>
                      <a:endParaRPr lang="en-US" sz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-2147483648" marR="-2147483648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">
                          <a:effectLst/>
                        </a:rPr>
                        <a:t>14270 (198); 7909</a:t>
                      </a:r>
                      <a:endParaRPr lang="en-US" sz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-2147483648" marR="-2147483648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">
                          <a:effectLst/>
                        </a:rPr>
                        <a:t>14244 (128); 8656</a:t>
                      </a:r>
                      <a:endParaRPr lang="en-US" sz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-2147483648" marR="-2147483648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00">
                          <a:effectLst/>
                        </a:rPr>
                        <a:t> </a:t>
                      </a:r>
                      <a:endParaRPr lang="en-US" sz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-2147483648" marR="-2147483648" marT="0" marB="0" anchor="ctr"/>
                </a:tc>
                <a:extLst>
                  <a:ext uri="{0D108BD9-81ED-4DB2-BD59-A6C34878D82A}">
                    <a16:rowId xmlns:a16="http://schemas.microsoft.com/office/drawing/2014/main" val="786771222"/>
                  </a:ext>
                </a:extLst>
              </a:tr>
              <a:tr h="0">
                <a:tc gridSpan="6"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">
                          <a:effectLst/>
                        </a:rPr>
                        <a:t>Discharge Destination (%)</a:t>
                      </a:r>
                      <a:endParaRPr lang="en-US" sz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-2147483648" marR="-2147483648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00">
                          <a:effectLst/>
                        </a:rPr>
                        <a:t> </a:t>
                      </a:r>
                      <a:endParaRPr lang="en-US" sz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-2147483648" marR="-2147483648" marT="0" marB="0" anchor="ctr"/>
                </a:tc>
                <a:extLst>
                  <a:ext uri="{0D108BD9-81ED-4DB2-BD59-A6C34878D82A}">
                    <a16:rowId xmlns:a16="http://schemas.microsoft.com/office/drawing/2014/main" val="252053903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">
                          <a:effectLst/>
                        </a:rPr>
                        <a:t>Routine (home)</a:t>
                      </a:r>
                      <a:endParaRPr lang="en-US" sz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-2147483648" marR="-2147483648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">
                          <a:effectLst/>
                        </a:rPr>
                        <a:t>59.46</a:t>
                      </a:r>
                      <a:endParaRPr lang="en-US" sz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-2147483648" marR="-2147483648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">
                          <a:effectLst/>
                        </a:rPr>
                        <a:t>89.36</a:t>
                      </a:r>
                      <a:endParaRPr lang="en-US" sz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-2147483648" marR="-2147483648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">
                          <a:effectLst/>
                        </a:rPr>
                        <a:t>80.33</a:t>
                      </a:r>
                      <a:endParaRPr lang="en-US" sz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-2147483648" marR="-2147483648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">
                          <a:effectLst/>
                        </a:rPr>
                        <a:t>72.77</a:t>
                      </a:r>
                      <a:endParaRPr lang="en-US" sz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-2147483648" marR="-2147483648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">
                          <a:effectLst/>
                        </a:rPr>
                        <a:t>49.67</a:t>
                      </a:r>
                      <a:endParaRPr lang="en-US" sz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-2147483648" marR="-2147483648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00">
                          <a:effectLst/>
                        </a:rPr>
                        <a:t> </a:t>
                      </a:r>
                      <a:endParaRPr lang="en-US" sz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-2147483648" marR="-2147483648" marT="0" marB="0" anchor="ctr"/>
                </a:tc>
                <a:extLst>
                  <a:ext uri="{0D108BD9-81ED-4DB2-BD59-A6C34878D82A}">
                    <a16:rowId xmlns:a16="http://schemas.microsoft.com/office/drawing/2014/main" val="408451147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">
                          <a:effectLst/>
                        </a:rPr>
                        <a:t>Non-routine</a:t>
                      </a:r>
                      <a:endParaRPr lang="en-US" sz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-2147483648" marR="-2147483648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">
                          <a:effectLst/>
                        </a:rPr>
                        <a:t>36.20</a:t>
                      </a:r>
                      <a:endParaRPr lang="en-US" sz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-2147483648" marR="-2147483648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">
                          <a:effectLst/>
                        </a:rPr>
                        <a:t>10.28</a:t>
                      </a:r>
                      <a:endParaRPr lang="en-US" sz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-2147483648" marR="-2147483648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">
                          <a:effectLst/>
                        </a:rPr>
                        <a:t>17.88</a:t>
                      </a:r>
                      <a:endParaRPr lang="en-US" sz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-2147483648" marR="-2147483648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">
                          <a:effectLst/>
                        </a:rPr>
                        <a:t>24.61</a:t>
                      </a:r>
                      <a:endParaRPr lang="en-US" sz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-2147483648" marR="-2147483648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">
                          <a:effectLst/>
                        </a:rPr>
                        <a:t>44.73</a:t>
                      </a:r>
                      <a:endParaRPr lang="en-US" sz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-2147483648" marR="-2147483648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00">
                          <a:effectLst/>
                        </a:rPr>
                        <a:t> </a:t>
                      </a:r>
                      <a:endParaRPr lang="en-US" sz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-2147483648" marR="-2147483648" marT="0" marB="0" anchor="ctr"/>
                </a:tc>
                <a:extLst>
                  <a:ext uri="{0D108BD9-81ED-4DB2-BD59-A6C34878D82A}">
                    <a16:rowId xmlns:a16="http://schemas.microsoft.com/office/drawing/2014/main" val="15971430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">
                          <a:effectLst/>
                        </a:rPr>
                        <a:t>Missing</a:t>
                      </a:r>
                      <a:endParaRPr lang="en-US" sz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-2147483648" marR="-2147483648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">
                          <a:effectLst/>
                        </a:rPr>
                        <a:t>4.34</a:t>
                      </a:r>
                      <a:endParaRPr lang="en-US" sz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-2147483648" marR="-2147483648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">
                          <a:effectLst/>
                        </a:rPr>
                        <a:t>0.36</a:t>
                      </a:r>
                      <a:endParaRPr lang="en-US" sz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-2147483648" marR="-2147483648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">
                          <a:effectLst/>
                        </a:rPr>
                        <a:t>1.79</a:t>
                      </a:r>
                      <a:endParaRPr lang="en-US" sz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-2147483648" marR="-2147483648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">
                          <a:effectLst/>
                        </a:rPr>
                        <a:t>2.62</a:t>
                      </a:r>
                      <a:endParaRPr lang="en-US" sz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-2147483648" marR="-2147483648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">
                          <a:effectLst/>
                        </a:rPr>
                        <a:t>5.60</a:t>
                      </a:r>
                      <a:endParaRPr lang="en-US" sz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-2147483648" marR="-2147483648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00">
                          <a:effectLst/>
                        </a:rPr>
                        <a:t> </a:t>
                      </a:r>
                      <a:endParaRPr lang="en-US" sz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-2147483648" marR="-2147483648" marT="0" marB="0" anchor="ctr"/>
                </a:tc>
                <a:extLst>
                  <a:ext uri="{0D108BD9-81ED-4DB2-BD59-A6C34878D82A}">
                    <a16:rowId xmlns:a16="http://schemas.microsoft.com/office/drawing/2014/main" val="299060848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">
                          <a:effectLst/>
                        </a:rPr>
                        <a:t>Died during hospitalization (%)</a:t>
                      </a:r>
                      <a:endParaRPr lang="en-US" sz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-2147483648" marR="-2147483648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">
                          <a:effectLst/>
                        </a:rPr>
                        <a:t>4.27</a:t>
                      </a:r>
                      <a:endParaRPr lang="en-US" sz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-2147483648" marR="-2147483648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">
                          <a:effectLst/>
                        </a:rPr>
                        <a:t>0.36</a:t>
                      </a:r>
                      <a:endParaRPr lang="en-US" sz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-2147483648" marR="-2147483648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">
                          <a:effectLst/>
                        </a:rPr>
                        <a:t>1.75</a:t>
                      </a:r>
                      <a:endParaRPr lang="en-US" sz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-2147483648" marR="-2147483648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">
                          <a:effectLst/>
                        </a:rPr>
                        <a:t>2.54</a:t>
                      </a:r>
                      <a:endParaRPr lang="en-US" sz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-2147483648" marR="-2147483648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">
                          <a:effectLst/>
                        </a:rPr>
                        <a:t>5.54</a:t>
                      </a:r>
                      <a:endParaRPr lang="en-US" sz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-2147483648" marR="-2147483648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00">
                          <a:effectLst/>
                        </a:rPr>
                        <a:t> </a:t>
                      </a:r>
                      <a:endParaRPr lang="en-US" sz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-2147483648" marR="-2147483648" marT="0" marB="0" anchor="ctr"/>
                </a:tc>
                <a:extLst>
                  <a:ext uri="{0D108BD9-81ED-4DB2-BD59-A6C34878D82A}">
                    <a16:rowId xmlns:a16="http://schemas.microsoft.com/office/drawing/2014/main" val="4222012505"/>
                  </a:ext>
                </a:extLst>
              </a:tr>
            </a:tbl>
          </a:graphicData>
        </a:graphic>
      </p:graphicFrame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5A4AD741-8D9A-4040-9428-ED9D05AF449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85087662"/>
              </p:ext>
            </p:extLst>
          </p:nvPr>
        </p:nvGraphicFramePr>
        <p:xfrm>
          <a:off x="486082" y="1825626"/>
          <a:ext cx="8515044" cy="4419673"/>
        </p:xfrm>
        <a:graphic>
          <a:graphicData uri="http://schemas.openxmlformats.org/drawingml/2006/table">
            <a:tbl>
              <a:tblPr firstRow="1" firstCol="1" bandRow="1">
                <a:tableStyleId>{3B4B98B0-60AC-42C2-AFA5-B58CD77FA1E5}</a:tableStyleId>
              </a:tblPr>
              <a:tblGrid>
                <a:gridCol w="1157681">
                  <a:extLst>
                    <a:ext uri="{9D8B030D-6E8A-4147-A177-3AD203B41FA5}">
                      <a16:colId xmlns:a16="http://schemas.microsoft.com/office/drawing/2014/main" val="3704628997"/>
                    </a:ext>
                  </a:extLst>
                </a:gridCol>
                <a:gridCol w="1219410">
                  <a:extLst>
                    <a:ext uri="{9D8B030D-6E8A-4147-A177-3AD203B41FA5}">
                      <a16:colId xmlns:a16="http://schemas.microsoft.com/office/drawing/2014/main" val="3122067179"/>
                    </a:ext>
                  </a:extLst>
                </a:gridCol>
                <a:gridCol w="1109655">
                  <a:extLst>
                    <a:ext uri="{9D8B030D-6E8A-4147-A177-3AD203B41FA5}">
                      <a16:colId xmlns:a16="http://schemas.microsoft.com/office/drawing/2014/main" val="1578835442"/>
                    </a:ext>
                  </a:extLst>
                </a:gridCol>
                <a:gridCol w="1130836">
                  <a:extLst>
                    <a:ext uri="{9D8B030D-6E8A-4147-A177-3AD203B41FA5}">
                      <a16:colId xmlns:a16="http://schemas.microsoft.com/office/drawing/2014/main" val="1083384094"/>
                    </a:ext>
                  </a:extLst>
                </a:gridCol>
                <a:gridCol w="1232926">
                  <a:extLst>
                    <a:ext uri="{9D8B030D-6E8A-4147-A177-3AD203B41FA5}">
                      <a16:colId xmlns:a16="http://schemas.microsoft.com/office/drawing/2014/main" val="125919796"/>
                    </a:ext>
                  </a:extLst>
                </a:gridCol>
                <a:gridCol w="1092432">
                  <a:extLst>
                    <a:ext uri="{9D8B030D-6E8A-4147-A177-3AD203B41FA5}">
                      <a16:colId xmlns:a16="http://schemas.microsoft.com/office/drawing/2014/main" val="2807667183"/>
                    </a:ext>
                  </a:extLst>
                </a:gridCol>
                <a:gridCol w="1092432">
                  <a:extLst>
                    <a:ext uri="{9D8B030D-6E8A-4147-A177-3AD203B41FA5}">
                      <a16:colId xmlns:a16="http://schemas.microsoft.com/office/drawing/2014/main" val="3660112527"/>
                    </a:ext>
                  </a:extLst>
                </a:gridCol>
                <a:gridCol w="479672">
                  <a:extLst>
                    <a:ext uri="{9D8B030D-6E8A-4147-A177-3AD203B41FA5}">
                      <a16:colId xmlns:a16="http://schemas.microsoft.com/office/drawing/2014/main" val="22267671"/>
                    </a:ext>
                  </a:extLst>
                </a:gridCol>
              </a:tblGrid>
              <a:tr h="254735"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dirty="0">
                          <a:solidFill>
                            <a:srgbClr val="FF0000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Age Categories </a:t>
                      </a:r>
                    </a:p>
                  </a:txBody>
                  <a:tcPr marL="36062" marR="36062" marT="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A8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rgbClr val="FF0000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Adolescents </a:t>
                      </a:r>
                    </a:p>
                  </a:txBody>
                  <a:tcPr marL="36062" marR="36062" marT="0" marB="0" anchor="ctr"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A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FF0000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Young Adults </a:t>
                      </a:r>
                    </a:p>
                  </a:txBody>
                  <a:tcPr marL="36062" marR="36062" marT="0" marB="0" anchor="ctr"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A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FF0000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Late Adults </a:t>
                      </a:r>
                    </a:p>
                  </a:txBody>
                  <a:tcPr marL="36062" marR="36062" marT="0" marB="0" anchor="ctr"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A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FF0000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Older Adults </a:t>
                      </a:r>
                    </a:p>
                  </a:txBody>
                  <a:tcPr marL="36062" marR="36062" marT="0" marB="0" anchor="ctr"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A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rgbClr val="FF0000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Overall</a:t>
                      </a:r>
                    </a:p>
                  </a:txBody>
                  <a:tcPr marL="36062" marR="36062" marT="0" marB="0" anchor="ctr"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A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i="1" dirty="0">
                          <a:solidFill>
                            <a:srgbClr val="FF0000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p value</a:t>
                      </a:r>
                    </a:p>
                  </a:txBody>
                  <a:tcPr marL="36062" marR="36062" marT="0" marB="0" anchor="ctr"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A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6919165"/>
                  </a:ext>
                </a:extLst>
              </a:tr>
              <a:tr h="254735"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dirty="0">
                          <a:solidFill>
                            <a:srgbClr val="D60093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Infection-related hospitalizations</a:t>
                      </a:r>
                      <a:endParaRPr lang="en-US" sz="1000" b="1" dirty="0">
                        <a:solidFill>
                          <a:srgbClr val="D60093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6062" marR="36062" marT="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A8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b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73152" marR="36062" marT="0" marB="0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1" kern="1200" dirty="0">
                          <a:solidFill>
                            <a:srgbClr val="D60093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1470 (14.72)</a:t>
                      </a:r>
                    </a:p>
                  </a:txBody>
                  <a:tcPr marL="36062" marR="3606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A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1" kern="1200" dirty="0">
                          <a:solidFill>
                            <a:srgbClr val="D60093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12,487  (17.11)</a:t>
                      </a:r>
                    </a:p>
                  </a:txBody>
                  <a:tcPr marL="36062" marR="36062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A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1" kern="1200" dirty="0">
                          <a:solidFill>
                            <a:srgbClr val="D60093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105,949 (16.36)</a:t>
                      </a:r>
                    </a:p>
                  </a:txBody>
                  <a:tcPr marL="36062" marR="36062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A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1" kern="1200" dirty="0">
                          <a:solidFill>
                            <a:srgbClr val="D60093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177,139 (16.55)</a:t>
                      </a:r>
                    </a:p>
                  </a:txBody>
                  <a:tcPr marL="36062" marR="36062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A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1" dirty="0">
                          <a:solidFill>
                            <a:srgbClr val="D60093"/>
                          </a:solidFill>
                          <a:latin typeface="+mn-lt"/>
                          <a:cs typeface="Arial" panose="020B0604020202020204" pitchFamily="34" charset="0"/>
                        </a:rPr>
                        <a:t>279045 (17.15)</a:t>
                      </a:r>
                    </a:p>
                  </a:txBody>
                  <a:tcPr marL="36062" marR="36062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A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000" b="1" dirty="0">
                        <a:solidFill>
                          <a:srgbClr val="D60093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36062" marR="36062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A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83228326"/>
                  </a:ext>
                </a:extLst>
              </a:tr>
              <a:tr h="144704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Sex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(%)</a:t>
                      </a:r>
                    </a:p>
                  </a:txBody>
                  <a:tcPr marL="36062" marR="36062" marT="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Male </a:t>
                      </a:r>
                      <a:endParaRPr lang="en-US" sz="1000" b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73152" marR="36062" marT="0" marB="0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17.4</a:t>
                      </a:r>
                    </a:p>
                  </a:txBody>
                  <a:tcPr marL="36062" marR="36062" marT="0" marB="0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12.9</a:t>
                      </a:r>
                    </a:p>
                  </a:txBody>
                  <a:tcPr marL="36062" marR="36062" marT="0" marB="0"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10.1</a:t>
                      </a:r>
                    </a:p>
                  </a:txBody>
                  <a:tcPr marL="36062" marR="36062" marT="0" marB="0"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11.7</a:t>
                      </a:r>
                    </a:p>
                  </a:txBody>
                  <a:tcPr marL="36062" marR="36062" marT="0" marB="0"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11.2</a:t>
                      </a:r>
                    </a:p>
                  </a:txBody>
                  <a:tcPr marL="36062" marR="36062" marT="0" marB="0"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2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0" dirty="0"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&lt;0.001</a:t>
                      </a:r>
                      <a:endParaRPr lang="en-US" sz="10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6062" marR="36062" marT="0" marB="0"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48478258"/>
                  </a:ext>
                </a:extLst>
              </a:tr>
              <a:tr h="151426">
                <a:tc vMerge="1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b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6062" marR="36062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Female</a:t>
                      </a:r>
                      <a:endParaRPr lang="en-US" sz="1000" b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73152" marR="36062" marT="0" marB="0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82.6</a:t>
                      </a:r>
                    </a:p>
                  </a:txBody>
                  <a:tcPr marL="36062" marR="36062" marT="0" marB="0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87.1</a:t>
                      </a:r>
                    </a:p>
                  </a:txBody>
                  <a:tcPr marL="36062" marR="36062" marT="0" marB="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89.9</a:t>
                      </a:r>
                    </a:p>
                  </a:txBody>
                  <a:tcPr marL="36062" marR="36062" marT="0" marB="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88.3</a:t>
                      </a:r>
                    </a:p>
                  </a:txBody>
                  <a:tcPr marL="36062" marR="36062" marT="0" marB="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88.8</a:t>
                      </a:r>
                    </a:p>
                  </a:txBody>
                  <a:tcPr marL="36062" marR="36062" marT="0" marB="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6062" marR="36062" marT="0" marB="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5284660"/>
                  </a:ext>
                </a:extLst>
              </a:tr>
              <a:tr h="144704">
                <a:tc rowSpan="6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dirty="0"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Race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dirty="0"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(%)</a:t>
                      </a: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6062" marR="36062" marT="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dirty="0"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White</a:t>
                      </a:r>
                      <a:endParaRPr lang="en-US" sz="10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73152" marR="36062" marT="0" marB="0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20</a:t>
                      </a:r>
                    </a:p>
                  </a:txBody>
                  <a:tcPr marL="36062" marR="36062" marT="0" marB="0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20.1</a:t>
                      </a:r>
                    </a:p>
                  </a:txBody>
                  <a:tcPr marL="36062" marR="36062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38</a:t>
                      </a:r>
                    </a:p>
                  </a:txBody>
                  <a:tcPr marL="36062" marR="36062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61.8</a:t>
                      </a:r>
                    </a:p>
                  </a:txBody>
                  <a:tcPr marL="36062" marR="36062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51.3</a:t>
                      </a:r>
                    </a:p>
                  </a:txBody>
                  <a:tcPr marL="36062" marR="36062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rowSpan="6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0" dirty="0"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&lt;0.001</a:t>
                      </a: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6062" marR="36062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77975553"/>
                  </a:ext>
                </a:extLst>
              </a:tr>
              <a:tr h="144704">
                <a:tc vMerge="1"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b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6062" marR="36062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Black</a:t>
                      </a:r>
                      <a:endParaRPr lang="en-US" sz="1000" b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73152" marR="36062" marT="0" marB="0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30.2</a:t>
                      </a:r>
                    </a:p>
                  </a:txBody>
                  <a:tcPr marL="36062" marR="36062" marT="0" marB="0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43.5</a:t>
                      </a:r>
                    </a:p>
                  </a:txBody>
                  <a:tcPr marL="36062" marR="36062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34.2</a:t>
                      </a:r>
                    </a:p>
                  </a:txBody>
                  <a:tcPr marL="36062" marR="36062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19.9</a:t>
                      </a:r>
                    </a:p>
                  </a:txBody>
                  <a:tcPr marL="36062" marR="36062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26.1</a:t>
                      </a:r>
                    </a:p>
                  </a:txBody>
                  <a:tcPr marL="36062" marR="36062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6062" marR="36062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85752011"/>
                  </a:ext>
                </a:extLst>
              </a:tr>
              <a:tr h="144704">
                <a:tc vMerge="1"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b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6062" marR="36062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dirty="0"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Hispanic</a:t>
                      </a:r>
                      <a:endParaRPr lang="en-US" sz="10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73152" marR="36062" marT="0" marB="0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27.2</a:t>
                      </a:r>
                    </a:p>
                  </a:txBody>
                  <a:tcPr marL="36062" marR="36062" marT="0" marB="0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23.3</a:t>
                      </a:r>
                    </a:p>
                  </a:txBody>
                  <a:tcPr marL="36062" marR="36062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17.3</a:t>
                      </a:r>
                    </a:p>
                  </a:txBody>
                  <a:tcPr marL="36062" marR="36062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9.7</a:t>
                      </a:r>
                    </a:p>
                  </a:txBody>
                  <a:tcPr marL="36062" marR="36062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13.1</a:t>
                      </a:r>
                    </a:p>
                  </a:txBody>
                  <a:tcPr marL="36062" marR="36062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6062" marR="36062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40421357"/>
                  </a:ext>
                </a:extLst>
              </a:tr>
              <a:tr h="144704">
                <a:tc vMerge="1"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b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6062" marR="36062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dirty="0"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Asian/PI</a:t>
                      </a:r>
                      <a:endParaRPr lang="en-US" sz="10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73152" marR="36062" marT="0" marB="0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7.7</a:t>
                      </a:r>
                    </a:p>
                  </a:txBody>
                  <a:tcPr marL="36062" marR="36062" marT="0" marB="0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4.7</a:t>
                      </a:r>
                    </a:p>
                  </a:txBody>
                  <a:tcPr marL="36062" marR="36062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2.7</a:t>
                      </a:r>
                    </a:p>
                  </a:txBody>
                  <a:tcPr marL="36062" marR="36062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1.9</a:t>
                      </a:r>
                    </a:p>
                  </a:txBody>
                  <a:tcPr marL="36062" marR="36062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2.4</a:t>
                      </a:r>
                    </a:p>
                  </a:txBody>
                  <a:tcPr marL="36062" marR="36062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6062" marR="36062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99232194"/>
                  </a:ext>
                </a:extLst>
              </a:tr>
              <a:tr h="144704">
                <a:tc vMerge="1"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b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6062" marR="36062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Other</a:t>
                      </a:r>
                      <a:endParaRPr lang="en-US" sz="1000" b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73152" marR="36062" marT="0" marB="0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7.9</a:t>
                      </a:r>
                    </a:p>
                  </a:txBody>
                  <a:tcPr marL="36062" marR="36062" marT="0" marB="0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4.4</a:t>
                      </a:r>
                    </a:p>
                  </a:txBody>
                  <a:tcPr marL="36062" marR="36062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4.1</a:t>
                      </a:r>
                    </a:p>
                  </a:txBody>
                  <a:tcPr marL="36062" marR="36062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2.9</a:t>
                      </a:r>
                    </a:p>
                  </a:txBody>
                  <a:tcPr marL="36062" marR="36062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3.4</a:t>
                      </a:r>
                    </a:p>
                  </a:txBody>
                  <a:tcPr marL="36062" marR="36062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6062" marR="36062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00978117"/>
                  </a:ext>
                </a:extLst>
              </a:tr>
              <a:tr h="144704">
                <a:tc vMerge="1"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b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6062" marR="36062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Missing</a:t>
                      </a:r>
                      <a:endParaRPr lang="en-US" sz="1000" b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73152" marR="36062" marT="0" marB="0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7</a:t>
                      </a:r>
                    </a:p>
                  </a:txBody>
                  <a:tcPr marL="36062" marR="36062" marT="0" marB="0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4</a:t>
                      </a:r>
                    </a:p>
                  </a:txBody>
                  <a:tcPr marL="36062" marR="36062" marT="0" marB="0"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3.7</a:t>
                      </a:r>
                    </a:p>
                  </a:txBody>
                  <a:tcPr marL="36062" marR="36062" marT="0" marB="0"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3.8</a:t>
                      </a:r>
                    </a:p>
                  </a:txBody>
                  <a:tcPr marL="36062" marR="36062" marT="0" marB="0"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3.7</a:t>
                      </a:r>
                    </a:p>
                  </a:txBody>
                  <a:tcPr marL="36062" marR="36062" marT="0" marB="0"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6062" marR="36062" marT="0" marB="0"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6234176"/>
                  </a:ext>
                </a:extLst>
              </a:tr>
              <a:tr h="144704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Deyo-Charlson score (%)</a:t>
                      </a:r>
                      <a:endParaRPr lang="en-US" sz="100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6062" marR="36062" marT="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1</a:t>
                      </a:r>
                      <a:endParaRPr lang="en-US" sz="10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73152" marR="36062" marT="0" marB="0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66.4</a:t>
                      </a:r>
                    </a:p>
                  </a:txBody>
                  <a:tcPr marL="36062" marR="36062" marT="0" marB="0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47.8</a:t>
                      </a:r>
                    </a:p>
                  </a:txBody>
                  <a:tcPr marL="36062" marR="36062" marT="0" marB="0"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38.4</a:t>
                      </a:r>
                    </a:p>
                  </a:txBody>
                  <a:tcPr marL="36062" marR="36062" marT="0" marB="0"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21.8</a:t>
                      </a:r>
                    </a:p>
                  </a:txBody>
                  <a:tcPr marL="36062" marR="36062" marT="0" marB="0"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29</a:t>
                      </a:r>
                    </a:p>
                  </a:txBody>
                  <a:tcPr marL="36062" marR="36062" marT="0" marB="0"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2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0" dirty="0"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&lt;0.001</a:t>
                      </a: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6062" marR="36062" marT="0" marB="0"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86613353"/>
                  </a:ext>
                </a:extLst>
              </a:tr>
              <a:tr h="151426">
                <a:tc vMerge="1"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6062" marR="36062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≥2</a:t>
                      </a:r>
                      <a:endParaRPr lang="en-US" sz="10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73152" marR="36062" marT="0" marB="0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33.6</a:t>
                      </a:r>
                    </a:p>
                  </a:txBody>
                  <a:tcPr marL="36062" marR="36062" marT="0" marB="0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52.2</a:t>
                      </a:r>
                    </a:p>
                  </a:txBody>
                  <a:tcPr marL="36062" marR="36062" marT="0" marB="0"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61.6</a:t>
                      </a:r>
                    </a:p>
                  </a:txBody>
                  <a:tcPr marL="36062" marR="36062" marT="0" marB="0"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78.2</a:t>
                      </a:r>
                    </a:p>
                  </a:txBody>
                  <a:tcPr marL="36062" marR="36062" marT="0" marB="0"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71</a:t>
                      </a:r>
                    </a:p>
                  </a:txBody>
                  <a:tcPr marL="36062" marR="36062" marT="0" marB="0"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6062" marR="36062" marT="0" marB="0"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58294278"/>
                  </a:ext>
                </a:extLst>
              </a:tr>
              <a:tr h="144704">
                <a:tc rowSpan="5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dirty="0"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Income Percentiles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dirty="0"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(%)</a:t>
                      </a: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6062" marR="36062" marT="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dirty="0"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0-25</a:t>
                      </a:r>
                      <a:r>
                        <a:rPr lang="en-US" sz="1000" b="0" baseline="30000" dirty="0"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th</a:t>
                      </a:r>
                      <a:endParaRPr lang="en-US" sz="10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73152" marR="36062" marT="0" marB="0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36</a:t>
                      </a:r>
                    </a:p>
                  </a:txBody>
                  <a:tcPr marL="36062" marR="36062" marT="0" marB="0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41.2</a:t>
                      </a:r>
                    </a:p>
                  </a:txBody>
                  <a:tcPr marL="36062" marR="36062" marT="0" marB="0"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37.1</a:t>
                      </a:r>
                    </a:p>
                  </a:txBody>
                  <a:tcPr marL="36062" marR="36062" marT="0" marB="0"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31.8</a:t>
                      </a:r>
                    </a:p>
                  </a:txBody>
                  <a:tcPr marL="36062" marR="36062" marT="0" marB="0"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34.1</a:t>
                      </a:r>
                    </a:p>
                  </a:txBody>
                  <a:tcPr marL="36062" marR="36062" marT="0" marB="0"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rowSpan="5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0" dirty="0"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&lt;0.001</a:t>
                      </a: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6062" marR="36062" marT="0" marB="0"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30327987"/>
                  </a:ext>
                </a:extLst>
              </a:tr>
              <a:tr h="144704">
                <a:tc vMerge="1"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b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6062" marR="36062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dirty="0"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25-50</a:t>
                      </a:r>
                      <a:r>
                        <a:rPr lang="en-US" sz="1000" b="0" baseline="30000" dirty="0"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th</a:t>
                      </a:r>
                      <a:endParaRPr lang="en-US" sz="10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73152" marR="36062" marT="0" marB="0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22.2</a:t>
                      </a:r>
                    </a:p>
                  </a:txBody>
                  <a:tcPr marL="36062" marR="36062" marT="0" marB="0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24</a:t>
                      </a:r>
                    </a:p>
                  </a:txBody>
                  <a:tcPr marL="36062" marR="36062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24.2</a:t>
                      </a:r>
                    </a:p>
                  </a:txBody>
                  <a:tcPr marL="36062" marR="36062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24.8</a:t>
                      </a:r>
                    </a:p>
                  </a:txBody>
                  <a:tcPr marL="36062" marR="36062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24.6</a:t>
                      </a:r>
                    </a:p>
                  </a:txBody>
                  <a:tcPr marL="36062" marR="36062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6062" marR="36062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27655980"/>
                  </a:ext>
                </a:extLst>
              </a:tr>
              <a:tr h="144704">
                <a:tc vMerge="1"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b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6062" marR="36062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dirty="0"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50-75</a:t>
                      </a:r>
                      <a:r>
                        <a:rPr lang="en-US" sz="1000" b="0" baseline="30000" dirty="0"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th</a:t>
                      </a:r>
                      <a:endParaRPr lang="en-US" sz="10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73152" marR="36062" marT="0" marB="0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22.7</a:t>
                      </a:r>
                    </a:p>
                  </a:txBody>
                  <a:tcPr marL="36062" marR="36062" marT="0" marB="0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19.1</a:t>
                      </a:r>
                    </a:p>
                  </a:txBody>
                  <a:tcPr marL="36062" marR="36062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21.3</a:t>
                      </a:r>
                    </a:p>
                  </a:txBody>
                  <a:tcPr marL="36062" marR="36062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22.7</a:t>
                      </a:r>
                    </a:p>
                  </a:txBody>
                  <a:tcPr marL="36062" marR="36062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22</a:t>
                      </a:r>
                    </a:p>
                  </a:txBody>
                  <a:tcPr marL="36062" marR="36062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6062" marR="36062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15900428"/>
                  </a:ext>
                </a:extLst>
              </a:tr>
              <a:tr h="144704">
                <a:tc vMerge="1"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b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6062" marR="36062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dirty="0"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75-100</a:t>
                      </a:r>
                      <a:r>
                        <a:rPr lang="en-US" sz="1000" b="0" baseline="30000" dirty="0"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th</a:t>
                      </a:r>
                      <a:endParaRPr lang="en-US" sz="10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73152" marR="36062" marT="0" marB="0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17</a:t>
                      </a:r>
                    </a:p>
                  </a:txBody>
                  <a:tcPr marL="36062" marR="36062" marT="0" marB="0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14.5</a:t>
                      </a:r>
                    </a:p>
                  </a:txBody>
                  <a:tcPr marL="36062" marR="36062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15.6</a:t>
                      </a:r>
                    </a:p>
                  </a:txBody>
                  <a:tcPr marL="36062" marR="36062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19</a:t>
                      </a:r>
                    </a:p>
                  </a:txBody>
                  <a:tcPr marL="36062" marR="36062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17.6</a:t>
                      </a:r>
                    </a:p>
                  </a:txBody>
                  <a:tcPr marL="36062" marR="36062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6062" marR="36062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1055064"/>
                  </a:ext>
                </a:extLst>
              </a:tr>
              <a:tr h="144704">
                <a:tc vMerge="1"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b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6062" marR="36062" marT="0" marB="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0"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Missing</a:t>
                      </a:r>
                      <a:endParaRPr lang="en-US" sz="1000" b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73152" marR="36062" marT="0" marB="0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2.1</a:t>
                      </a:r>
                    </a:p>
                  </a:txBody>
                  <a:tcPr marL="36062" marR="36062" marT="0" marB="0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1.2</a:t>
                      </a:r>
                    </a:p>
                  </a:txBody>
                  <a:tcPr marL="36062" marR="36062" marT="0" marB="0"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1.8</a:t>
                      </a:r>
                    </a:p>
                  </a:txBody>
                  <a:tcPr marL="36062" marR="36062" marT="0" marB="0"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1.7</a:t>
                      </a:r>
                    </a:p>
                  </a:txBody>
                  <a:tcPr marL="36062" marR="36062" marT="0" marB="0"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1.7</a:t>
                      </a:r>
                    </a:p>
                  </a:txBody>
                  <a:tcPr marL="36062" marR="36062" marT="0" marB="0"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6062" marR="36062" marT="0" marB="0"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24675277"/>
                  </a:ext>
                </a:extLst>
              </a:tr>
              <a:tr h="144704">
                <a:tc rowSpan="6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Insurance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(%)</a:t>
                      </a: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 b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6062" marR="36062" marT="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dirty="0"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Medicare</a:t>
                      </a:r>
                      <a:endParaRPr lang="en-US" sz="10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73152" marR="36062" marT="0" marB="0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3.7</a:t>
                      </a:r>
                    </a:p>
                  </a:txBody>
                  <a:tcPr marL="36062" marR="36062" marT="0" marB="0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13.6</a:t>
                      </a:r>
                    </a:p>
                  </a:txBody>
                  <a:tcPr marL="36062" marR="36062" marT="0" marB="0"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33</a:t>
                      </a:r>
                    </a:p>
                  </a:txBody>
                  <a:tcPr marL="36062" marR="36062" marT="0" marB="0"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67.4</a:t>
                      </a:r>
                    </a:p>
                  </a:txBody>
                  <a:tcPr marL="36062" marR="36062" marT="0" marB="0"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52.6</a:t>
                      </a:r>
                    </a:p>
                  </a:txBody>
                  <a:tcPr marL="36062" marR="36062" marT="0" marB="0"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2"/>
                    </a:solidFill>
                  </a:tcPr>
                </a:tc>
                <a:tc rowSpan="6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0" dirty="0"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&lt;0.001</a:t>
                      </a: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6062" marR="36062" marT="0" marB="0"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04287436"/>
                  </a:ext>
                </a:extLst>
              </a:tr>
              <a:tr h="144704">
                <a:tc vMerge="1"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b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6062" marR="36062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dirty="0"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Medicaid</a:t>
                      </a:r>
                      <a:endParaRPr lang="en-US" sz="10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73152" marR="36062" marT="0" marB="0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53.9</a:t>
                      </a:r>
                    </a:p>
                  </a:txBody>
                  <a:tcPr marL="36062" marR="36062" marT="0" marB="0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42.4</a:t>
                      </a:r>
                    </a:p>
                  </a:txBody>
                  <a:tcPr marL="36062" marR="36062" marT="0" marB="0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29.6</a:t>
                      </a:r>
                    </a:p>
                  </a:txBody>
                  <a:tcPr marL="36062" marR="36062" marT="0" marB="0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9.8</a:t>
                      </a:r>
                    </a:p>
                  </a:txBody>
                  <a:tcPr marL="36062" marR="36062" marT="0" marB="0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18.4</a:t>
                      </a:r>
                    </a:p>
                  </a:txBody>
                  <a:tcPr marL="36062" marR="36062" marT="0" marB="0">
                    <a:solidFill>
                      <a:schemeClr val="bg2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6062" marR="36062" marT="0" marB="0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71410349"/>
                  </a:ext>
                </a:extLst>
              </a:tr>
              <a:tr h="144704">
                <a:tc vMerge="1"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b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6062" marR="36062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dirty="0"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Private</a:t>
                      </a:r>
                      <a:endParaRPr lang="en-US" sz="10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73152" marR="36062" marT="0" marB="0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34.2</a:t>
                      </a:r>
                    </a:p>
                  </a:txBody>
                  <a:tcPr marL="36062" marR="36062" marT="0" marB="0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31.6</a:t>
                      </a:r>
                    </a:p>
                  </a:txBody>
                  <a:tcPr marL="36062" marR="36062" marT="0" marB="0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28.1</a:t>
                      </a:r>
                    </a:p>
                  </a:txBody>
                  <a:tcPr marL="36062" marR="36062" marT="0" marB="0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19.4</a:t>
                      </a:r>
                    </a:p>
                  </a:txBody>
                  <a:tcPr marL="36062" marR="36062" marT="0" marB="0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23.1</a:t>
                      </a:r>
                    </a:p>
                  </a:txBody>
                  <a:tcPr marL="36062" marR="36062" marT="0" marB="0">
                    <a:solidFill>
                      <a:schemeClr val="bg2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6062" marR="36062" marT="0" marB="0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46578100"/>
                  </a:ext>
                </a:extLst>
              </a:tr>
              <a:tr h="144704">
                <a:tc vMerge="1"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b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6062" marR="36062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dirty="0"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Self</a:t>
                      </a:r>
                      <a:endParaRPr lang="en-US" sz="10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73152" marR="36062" marT="0" marB="0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3.2</a:t>
                      </a:r>
                    </a:p>
                  </a:txBody>
                  <a:tcPr marL="36062" marR="36062" marT="0" marB="0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8.4</a:t>
                      </a:r>
                    </a:p>
                  </a:txBody>
                  <a:tcPr marL="36062" marR="36062" marT="0" marB="0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6</a:t>
                      </a:r>
                    </a:p>
                  </a:txBody>
                  <a:tcPr marL="36062" marR="36062" marT="0" marB="0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1.6</a:t>
                      </a:r>
                    </a:p>
                  </a:txBody>
                  <a:tcPr marL="36062" marR="36062" marT="0" marB="0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3.4</a:t>
                      </a:r>
                    </a:p>
                  </a:txBody>
                  <a:tcPr marL="36062" marR="36062" marT="0" marB="0">
                    <a:solidFill>
                      <a:schemeClr val="bg2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6062" marR="36062" marT="0" marB="0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87203257"/>
                  </a:ext>
                </a:extLst>
              </a:tr>
              <a:tr h="144704">
                <a:tc vMerge="1"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b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6062" marR="36062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dirty="0"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Other</a:t>
                      </a:r>
                      <a:endParaRPr lang="en-US" sz="10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73152" marR="36062" marT="0" marB="0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5.1</a:t>
                      </a:r>
                    </a:p>
                  </a:txBody>
                  <a:tcPr marL="36062" marR="36062" marT="0" marB="0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3.9</a:t>
                      </a:r>
                    </a:p>
                  </a:txBody>
                  <a:tcPr marL="36062" marR="36062" marT="0" marB="0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3.1</a:t>
                      </a:r>
                    </a:p>
                  </a:txBody>
                  <a:tcPr marL="36062" marR="36062" marT="0" marB="0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1.7</a:t>
                      </a:r>
                    </a:p>
                  </a:txBody>
                  <a:tcPr marL="36062" marR="36062" marT="0" marB="0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2.3</a:t>
                      </a:r>
                    </a:p>
                  </a:txBody>
                  <a:tcPr marL="36062" marR="36062" marT="0" marB="0">
                    <a:solidFill>
                      <a:schemeClr val="bg2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6062" marR="36062" marT="0" marB="0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39405380"/>
                  </a:ext>
                </a:extLst>
              </a:tr>
              <a:tr h="144704">
                <a:tc vMerge="1"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b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6062" marR="36062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dirty="0"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Missing</a:t>
                      </a:r>
                      <a:endParaRPr lang="en-US" sz="10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73152" marR="36062" marT="0" marB="0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-</a:t>
                      </a:r>
                    </a:p>
                  </a:txBody>
                  <a:tcPr marL="36062" marR="36062" marT="0" marB="0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0.1</a:t>
                      </a:r>
                    </a:p>
                  </a:txBody>
                  <a:tcPr marL="36062" marR="36062" marT="0" marB="0"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0.2</a:t>
                      </a:r>
                    </a:p>
                  </a:txBody>
                  <a:tcPr marL="36062" marR="36062" marT="0" marB="0"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0.1</a:t>
                      </a:r>
                    </a:p>
                  </a:txBody>
                  <a:tcPr marL="36062" marR="36062" marT="0" marB="0"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0.2</a:t>
                      </a:r>
                    </a:p>
                  </a:txBody>
                  <a:tcPr marL="36062" marR="36062" marT="0" marB="0"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6062" marR="36062" marT="0" marB="0"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38442187"/>
                  </a:ext>
                </a:extLst>
              </a:tr>
              <a:tr h="144704">
                <a:tc rowSpan="4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dirty="0"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Hospital Location/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dirty="0"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Teaching status (%) </a:t>
                      </a:r>
                    </a:p>
                  </a:txBody>
                  <a:tcPr marL="36062" marR="36062" marT="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dirty="0"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Rural</a:t>
                      </a:r>
                      <a:endParaRPr lang="en-US" sz="10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73152" marR="36062" marT="0" marB="0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2.1</a:t>
                      </a:r>
                    </a:p>
                  </a:txBody>
                  <a:tcPr marL="36062" marR="36062" marT="0" marB="0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5.1</a:t>
                      </a:r>
                    </a:p>
                  </a:txBody>
                  <a:tcPr marL="36062" marR="36062" marT="0" marB="0"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7.1</a:t>
                      </a:r>
                    </a:p>
                  </a:txBody>
                  <a:tcPr marL="36062" marR="36062" marT="0" marB="0"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11</a:t>
                      </a:r>
                    </a:p>
                  </a:txBody>
                  <a:tcPr marL="36062" marR="36062" marT="0" marB="0"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9.3</a:t>
                      </a:r>
                    </a:p>
                  </a:txBody>
                  <a:tcPr marL="36062" marR="36062" marT="0" marB="0"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rowSpan="4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0" dirty="0"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&lt;0.001</a:t>
                      </a: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6062" marR="36062" marT="0" marB="0"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9395894"/>
                  </a:ext>
                </a:extLst>
              </a:tr>
              <a:tr h="144704">
                <a:tc vMerge="1"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b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6062" marR="36062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dirty="0"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Urban non-teaching</a:t>
                      </a:r>
                      <a:endParaRPr lang="en-US" sz="10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73152" marR="36062" marT="0" marB="0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8</a:t>
                      </a:r>
                    </a:p>
                  </a:txBody>
                  <a:tcPr marL="36062" marR="36062" marT="0" marB="0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23.1</a:t>
                      </a:r>
                    </a:p>
                  </a:txBody>
                  <a:tcPr marL="36062" marR="36062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27.7</a:t>
                      </a:r>
                    </a:p>
                  </a:txBody>
                  <a:tcPr marL="36062" marR="36062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31.2</a:t>
                      </a:r>
                    </a:p>
                  </a:txBody>
                  <a:tcPr marL="36062" marR="36062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29.5</a:t>
                      </a:r>
                    </a:p>
                  </a:txBody>
                  <a:tcPr marL="36062" marR="36062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6062" marR="36062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47601239"/>
                  </a:ext>
                </a:extLst>
              </a:tr>
              <a:tr h="144704">
                <a:tc vMerge="1"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b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6062" marR="36062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dirty="0"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Urban teaching</a:t>
                      </a:r>
                      <a:endParaRPr lang="en-US" sz="10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73152" marR="36062" marT="0" marB="0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89.9</a:t>
                      </a:r>
                    </a:p>
                  </a:txBody>
                  <a:tcPr marL="36062" marR="36062" marT="0" marB="0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71.7</a:t>
                      </a:r>
                    </a:p>
                  </a:txBody>
                  <a:tcPr marL="36062" marR="36062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64.9</a:t>
                      </a:r>
                    </a:p>
                  </a:txBody>
                  <a:tcPr marL="36062" marR="36062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57.6</a:t>
                      </a:r>
                    </a:p>
                  </a:txBody>
                  <a:tcPr marL="36062" marR="36062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60.9</a:t>
                      </a:r>
                    </a:p>
                  </a:txBody>
                  <a:tcPr marL="36062" marR="36062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6062" marR="36062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42212145"/>
                  </a:ext>
                </a:extLst>
              </a:tr>
              <a:tr h="144704">
                <a:tc vMerge="1"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b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6062" marR="36062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dirty="0"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Missing</a:t>
                      </a:r>
                      <a:endParaRPr lang="en-US" sz="10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73152" marR="36062" marT="0" marB="0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-</a:t>
                      </a:r>
                    </a:p>
                  </a:txBody>
                  <a:tcPr marL="36062" marR="36062" marT="0" marB="0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0.1</a:t>
                      </a:r>
                    </a:p>
                  </a:txBody>
                  <a:tcPr marL="36062" marR="36062" marT="0" marB="0"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0.3</a:t>
                      </a:r>
                    </a:p>
                  </a:txBody>
                  <a:tcPr marL="36062" marR="36062" marT="0" marB="0"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0.2</a:t>
                      </a:r>
                    </a:p>
                  </a:txBody>
                  <a:tcPr marL="36062" marR="36062" marT="0" marB="0"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0.3</a:t>
                      </a:r>
                    </a:p>
                  </a:txBody>
                  <a:tcPr marL="36062" marR="36062" marT="0" marB="0"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6062" marR="36062" marT="0" marB="0"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57226365"/>
                  </a:ext>
                </a:extLst>
              </a:tr>
            </a:tbl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23D1B91B-D133-4F95-9D6C-681FE5A871B3}"/>
              </a:ext>
            </a:extLst>
          </p:cNvPr>
          <p:cNvSpPr txBox="1"/>
          <p:nvPr/>
        </p:nvSpPr>
        <p:spPr>
          <a:xfrm>
            <a:off x="759864" y="6284468"/>
            <a:ext cx="7855106" cy="27699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>
            <a:spAutoFit/>
          </a:bodyPr>
          <a:lstStyle/>
          <a:p>
            <a:pPr marL="0" marR="0">
              <a:spcBef>
                <a:spcPts val="0"/>
              </a:spcBef>
            </a:pPr>
            <a:r>
              <a:rPr lang="en-US" sz="1200" b="1" dirty="0">
                <a:solidFill>
                  <a:srgbClr val="002060"/>
                </a:solidFill>
                <a:effectLst/>
                <a:ea typeface="Calibri" panose="020F0502020204030204" pitchFamily="34" charset="0"/>
                <a:cs typeface="Arial" panose="020B0604020202020204" pitchFamily="34" charset="0"/>
              </a:rPr>
              <a:t>Table 1. Demographic</a:t>
            </a:r>
            <a:r>
              <a:rPr lang="en-US" sz="1200" b="1" dirty="0">
                <a:solidFill>
                  <a:srgbClr val="00206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 and </a:t>
            </a:r>
            <a:r>
              <a:rPr lang="en-US" sz="1200" b="1" dirty="0">
                <a:solidFill>
                  <a:srgbClr val="002060"/>
                </a:solidFill>
                <a:effectLst/>
                <a:ea typeface="Calibri" panose="020F0502020204030204" pitchFamily="34" charset="0"/>
                <a:cs typeface="Arial" panose="020B0604020202020204" pitchFamily="34" charset="0"/>
              </a:rPr>
              <a:t>hospital characteristics</a:t>
            </a:r>
            <a:r>
              <a:rPr lang="en-US" sz="1200" b="1" dirty="0">
                <a:solidFill>
                  <a:srgbClr val="00206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 of SLE patients with </a:t>
            </a:r>
            <a:r>
              <a:rPr lang="en-US" sz="1200" b="1" dirty="0">
                <a:solidFill>
                  <a:srgbClr val="002060"/>
                </a:solidFill>
                <a:effectLst/>
                <a:ea typeface="Calibri" panose="020F0502020204030204" pitchFamily="34" charset="0"/>
                <a:cs typeface="Arial" panose="020B0604020202020204" pitchFamily="34" charset="0"/>
              </a:rPr>
              <a:t>infection-related hospitalizations by age categories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760B55BC-79DD-40E9-ABE0-4D912CC27419}"/>
              </a:ext>
            </a:extLst>
          </p:cNvPr>
          <p:cNvSpPr txBox="1">
            <a:spLocks/>
          </p:cNvSpPr>
          <p:nvPr/>
        </p:nvSpPr>
        <p:spPr>
          <a:xfrm>
            <a:off x="312720" y="479262"/>
            <a:ext cx="8749394" cy="109705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marL="0"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dirty="0">
                <a:solidFill>
                  <a:schemeClr val="tx1"/>
                </a:solidFill>
              </a:rPr>
              <a:t>Results- </a:t>
            </a:r>
            <a:r>
              <a:rPr lang="en-US" dirty="0">
                <a:solidFill>
                  <a:srgbClr val="002060"/>
                </a:solidFill>
              </a:rPr>
              <a:t>Baseline Characteristics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90DA93A-CF48-4A37-96A0-A4352E3BE188}"/>
              </a:ext>
            </a:extLst>
          </p:cNvPr>
          <p:cNvSpPr txBox="1"/>
          <p:nvPr/>
        </p:nvSpPr>
        <p:spPr>
          <a:xfrm>
            <a:off x="3240659" y="2673557"/>
            <a:ext cx="4084752" cy="598656"/>
          </a:xfrm>
          <a:prstGeom prst="rect">
            <a:avLst/>
          </a:prstGeom>
          <a:noFill/>
          <a:ln w="19050">
            <a:solidFill>
              <a:srgbClr val="D60093"/>
            </a:solidFill>
          </a:ln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C5115B9-0604-4CC8-9333-83F743E85F76}"/>
              </a:ext>
            </a:extLst>
          </p:cNvPr>
          <p:cNvSpPr txBox="1"/>
          <p:nvPr/>
        </p:nvSpPr>
        <p:spPr>
          <a:xfrm>
            <a:off x="3240658" y="4835112"/>
            <a:ext cx="4035388" cy="152456"/>
          </a:xfrm>
          <a:prstGeom prst="rect">
            <a:avLst/>
          </a:prstGeom>
          <a:noFill/>
          <a:ln w="19050">
            <a:solidFill>
              <a:srgbClr val="D60093"/>
            </a:solidFill>
          </a:ln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CD2CE087-5065-4F05-AFF8-4BADDA9AACF7}"/>
              </a:ext>
            </a:extLst>
          </p:cNvPr>
          <p:cNvSpPr txBox="1">
            <a:spLocks/>
          </p:cNvSpPr>
          <p:nvPr/>
        </p:nvSpPr>
        <p:spPr>
          <a:xfrm>
            <a:off x="9134623" y="1737361"/>
            <a:ext cx="2956508" cy="5022632"/>
          </a:xfrm>
          <a:prstGeom prst="rect">
            <a:avLst/>
          </a:prstGeom>
        </p:spPr>
        <p:txBody>
          <a:bodyPr vert="horz" lIns="0" tIns="45720" rIns="0" bIns="45720" rtlCol="0">
            <a:no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Calibri" panose="020F0502020204030204" pitchFamily="34" charset="0"/>
              <a:buNone/>
            </a:pPr>
            <a:r>
              <a:rPr lang="en-US" sz="1400" u="sng" dirty="0">
                <a:solidFill>
                  <a:schemeClr val="tx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Among SLE patients hospitalized with infection: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Calibri" panose="020F0502020204030204" pitchFamily="34" charset="0"/>
              <a:buNone/>
            </a:pPr>
            <a:r>
              <a:rPr lang="en-US" sz="1400" dirty="0">
                <a:solidFill>
                  <a:schemeClr val="tx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Youth comprised of higher percentages of non-White races compared to older patients: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Calibri" panose="020F0502020204030204" pitchFamily="34" charset="0"/>
              <a:buNone/>
            </a:pPr>
            <a:r>
              <a:rPr lang="en-US" sz="1400" dirty="0">
                <a:solidFill>
                  <a:schemeClr val="tx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(</a:t>
            </a:r>
            <a:r>
              <a:rPr lang="en-US" sz="1400" b="1" dirty="0">
                <a:solidFill>
                  <a:schemeClr val="tx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73 %, 75.9 %</a:t>
            </a:r>
            <a:r>
              <a:rPr lang="en-US" sz="1400" dirty="0">
                <a:solidFill>
                  <a:schemeClr val="tx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,</a:t>
            </a:r>
            <a:r>
              <a:rPr lang="en-US" sz="1400" b="1" dirty="0">
                <a:solidFill>
                  <a:schemeClr val="tx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dirty="0">
                <a:solidFill>
                  <a:schemeClr val="tx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58.3 %, 34.4%, in adolescents, young adults, late adults and older adults, respectively). 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Calibri" panose="020F0502020204030204" pitchFamily="34" charset="0"/>
              <a:buNone/>
            </a:pPr>
            <a:endParaRPr lang="en-US" sz="1400" dirty="0">
              <a:solidFill>
                <a:schemeClr val="tx1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Calibri" panose="020F0502020204030204" pitchFamily="34" charset="0"/>
              <a:buNone/>
            </a:pPr>
            <a:r>
              <a:rPr lang="en-US" sz="1400" dirty="0">
                <a:solidFill>
                  <a:schemeClr val="tx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Majority belonged to the lowest income quartile in all age categories (36 %, 41.2 %, 37.1 %, and 31.8% in adolescents, young adults, late adults, and older adults, respectively)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Calibri" panose="020F0502020204030204" pitchFamily="34" charset="0"/>
              <a:buNone/>
            </a:pPr>
            <a:endParaRPr lang="en-US" sz="1400" dirty="0">
              <a:solidFill>
                <a:schemeClr val="tx1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Calibri" panose="020F0502020204030204" pitchFamily="34" charset="0"/>
              <a:buNone/>
            </a:pPr>
            <a:r>
              <a:rPr lang="en-US" sz="1400" dirty="0">
                <a:solidFill>
                  <a:schemeClr val="tx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Majority of youth had Medicaid insurance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Calibri" panose="020F0502020204030204" pitchFamily="34" charset="0"/>
              <a:buNone/>
            </a:pPr>
            <a:endParaRPr lang="en-US" sz="1400" dirty="0">
              <a:solidFill>
                <a:schemeClr val="tx1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Calibri" panose="020F0502020204030204" pitchFamily="34" charset="0"/>
              <a:buNone/>
            </a:pPr>
            <a:endParaRPr lang="en-US" sz="1400" dirty="0">
              <a:solidFill>
                <a:schemeClr val="tx1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Calibri" panose="020F0502020204030204" pitchFamily="34" charset="0"/>
              <a:buNone/>
            </a:pPr>
            <a:endParaRPr lang="en-US" sz="1400" dirty="0">
              <a:solidFill>
                <a:schemeClr val="tx1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  <a:spcAft>
                <a:spcPts val="0"/>
              </a:spcAft>
            </a:pP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926C7B5-6F25-4CB9-879F-03DFF0E528B1}"/>
              </a:ext>
            </a:extLst>
          </p:cNvPr>
          <p:cNvSpPr txBox="1"/>
          <p:nvPr/>
        </p:nvSpPr>
        <p:spPr>
          <a:xfrm>
            <a:off x="3240658" y="3933579"/>
            <a:ext cx="4084754" cy="115464"/>
          </a:xfrm>
          <a:prstGeom prst="rect">
            <a:avLst/>
          </a:prstGeom>
          <a:noFill/>
          <a:ln w="19050">
            <a:solidFill>
              <a:srgbClr val="D60093"/>
            </a:solidFill>
          </a:ln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6A41DBEB-0B64-4019-B449-1866F7DD9C24}"/>
              </a:ext>
            </a:extLst>
          </p:cNvPr>
          <p:cNvCxnSpPr>
            <a:cxnSpLocks/>
          </p:cNvCxnSpPr>
          <p:nvPr/>
        </p:nvCxnSpPr>
        <p:spPr>
          <a:xfrm>
            <a:off x="312720" y="1483139"/>
            <a:ext cx="8821903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763209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8" grpId="0" animBg="1"/>
      <p:bldP spid="11" grpId="0" animBg="1"/>
    </p:bldLst>
  </p:timing>
</p:sld>
</file>

<file path=ppt/theme/theme1.xml><?xml version="1.0" encoding="utf-8"?>
<a:theme xmlns:a="http://schemas.openxmlformats.org/drawingml/2006/main" name="Retrospect">
  <a:themeElements>
    <a:clrScheme name="Retrospect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58</TotalTime>
  <Words>4155</Words>
  <Application>Microsoft Office PowerPoint</Application>
  <PresentationFormat>Widescreen</PresentationFormat>
  <Paragraphs>1158</Paragraphs>
  <Slides>24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36" baseType="lpstr">
      <vt:lpstr>Arial</vt:lpstr>
      <vt:lpstr>Arial</vt:lpstr>
      <vt:lpstr>Calibri</vt:lpstr>
      <vt:lpstr>Cambria Math</vt:lpstr>
      <vt:lpstr>Corbel</vt:lpstr>
      <vt:lpstr>Georgia</vt:lpstr>
      <vt:lpstr>Helvetica Neue</vt:lpstr>
      <vt:lpstr>inherit</vt:lpstr>
      <vt:lpstr>interfaceregular</vt:lpstr>
      <vt:lpstr>Open Sans</vt:lpstr>
      <vt:lpstr>Wingdings</vt:lpstr>
      <vt:lpstr>Retrospect</vt:lpstr>
      <vt:lpstr>Infection-related Hospitalizations in  Adolescents and Young Adults with SLE: ​ Data From National Inpatient Sample​</vt:lpstr>
      <vt:lpstr>Background</vt:lpstr>
      <vt:lpstr>Background</vt:lpstr>
      <vt:lpstr>Objectives</vt:lpstr>
      <vt:lpstr>Methods</vt:lpstr>
      <vt:lpstr>Methods</vt:lpstr>
      <vt:lpstr>Results</vt:lpstr>
      <vt:lpstr>PowerPoint Presentation</vt:lpstr>
      <vt:lpstr>   </vt:lpstr>
      <vt:lpstr>Results- Outcomes</vt:lpstr>
      <vt:lpstr>PowerPoint Presentation</vt:lpstr>
      <vt:lpstr>Results- Baseline Characteristics Adolescents</vt:lpstr>
      <vt:lpstr>Results- Baseline Characteristics Young Adults</vt:lpstr>
      <vt:lpstr>PowerPoint Presentation</vt:lpstr>
      <vt:lpstr>Results- Outcomes </vt:lpstr>
      <vt:lpstr>PowerPoint Presentation</vt:lpstr>
      <vt:lpstr>Results-Baseline Characteristics</vt:lpstr>
      <vt:lpstr>Results Infection-related hospitalizations in youth with SLE  based on Race </vt:lpstr>
      <vt:lpstr>Results-  Outcomes of Infection-related Hospitalizations in SLE based on Race) </vt:lpstr>
      <vt:lpstr>PowerPoint Presentation</vt:lpstr>
      <vt:lpstr>PowerPoint Presentation</vt:lpstr>
      <vt:lpstr>Discussion</vt:lpstr>
      <vt:lpstr>Discussion</vt:lpstr>
      <vt:lpstr>Strengths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Infection-related Hospitalizations in  Adolescents and Young Adults with SLE: ​ Data From National Inpatient Sample​</dc:title>
  <dc:creator>Guma, Monica</dc:creator>
  <cp:lastModifiedBy>Rashmi Dhital</cp:lastModifiedBy>
  <cp:revision>23</cp:revision>
  <dcterms:created xsi:type="dcterms:W3CDTF">2022-01-17T20:07:06Z</dcterms:created>
  <dcterms:modified xsi:type="dcterms:W3CDTF">2022-01-18T04:55:06Z</dcterms:modified>
</cp:coreProperties>
</file>