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9"/>
  </p:notesMasterIdLst>
  <p:sldIdLst>
    <p:sldId id="273" r:id="rId2"/>
    <p:sldId id="283" r:id="rId3"/>
    <p:sldId id="274" r:id="rId4"/>
    <p:sldId id="276" r:id="rId5"/>
    <p:sldId id="275" r:id="rId6"/>
    <p:sldId id="277" r:id="rId7"/>
    <p:sldId id="278" r:id="rId8"/>
    <p:sldId id="280" r:id="rId9"/>
    <p:sldId id="281" r:id="rId10"/>
    <p:sldId id="282" r:id="rId11"/>
    <p:sldId id="285" r:id="rId12"/>
    <p:sldId id="284" r:id="rId13"/>
    <p:sldId id="289" r:id="rId14"/>
    <p:sldId id="287" r:id="rId15"/>
    <p:sldId id="290" r:id="rId16"/>
    <p:sldId id="291" r:id="rId17"/>
    <p:sldId id="29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811"/>
    <a:srgbClr val="EDF2F3"/>
    <a:srgbClr val="1C1C1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47" autoAdjust="0"/>
  </p:normalViewPr>
  <p:slideViewPr>
    <p:cSldViewPr snapToGrid="0" snapToObjects="1">
      <p:cViewPr varScale="1">
        <p:scale>
          <a:sx n="133" d="100"/>
          <a:sy n="133" d="100"/>
        </p:scale>
        <p:origin x="138" y="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4E0B-10DA-0748-9772-375F167C48C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224B6-AC52-144B-AED6-B20AEBA9C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791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3461B-20B2-0D4B-AD29-BCDFF992296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64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5793" y="1286865"/>
            <a:ext cx="8361663" cy="593689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90000"/>
              </a:lnSpc>
              <a:defRPr sz="3600" b="0" i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5793" y="2274235"/>
            <a:ext cx="7817185" cy="426592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4557" y="4019521"/>
            <a:ext cx="2604018" cy="7291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6447"/>
            <a:ext cx="6400800" cy="5437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170944"/>
            <a:ext cx="8534400" cy="3290191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813598" y="638982"/>
            <a:ext cx="18466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696253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88201"/>
            <a:ext cx="6400800" cy="54373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29715"/>
            <a:ext cx="8534400" cy="3464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0"/>
            <a:ext cx="204115" cy="5143500"/>
          </a:xfrm>
          <a:prstGeom prst="rect">
            <a:avLst/>
          </a:prstGeom>
          <a:solidFill>
            <a:srgbClr val="7808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5563" y="4634305"/>
            <a:ext cx="1253637" cy="35101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0954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304800" y="4731861"/>
            <a:ext cx="7035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06B11E49-4B21-4C47-B00C-A5D8359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transition>
    <p:wipe dir="r"/>
  </p:transition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Helvetica Light"/>
          <a:ea typeface="+mj-ea"/>
          <a:cs typeface="Helvetica Light"/>
        </a:defRPr>
      </a:lvl1pPr>
    </p:titleStyle>
    <p:bodyStyle>
      <a:lvl1pPr marL="233363" indent="-233363" algn="l" defTabSz="4572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10000"/>
        <a:buFont typeface="Arial"/>
        <a:buChar char="•"/>
        <a:defRPr sz="2000" b="0" i="0" kern="1200">
          <a:solidFill>
            <a:srgbClr val="262626"/>
          </a:solidFill>
          <a:latin typeface="Helvetica Light"/>
          <a:ea typeface="+mn-ea"/>
          <a:cs typeface="Helvetica Light"/>
        </a:defRPr>
      </a:lvl1pPr>
      <a:lvl2pPr marL="571500" indent="-233363" algn="l" defTabSz="4572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/>
        <a:buChar char="–"/>
        <a:defRPr sz="1800" b="0" i="0" kern="1200">
          <a:solidFill>
            <a:srgbClr val="262626"/>
          </a:solidFill>
          <a:latin typeface="Helvetica Light"/>
          <a:ea typeface="+mn-ea"/>
          <a:cs typeface="Helvetica Light"/>
        </a:defRPr>
      </a:lvl2pPr>
      <a:lvl3pPr marL="800100" indent="-228600" algn="l" defTabSz="454025" rtl="0" eaLnBrk="1" latinLnBrk="0" hangingPunct="1">
        <a:lnSpc>
          <a:spcPct val="90000"/>
        </a:lnSpc>
        <a:spcBef>
          <a:spcPts val="0"/>
        </a:spcBef>
        <a:spcAft>
          <a:spcPts val="400"/>
        </a:spcAft>
        <a:buSzPct val="80000"/>
        <a:buFont typeface="Arial"/>
        <a:buChar char="•"/>
        <a:defRPr sz="1800" b="0" i="0" kern="1200">
          <a:solidFill>
            <a:srgbClr val="262626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gray">
          <a:xfrm>
            <a:off x="381741" y="931410"/>
            <a:ext cx="8255450" cy="142192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Systemic sclerosis with pulmonary arterial hypertension due to pulmonary capillary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hemangiomatosis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 Light"/>
              <a:cs typeface="Helvetica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CA019E-6623-4004-808B-2B4F3770671D}"/>
              </a:ext>
            </a:extLst>
          </p:cNvPr>
          <p:cNvSpPr txBox="1">
            <a:spLocks/>
          </p:cNvSpPr>
          <p:nvPr/>
        </p:nvSpPr>
        <p:spPr bwMode="gray">
          <a:xfrm>
            <a:off x="381741" y="2719720"/>
            <a:ext cx="8255450" cy="9879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Jason Melehani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1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, Veronica Nicholas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2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, Tamiko Katsumoto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1</a:t>
            </a:r>
          </a:p>
          <a:p>
            <a:endParaRPr lang="en-US" sz="2200" baseline="30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 Light"/>
              <a:cs typeface="Helvetica Light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1 – Department of Medicine, Division of Immunology and Rheumatology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Light"/>
                <a:cs typeface="Helvetica Light"/>
              </a:rPr>
              <a:t>2 – Department of Pathology</a:t>
            </a:r>
          </a:p>
        </p:txBody>
      </p:sp>
    </p:spTree>
    <p:extLst>
      <p:ext uri="{BB962C8B-B14F-4D97-AF65-F5344CB8AC3E}">
        <p14:creationId xmlns:p14="http://schemas.microsoft.com/office/powerpoint/2010/main" val="15042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Pulmonary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B51FA-4444-4339-91F4-B8BE77CB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0379" y="823097"/>
            <a:ext cx="4107198" cy="2714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C047C-CD17-4BB3-8853-8FC184D44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880643" y="823097"/>
            <a:ext cx="3710608" cy="271492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A620B8-B6E7-441C-8244-9B62B40D4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538025"/>
            <a:ext cx="8534400" cy="1364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Mild fibrotic disease in the lungs with mild bilateral peripheral reticulation/traction </a:t>
            </a:r>
            <a:r>
              <a:rPr lang="en-US" sz="1600" dirty="0" err="1"/>
              <a:t>bronchiolectasis</a:t>
            </a:r>
            <a:r>
              <a:rPr lang="en-US" sz="1600" dirty="0"/>
              <a:t>, indeterminate for UIP pattern</a:t>
            </a:r>
          </a:p>
          <a:p>
            <a:pPr marL="0" indent="0">
              <a:buNone/>
            </a:pPr>
            <a:r>
              <a:rPr lang="en-US" sz="1600" dirty="0"/>
              <a:t>Increased mild interlobular septal thickening with increased </a:t>
            </a:r>
            <a:r>
              <a:rPr lang="en-US" sz="1600" dirty="0" err="1"/>
              <a:t>groundglass</a:t>
            </a:r>
            <a:r>
              <a:rPr lang="en-US" sz="1600" dirty="0"/>
              <a:t> pulmonary opacities bilaterally likely representing superimposed interstitial and alveolar pulmonary edema.</a:t>
            </a:r>
          </a:p>
        </p:txBody>
      </p:sp>
    </p:spTree>
    <p:extLst>
      <p:ext uri="{BB962C8B-B14F-4D97-AF65-F5344CB8AC3E}">
        <p14:creationId xmlns:p14="http://schemas.microsoft.com/office/powerpoint/2010/main" val="19056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Initial treatment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4"/>
            <a:ext cx="8534400" cy="3731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Patient was diagnosed with systemic sclerosis with pulmonary arterial hypertension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was given diuretics for several days to remove excess fluid</a:t>
            </a:r>
          </a:p>
          <a:p>
            <a:pPr marL="0" indent="0">
              <a:buNone/>
            </a:pPr>
            <a:r>
              <a:rPr lang="en-US" dirty="0"/>
              <a:t>Upon initiation of pulmonary vasodilator therapy with sildenafil, patient had worsening hypoxia and pulmonary edema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was given further diuretics for several more days</a:t>
            </a:r>
          </a:p>
          <a:p>
            <a:pPr marL="0" indent="0">
              <a:buNone/>
            </a:pPr>
            <a:r>
              <a:rPr lang="en-US" dirty="0"/>
              <a:t>Upon initiation of IV </a:t>
            </a:r>
            <a:r>
              <a:rPr lang="en-US" dirty="0" err="1"/>
              <a:t>epoprostenol</a:t>
            </a:r>
            <a:r>
              <a:rPr lang="en-US" dirty="0"/>
              <a:t>, patient again had worsening hypoxia and pulmonary edema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prompted referral for lung transplant evaluation</a:t>
            </a:r>
          </a:p>
        </p:txBody>
      </p:sp>
    </p:spTree>
    <p:extLst>
      <p:ext uri="{BB962C8B-B14F-4D97-AF65-F5344CB8AC3E}">
        <p14:creationId xmlns:p14="http://schemas.microsoft.com/office/powerpoint/2010/main" val="41034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4"/>
            <a:ext cx="8534400" cy="373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Patient ultimately was able to tolerate pulmonary vasodilators without complications and was discharged from the hospital to continue lung transplant evaluation as an outpatient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Respiratory status worsened as an outpatient due to CA wildfires and fluid accumulation. She was twice readmitted for diuretics.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the second admission, she experienced a sudden cardiac arrest, likely after a vasovagal event, and did not achieve ROSC on </a:t>
            </a:r>
            <a:r>
              <a:rPr lang="en-US" dirty="0" err="1"/>
              <a:t>resusitation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Autopsy findings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4"/>
            <a:ext cx="8534400" cy="373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Dominant finding: pulmonary capillary </a:t>
            </a:r>
            <a:r>
              <a:rPr lang="en-US" dirty="0" err="1"/>
              <a:t>hemangiomatosis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68947-DB4E-45BB-9611-C559DE6F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61" y="1914966"/>
            <a:ext cx="4764553" cy="24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2F91080-3B9C-40EA-87DC-D73FC17AB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3" y="1914965"/>
            <a:ext cx="2466661" cy="2460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BE3F3-AF55-400F-8E6E-CD90A07BB3AE}"/>
              </a:ext>
            </a:extLst>
          </p:cNvPr>
          <p:cNvSpPr txBox="1"/>
          <p:nvPr/>
        </p:nvSpPr>
        <p:spPr>
          <a:xfrm>
            <a:off x="1387610" y="1578770"/>
            <a:ext cx="13869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696253"/>
                </a:solidFill>
              </a:rPr>
              <a:t>Normal Lung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70FFD-C078-4F78-886B-307E37CAABC4}"/>
              </a:ext>
            </a:extLst>
          </p:cNvPr>
          <p:cNvSpPr txBox="1"/>
          <p:nvPr/>
        </p:nvSpPr>
        <p:spPr>
          <a:xfrm>
            <a:off x="4183047" y="1578770"/>
            <a:ext cx="37505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696253"/>
                </a:solidFill>
              </a:rPr>
              <a:t>Pulmonary capillary </a:t>
            </a:r>
            <a:r>
              <a:rPr lang="en-US" dirty="0" err="1">
                <a:solidFill>
                  <a:srgbClr val="696253"/>
                </a:solidFill>
              </a:rPr>
              <a:t>hemangiomatosis</a:t>
            </a:r>
            <a:endParaRPr lang="en-US" dirty="0">
              <a:solidFill>
                <a:srgbClr val="696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Autopsy findings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4"/>
            <a:ext cx="8534400" cy="373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Minor finding: pulmonary </a:t>
            </a:r>
            <a:r>
              <a:rPr lang="en-US" dirty="0" err="1"/>
              <a:t>veno</a:t>
            </a:r>
            <a:r>
              <a:rPr lang="en-US" dirty="0"/>
              <a:t>-occlusive disease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BE3F3-AF55-400F-8E6E-CD90A07BB3AE}"/>
              </a:ext>
            </a:extLst>
          </p:cNvPr>
          <p:cNvSpPr txBox="1"/>
          <p:nvPr/>
        </p:nvSpPr>
        <p:spPr>
          <a:xfrm>
            <a:off x="1387610" y="1578770"/>
            <a:ext cx="13869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696253"/>
                </a:solidFill>
              </a:rPr>
              <a:t>Normal Lung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70FFD-C078-4F78-886B-307E37CAABC4}"/>
              </a:ext>
            </a:extLst>
          </p:cNvPr>
          <p:cNvSpPr txBox="1"/>
          <p:nvPr/>
        </p:nvSpPr>
        <p:spPr>
          <a:xfrm>
            <a:off x="4364667" y="1578770"/>
            <a:ext cx="33873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696253"/>
                </a:solidFill>
              </a:rPr>
              <a:t>Pulmonary </a:t>
            </a:r>
            <a:r>
              <a:rPr lang="en-US" dirty="0" err="1">
                <a:solidFill>
                  <a:srgbClr val="696253"/>
                </a:solidFill>
              </a:rPr>
              <a:t>veno</a:t>
            </a:r>
            <a:r>
              <a:rPr lang="en-US" dirty="0">
                <a:solidFill>
                  <a:srgbClr val="696253"/>
                </a:solidFill>
              </a:rPr>
              <a:t>-occlusive disease</a:t>
            </a:r>
          </a:p>
        </p:txBody>
      </p:sp>
      <p:pic>
        <p:nvPicPr>
          <p:cNvPr id="8" name="Picture 7" descr="A piece of cake covered in chocolate&#10;&#10;Description automatically generated">
            <a:extLst>
              <a:ext uri="{FF2B5EF4-FFF2-40B4-BE49-F238E27FC236}">
                <a16:creationId xmlns:a16="http://schemas.microsoft.com/office/drawing/2014/main" id="{B44A9412-8609-468B-9831-69D76887D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/>
          <a:stretch/>
        </p:blipFill>
        <p:spPr>
          <a:xfrm>
            <a:off x="997667" y="1920402"/>
            <a:ext cx="2166804" cy="2363444"/>
          </a:xfrm>
          <a:prstGeom prst="rect">
            <a:avLst/>
          </a:prstGeom>
        </p:spPr>
      </p:pic>
      <p:pic>
        <p:nvPicPr>
          <p:cNvPr id="9" name="Picture 8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5D18F661-5153-449D-AAE9-DA2C06D1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06" y="1920402"/>
            <a:ext cx="4576260" cy="23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Discussion: PCH &amp; PVOD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4"/>
            <a:ext cx="8534400" cy="373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Characterized by aggressive clinical course</a:t>
            </a:r>
          </a:p>
          <a:p>
            <a:pPr marL="0" indent="0">
              <a:buNone/>
            </a:pPr>
            <a:r>
              <a:rPr lang="en-US" dirty="0"/>
              <a:t>Vasodilator therapy can lead to life-threatening pulmonary edema</a:t>
            </a:r>
          </a:p>
          <a:p>
            <a:pPr marL="0" indent="0">
              <a:buNone/>
            </a:pPr>
            <a:r>
              <a:rPr lang="en-US" dirty="0"/>
              <a:t>Associated with high-dose chemotherapy, organic solvent exposure, EIF2AK4 biallelic mutations, tobacco exposure and connective tissue diseases, especially systemic sclerosis</a:t>
            </a:r>
          </a:p>
          <a:p>
            <a:pPr marL="0" indent="0">
              <a:buNone/>
            </a:pPr>
            <a:r>
              <a:rPr lang="en-US" dirty="0"/>
              <a:t>Suspicion should lead to early referral for lung transplant evaluation</a:t>
            </a:r>
          </a:p>
        </p:txBody>
      </p:sp>
    </p:spTree>
    <p:extLst>
      <p:ext uri="{BB962C8B-B14F-4D97-AF65-F5344CB8AC3E}">
        <p14:creationId xmlns:p14="http://schemas.microsoft.com/office/powerpoint/2010/main" val="25485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Discussion: PCH &amp; PVOD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4"/>
            <a:ext cx="8534400" cy="373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High-resolution CT Chest may show </a:t>
            </a:r>
          </a:p>
          <a:p>
            <a:pPr marL="457200" indent="-457200">
              <a:buAutoNum type="arabicParenBoth"/>
            </a:pPr>
            <a:r>
              <a:rPr lang="en-US" dirty="0"/>
              <a:t>Mediastinal lymph node enlargement</a:t>
            </a:r>
          </a:p>
          <a:p>
            <a:pPr marL="457200" indent="-457200">
              <a:buAutoNum type="arabicParenBoth"/>
            </a:pPr>
            <a:r>
              <a:rPr lang="en-US" dirty="0"/>
              <a:t>Centrilobular ground-glass opacities</a:t>
            </a:r>
          </a:p>
          <a:p>
            <a:pPr marL="457200" indent="-457200">
              <a:buAutoNum type="arabicParenBoth"/>
            </a:pPr>
            <a:r>
              <a:rPr lang="en-US" dirty="0"/>
              <a:t>Smooth thickening of the interlobular septa</a:t>
            </a:r>
          </a:p>
          <a:p>
            <a:pPr marL="0" indent="0">
              <a:buNone/>
            </a:pPr>
            <a:r>
              <a:rPr lang="en-US" dirty="0"/>
              <a:t>75% of patients have at least 2 of 3</a:t>
            </a:r>
          </a:p>
          <a:p>
            <a:pPr marL="0" indent="0">
              <a:buNone/>
            </a:pPr>
            <a:r>
              <a:rPr lang="en-US" dirty="0"/>
              <a:t>Bronchoalveolar lavage may show occult alveolar hemorrhage, hemosiderin-laden macrophages</a:t>
            </a:r>
          </a:p>
          <a:p>
            <a:pPr marL="0" indent="0">
              <a:buNone/>
            </a:pPr>
            <a:r>
              <a:rPr lang="en-US" dirty="0"/>
              <a:t>PFTs typically show DLCO &lt; 50% predicted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1CD1D-252B-44F8-9A0F-5217A91B0779}"/>
              </a:ext>
            </a:extLst>
          </p:cNvPr>
          <p:cNvSpPr txBox="1"/>
          <p:nvPr/>
        </p:nvSpPr>
        <p:spPr>
          <a:xfrm>
            <a:off x="304800" y="4731775"/>
            <a:ext cx="527856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696253"/>
                </a:solidFill>
              </a:rPr>
              <a:t>Montani</a:t>
            </a:r>
            <a:r>
              <a:rPr lang="en-US" sz="1400" dirty="0">
                <a:solidFill>
                  <a:srgbClr val="696253"/>
                </a:solidFill>
              </a:rPr>
              <a:t>, D. </a:t>
            </a:r>
            <a:r>
              <a:rPr lang="en-US" sz="1400" i="1" dirty="0">
                <a:solidFill>
                  <a:srgbClr val="696253"/>
                </a:solidFill>
              </a:rPr>
              <a:t>et al. European Respiratory Journal </a:t>
            </a:r>
            <a:r>
              <a:rPr lang="en-US" sz="1400" b="1" dirty="0">
                <a:solidFill>
                  <a:srgbClr val="696253"/>
                </a:solidFill>
              </a:rPr>
              <a:t>47</a:t>
            </a:r>
            <a:r>
              <a:rPr lang="en-US" sz="1400" dirty="0">
                <a:solidFill>
                  <a:srgbClr val="696253"/>
                </a:solidFill>
              </a:rPr>
              <a:t>, 1518-1534 (2016).</a:t>
            </a:r>
          </a:p>
        </p:txBody>
      </p:sp>
    </p:spTree>
    <p:extLst>
      <p:ext uri="{BB962C8B-B14F-4D97-AF65-F5344CB8AC3E}">
        <p14:creationId xmlns:p14="http://schemas.microsoft.com/office/powerpoint/2010/main" val="3627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Discussion: PVOD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1CD1D-252B-44F8-9A0F-5217A91B0779}"/>
              </a:ext>
            </a:extLst>
          </p:cNvPr>
          <p:cNvSpPr txBox="1"/>
          <p:nvPr/>
        </p:nvSpPr>
        <p:spPr>
          <a:xfrm>
            <a:off x="304800" y="4731775"/>
            <a:ext cx="527856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696253"/>
                </a:solidFill>
              </a:rPr>
              <a:t>Montani</a:t>
            </a:r>
            <a:r>
              <a:rPr lang="en-US" sz="1400" dirty="0">
                <a:solidFill>
                  <a:srgbClr val="696253"/>
                </a:solidFill>
              </a:rPr>
              <a:t>, D. </a:t>
            </a:r>
            <a:r>
              <a:rPr lang="en-US" sz="1400" i="1" dirty="0">
                <a:solidFill>
                  <a:srgbClr val="696253"/>
                </a:solidFill>
              </a:rPr>
              <a:t>et al. European Respiratory Journal </a:t>
            </a:r>
            <a:r>
              <a:rPr lang="en-US" sz="1400" b="1" dirty="0">
                <a:solidFill>
                  <a:srgbClr val="696253"/>
                </a:solidFill>
              </a:rPr>
              <a:t>47</a:t>
            </a:r>
            <a:r>
              <a:rPr lang="en-US" sz="1400" dirty="0">
                <a:solidFill>
                  <a:srgbClr val="696253"/>
                </a:solidFill>
              </a:rPr>
              <a:t>, 1518-1534 (2016).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BC32A-CE28-4853-8784-7BCA8F6F3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11"/>
          <a:stretch/>
        </p:blipFill>
        <p:spPr>
          <a:xfrm>
            <a:off x="398100" y="910524"/>
            <a:ext cx="4173900" cy="2774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912EC-09A9-490F-BE6D-2FB286173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00" y="1458104"/>
            <a:ext cx="4235482" cy="16783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7ED9DB9-4B3C-49B9-846A-44E5E24AE7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685396"/>
            <a:ext cx="8534400" cy="373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PVOD features intimal fibrosis of small pre-septal venules, exuberant proliferation of endothelial cells in capillaries, and intimal fibrosis and medial hypertrophy in the arterial circulation. </a:t>
            </a:r>
          </a:p>
          <a:p>
            <a:pPr marL="0" indent="0">
              <a:buNone/>
            </a:pPr>
            <a:r>
              <a:rPr lang="en-US" sz="1600" dirty="0"/>
              <a:t>Small pulmonary veins are affected, thus not affecting pulmonary capillary wedge pressure measures of large veins</a:t>
            </a:r>
          </a:p>
        </p:txBody>
      </p:sp>
    </p:spTree>
    <p:extLst>
      <p:ext uri="{BB962C8B-B14F-4D97-AF65-F5344CB8AC3E}">
        <p14:creationId xmlns:p14="http://schemas.microsoft.com/office/powerpoint/2010/main" val="28749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3"/>
            <a:ext cx="8534400" cy="3676109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To recognize the pulmonary manifestations of systemic sclerosis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To raise awareness of PVOD/PCH as rare causes of pulmonary hypertension</a:t>
            </a:r>
          </a:p>
          <a:p>
            <a:pPr marL="0" indent="0">
              <a:spcAft>
                <a:spcPts val="1000"/>
              </a:spcAft>
              <a:buNone/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present illness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3"/>
            <a:ext cx="8534400" cy="3676109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62yF with dyspnea on exertion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Baseline very healthy, active and physical job, ran marathons well into her 50s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8mo prior to presentation - had mild difficulty breathing, was told likely asthma but albuterol inhaler not helpful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2mo prior to presentation – rapid decline in activity tolerance to walking at most 300ft, dry cough, 10lb weight loss, fatigue and pain in hands </a:t>
            </a:r>
          </a:p>
          <a:p>
            <a:pPr marL="0" indent="0">
              <a:spcAft>
                <a:spcPts val="1000"/>
              </a:spcAft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present illness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3"/>
            <a:ext cx="8534400" cy="3676109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62yF with dyspnea on exertion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Baseline very healthy, active and physical job, ran marathons well into her 50s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8mo prior to presentation - had mild difficulty breathing, was told likely asthma but albuterol inhaler not helpful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2mo prior to presentation – rapid decline in activity tolerance to walking at most 300ft, dry cough, 10lb weight loss, fatigue and pain in hands </a:t>
            </a:r>
          </a:p>
          <a:p>
            <a:pPr marL="0" indent="0">
              <a:spcAft>
                <a:spcPts val="1000"/>
              </a:spcAft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-138543"/>
            <a:ext cx="8135815" cy="978729"/>
          </a:xfrm>
        </p:spPr>
        <p:txBody>
          <a:bodyPr/>
          <a:lstStyle/>
          <a:p>
            <a:r>
              <a:rPr lang="en-US" dirty="0"/>
              <a:t>Initially presented to clinic for second opinion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Very dyspneic, not able to speak full sentences, crackles on lung auscultation, 1+ pitting edema in lower extremities</a:t>
            </a:r>
          </a:p>
          <a:p>
            <a:pPr marL="0" indent="0">
              <a:buNone/>
            </a:pPr>
            <a:r>
              <a:rPr lang="en-US" dirty="0"/>
              <a:t>ROS notable for purple discoloration of digits of hands and feet, difficulty swallowing and severe reflux</a:t>
            </a:r>
          </a:p>
          <a:p>
            <a:pPr marL="0" indent="0">
              <a:buNone/>
            </a:pPr>
            <a:r>
              <a:rPr lang="en-US" dirty="0"/>
              <a:t>No exposure risk factors for interstitial lung disease or pulmonary hypertension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Recommended admission to the hospital for further evaluation and treatment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Past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PMH: None</a:t>
            </a:r>
          </a:p>
          <a:p>
            <a:pPr marL="0" indent="0">
              <a:buNone/>
            </a:pPr>
            <a:r>
              <a:rPr lang="en-US" dirty="0"/>
              <a:t>PSH: None</a:t>
            </a:r>
          </a:p>
          <a:p>
            <a:pPr marL="0" indent="0">
              <a:buNone/>
            </a:pPr>
            <a:r>
              <a:rPr lang="en-US" dirty="0"/>
              <a:t>Medications: albuterol inhaler PRN</a:t>
            </a:r>
          </a:p>
          <a:p>
            <a:pPr marL="0" indent="0">
              <a:buNone/>
            </a:pPr>
            <a:r>
              <a:rPr lang="en-US" dirty="0"/>
              <a:t>Allergies: None</a:t>
            </a:r>
          </a:p>
          <a:p>
            <a:pPr marL="0" indent="0">
              <a:buNone/>
            </a:pPr>
            <a:r>
              <a:rPr lang="en-US" dirty="0"/>
              <a:t>FH: Sister with multiple sclerosis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Initial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70944"/>
            <a:ext cx="8534400" cy="3731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Physical Exam:</a:t>
            </a:r>
          </a:p>
          <a:p>
            <a:pPr marL="0" indent="0">
              <a:buNone/>
            </a:pPr>
            <a:r>
              <a:rPr lang="en-US" dirty="0"/>
              <a:t>General appearance: </a:t>
            </a:r>
            <a:r>
              <a:rPr lang="en-US" b="1" dirty="0"/>
              <a:t>in mild respiratory distress</a:t>
            </a:r>
          </a:p>
          <a:p>
            <a:pPr marL="0" indent="0">
              <a:buNone/>
            </a:pPr>
            <a:r>
              <a:rPr lang="en-US" dirty="0"/>
              <a:t>HEENT: NCAT, EOMI, no conjunctival injection or icterus, dry mucous membranes, </a:t>
            </a:r>
            <a:r>
              <a:rPr lang="en-US" b="1" dirty="0"/>
              <a:t>purse string and thin lips</a:t>
            </a:r>
            <a:r>
              <a:rPr lang="en-US" dirty="0"/>
              <a:t>, no oral ulcers or alopecia</a:t>
            </a:r>
          </a:p>
          <a:p>
            <a:pPr marL="0" indent="0">
              <a:buNone/>
            </a:pPr>
            <a:r>
              <a:rPr lang="en-US" dirty="0"/>
              <a:t>Neck: supple</a:t>
            </a:r>
          </a:p>
          <a:p>
            <a:pPr marL="0" indent="0">
              <a:buNone/>
            </a:pPr>
            <a:r>
              <a:rPr lang="en-US" dirty="0"/>
              <a:t>Lungs: </a:t>
            </a:r>
            <a:r>
              <a:rPr lang="en-US" b="1" dirty="0"/>
              <a:t>crackles on auscultation</a:t>
            </a:r>
            <a:r>
              <a:rPr lang="en-US" dirty="0"/>
              <a:t>, </a:t>
            </a:r>
            <a:r>
              <a:rPr lang="en-US" b="1" dirty="0"/>
              <a:t>visibly short of breath</a:t>
            </a:r>
          </a:p>
          <a:p>
            <a:pPr marL="0" indent="0">
              <a:buNone/>
            </a:pPr>
            <a:r>
              <a:rPr lang="en-US" dirty="0"/>
              <a:t>Cardiac: RRR, </a:t>
            </a:r>
            <a:r>
              <a:rPr lang="en-US" b="1" dirty="0"/>
              <a:t>prominent S2</a:t>
            </a:r>
          </a:p>
          <a:p>
            <a:pPr marL="0" indent="0">
              <a:buNone/>
            </a:pPr>
            <a:r>
              <a:rPr lang="en-US" dirty="0"/>
              <a:t>Abdomen: Soft, NT, ND</a:t>
            </a:r>
          </a:p>
          <a:p>
            <a:pPr marL="0" indent="0">
              <a:buNone/>
            </a:pPr>
            <a:r>
              <a:rPr lang="en-US" dirty="0"/>
              <a:t>Extremities: </a:t>
            </a:r>
            <a:r>
              <a:rPr lang="en-US" b="1" dirty="0"/>
              <a:t>1+ pitting edema in lower extremities</a:t>
            </a:r>
          </a:p>
          <a:p>
            <a:pPr marL="0" indent="0">
              <a:buNone/>
            </a:pPr>
            <a:r>
              <a:rPr lang="en-US" dirty="0"/>
              <a:t>Neuro: AOx3, fluent speech, CN3-12 intact, full strength in all extremities</a:t>
            </a:r>
          </a:p>
          <a:p>
            <a:pPr marL="0" indent="0">
              <a:buNone/>
            </a:pPr>
            <a:r>
              <a:rPr lang="en-US" dirty="0"/>
              <a:t>Skin: Warm, dry, no rashes noted, </a:t>
            </a:r>
            <a:r>
              <a:rPr lang="en-US" b="1" dirty="0"/>
              <a:t>skin tightness in lower extremities below knees</a:t>
            </a:r>
            <a:r>
              <a:rPr lang="en-US" dirty="0"/>
              <a:t>, </a:t>
            </a:r>
            <a:r>
              <a:rPr lang="en-US" b="1" dirty="0"/>
              <a:t>purple discoloration of several distal digits on hands and feet</a:t>
            </a:r>
          </a:p>
          <a:p>
            <a:pPr marL="0" indent="0">
              <a:buNone/>
            </a:pPr>
            <a:r>
              <a:rPr lang="en-US" dirty="0"/>
              <a:t>MSK: Full range of motion in neck, shoulders, elbows, wrists, hands, knees, ankles, no synovitis or tender joints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Initial labs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08880E5-2F0A-4976-A86C-21732FE5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1" y="1118870"/>
            <a:ext cx="8135816" cy="36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655"/>
            <a:ext cx="8135815" cy="535531"/>
          </a:xfrm>
        </p:spPr>
        <p:txBody>
          <a:bodyPr/>
          <a:lstStyle/>
          <a:p>
            <a:r>
              <a:rPr lang="en-US" dirty="0"/>
              <a:t>Cardiac 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F5261-9BB3-4F55-8DBF-7888EF95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9" y="1049113"/>
            <a:ext cx="4762244" cy="346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78427-5282-4200-AC24-145F47D9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967" y="1049113"/>
            <a:ext cx="2593917" cy="34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48">
      <a:dk1>
        <a:sysClr val="windowText" lastClr="000000"/>
      </a:dk1>
      <a:lt1>
        <a:sysClr val="window" lastClr="FFFFFF"/>
      </a:lt1>
      <a:dk2>
        <a:srgbClr val="696253"/>
      </a:dk2>
      <a:lt2>
        <a:srgbClr val="B9AE98"/>
      </a:lt2>
      <a:accent1>
        <a:srgbClr val="8C1515"/>
      </a:accent1>
      <a:accent2>
        <a:srgbClr val="718899"/>
      </a:accent2>
      <a:accent3>
        <a:srgbClr val="ED9A4F"/>
      </a:accent3>
      <a:accent4>
        <a:srgbClr val="A4B924"/>
      </a:accent4>
      <a:accent5>
        <a:srgbClr val="D9C393"/>
      </a:accent5>
      <a:accent6>
        <a:srgbClr val="104B35"/>
      </a:accent6>
      <a:hlink>
        <a:srgbClr val="56324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dirty="0" smtClean="0">
            <a:solidFill>
              <a:srgbClr val="69625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831</Words>
  <Application>Microsoft Office PowerPoint</Application>
  <PresentationFormat>On-screen Show (16:9)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 Light</vt:lpstr>
      <vt:lpstr>1_Office Theme</vt:lpstr>
      <vt:lpstr>PowerPoint Presentation</vt:lpstr>
      <vt:lpstr>Learning Objectives</vt:lpstr>
      <vt:lpstr>Brief history of present illness</vt:lpstr>
      <vt:lpstr>Brief history of present illness</vt:lpstr>
      <vt:lpstr>Initially presented to clinic for second opinion</vt:lpstr>
      <vt:lpstr>Past History</vt:lpstr>
      <vt:lpstr>Initial evaluation</vt:lpstr>
      <vt:lpstr>Initial labs</vt:lpstr>
      <vt:lpstr>Cardiac Evaluation</vt:lpstr>
      <vt:lpstr>Pulmonary Evaluation</vt:lpstr>
      <vt:lpstr>Initial treatment</vt:lpstr>
      <vt:lpstr>Follow up</vt:lpstr>
      <vt:lpstr>Autopsy findings</vt:lpstr>
      <vt:lpstr>Autopsy findings</vt:lpstr>
      <vt:lpstr>Discussion: PCH &amp; PVOD Introduction</vt:lpstr>
      <vt:lpstr>Discussion: PCH &amp; PVOD Testing</vt:lpstr>
      <vt:lpstr>Discussion: PVOD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 Dean  Office</dc:creator>
  <cp:lastModifiedBy>Jason Melehani</cp:lastModifiedBy>
  <cp:revision>18</cp:revision>
  <dcterms:created xsi:type="dcterms:W3CDTF">2015-04-29T17:53:16Z</dcterms:created>
  <dcterms:modified xsi:type="dcterms:W3CDTF">2021-01-22T05:10:47Z</dcterms:modified>
</cp:coreProperties>
</file>