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69" r:id="rId3"/>
    <p:sldId id="257" r:id="rId4"/>
    <p:sldId id="261" r:id="rId5"/>
    <p:sldId id="268" r:id="rId6"/>
    <p:sldId id="258" r:id="rId7"/>
    <p:sldId id="259" r:id="rId8"/>
    <p:sldId id="260" r:id="rId9"/>
    <p:sldId id="263" r:id="rId10"/>
    <p:sldId id="264" r:id="rId11"/>
    <p:sldId id="265" r:id="rId12"/>
    <p:sldId id="266" r:id="rId13"/>
    <p:sldId id="262"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64"/>
    <p:restoredTop sz="79123" autoAdjust="0"/>
  </p:normalViewPr>
  <p:slideViewPr>
    <p:cSldViewPr snapToGrid="0" snapToObjects="1">
      <p:cViewPr varScale="1">
        <p:scale>
          <a:sx n="89" d="100"/>
          <a:sy n="89" d="100"/>
        </p:scale>
        <p:origin x="18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xsu717\Desktop\AC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lailaisun/Downloads/AC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jlailaisun/Downloads/AC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a:t>Absolute Change</a:t>
            </a:r>
            <a:r>
              <a:rPr lang="en-US" sz="1600" baseline="0"/>
              <a:t> in FVC, n=14</a:t>
            </a:r>
            <a:endParaRPr lang="en-US" sz="1600"/>
          </a:p>
        </c:rich>
      </c:tx>
      <c:layout>
        <c:manualLayout>
          <c:xMode val="edge"/>
          <c:yMode val="edge"/>
          <c:x val="0.1901623302521967"/>
          <c:y val="3.44502265936481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12700" cap="rnd">
              <a:solidFill>
                <a:schemeClr val="accent1"/>
              </a:solidFill>
              <a:round/>
            </a:ln>
            <a:effectLst/>
          </c:spPr>
          <c:marker>
            <c:symbol val="none"/>
          </c:marker>
          <c:cat>
            <c:strRef>
              <c:f>'FVC relative'!$G$1:$I$1</c:f>
              <c:strCache>
                <c:ptCount val="3"/>
                <c:pt idx="0">
                  <c:v>Pre</c:v>
                </c:pt>
                <c:pt idx="1">
                  <c:v>Time 0</c:v>
                </c:pt>
                <c:pt idx="2">
                  <c:v>Post</c:v>
                </c:pt>
              </c:strCache>
            </c:strRef>
          </c:cat>
          <c:val>
            <c:numRef>
              <c:f>'FVC relative'!$G$2:$I$2</c:f>
              <c:numCache>
                <c:formatCode>General</c:formatCode>
                <c:ptCount val="3"/>
                <c:pt idx="0">
                  <c:v>0</c:v>
                </c:pt>
                <c:pt idx="1">
                  <c:v>0</c:v>
                </c:pt>
                <c:pt idx="2">
                  <c:v>3.33</c:v>
                </c:pt>
              </c:numCache>
            </c:numRef>
          </c:val>
          <c:smooth val="0"/>
          <c:extLst>
            <c:ext xmlns:c16="http://schemas.microsoft.com/office/drawing/2014/chart" uri="{C3380CC4-5D6E-409C-BE32-E72D297353CC}">
              <c16:uniqueId val="{00000000-75DD-44DD-BD5A-73573FA1A665}"/>
            </c:ext>
          </c:extLst>
        </c:ser>
        <c:ser>
          <c:idx val="1"/>
          <c:order val="1"/>
          <c:spPr>
            <a:ln w="12700" cap="rnd">
              <a:solidFill>
                <a:schemeClr val="accent2"/>
              </a:solidFill>
              <a:round/>
            </a:ln>
            <a:effectLst/>
          </c:spPr>
          <c:marker>
            <c:symbol val="none"/>
          </c:marker>
          <c:cat>
            <c:strRef>
              <c:f>'FVC relative'!$G$1:$I$1</c:f>
              <c:strCache>
                <c:ptCount val="3"/>
                <c:pt idx="0">
                  <c:v>Pre</c:v>
                </c:pt>
                <c:pt idx="1">
                  <c:v>Time 0</c:v>
                </c:pt>
                <c:pt idx="2">
                  <c:v>Post</c:v>
                </c:pt>
              </c:strCache>
            </c:strRef>
          </c:cat>
          <c:val>
            <c:numRef>
              <c:f>'FVC relative'!$G$3:$I$3</c:f>
              <c:numCache>
                <c:formatCode>General</c:formatCode>
                <c:ptCount val="3"/>
                <c:pt idx="0">
                  <c:v>-13.25</c:v>
                </c:pt>
                <c:pt idx="1">
                  <c:v>0</c:v>
                </c:pt>
                <c:pt idx="2">
                  <c:v>3.75</c:v>
                </c:pt>
              </c:numCache>
            </c:numRef>
          </c:val>
          <c:smooth val="0"/>
          <c:extLst>
            <c:ext xmlns:c16="http://schemas.microsoft.com/office/drawing/2014/chart" uri="{C3380CC4-5D6E-409C-BE32-E72D297353CC}">
              <c16:uniqueId val="{00000001-75DD-44DD-BD5A-73573FA1A665}"/>
            </c:ext>
          </c:extLst>
        </c:ser>
        <c:ser>
          <c:idx val="2"/>
          <c:order val="2"/>
          <c:spPr>
            <a:ln w="12700" cap="rnd">
              <a:solidFill>
                <a:schemeClr val="accent3"/>
              </a:solidFill>
              <a:round/>
            </a:ln>
            <a:effectLst/>
          </c:spPr>
          <c:marker>
            <c:symbol val="none"/>
          </c:marker>
          <c:cat>
            <c:strRef>
              <c:f>'FVC relative'!$G$1:$I$1</c:f>
              <c:strCache>
                <c:ptCount val="3"/>
                <c:pt idx="0">
                  <c:v>Pre</c:v>
                </c:pt>
                <c:pt idx="1">
                  <c:v>Time 0</c:v>
                </c:pt>
                <c:pt idx="2">
                  <c:v>Post</c:v>
                </c:pt>
              </c:strCache>
            </c:strRef>
          </c:cat>
          <c:val>
            <c:numRef>
              <c:f>'FVC relative'!$G$4:$I$4</c:f>
              <c:numCache>
                <c:formatCode>General</c:formatCode>
                <c:ptCount val="3"/>
                <c:pt idx="0">
                  <c:v>-2.33</c:v>
                </c:pt>
                <c:pt idx="1">
                  <c:v>0</c:v>
                </c:pt>
                <c:pt idx="2">
                  <c:v>-0.5</c:v>
                </c:pt>
              </c:numCache>
            </c:numRef>
          </c:val>
          <c:smooth val="0"/>
          <c:extLst>
            <c:ext xmlns:c16="http://schemas.microsoft.com/office/drawing/2014/chart" uri="{C3380CC4-5D6E-409C-BE32-E72D297353CC}">
              <c16:uniqueId val="{00000002-75DD-44DD-BD5A-73573FA1A665}"/>
            </c:ext>
          </c:extLst>
        </c:ser>
        <c:ser>
          <c:idx val="3"/>
          <c:order val="3"/>
          <c:spPr>
            <a:ln w="12700" cap="rnd">
              <a:solidFill>
                <a:schemeClr val="accent4"/>
              </a:solidFill>
              <a:round/>
            </a:ln>
            <a:effectLst/>
          </c:spPr>
          <c:marker>
            <c:symbol val="none"/>
          </c:marker>
          <c:cat>
            <c:strRef>
              <c:f>'FVC relative'!$G$1:$I$1</c:f>
              <c:strCache>
                <c:ptCount val="3"/>
                <c:pt idx="0">
                  <c:v>Pre</c:v>
                </c:pt>
                <c:pt idx="1">
                  <c:v>Time 0</c:v>
                </c:pt>
                <c:pt idx="2">
                  <c:v>Post</c:v>
                </c:pt>
              </c:strCache>
            </c:strRef>
          </c:cat>
          <c:val>
            <c:numRef>
              <c:f>'FVC relative'!$G$5:$I$5</c:f>
              <c:numCache>
                <c:formatCode>General</c:formatCode>
                <c:ptCount val="3"/>
                <c:pt idx="0">
                  <c:v>2</c:v>
                </c:pt>
                <c:pt idx="1">
                  <c:v>0</c:v>
                </c:pt>
                <c:pt idx="2">
                  <c:v>-1.8299999999999983</c:v>
                </c:pt>
              </c:numCache>
            </c:numRef>
          </c:val>
          <c:smooth val="0"/>
          <c:extLst>
            <c:ext xmlns:c16="http://schemas.microsoft.com/office/drawing/2014/chart" uri="{C3380CC4-5D6E-409C-BE32-E72D297353CC}">
              <c16:uniqueId val="{00000003-75DD-44DD-BD5A-73573FA1A665}"/>
            </c:ext>
          </c:extLst>
        </c:ser>
        <c:ser>
          <c:idx val="4"/>
          <c:order val="4"/>
          <c:spPr>
            <a:ln w="12700" cap="rnd">
              <a:solidFill>
                <a:schemeClr val="accent5"/>
              </a:solidFill>
              <a:round/>
            </a:ln>
            <a:effectLst/>
          </c:spPr>
          <c:marker>
            <c:symbol val="none"/>
          </c:marker>
          <c:cat>
            <c:strRef>
              <c:f>'FVC relative'!$G$1:$I$1</c:f>
              <c:strCache>
                <c:ptCount val="3"/>
                <c:pt idx="0">
                  <c:v>Pre</c:v>
                </c:pt>
                <c:pt idx="1">
                  <c:v>Time 0</c:v>
                </c:pt>
                <c:pt idx="2">
                  <c:v>Post</c:v>
                </c:pt>
              </c:strCache>
            </c:strRef>
          </c:cat>
          <c:val>
            <c:numRef>
              <c:f>'FVC relative'!$G$6:$I$6</c:f>
              <c:numCache>
                <c:formatCode>General</c:formatCode>
                <c:ptCount val="3"/>
                <c:pt idx="0">
                  <c:v>-2</c:v>
                </c:pt>
                <c:pt idx="1">
                  <c:v>0</c:v>
                </c:pt>
                <c:pt idx="2">
                  <c:v>-1.5</c:v>
                </c:pt>
              </c:numCache>
            </c:numRef>
          </c:val>
          <c:smooth val="0"/>
          <c:extLst>
            <c:ext xmlns:c16="http://schemas.microsoft.com/office/drawing/2014/chart" uri="{C3380CC4-5D6E-409C-BE32-E72D297353CC}">
              <c16:uniqueId val="{00000004-75DD-44DD-BD5A-73573FA1A665}"/>
            </c:ext>
          </c:extLst>
        </c:ser>
        <c:ser>
          <c:idx val="5"/>
          <c:order val="5"/>
          <c:spPr>
            <a:ln w="12700" cap="rnd">
              <a:solidFill>
                <a:schemeClr val="accent6"/>
              </a:solidFill>
              <a:round/>
            </a:ln>
            <a:effectLst/>
          </c:spPr>
          <c:marker>
            <c:symbol val="none"/>
          </c:marker>
          <c:cat>
            <c:strRef>
              <c:f>'FVC relative'!$G$1:$I$1</c:f>
              <c:strCache>
                <c:ptCount val="3"/>
                <c:pt idx="0">
                  <c:v>Pre</c:v>
                </c:pt>
                <c:pt idx="1">
                  <c:v>Time 0</c:v>
                </c:pt>
                <c:pt idx="2">
                  <c:v>Post</c:v>
                </c:pt>
              </c:strCache>
            </c:strRef>
          </c:cat>
          <c:val>
            <c:numRef>
              <c:f>'FVC relative'!$G$7:$I$7</c:f>
              <c:numCache>
                <c:formatCode>General</c:formatCode>
                <c:ptCount val="3"/>
                <c:pt idx="0">
                  <c:v>2.5</c:v>
                </c:pt>
                <c:pt idx="1">
                  <c:v>0</c:v>
                </c:pt>
                <c:pt idx="2">
                  <c:v>2</c:v>
                </c:pt>
              </c:numCache>
            </c:numRef>
          </c:val>
          <c:smooth val="0"/>
          <c:extLst>
            <c:ext xmlns:c16="http://schemas.microsoft.com/office/drawing/2014/chart" uri="{C3380CC4-5D6E-409C-BE32-E72D297353CC}">
              <c16:uniqueId val="{00000005-75DD-44DD-BD5A-73573FA1A665}"/>
            </c:ext>
          </c:extLst>
        </c:ser>
        <c:ser>
          <c:idx val="6"/>
          <c:order val="6"/>
          <c:spPr>
            <a:ln w="12700" cap="rnd">
              <a:solidFill>
                <a:schemeClr val="accent1">
                  <a:lumMod val="60000"/>
                </a:schemeClr>
              </a:solidFill>
              <a:round/>
            </a:ln>
            <a:effectLst/>
          </c:spPr>
          <c:marker>
            <c:symbol val="none"/>
          </c:marker>
          <c:cat>
            <c:strRef>
              <c:f>'FVC relative'!$G$1:$I$1</c:f>
              <c:strCache>
                <c:ptCount val="3"/>
                <c:pt idx="0">
                  <c:v>Pre</c:v>
                </c:pt>
                <c:pt idx="1">
                  <c:v>Time 0</c:v>
                </c:pt>
                <c:pt idx="2">
                  <c:v>Post</c:v>
                </c:pt>
              </c:strCache>
            </c:strRef>
          </c:cat>
          <c:val>
            <c:numRef>
              <c:f>'FVC relative'!$G$8:$I$8</c:f>
              <c:numCache>
                <c:formatCode>General</c:formatCode>
                <c:ptCount val="3"/>
                <c:pt idx="0">
                  <c:v>8.25</c:v>
                </c:pt>
                <c:pt idx="1">
                  <c:v>0</c:v>
                </c:pt>
                <c:pt idx="2">
                  <c:v>-6</c:v>
                </c:pt>
              </c:numCache>
            </c:numRef>
          </c:val>
          <c:smooth val="0"/>
          <c:extLst>
            <c:ext xmlns:c16="http://schemas.microsoft.com/office/drawing/2014/chart" uri="{C3380CC4-5D6E-409C-BE32-E72D297353CC}">
              <c16:uniqueId val="{00000006-75DD-44DD-BD5A-73573FA1A665}"/>
            </c:ext>
          </c:extLst>
        </c:ser>
        <c:ser>
          <c:idx val="7"/>
          <c:order val="7"/>
          <c:spPr>
            <a:ln w="12700" cap="rnd">
              <a:solidFill>
                <a:schemeClr val="accent2">
                  <a:lumMod val="60000"/>
                </a:schemeClr>
              </a:solidFill>
              <a:round/>
            </a:ln>
            <a:effectLst/>
          </c:spPr>
          <c:marker>
            <c:symbol val="none"/>
          </c:marker>
          <c:cat>
            <c:strRef>
              <c:f>'FVC relative'!$G$1:$I$1</c:f>
              <c:strCache>
                <c:ptCount val="3"/>
                <c:pt idx="0">
                  <c:v>Pre</c:v>
                </c:pt>
                <c:pt idx="1">
                  <c:v>Time 0</c:v>
                </c:pt>
                <c:pt idx="2">
                  <c:v>Post</c:v>
                </c:pt>
              </c:strCache>
            </c:strRef>
          </c:cat>
          <c:val>
            <c:numRef>
              <c:f>'FVC relative'!$G$9:$I$9</c:f>
              <c:numCache>
                <c:formatCode>General</c:formatCode>
                <c:ptCount val="3"/>
                <c:pt idx="0">
                  <c:v>6.25</c:v>
                </c:pt>
                <c:pt idx="1">
                  <c:v>0</c:v>
                </c:pt>
                <c:pt idx="2">
                  <c:v>2.25</c:v>
                </c:pt>
              </c:numCache>
            </c:numRef>
          </c:val>
          <c:smooth val="0"/>
          <c:extLst>
            <c:ext xmlns:c16="http://schemas.microsoft.com/office/drawing/2014/chart" uri="{C3380CC4-5D6E-409C-BE32-E72D297353CC}">
              <c16:uniqueId val="{00000007-75DD-44DD-BD5A-73573FA1A665}"/>
            </c:ext>
          </c:extLst>
        </c:ser>
        <c:ser>
          <c:idx val="8"/>
          <c:order val="8"/>
          <c:spPr>
            <a:ln w="12700" cap="rnd">
              <a:solidFill>
                <a:schemeClr val="accent3">
                  <a:lumMod val="60000"/>
                </a:schemeClr>
              </a:solidFill>
              <a:round/>
            </a:ln>
            <a:effectLst/>
          </c:spPr>
          <c:marker>
            <c:symbol val="none"/>
          </c:marker>
          <c:cat>
            <c:strRef>
              <c:f>'FVC relative'!$G$1:$I$1</c:f>
              <c:strCache>
                <c:ptCount val="3"/>
                <c:pt idx="0">
                  <c:v>Pre</c:v>
                </c:pt>
                <c:pt idx="1">
                  <c:v>Time 0</c:v>
                </c:pt>
                <c:pt idx="2">
                  <c:v>Post</c:v>
                </c:pt>
              </c:strCache>
            </c:strRef>
          </c:cat>
          <c:val>
            <c:numRef>
              <c:f>'FVC relative'!$G$10:$I$10</c:f>
              <c:numCache>
                <c:formatCode>General</c:formatCode>
                <c:ptCount val="3"/>
                <c:pt idx="0">
                  <c:v>3</c:v>
                </c:pt>
                <c:pt idx="1">
                  <c:v>0</c:v>
                </c:pt>
                <c:pt idx="2">
                  <c:v>13</c:v>
                </c:pt>
              </c:numCache>
            </c:numRef>
          </c:val>
          <c:smooth val="0"/>
          <c:extLst>
            <c:ext xmlns:c16="http://schemas.microsoft.com/office/drawing/2014/chart" uri="{C3380CC4-5D6E-409C-BE32-E72D297353CC}">
              <c16:uniqueId val="{00000008-75DD-44DD-BD5A-73573FA1A665}"/>
            </c:ext>
          </c:extLst>
        </c:ser>
        <c:ser>
          <c:idx val="9"/>
          <c:order val="9"/>
          <c:spPr>
            <a:ln w="12700" cap="rnd">
              <a:solidFill>
                <a:schemeClr val="accent4">
                  <a:lumMod val="60000"/>
                </a:schemeClr>
              </a:solidFill>
              <a:round/>
            </a:ln>
            <a:effectLst/>
          </c:spPr>
          <c:marker>
            <c:symbol val="none"/>
          </c:marker>
          <c:cat>
            <c:strRef>
              <c:f>'FVC relative'!$G$1:$I$1</c:f>
              <c:strCache>
                <c:ptCount val="3"/>
                <c:pt idx="0">
                  <c:v>Pre</c:v>
                </c:pt>
                <c:pt idx="1">
                  <c:v>Time 0</c:v>
                </c:pt>
                <c:pt idx="2">
                  <c:v>Post</c:v>
                </c:pt>
              </c:strCache>
            </c:strRef>
          </c:cat>
          <c:val>
            <c:numRef>
              <c:f>'FVC relative'!$G$11:$I$11</c:f>
              <c:numCache>
                <c:formatCode>General</c:formatCode>
                <c:ptCount val="3"/>
                <c:pt idx="0">
                  <c:v>-2</c:v>
                </c:pt>
                <c:pt idx="1">
                  <c:v>0</c:v>
                </c:pt>
                <c:pt idx="2">
                  <c:v>-3</c:v>
                </c:pt>
              </c:numCache>
            </c:numRef>
          </c:val>
          <c:smooth val="0"/>
          <c:extLst>
            <c:ext xmlns:c16="http://schemas.microsoft.com/office/drawing/2014/chart" uri="{C3380CC4-5D6E-409C-BE32-E72D297353CC}">
              <c16:uniqueId val="{00000009-75DD-44DD-BD5A-73573FA1A665}"/>
            </c:ext>
          </c:extLst>
        </c:ser>
        <c:ser>
          <c:idx val="10"/>
          <c:order val="10"/>
          <c:spPr>
            <a:ln w="12700" cap="rnd">
              <a:solidFill>
                <a:schemeClr val="accent5">
                  <a:lumMod val="60000"/>
                </a:schemeClr>
              </a:solidFill>
              <a:round/>
            </a:ln>
            <a:effectLst/>
          </c:spPr>
          <c:marker>
            <c:symbol val="none"/>
          </c:marker>
          <c:cat>
            <c:strRef>
              <c:f>'FVC relative'!$G$1:$I$1</c:f>
              <c:strCache>
                <c:ptCount val="3"/>
                <c:pt idx="0">
                  <c:v>Pre</c:v>
                </c:pt>
                <c:pt idx="1">
                  <c:v>Time 0</c:v>
                </c:pt>
                <c:pt idx="2">
                  <c:v>Post</c:v>
                </c:pt>
              </c:strCache>
            </c:strRef>
          </c:cat>
          <c:val>
            <c:numRef>
              <c:f>'FVC relative'!$G$12:$I$12</c:f>
              <c:numCache>
                <c:formatCode>General</c:formatCode>
                <c:ptCount val="3"/>
                <c:pt idx="0">
                  <c:v>5</c:v>
                </c:pt>
                <c:pt idx="1">
                  <c:v>0</c:v>
                </c:pt>
                <c:pt idx="2">
                  <c:v>-1</c:v>
                </c:pt>
              </c:numCache>
            </c:numRef>
          </c:val>
          <c:smooth val="0"/>
          <c:extLst>
            <c:ext xmlns:c16="http://schemas.microsoft.com/office/drawing/2014/chart" uri="{C3380CC4-5D6E-409C-BE32-E72D297353CC}">
              <c16:uniqueId val="{0000000A-75DD-44DD-BD5A-73573FA1A665}"/>
            </c:ext>
          </c:extLst>
        </c:ser>
        <c:ser>
          <c:idx val="11"/>
          <c:order val="11"/>
          <c:spPr>
            <a:ln w="12700" cap="rnd">
              <a:solidFill>
                <a:schemeClr val="accent6">
                  <a:lumMod val="60000"/>
                </a:schemeClr>
              </a:solidFill>
              <a:round/>
            </a:ln>
            <a:effectLst/>
          </c:spPr>
          <c:marker>
            <c:symbol val="none"/>
          </c:marker>
          <c:cat>
            <c:strRef>
              <c:f>'FVC relative'!$G$1:$I$1</c:f>
              <c:strCache>
                <c:ptCount val="3"/>
                <c:pt idx="0">
                  <c:v>Pre</c:v>
                </c:pt>
                <c:pt idx="1">
                  <c:v>Time 0</c:v>
                </c:pt>
                <c:pt idx="2">
                  <c:v>Post</c:v>
                </c:pt>
              </c:strCache>
            </c:strRef>
          </c:cat>
          <c:val>
            <c:numRef>
              <c:f>'FVC relative'!$G$13:$I$13</c:f>
              <c:numCache>
                <c:formatCode>General</c:formatCode>
                <c:ptCount val="3"/>
                <c:pt idx="0">
                  <c:v>-2.1700000000000017</c:v>
                </c:pt>
                <c:pt idx="1">
                  <c:v>0</c:v>
                </c:pt>
                <c:pt idx="2">
                  <c:v>11.329999999999998</c:v>
                </c:pt>
              </c:numCache>
            </c:numRef>
          </c:val>
          <c:smooth val="0"/>
          <c:extLst>
            <c:ext xmlns:c16="http://schemas.microsoft.com/office/drawing/2014/chart" uri="{C3380CC4-5D6E-409C-BE32-E72D297353CC}">
              <c16:uniqueId val="{0000000B-75DD-44DD-BD5A-73573FA1A665}"/>
            </c:ext>
          </c:extLst>
        </c:ser>
        <c:ser>
          <c:idx val="12"/>
          <c:order val="12"/>
          <c:spPr>
            <a:ln w="12700" cap="rnd">
              <a:solidFill>
                <a:schemeClr val="accent1">
                  <a:lumMod val="80000"/>
                  <a:lumOff val="20000"/>
                </a:schemeClr>
              </a:solidFill>
              <a:round/>
            </a:ln>
            <a:effectLst/>
          </c:spPr>
          <c:marker>
            <c:symbol val="none"/>
          </c:marker>
          <c:cat>
            <c:strRef>
              <c:f>'FVC relative'!$G$1:$I$1</c:f>
              <c:strCache>
                <c:ptCount val="3"/>
                <c:pt idx="0">
                  <c:v>Pre</c:v>
                </c:pt>
                <c:pt idx="1">
                  <c:v>Time 0</c:v>
                </c:pt>
                <c:pt idx="2">
                  <c:v>Post</c:v>
                </c:pt>
              </c:strCache>
            </c:strRef>
          </c:cat>
          <c:val>
            <c:numRef>
              <c:f>'FVC relative'!$G$14:$I$14</c:f>
              <c:numCache>
                <c:formatCode>General</c:formatCode>
                <c:ptCount val="3"/>
                <c:pt idx="0">
                  <c:v>-10</c:v>
                </c:pt>
                <c:pt idx="1">
                  <c:v>0</c:v>
                </c:pt>
                <c:pt idx="2">
                  <c:v>10.5</c:v>
                </c:pt>
              </c:numCache>
            </c:numRef>
          </c:val>
          <c:smooth val="0"/>
          <c:extLst>
            <c:ext xmlns:c16="http://schemas.microsoft.com/office/drawing/2014/chart" uri="{C3380CC4-5D6E-409C-BE32-E72D297353CC}">
              <c16:uniqueId val="{0000000C-75DD-44DD-BD5A-73573FA1A665}"/>
            </c:ext>
          </c:extLst>
        </c:ser>
        <c:ser>
          <c:idx val="13"/>
          <c:order val="13"/>
          <c:spPr>
            <a:ln w="12700" cap="rnd">
              <a:solidFill>
                <a:schemeClr val="accent2">
                  <a:lumMod val="80000"/>
                  <a:lumOff val="20000"/>
                </a:schemeClr>
              </a:solidFill>
              <a:round/>
            </a:ln>
            <a:effectLst/>
          </c:spPr>
          <c:marker>
            <c:symbol val="none"/>
          </c:marker>
          <c:cat>
            <c:strRef>
              <c:f>'FVC relative'!$G$1:$I$1</c:f>
              <c:strCache>
                <c:ptCount val="3"/>
                <c:pt idx="0">
                  <c:v>Pre</c:v>
                </c:pt>
                <c:pt idx="1">
                  <c:v>Time 0</c:v>
                </c:pt>
                <c:pt idx="2">
                  <c:v>Post</c:v>
                </c:pt>
              </c:strCache>
            </c:strRef>
          </c:cat>
          <c:val>
            <c:numRef>
              <c:f>'FVC relative'!$G$15:$I$15</c:f>
              <c:numCache>
                <c:formatCode>General</c:formatCode>
                <c:ptCount val="3"/>
                <c:pt idx="0">
                  <c:v>30</c:v>
                </c:pt>
                <c:pt idx="1">
                  <c:v>0</c:v>
                </c:pt>
                <c:pt idx="2">
                  <c:v>0.32999999999999829</c:v>
                </c:pt>
              </c:numCache>
            </c:numRef>
          </c:val>
          <c:smooth val="0"/>
          <c:extLst>
            <c:ext xmlns:c16="http://schemas.microsoft.com/office/drawing/2014/chart" uri="{C3380CC4-5D6E-409C-BE32-E72D297353CC}">
              <c16:uniqueId val="{0000000D-75DD-44DD-BD5A-73573FA1A665}"/>
            </c:ext>
          </c:extLst>
        </c:ser>
        <c:ser>
          <c:idx val="14"/>
          <c:order val="14"/>
          <c:spPr>
            <a:ln w="38100" cap="rnd">
              <a:solidFill>
                <a:schemeClr val="tx1"/>
              </a:solidFill>
              <a:round/>
            </a:ln>
            <a:effectLst/>
          </c:spPr>
          <c:marker>
            <c:symbol val="none"/>
          </c:marker>
          <c:cat>
            <c:strRef>
              <c:f>'FVC relative'!$G$1:$I$1</c:f>
              <c:strCache>
                <c:ptCount val="3"/>
                <c:pt idx="0">
                  <c:v>Pre</c:v>
                </c:pt>
                <c:pt idx="1">
                  <c:v>Time 0</c:v>
                </c:pt>
                <c:pt idx="2">
                  <c:v>Post</c:v>
                </c:pt>
              </c:strCache>
            </c:strRef>
          </c:cat>
          <c:val>
            <c:numRef>
              <c:f>'FVC relative'!$G$16:$I$16</c:f>
              <c:numCache>
                <c:formatCode>General</c:formatCode>
                <c:ptCount val="3"/>
                <c:pt idx="0">
                  <c:v>1.8035714285714286</c:v>
                </c:pt>
                <c:pt idx="1">
                  <c:v>0</c:v>
                </c:pt>
                <c:pt idx="2">
                  <c:v>2.3328571428571427</c:v>
                </c:pt>
              </c:numCache>
            </c:numRef>
          </c:val>
          <c:smooth val="0"/>
          <c:extLst>
            <c:ext xmlns:c16="http://schemas.microsoft.com/office/drawing/2014/chart" uri="{C3380CC4-5D6E-409C-BE32-E72D297353CC}">
              <c16:uniqueId val="{0000000E-75DD-44DD-BD5A-73573FA1A665}"/>
            </c:ext>
          </c:extLst>
        </c:ser>
        <c:dLbls>
          <c:showLegendKey val="0"/>
          <c:showVal val="0"/>
          <c:showCatName val="0"/>
          <c:showSerName val="0"/>
          <c:showPercent val="0"/>
          <c:showBubbleSize val="0"/>
        </c:dLbls>
        <c:smooth val="0"/>
        <c:axId val="655602048"/>
        <c:axId val="655592896"/>
      </c:lineChart>
      <c:catAx>
        <c:axId val="6556020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5592896"/>
        <c:crosses val="autoZero"/>
        <c:auto val="1"/>
        <c:lblAlgn val="ctr"/>
        <c:lblOffset val="100"/>
        <c:noMultiLvlLbl val="0"/>
      </c:catAx>
      <c:valAx>
        <c:axId val="65559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Absolute Change </a:t>
                </a:r>
                <a:r>
                  <a:rPr lang="en-US" baseline="0"/>
                  <a:t>in FVC (% Predicted)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5602048"/>
        <c:crosses val="autoZero"/>
        <c:crossBetween val="between"/>
      </c:valAx>
      <c:spPr>
        <a:noFill/>
        <a:ln>
          <a:noFill/>
        </a:ln>
        <a:effectLst/>
      </c:spPr>
    </c:plotArea>
    <c:plotVisOnly val="1"/>
    <c:dispBlanksAs val="gap"/>
    <c:showDLblsOverMax val="0"/>
  </c:chart>
  <c:spPr>
    <a:solidFill>
      <a:schemeClr val="bg1"/>
    </a:solidFill>
    <a:ln w="19050" cap="flat" cmpd="sng" algn="ctr">
      <a:solidFill>
        <a:schemeClr val="bg2"/>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Oxygen</a:t>
            </a:r>
            <a:r>
              <a:rPr lang="en-US" sz="1800" baseline="0" dirty="0"/>
              <a:t> Requirement at Rest Trend, n=11</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02522446446659"/>
          <c:y val="0.23741533395985276"/>
          <c:w val="0.82151661883377847"/>
          <c:h val="0.68289068823062538"/>
        </c:manualLayout>
      </c:layout>
      <c:lineChart>
        <c:grouping val="standard"/>
        <c:varyColors val="0"/>
        <c:ser>
          <c:idx val="0"/>
          <c:order val="0"/>
          <c:spPr>
            <a:ln w="28575" cap="rnd">
              <a:solidFill>
                <a:schemeClr val="accent1"/>
              </a:solidFill>
              <a:round/>
            </a:ln>
            <a:effectLst/>
          </c:spPr>
          <c:marker>
            <c:symbol val="none"/>
          </c:marker>
          <c:cat>
            <c:strRef>
              <c:f>'O2 Req'!$G$1:$I$1</c:f>
              <c:strCache>
                <c:ptCount val="3"/>
                <c:pt idx="0">
                  <c:v>Pre</c:v>
                </c:pt>
                <c:pt idx="1">
                  <c:v>Time 0</c:v>
                </c:pt>
                <c:pt idx="2">
                  <c:v>Post</c:v>
                </c:pt>
              </c:strCache>
            </c:strRef>
          </c:cat>
          <c:val>
            <c:numRef>
              <c:f>'O2 Req'!$G$2:$I$2</c:f>
              <c:numCache>
                <c:formatCode>General</c:formatCode>
                <c:ptCount val="3"/>
                <c:pt idx="0">
                  <c:v>0</c:v>
                </c:pt>
                <c:pt idx="1">
                  <c:v>0</c:v>
                </c:pt>
                <c:pt idx="2">
                  <c:v>0</c:v>
                </c:pt>
              </c:numCache>
            </c:numRef>
          </c:val>
          <c:smooth val="0"/>
          <c:extLst>
            <c:ext xmlns:c16="http://schemas.microsoft.com/office/drawing/2014/chart" uri="{C3380CC4-5D6E-409C-BE32-E72D297353CC}">
              <c16:uniqueId val="{00000000-7353-0746-BBF5-52AADE3353D5}"/>
            </c:ext>
          </c:extLst>
        </c:ser>
        <c:ser>
          <c:idx val="1"/>
          <c:order val="1"/>
          <c:spPr>
            <a:ln w="12700" cap="rnd">
              <a:solidFill>
                <a:schemeClr val="accent2"/>
              </a:solidFill>
              <a:round/>
            </a:ln>
            <a:effectLst/>
          </c:spPr>
          <c:marker>
            <c:symbol val="none"/>
          </c:marker>
          <c:cat>
            <c:strRef>
              <c:f>'O2 Req'!$G$1:$I$1</c:f>
              <c:strCache>
                <c:ptCount val="3"/>
                <c:pt idx="0">
                  <c:v>Pre</c:v>
                </c:pt>
                <c:pt idx="1">
                  <c:v>Time 0</c:v>
                </c:pt>
                <c:pt idx="2">
                  <c:v>Post</c:v>
                </c:pt>
              </c:strCache>
            </c:strRef>
          </c:cat>
          <c:val>
            <c:numRef>
              <c:f>'O2 Req'!$G$3:$I$3</c:f>
              <c:numCache>
                <c:formatCode>General</c:formatCode>
                <c:ptCount val="3"/>
                <c:pt idx="0">
                  <c:v>6</c:v>
                </c:pt>
                <c:pt idx="1">
                  <c:v>5.5</c:v>
                </c:pt>
                <c:pt idx="2">
                  <c:v>5.5</c:v>
                </c:pt>
              </c:numCache>
            </c:numRef>
          </c:val>
          <c:smooth val="0"/>
          <c:extLst>
            <c:ext xmlns:c16="http://schemas.microsoft.com/office/drawing/2014/chart" uri="{C3380CC4-5D6E-409C-BE32-E72D297353CC}">
              <c16:uniqueId val="{00000001-7353-0746-BBF5-52AADE3353D5}"/>
            </c:ext>
          </c:extLst>
        </c:ser>
        <c:ser>
          <c:idx val="2"/>
          <c:order val="2"/>
          <c:spPr>
            <a:ln w="28575" cap="rnd">
              <a:solidFill>
                <a:schemeClr val="accent3"/>
              </a:solidFill>
              <a:round/>
            </a:ln>
            <a:effectLst/>
          </c:spPr>
          <c:marker>
            <c:symbol val="none"/>
          </c:marker>
          <c:cat>
            <c:strRef>
              <c:f>'O2 Req'!$G$1:$I$1</c:f>
              <c:strCache>
                <c:ptCount val="3"/>
                <c:pt idx="0">
                  <c:v>Pre</c:v>
                </c:pt>
                <c:pt idx="1">
                  <c:v>Time 0</c:v>
                </c:pt>
                <c:pt idx="2">
                  <c:v>Post</c:v>
                </c:pt>
              </c:strCache>
            </c:strRef>
          </c:cat>
          <c:val>
            <c:numRef>
              <c:f>'O2 Req'!$G$4:$I$4</c:f>
              <c:numCache>
                <c:formatCode>General</c:formatCode>
                <c:ptCount val="3"/>
                <c:pt idx="0">
                  <c:v>0</c:v>
                </c:pt>
                <c:pt idx="1">
                  <c:v>0</c:v>
                </c:pt>
                <c:pt idx="2">
                  <c:v>0</c:v>
                </c:pt>
              </c:numCache>
            </c:numRef>
          </c:val>
          <c:smooth val="0"/>
          <c:extLst>
            <c:ext xmlns:c16="http://schemas.microsoft.com/office/drawing/2014/chart" uri="{C3380CC4-5D6E-409C-BE32-E72D297353CC}">
              <c16:uniqueId val="{00000002-7353-0746-BBF5-52AADE3353D5}"/>
            </c:ext>
          </c:extLst>
        </c:ser>
        <c:ser>
          <c:idx val="3"/>
          <c:order val="3"/>
          <c:spPr>
            <a:ln w="12700" cap="rnd">
              <a:solidFill>
                <a:schemeClr val="accent4"/>
              </a:solidFill>
              <a:round/>
            </a:ln>
            <a:effectLst/>
          </c:spPr>
          <c:marker>
            <c:symbol val="none"/>
          </c:marker>
          <c:cat>
            <c:strRef>
              <c:f>'O2 Req'!$G$1:$I$1</c:f>
              <c:strCache>
                <c:ptCount val="3"/>
                <c:pt idx="0">
                  <c:v>Pre</c:v>
                </c:pt>
                <c:pt idx="1">
                  <c:v>Time 0</c:v>
                </c:pt>
                <c:pt idx="2">
                  <c:v>Post</c:v>
                </c:pt>
              </c:strCache>
            </c:strRef>
          </c:cat>
          <c:val>
            <c:numRef>
              <c:f>'O2 Req'!$G$5:$I$5</c:f>
              <c:numCache>
                <c:formatCode>General</c:formatCode>
                <c:ptCount val="3"/>
                <c:pt idx="0">
                  <c:v>15</c:v>
                </c:pt>
                <c:pt idx="1">
                  <c:v>15</c:v>
                </c:pt>
                <c:pt idx="2">
                  <c:v>15</c:v>
                </c:pt>
              </c:numCache>
            </c:numRef>
          </c:val>
          <c:smooth val="0"/>
          <c:extLst>
            <c:ext xmlns:c16="http://schemas.microsoft.com/office/drawing/2014/chart" uri="{C3380CC4-5D6E-409C-BE32-E72D297353CC}">
              <c16:uniqueId val="{00000003-7353-0746-BBF5-52AADE3353D5}"/>
            </c:ext>
          </c:extLst>
        </c:ser>
        <c:ser>
          <c:idx val="4"/>
          <c:order val="4"/>
          <c:spPr>
            <a:ln w="12700" cap="rnd">
              <a:solidFill>
                <a:schemeClr val="accent5"/>
              </a:solidFill>
              <a:round/>
            </a:ln>
            <a:effectLst/>
          </c:spPr>
          <c:marker>
            <c:symbol val="none"/>
          </c:marker>
          <c:cat>
            <c:strRef>
              <c:f>'O2 Req'!$G$1:$I$1</c:f>
              <c:strCache>
                <c:ptCount val="3"/>
                <c:pt idx="0">
                  <c:v>Pre</c:v>
                </c:pt>
                <c:pt idx="1">
                  <c:v>Time 0</c:v>
                </c:pt>
                <c:pt idx="2">
                  <c:v>Post</c:v>
                </c:pt>
              </c:strCache>
            </c:strRef>
          </c:cat>
          <c:val>
            <c:numRef>
              <c:f>'O2 Req'!$G$6:$I$6</c:f>
              <c:numCache>
                <c:formatCode>General</c:formatCode>
                <c:ptCount val="3"/>
                <c:pt idx="0">
                  <c:v>0</c:v>
                </c:pt>
                <c:pt idx="1">
                  <c:v>1.33</c:v>
                </c:pt>
                <c:pt idx="2">
                  <c:v>1</c:v>
                </c:pt>
              </c:numCache>
            </c:numRef>
          </c:val>
          <c:smooth val="0"/>
          <c:extLst>
            <c:ext xmlns:c16="http://schemas.microsoft.com/office/drawing/2014/chart" uri="{C3380CC4-5D6E-409C-BE32-E72D297353CC}">
              <c16:uniqueId val="{00000004-7353-0746-BBF5-52AADE3353D5}"/>
            </c:ext>
          </c:extLst>
        </c:ser>
        <c:ser>
          <c:idx val="5"/>
          <c:order val="5"/>
          <c:spPr>
            <a:ln w="12700" cap="rnd">
              <a:solidFill>
                <a:schemeClr val="accent6"/>
              </a:solidFill>
              <a:round/>
            </a:ln>
            <a:effectLst/>
          </c:spPr>
          <c:marker>
            <c:symbol val="none"/>
          </c:marker>
          <c:cat>
            <c:strRef>
              <c:f>'O2 Req'!$G$1:$I$1</c:f>
              <c:strCache>
                <c:ptCount val="3"/>
                <c:pt idx="0">
                  <c:v>Pre</c:v>
                </c:pt>
                <c:pt idx="1">
                  <c:v>Time 0</c:v>
                </c:pt>
                <c:pt idx="2">
                  <c:v>Post</c:v>
                </c:pt>
              </c:strCache>
            </c:strRef>
          </c:cat>
          <c:val>
            <c:numRef>
              <c:f>'O2 Req'!$G$7:$I$7</c:f>
              <c:numCache>
                <c:formatCode>General</c:formatCode>
                <c:ptCount val="3"/>
                <c:pt idx="0">
                  <c:v>2</c:v>
                </c:pt>
                <c:pt idx="1">
                  <c:v>3</c:v>
                </c:pt>
                <c:pt idx="2">
                  <c:v>3</c:v>
                </c:pt>
              </c:numCache>
            </c:numRef>
          </c:val>
          <c:smooth val="0"/>
          <c:extLst>
            <c:ext xmlns:c16="http://schemas.microsoft.com/office/drawing/2014/chart" uri="{C3380CC4-5D6E-409C-BE32-E72D297353CC}">
              <c16:uniqueId val="{00000005-7353-0746-BBF5-52AADE3353D5}"/>
            </c:ext>
          </c:extLst>
        </c:ser>
        <c:ser>
          <c:idx val="6"/>
          <c:order val="6"/>
          <c:spPr>
            <a:ln w="12700" cap="rnd">
              <a:solidFill>
                <a:schemeClr val="accent1">
                  <a:lumMod val="60000"/>
                </a:schemeClr>
              </a:solidFill>
              <a:round/>
            </a:ln>
            <a:effectLst/>
          </c:spPr>
          <c:marker>
            <c:symbol val="none"/>
          </c:marker>
          <c:cat>
            <c:strRef>
              <c:f>'O2 Req'!$G$1:$I$1</c:f>
              <c:strCache>
                <c:ptCount val="3"/>
                <c:pt idx="0">
                  <c:v>Pre</c:v>
                </c:pt>
                <c:pt idx="1">
                  <c:v>Time 0</c:v>
                </c:pt>
                <c:pt idx="2">
                  <c:v>Post</c:v>
                </c:pt>
              </c:strCache>
            </c:strRef>
          </c:cat>
          <c:val>
            <c:numRef>
              <c:f>'O2 Req'!$G$8:$I$8</c:f>
              <c:numCache>
                <c:formatCode>General</c:formatCode>
                <c:ptCount val="3"/>
                <c:pt idx="0">
                  <c:v>3</c:v>
                </c:pt>
                <c:pt idx="1">
                  <c:v>3</c:v>
                </c:pt>
                <c:pt idx="2">
                  <c:v>3</c:v>
                </c:pt>
              </c:numCache>
            </c:numRef>
          </c:val>
          <c:smooth val="0"/>
          <c:extLst>
            <c:ext xmlns:c16="http://schemas.microsoft.com/office/drawing/2014/chart" uri="{C3380CC4-5D6E-409C-BE32-E72D297353CC}">
              <c16:uniqueId val="{00000006-7353-0746-BBF5-52AADE3353D5}"/>
            </c:ext>
          </c:extLst>
        </c:ser>
        <c:ser>
          <c:idx val="7"/>
          <c:order val="7"/>
          <c:spPr>
            <a:ln w="12700" cap="rnd">
              <a:solidFill>
                <a:schemeClr val="accent2">
                  <a:lumMod val="60000"/>
                </a:schemeClr>
              </a:solidFill>
              <a:round/>
            </a:ln>
            <a:effectLst/>
          </c:spPr>
          <c:marker>
            <c:symbol val="none"/>
          </c:marker>
          <c:cat>
            <c:strRef>
              <c:f>'O2 Req'!$G$1:$I$1</c:f>
              <c:strCache>
                <c:ptCount val="3"/>
                <c:pt idx="0">
                  <c:v>Pre</c:v>
                </c:pt>
                <c:pt idx="1">
                  <c:v>Time 0</c:v>
                </c:pt>
                <c:pt idx="2">
                  <c:v>Post</c:v>
                </c:pt>
              </c:strCache>
            </c:strRef>
          </c:cat>
          <c:val>
            <c:numRef>
              <c:f>'O2 Req'!$G$9:$I$9</c:f>
              <c:numCache>
                <c:formatCode>General</c:formatCode>
                <c:ptCount val="3"/>
                <c:pt idx="0">
                  <c:v>5</c:v>
                </c:pt>
                <c:pt idx="1">
                  <c:v>3</c:v>
                </c:pt>
                <c:pt idx="2">
                  <c:v>6</c:v>
                </c:pt>
              </c:numCache>
            </c:numRef>
          </c:val>
          <c:smooth val="0"/>
          <c:extLst>
            <c:ext xmlns:c16="http://schemas.microsoft.com/office/drawing/2014/chart" uri="{C3380CC4-5D6E-409C-BE32-E72D297353CC}">
              <c16:uniqueId val="{00000007-7353-0746-BBF5-52AADE3353D5}"/>
            </c:ext>
          </c:extLst>
        </c:ser>
        <c:ser>
          <c:idx val="8"/>
          <c:order val="8"/>
          <c:spPr>
            <a:ln w="28575" cap="rnd">
              <a:solidFill>
                <a:schemeClr val="accent3">
                  <a:lumMod val="60000"/>
                </a:schemeClr>
              </a:solidFill>
              <a:round/>
            </a:ln>
            <a:effectLst/>
          </c:spPr>
          <c:marker>
            <c:symbol val="none"/>
          </c:marker>
          <c:cat>
            <c:strRef>
              <c:f>'O2 Req'!$G$1:$I$1</c:f>
              <c:strCache>
                <c:ptCount val="3"/>
                <c:pt idx="0">
                  <c:v>Pre</c:v>
                </c:pt>
                <c:pt idx="1">
                  <c:v>Time 0</c:v>
                </c:pt>
                <c:pt idx="2">
                  <c:v>Post</c:v>
                </c:pt>
              </c:strCache>
            </c:strRef>
          </c:cat>
          <c:val>
            <c:numRef>
              <c:f>'O2 Req'!$G$10:$I$10</c:f>
              <c:numCache>
                <c:formatCode>General</c:formatCode>
                <c:ptCount val="3"/>
                <c:pt idx="0">
                  <c:v>0</c:v>
                </c:pt>
                <c:pt idx="1">
                  <c:v>0</c:v>
                </c:pt>
                <c:pt idx="2">
                  <c:v>0</c:v>
                </c:pt>
              </c:numCache>
            </c:numRef>
          </c:val>
          <c:smooth val="0"/>
          <c:extLst>
            <c:ext xmlns:c16="http://schemas.microsoft.com/office/drawing/2014/chart" uri="{C3380CC4-5D6E-409C-BE32-E72D297353CC}">
              <c16:uniqueId val="{00000008-7353-0746-BBF5-52AADE3353D5}"/>
            </c:ext>
          </c:extLst>
        </c:ser>
        <c:ser>
          <c:idx val="9"/>
          <c:order val="9"/>
          <c:spPr>
            <a:ln w="12700" cap="rnd">
              <a:solidFill>
                <a:schemeClr val="accent4">
                  <a:lumMod val="60000"/>
                </a:schemeClr>
              </a:solidFill>
              <a:round/>
            </a:ln>
            <a:effectLst/>
          </c:spPr>
          <c:marker>
            <c:symbol val="none"/>
          </c:marker>
          <c:cat>
            <c:strRef>
              <c:f>'O2 Req'!$G$1:$I$1</c:f>
              <c:strCache>
                <c:ptCount val="3"/>
                <c:pt idx="0">
                  <c:v>Pre</c:v>
                </c:pt>
                <c:pt idx="1">
                  <c:v>Time 0</c:v>
                </c:pt>
                <c:pt idx="2">
                  <c:v>Post</c:v>
                </c:pt>
              </c:strCache>
            </c:strRef>
          </c:cat>
          <c:val>
            <c:numRef>
              <c:f>'O2 Req'!$G$11:$I$11</c:f>
              <c:numCache>
                <c:formatCode>General</c:formatCode>
                <c:ptCount val="3"/>
                <c:pt idx="0">
                  <c:v>1.5</c:v>
                </c:pt>
                <c:pt idx="1">
                  <c:v>2.67</c:v>
                </c:pt>
                <c:pt idx="2">
                  <c:v>2</c:v>
                </c:pt>
              </c:numCache>
            </c:numRef>
          </c:val>
          <c:smooth val="0"/>
          <c:extLst>
            <c:ext xmlns:c16="http://schemas.microsoft.com/office/drawing/2014/chart" uri="{C3380CC4-5D6E-409C-BE32-E72D297353CC}">
              <c16:uniqueId val="{00000009-7353-0746-BBF5-52AADE3353D5}"/>
            </c:ext>
          </c:extLst>
        </c:ser>
        <c:ser>
          <c:idx val="10"/>
          <c:order val="10"/>
          <c:spPr>
            <a:ln w="28575" cap="rnd">
              <a:solidFill>
                <a:schemeClr val="accent5">
                  <a:lumMod val="60000"/>
                </a:schemeClr>
              </a:solidFill>
              <a:round/>
            </a:ln>
            <a:effectLst/>
          </c:spPr>
          <c:marker>
            <c:symbol val="none"/>
          </c:marker>
          <c:cat>
            <c:strRef>
              <c:f>'O2 Req'!$G$1:$I$1</c:f>
              <c:strCache>
                <c:ptCount val="3"/>
                <c:pt idx="0">
                  <c:v>Pre</c:v>
                </c:pt>
                <c:pt idx="1">
                  <c:v>Time 0</c:v>
                </c:pt>
                <c:pt idx="2">
                  <c:v>Post</c:v>
                </c:pt>
              </c:strCache>
            </c:strRef>
          </c:cat>
          <c:val>
            <c:numRef>
              <c:f>'O2 Req'!$G$12:$I$12</c:f>
              <c:numCache>
                <c:formatCode>General</c:formatCode>
                <c:ptCount val="3"/>
                <c:pt idx="0">
                  <c:v>0</c:v>
                </c:pt>
                <c:pt idx="1">
                  <c:v>0</c:v>
                </c:pt>
                <c:pt idx="2">
                  <c:v>0</c:v>
                </c:pt>
              </c:numCache>
            </c:numRef>
          </c:val>
          <c:smooth val="0"/>
          <c:extLst>
            <c:ext xmlns:c16="http://schemas.microsoft.com/office/drawing/2014/chart" uri="{C3380CC4-5D6E-409C-BE32-E72D297353CC}">
              <c16:uniqueId val="{0000000A-7353-0746-BBF5-52AADE3353D5}"/>
            </c:ext>
          </c:extLst>
        </c:ser>
        <c:dLbls>
          <c:showLegendKey val="0"/>
          <c:showVal val="0"/>
          <c:showCatName val="0"/>
          <c:showSerName val="0"/>
          <c:showPercent val="0"/>
          <c:showBubbleSize val="0"/>
        </c:dLbls>
        <c:smooth val="0"/>
        <c:axId val="1355578848"/>
        <c:axId val="1355574688"/>
      </c:lineChart>
      <c:catAx>
        <c:axId val="135557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5574688"/>
        <c:crosses val="autoZero"/>
        <c:auto val="1"/>
        <c:lblAlgn val="ctr"/>
        <c:lblOffset val="100"/>
        <c:noMultiLvlLbl val="0"/>
      </c:catAx>
      <c:valAx>
        <c:axId val="1355574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Oxygen</a:t>
                </a:r>
                <a:r>
                  <a:rPr lang="en-US" baseline="0"/>
                  <a:t> requirement at rest (L/min)</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5578848"/>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800" dirty="0"/>
              <a:t>BORG dyspnea scale trend, n=10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0.10159637745494818"/>
          <c:y val="0.17165016457116522"/>
          <c:w val="0.81834737830574267"/>
          <c:h val="0.75192544630392155"/>
        </c:manualLayout>
      </c:layout>
      <c:lineChart>
        <c:grouping val="standard"/>
        <c:varyColors val="0"/>
        <c:ser>
          <c:idx val="0"/>
          <c:order val="0"/>
          <c:spPr>
            <a:ln w="12700" cap="rnd">
              <a:solidFill>
                <a:schemeClr val="accent1"/>
              </a:solidFill>
              <a:round/>
            </a:ln>
            <a:effectLst/>
          </c:spPr>
          <c:marker>
            <c:symbol val="none"/>
          </c:marker>
          <c:cat>
            <c:strRef>
              <c:f>'BORG scale'!$G$1:$I$1</c:f>
              <c:strCache>
                <c:ptCount val="3"/>
                <c:pt idx="0">
                  <c:v>Pre</c:v>
                </c:pt>
                <c:pt idx="1">
                  <c:v>Time 0</c:v>
                </c:pt>
                <c:pt idx="2">
                  <c:v>Post</c:v>
                </c:pt>
              </c:strCache>
            </c:strRef>
          </c:cat>
          <c:val>
            <c:numRef>
              <c:f>'BORG scale'!$G$2:$I$2</c:f>
              <c:numCache>
                <c:formatCode>General</c:formatCode>
                <c:ptCount val="3"/>
                <c:pt idx="0">
                  <c:v>2.25</c:v>
                </c:pt>
                <c:pt idx="1">
                  <c:v>1.33</c:v>
                </c:pt>
                <c:pt idx="2">
                  <c:v>1.5</c:v>
                </c:pt>
              </c:numCache>
            </c:numRef>
          </c:val>
          <c:smooth val="0"/>
          <c:extLst>
            <c:ext xmlns:c16="http://schemas.microsoft.com/office/drawing/2014/chart" uri="{C3380CC4-5D6E-409C-BE32-E72D297353CC}">
              <c16:uniqueId val="{00000000-7D4D-B04B-B605-35161C72F73F}"/>
            </c:ext>
          </c:extLst>
        </c:ser>
        <c:ser>
          <c:idx val="1"/>
          <c:order val="1"/>
          <c:spPr>
            <a:ln w="12700" cap="rnd">
              <a:solidFill>
                <a:schemeClr val="accent2"/>
              </a:solidFill>
              <a:round/>
            </a:ln>
            <a:effectLst/>
          </c:spPr>
          <c:marker>
            <c:symbol val="none"/>
          </c:marker>
          <c:cat>
            <c:strRef>
              <c:f>'BORG scale'!$G$1:$I$1</c:f>
              <c:strCache>
                <c:ptCount val="3"/>
                <c:pt idx="0">
                  <c:v>Pre</c:v>
                </c:pt>
                <c:pt idx="1">
                  <c:v>Time 0</c:v>
                </c:pt>
                <c:pt idx="2">
                  <c:v>Post</c:v>
                </c:pt>
              </c:strCache>
            </c:strRef>
          </c:cat>
          <c:val>
            <c:numRef>
              <c:f>'BORG scale'!$G$3:$I$3</c:f>
              <c:numCache>
                <c:formatCode>General</c:formatCode>
                <c:ptCount val="3"/>
                <c:pt idx="0">
                  <c:v>0.75</c:v>
                </c:pt>
                <c:pt idx="1">
                  <c:v>1.5</c:v>
                </c:pt>
                <c:pt idx="2">
                  <c:v>3.75</c:v>
                </c:pt>
              </c:numCache>
            </c:numRef>
          </c:val>
          <c:smooth val="0"/>
          <c:extLst>
            <c:ext xmlns:c16="http://schemas.microsoft.com/office/drawing/2014/chart" uri="{C3380CC4-5D6E-409C-BE32-E72D297353CC}">
              <c16:uniqueId val="{00000001-7D4D-B04B-B605-35161C72F73F}"/>
            </c:ext>
          </c:extLst>
        </c:ser>
        <c:ser>
          <c:idx val="2"/>
          <c:order val="2"/>
          <c:spPr>
            <a:ln w="12700" cap="rnd">
              <a:solidFill>
                <a:schemeClr val="accent3"/>
              </a:solidFill>
              <a:round/>
            </a:ln>
            <a:effectLst/>
          </c:spPr>
          <c:marker>
            <c:symbol val="none"/>
          </c:marker>
          <c:cat>
            <c:strRef>
              <c:f>'BORG scale'!$G$1:$I$1</c:f>
              <c:strCache>
                <c:ptCount val="3"/>
                <c:pt idx="0">
                  <c:v>Pre</c:v>
                </c:pt>
                <c:pt idx="1">
                  <c:v>Time 0</c:v>
                </c:pt>
                <c:pt idx="2">
                  <c:v>Post</c:v>
                </c:pt>
              </c:strCache>
            </c:strRef>
          </c:cat>
          <c:val>
            <c:numRef>
              <c:f>'BORG scale'!$G$4:$I$4</c:f>
              <c:numCache>
                <c:formatCode>General</c:formatCode>
                <c:ptCount val="3"/>
                <c:pt idx="0">
                  <c:v>7</c:v>
                </c:pt>
                <c:pt idx="1">
                  <c:v>3.5</c:v>
                </c:pt>
                <c:pt idx="2">
                  <c:v>6.67</c:v>
                </c:pt>
              </c:numCache>
            </c:numRef>
          </c:val>
          <c:smooth val="0"/>
          <c:extLst>
            <c:ext xmlns:c16="http://schemas.microsoft.com/office/drawing/2014/chart" uri="{C3380CC4-5D6E-409C-BE32-E72D297353CC}">
              <c16:uniqueId val="{00000002-7D4D-B04B-B605-35161C72F73F}"/>
            </c:ext>
          </c:extLst>
        </c:ser>
        <c:ser>
          <c:idx val="3"/>
          <c:order val="3"/>
          <c:spPr>
            <a:ln w="12700" cap="rnd">
              <a:solidFill>
                <a:schemeClr val="accent4"/>
              </a:solidFill>
              <a:round/>
            </a:ln>
            <a:effectLst/>
          </c:spPr>
          <c:marker>
            <c:symbol val="none"/>
          </c:marker>
          <c:cat>
            <c:strRef>
              <c:f>'BORG scale'!$G$1:$I$1</c:f>
              <c:strCache>
                <c:ptCount val="3"/>
                <c:pt idx="0">
                  <c:v>Pre</c:v>
                </c:pt>
                <c:pt idx="1">
                  <c:v>Time 0</c:v>
                </c:pt>
                <c:pt idx="2">
                  <c:v>Post</c:v>
                </c:pt>
              </c:strCache>
            </c:strRef>
          </c:cat>
          <c:val>
            <c:numRef>
              <c:f>'BORG scale'!$G$5:$I$5</c:f>
              <c:numCache>
                <c:formatCode>General</c:formatCode>
                <c:ptCount val="3"/>
                <c:pt idx="0">
                  <c:v>7.25</c:v>
                </c:pt>
                <c:pt idx="1">
                  <c:v>3.33</c:v>
                </c:pt>
                <c:pt idx="2">
                  <c:v>6</c:v>
                </c:pt>
              </c:numCache>
            </c:numRef>
          </c:val>
          <c:smooth val="0"/>
          <c:extLst>
            <c:ext xmlns:c16="http://schemas.microsoft.com/office/drawing/2014/chart" uri="{C3380CC4-5D6E-409C-BE32-E72D297353CC}">
              <c16:uniqueId val="{00000003-7D4D-B04B-B605-35161C72F73F}"/>
            </c:ext>
          </c:extLst>
        </c:ser>
        <c:ser>
          <c:idx val="4"/>
          <c:order val="4"/>
          <c:spPr>
            <a:ln w="12700" cap="rnd">
              <a:solidFill>
                <a:schemeClr val="accent5"/>
              </a:solidFill>
              <a:round/>
            </a:ln>
            <a:effectLst/>
          </c:spPr>
          <c:marker>
            <c:symbol val="none"/>
          </c:marker>
          <c:cat>
            <c:strRef>
              <c:f>'BORG scale'!$G$1:$I$1</c:f>
              <c:strCache>
                <c:ptCount val="3"/>
                <c:pt idx="0">
                  <c:v>Pre</c:v>
                </c:pt>
                <c:pt idx="1">
                  <c:v>Time 0</c:v>
                </c:pt>
                <c:pt idx="2">
                  <c:v>Post</c:v>
                </c:pt>
              </c:strCache>
            </c:strRef>
          </c:cat>
          <c:val>
            <c:numRef>
              <c:f>'BORG scale'!$G$6:$I$6</c:f>
              <c:numCache>
                <c:formatCode>General</c:formatCode>
                <c:ptCount val="3"/>
                <c:pt idx="0">
                  <c:v>1</c:v>
                </c:pt>
                <c:pt idx="1">
                  <c:v>2.17</c:v>
                </c:pt>
                <c:pt idx="2">
                  <c:v>5</c:v>
                </c:pt>
              </c:numCache>
            </c:numRef>
          </c:val>
          <c:smooth val="0"/>
          <c:extLst>
            <c:ext xmlns:c16="http://schemas.microsoft.com/office/drawing/2014/chart" uri="{C3380CC4-5D6E-409C-BE32-E72D297353CC}">
              <c16:uniqueId val="{00000004-7D4D-B04B-B605-35161C72F73F}"/>
            </c:ext>
          </c:extLst>
        </c:ser>
        <c:ser>
          <c:idx val="5"/>
          <c:order val="5"/>
          <c:spPr>
            <a:ln w="12700" cap="rnd">
              <a:solidFill>
                <a:schemeClr val="accent6"/>
              </a:solidFill>
              <a:round/>
            </a:ln>
            <a:effectLst/>
          </c:spPr>
          <c:marker>
            <c:symbol val="none"/>
          </c:marker>
          <c:cat>
            <c:strRef>
              <c:f>'BORG scale'!$G$1:$I$1</c:f>
              <c:strCache>
                <c:ptCount val="3"/>
                <c:pt idx="0">
                  <c:v>Pre</c:v>
                </c:pt>
                <c:pt idx="1">
                  <c:v>Time 0</c:v>
                </c:pt>
                <c:pt idx="2">
                  <c:v>Post</c:v>
                </c:pt>
              </c:strCache>
            </c:strRef>
          </c:cat>
          <c:val>
            <c:numRef>
              <c:f>'BORG scale'!$G$7:$I$7</c:f>
              <c:numCache>
                <c:formatCode>General</c:formatCode>
                <c:ptCount val="3"/>
                <c:pt idx="0">
                  <c:v>3.88</c:v>
                </c:pt>
                <c:pt idx="1">
                  <c:v>5</c:v>
                </c:pt>
                <c:pt idx="2">
                  <c:v>8</c:v>
                </c:pt>
              </c:numCache>
            </c:numRef>
          </c:val>
          <c:smooth val="0"/>
          <c:extLst>
            <c:ext xmlns:c16="http://schemas.microsoft.com/office/drawing/2014/chart" uri="{C3380CC4-5D6E-409C-BE32-E72D297353CC}">
              <c16:uniqueId val="{00000005-7D4D-B04B-B605-35161C72F73F}"/>
            </c:ext>
          </c:extLst>
        </c:ser>
        <c:ser>
          <c:idx val="6"/>
          <c:order val="6"/>
          <c:spPr>
            <a:ln w="12700" cap="rnd">
              <a:solidFill>
                <a:schemeClr val="accent1">
                  <a:lumMod val="60000"/>
                </a:schemeClr>
              </a:solidFill>
              <a:round/>
            </a:ln>
            <a:effectLst/>
          </c:spPr>
          <c:marker>
            <c:symbol val="none"/>
          </c:marker>
          <c:cat>
            <c:strRef>
              <c:f>'BORG scale'!$G$1:$I$1</c:f>
              <c:strCache>
                <c:ptCount val="3"/>
                <c:pt idx="0">
                  <c:v>Pre</c:v>
                </c:pt>
                <c:pt idx="1">
                  <c:v>Time 0</c:v>
                </c:pt>
                <c:pt idx="2">
                  <c:v>Post</c:v>
                </c:pt>
              </c:strCache>
            </c:strRef>
          </c:cat>
          <c:val>
            <c:numRef>
              <c:f>'BORG scale'!$G$8:$I$8</c:f>
              <c:numCache>
                <c:formatCode>General</c:formatCode>
                <c:ptCount val="3"/>
                <c:pt idx="0">
                  <c:v>3.5</c:v>
                </c:pt>
                <c:pt idx="1">
                  <c:v>5.75</c:v>
                </c:pt>
                <c:pt idx="2">
                  <c:v>5</c:v>
                </c:pt>
              </c:numCache>
            </c:numRef>
          </c:val>
          <c:smooth val="0"/>
          <c:extLst>
            <c:ext xmlns:c16="http://schemas.microsoft.com/office/drawing/2014/chart" uri="{C3380CC4-5D6E-409C-BE32-E72D297353CC}">
              <c16:uniqueId val="{00000006-7D4D-B04B-B605-35161C72F73F}"/>
            </c:ext>
          </c:extLst>
        </c:ser>
        <c:ser>
          <c:idx val="7"/>
          <c:order val="7"/>
          <c:spPr>
            <a:ln w="12700" cap="rnd">
              <a:solidFill>
                <a:schemeClr val="accent2">
                  <a:lumMod val="60000"/>
                </a:schemeClr>
              </a:solidFill>
              <a:round/>
            </a:ln>
            <a:effectLst/>
          </c:spPr>
          <c:marker>
            <c:symbol val="none"/>
          </c:marker>
          <c:cat>
            <c:strRef>
              <c:f>'BORG scale'!$G$1:$I$1</c:f>
              <c:strCache>
                <c:ptCount val="3"/>
                <c:pt idx="0">
                  <c:v>Pre</c:v>
                </c:pt>
                <c:pt idx="1">
                  <c:v>Time 0</c:v>
                </c:pt>
                <c:pt idx="2">
                  <c:v>Post</c:v>
                </c:pt>
              </c:strCache>
            </c:strRef>
          </c:cat>
          <c:val>
            <c:numRef>
              <c:f>'BORG scale'!$G$9:$I$9</c:f>
              <c:numCache>
                <c:formatCode>General</c:formatCode>
                <c:ptCount val="3"/>
                <c:pt idx="0">
                  <c:v>5.5</c:v>
                </c:pt>
                <c:pt idx="1">
                  <c:v>1</c:v>
                </c:pt>
                <c:pt idx="2">
                  <c:v>1</c:v>
                </c:pt>
              </c:numCache>
            </c:numRef>
          </c:val>
          <c:smooth val="0"/>
          <c:extLst>
            <c:ext xmlns:c16="http://schemas.microsoft.com/office/drawing/2014/chart" uri="{C3380CC4-5D6E-409C-BE32-E72D297353CC}">
              <c16:uniqueId val="{00000007-7D4D-B04B-B605-35161C72F73F}"/>
            </c:ext>
          </c:extLst>
        </c:ser>
        <c:ser>
          <c:idx val="8"/>
          <c:order val="8"/>
          <c:spPr>
            <a:ln w="12700" cap="rnd">
              <a:solidFill>
                <a:schemeClr val="accent3">
                  <a:lumMod val="60000"/>
                </a:schemeClr>
              </a:solidFill>
              <a:round/>
            </a:ln>
            <a:effectLst/>
          </c:spPr>
          <c:marker>
            <c:symbol val="none"/>
          </c:marker>
          <c:cat>
            <c:strRef>
              <c:f>'BORG scale'!$G$1:$I$1</c:f>
              <c:strCache>
                <c:ptCount val="3"/>
                <c:pt idx="0">
                  <c:v>Pre</c:v>
                </c:pt>
                <c:pt idx="1">
                  <c:v>Time 0</c:v>
                </c:pt>
                <c:pt idx="2">
                  <c:v>Post</c:v>
                </c:pt>
              </c:strCache>
            </c:strRef>
          </c:cat>
          <c:val>
            <c:numRef>
              <c:f>'BORG scale'!$G$10:$I$10</c:f>
              <c:numCache>
                <c:formatCode>General</c:formatCode>
                <c:ptCount val="3"/>
                <c:pt idx="0">
                  <c:v>2</c:v>
                </c:pt>
                <c:pt idx="1">
                  <c:v>1</c:v>
                </c:pt>
                <c:pt idx="2">
                  <c:v>1.83</c:v>
                </c:pt>
              </c:numCache>
            </c:numRef>
          </c:val>
          <c:smooth val="0"/>
          <c:extLst>
            <c:ext xmlns:c16="http://schemas.microsoft.com/office/drawing/2014/chart" uri="{C3380CC4-5D6E-409C-BE32-E72D297353CC}">
              <c16:uniqueId val="{00000008-7D4D-B04B-B605-35161C72F73F}"/>
            </c:ext>
          </c:extLst>
        </c:ser>
        <c:ser>
          <c:idx val="9"/>
          <c:order val="9"/>
          <c:spPr>
            <a:ln w="12700" cap="rnd">
              <a:solidFill>
                <a:schemeClr val="accent4">
                  <a:lumMod val="60000"/>
                </a:schemeClr>
              </a:solidFill>
              <a:round/>
            </a:ln>
            <a:effectLst/>
          </c:spPr>
          <c:marker>
            <c:symbol val="none"/>
          </c:marker>
          <c:cat>
            <c:strRef>
              <c:f>'BORG scale'!$G$1:$I$1</c:f>
              <c:strCache>
                <c:ptCount val="3"/>
                <c:pt idx="0">
                  <c:v>Pre</c:v>
                </c:pt>
                <c:pt idx="1">
                  <c:v>Time 0</c:v>
                </c:pt>
                <c:pt idx="2">
                  <c:v>Post</c:v>
                </c:pt>
              </c:strCache>
            </c:strRef>
          </c:cat>
          <c:val>
            <c:numRef>
              <c:f>'BORG scale'!$G$11:$I$11</c:f>
              <c:numCache>
                <c:formatCode>General</c:formatCode>
                <c:ptCount val="3"/>
                <c:pt idx="0">
                  <c:v>2</c:v>
                </c:pt>
                <c:pt idx="1">
                  <c:v>2.33</c:v>
                </c:pt>
                <c:pt idx="2">
                  <c:v>4</c:v>
                </c:pt>
              </c:numCache>
            </c:numRef>
          </c:val>
          <c:smooth val="0"/>
          <c:extLst>
            <c:ext xmlns:c16="http://schemas.microsoft.com/office/drawing/2014/chart" uri="{C3380CC4-5D6E-409C-BE32-E72D297353CC}">
              <c16:uniqueId val="{00000009-7D4D-B04B-B605-35161C72F73F}"/>
            </c:ext>
          </c:extLst>
        </c:ser>
        <c:dLbls>
          <c:showLegendKey val="0"/>
          <c:showVal val="0"/>
          <c:showCatName val="0"/>
          <c:showSerName val="0"/>
          <c:showPercent val="0"/>
          <c:showBubbleSize val="0"/>
        </c:dLbls>
        <c:smooth val="0"/>
        <c:axId val="1402033200"/>
        <c:axId val="1402044016"/>
      </c:lineChart>
      <c:catAx>
        <c:axId val="140203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402044016"/>
        <c:crosses val="autoZero"/>
        <c:auto val="1"/>
        <c:lblAlgn val="ctr"/>
        <c:lblOffset val="100"/>
        <c:noMultiLvlLbl val="0"/>
      </c:catAx>
      <c:valAx>
        <c:axId val="1402044016"/>
        <c:scaling>
          <c:orientation val="minMax"/>
          <c:max val="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a:t>BORG dyspnea scale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402033200"/>
        <c:crosses val="autoZero"/>
        <c:crossBetween val="between"/>
      </c:valAx>
      <c:spPr>
        <a:noFill/>
        <a:ln>
          <a:noFill/>
        </a:ln>
        <a:effectLst/>
      </c:spPr>
    </c:plotArea>
    <c:plotVisOnly val="1"/>
    <c:dispBlanksAs val="gap"/>
    <c:showDLblsOverMax val="0"/>
  </c:chart>
  <c:spPr>
    <a:solidFill>
      <a:schemeClr val="lt1"/>
    </a:solidFill>
    <a:ln w="12700" cap="flat" cmpd="sng" algn="ctr">
      <a:solidFill>
        <a:schemeClr val="bg2"/>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A34970-F6E6-CA46-A7EB-E739BCB17D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F1E391A-FC06-E847-A267-C6EA096833B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EDDCB0-494C-E747-BC37-9406E65BE092}" type="datetimeFigureOut">
              <a:rPr lang="en-US" smtClean="0"/>
              <a:t>1/21/20</a:t>
            </a:fld>
            <a:endParaRPr lang="en-US"/>
          </a:p>
        </p:txBody>
      </p:sp>
      <p:sp>
        <p:nvSpPr>
          <p:cNvPr id="4" name="Footer Placeholder 3">
            <a:extLst>
              <a:ext uri="{FF2B5EF4-FFF2-40B4-BE49-F238E27FC236}">
                <a16:creationId xmlns:a16="http://schemas.microsoft.com/office/drawing/2014/main" id="{82B39B5E-FB15-1540-AC03-F3AB13CE14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B53E4A-3ED0-AC4A-B34E-DCDD67D97F7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09858D-3AA8-0745-AD68-CD9DAF2FE8C8}" type="slidenum">
              <a:rPr lang="en-US" smtClean="0"/>
              <a:t>‹#›</a:t>
            </a:fld>
            <a:endParaRPr lang="en-US"/>
          </a:p>
        </p:txBody>
      </p:sp>
    </p:spTree>
    <p:extLst>
      <p:ext uri="{BB962C8B-B14F-4D97-AF65-F5344CB8AC3E}">
        <p14:creationId xmlns:p14="http://schemas.microsoft.com/office/powerpoint/2010/main" val="3127393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0401BB-0407-4A86-827D-036965E76A34}" type="datetimeFigureOut">
              <a:rPr lang="en-US" smtClean="0"/>
              <a:t>1/21/20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3C154-72CF-48B5-A67E-72758A4360B7}" type="slidenum">
              <a:rPr lang="en-US" smtClean="0"/>
              <a:t>‹#›</a:t>
            </a:fld>
            <a:endParaRPr lang="en-US"/>
          </a:p>
        </p:txBody>
      </p:sp>
    </p:spTree>
    <p:extLst>
      <p:ext uri="{BB962C8B-B14F-4D97-AF65-F5344CB8AC3E}">
        <p14:creationId xmlns:p14="http://schemas.microsoft.com/office/powerpoint/2010/main" val="122148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83C154-72CF-48B5-A67E-72758A4360B7}" type="slidenum">
              <a:rPr lang="en-US" smtClean="0"/>
              <a:t>1</a:t>
            </a:fld>
            <a:endParaRPr lang="en-US"/>
          </a:p>
        </p:txBody>
      </p:sp>
    </p:spTree>
    <p:extLst>
      <p:ext uri="{BB962C8B-B14F-4D97-AF65-F5344CB8AC3E}">
        <p14:creationId xmlns:p14="http://schemas.microsoft.com/office/powerpoint/2010/main" val="3882239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83C154-72CF-48B5-A67E-72758A4360B7}" type="slidenum">
              <a:rPr lang="en-US" smtClean="0"/>
              <a:t>11</a:t>
            </a:fld>
            <a:endParaRPr lang="en-US"/>
          </a:p>
        </p:txBody>
      </p:sp>
    </p:spTree>
    <p:extLst>
      <p:ext uri="{BB962C8B-B14F-4D97-AF65-F5344CB8AC3E}">
        <p14:creationId xmlns:p14="http://schemas.microsoft.com/office/powerpoint/2010/main" val="646442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83C154-72CF-48B5-A67E-72758A4360B7}" type="slidenum">
              <a:rPr lang="en-US" smtClean="0"/>
              <a:t>12</a:t>
            </a:fld>
            <a:endParaRPr lang="en-US"/>
          </a:p>
        </p:txBody>
      </p:sp>
    </p:spTree>
    <p:extLst>
      <p:ext uri="{BB962C8B-B14F-4D97-AF65-F5344CB8AC3E}">
        <p14:creationId xmlns:p14="http://schemas.microsoft.com/office/powerpoint/2010/main" val="387122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83C154-72CF-48B5-A67E-72758A4360B7}" type="slidenum">
              <a:rPr lang="en-US" smtClean="0"/>
              <a:t>13</a:t>
            </a:fld>
            <a:endParaRPr lang="en-US"/>
          </a:p>
        </p:txBody>
      </p:sp>
    </p:spTree>
    <p:extLst>
      <p:ext uri="{BB962C8B-B14F-4D97-AF65-F5344CB8AC3E}">
        <p14:creationId xmlns:p14="http://schemas.microsoft.com/office/powerpoint/2010/main" val="1033590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steps:</a:t>
            </a:r>
          </a:p>
          <a:p>
            <a:pPr marL="171450" indent="-171450">
              <a:buFontTx/>
              <a:buChar char="-"/>
            </a:pPr>
            <a:r>
              <a:rPr lang="en-US" baseline="0" dirty="0"/>
              <a:t>Would like to have more patients to study different CTD subtypes: scleroderma and MCTD tend to have NSIP; IIM tend to have a combination of OP; RA frequently has fibrosis with UIP pattern and tend to be resistant to therapy with high-dose immunosuppression. </a:t>
            </a:r>
          </a:p>
          <a:p>
            <a:pPr marL="171450" indent="-171450">
              <a:buFontTx/>
              <a:buChar char="-"/>
            </a:pPr>
            <a:r>
              <a:rPr lang="en-US" baseline="0" dirty="0"/>
              <a:t>Longer follow up time, particularly for patients who have received multiple doses of RTX</a:t>
            </a:r>
          </a:p>
          <a:p>
            <a:pPr marL="171450" indent="-171450">
              <a:buFontTx/>
              <a:buChar char="-"/>
            </a:pPr>
            <a:r>
              <a:rPr lang="en-US" baseline="0" dirty="0"/>
              <a:t>Safety profile: adverse events, mortality rate </a:t>
            </a:r>
            <a:endParaRPr lang="en-US" dirty="0"/>
          </a:p>
          <a:p>
            <a:endParaRPr lang="en-US" dirty="0"/>
          </a:p>
          <a:p>
            <a:r>
              <a:rPr lang="en-US" dirty="0"/>
              <a:t>With increasing</a:t>
            </a:r>
            <a:r>
              <a:rPr lang="en-US" baseline="0" dirty="0"/>
              <a:t> evidence for the safety and efficacy of RTX for CTD-ILD, it is arguable that RTX should now be considered earlier, before the development of physiologic impairment from advanced </a:t>
            </a:r>
            <a:r>
              <a:rPr lang="en-US" baseline="0" dirty="0" err="1"/>
              <a:t>fibrosing</a:t>
            </a:r>
            <a:r>
              <a:rPr lang="en-US" baseline="0" dirty="0"/>
              <a:t> lung disease. RECITAL trial sets out to answer this question:</a:t>
            </a:r>
          </a:p>
          <a:p>
            <a:pPr marL="171450" indent="-171450">
              <a:buFontTx/>
              <a:buChar char="-"/>
            </a:pPr>
            <a:r>
              <a:rPr lang="en-US" baseline="0" dirty="0"/>
              <a:t>Study is done in UK</a:t>
            </a:r>
          </a:p>
          <a:p>
            <a:pPr marL="171450" indent="-171450">
              <a:buFontTx/>
              <a:buChar char="-"/>
            </a:pPr>
            <a:r>
              <a:rPr lang="en-US" baseline="0" dirty="0" err="1"/>
              <a:t>Multicentre</a:t>
            </a:r>
            <a:r>
              <a:rPr lang="en-US" baseline="0" dirty="0"/>
              <a:t>, prospective, randomized, double-blinded controlled trial</a:t>
            </a:r>
          </a:p>
          <a:p>
            <a:pPr marL="171450" indent="-171450">
              <a:buFontTx/>
              <a:buChar char="-"/>
            </a:pPr>
            <a:r>
              <a:rPr lang="en-US" baseline="0" dirty="0"/>
              <a:t>Randomize 116 pts with CTD-ILD 1:1 to IV Rituximab 1g Q2weeks x2 doses vs. IV Cytoxan 600mg/m2 body surface area monthly x 6 doses</a:t>
            </a:r>
          </a:p>
        </p:txBody>
      </p:sp>
      <p:sp>
        <p:nvSpPr>
          <p:cNvPr id="4" name="Slide Number Placeholder 3"/>
          <p:cNvSpPr>
            <a:spLocks noGrp="1"/>
          </p:cNvSpPr>
          <p:nvPr>
            <p:ph type="sldNum" sz="quarter" idx="10"/>
          </p:nvPr>
        </p:nvSpPr>
        <p:spPr/>
        <p:txBody>
          <a:bodyPr/>
          <a:lstStyle/>
          <a:p>
            <a:fld id="{4383C154-72CF-48B5-A67E-72758A4360B7}" type="slidenum">
              <a:rPr lang="en-US" smtClean="0"/>
              <a:t>14</a:t>
            </a:fld>
            <a:endParaRPr lang="en-US"/>
          </a:p>
        </p:txBody>
      </p:sp>
    </p:spTree>
    <p:extLst>
      <p:ext uri="{BB962C8B-B14F-4D97-AF65-F5344CB8AC3E}">
        <p14:creationId xmlns:p14="http://schemas.microsoft.com/office/powerpoint/2010/main" val="258056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Interstitial lung disease (ILD) in patients with connective tissue disease (CTD) is common and dictates morbidity and mortality in these patients. Although</a:t>
            </a:r>
            <a:r>
              <a:rPr lang="en-US" sz="1200" kern="1200" baseline="0" dirty="0">
                <a:solidFill>
                  <a:schemeClr val="tx1"/>
                </a:solidFill>
                <a:effectLst/>
                <a:latin typeface="+mn-lt"/>
                <a:ea typeface="+mn-ea"/>
                <a:cs typeface="+mn-cs"/>
              </a:rPr>
              <a:t> it is generally thought that ILD develops later on in CTD, it is often the initial presentation, referred to as “lung dominant” CTD. It is </a:t>
            </a:r>
            <a:r>
              <a:rPr lang="en-US" sz="1200" kern="1200" dirty="0">
                <a:solidFill>
                  <a:schemeClr val="tx1"/>
                </a:solidFill>
                <a:effectLst/>
                <a:latin typeface="+mn-lt"/>
                <a:ea typeface="+mn-ea"/>
                <a:cs typeface="+mn-cs"/>
              </a:rPr>
              <a:t>also possible for ILD to be the sole manifestation of an otherwise occult CTD. The CTDs commonly affected by ILD include rheumatoid arthritis, systemic sclerosis, autoimmune myositis, systemic lupus erythematosus, </a:t>
            </a:r>
            <a:r>
              <a:rPr lang="en-US" sz="1200" kern="1200" dirty="0" err="1">
                <a:solidFill>
                  <a:schemeClr val="tx1"/>
                </a:solidFill>
                <a:effectLst/>
                <a:latin typeface="+mn-lt"/>
                <a:ea typeface="+mn-ea"/>
                <a:cs typeface="+mn-cs"/>
              </a:rPr>
              <a:t>Sjogren</a:t>
            </a:r>
            <a:r>
              <a:rPr lang="en-US" sz="1200" kern="1200" dirty="0">
                <a:solidFill>
                  <a:schemeClr val="tx1"/>
                </a:solidFill>
                <a:effectLst/>
                <a:latin typeface="+mn-lt"/>
                <a:ea typeface="+mn-ea"/>
                <a:cs typeface="+mn-cs"/>
              </a:rPr>
              <a:t> syndrome, mixed CTD, and undifferentiated CTD. The most common patterns of ILD observed in CTD include nonspecific interstitial pneumonia (NSIP), usual interstitial pneumonia (UIP), organizing pneumonia (OP), lymphocytic interstitial pneumonia (LIP), acute interstitial pneumonia (AIP)/diffuse alveolar damage (DAD), and rarely </a:t>
            </a:r>
            <a:r>
              <a:rPr lang="en-US" sz="1200" kern="1200" dirty="0" err="1">
                <a:solidFill>
                  <a:schemeClr val="tx1"/>
                </a:solidFill>
                <a:effectLst/>
                <a:latin typeface="+mn-lt"/>
                <a:ea typeface="+mn-ea"/>
                <a:cs typeface="+mn-cs"/>
              </a:rPr>
              <a:t>desquamative</a:t>
            </a:r>
            <a:r>
              <a:rPr lang="en-US" sz="1200" kern="1200" dirty="0">
                <a:solidFill>
                  <a:schemeClr val="tx1"/>
                </a:solidFill>
                <a:effectLst/>
                <a:latin typeface="+mn-lt"/>
                <a:ea typeface="+mn-ea"/>
                <a:cs typeface="+mn-cs"/>
              </a:rPr>
              <a:t> interstitial pneumonia (DIP).</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Survival in CTD-associated UIP is similar to idiopathic pulmonary fibrosis (IPF), with reported 5-year mortality of greater than 50%.</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Non-fibrotic NSIP is felt to carry a more favorable outcome compared to that of UIP but may be more challenging to diagnose due to less defined features seen on imaging. Disease progression is variable: while some patients have limited and/or stable disease, others see rapid progression to lung fibrosis.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Treatment guidelines do not exist for CTD-ILD. Corticosteroids remain the mainstay of clinical management of CTD-ILD.</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Few data exist to guide the use of additional immunosuppressive therapies, which remains largely based on the clinician’s experience and trial/error.</a:t>
            </a:r>
            <a:r>
              <a:rPr lang="en-US" sz="1200" kern="1200" baseline="0" dirty="0">
                <a:solidFill>
                  <a:schemeClr val="tx1"/>
                </a:solidFill>
                <a:effectLst/>
                <a:latin typeface="+mn-lt"/>
                <a:ea typeface="+mn-ea"/>
                <a:cs typeface="+mn-cs"/>
              </a:rPr>
              <a:t> At present there are no approved therapies for CTD-ILD.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Azathioprine is commonly used in combination</a:t>
            </a:r>
            <a:r>
              <a:rPr lang="en-US" sz="1200" kern="1200" baseline="0" dirty="0">
                <a:solidFill>
                  <a:schemeClr val="tx1"/>
                </a:solidFill>
                <a:effectLst/>
                <a:latin typeface="+mn-lt"/>
                <a:ea typeface="+mn-ea"/>
                <a:cs typeface="+mn-cs"/>
              </a:rPr>
              <a:t> with corticosteroids for CTD-ILD but its use as monotherapy is not supported.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err="1">
                <a:solidFill>
                  <a:schemeClr val="tx1"/>
                </a:solidFill>
                <a:effectLst/>
                <a:latin typeface="+mn-lt"/>
                <a:ea typeface="+mn-ea"/>
                <a:cs typeface="+mn-cs"/>
              </a:rPr>
              <a:t>Cyclophophamide</a:t>
            </a:r>
            <a:r>
              <a:rPr lang="en-US" sz="1200" kern="1200" baseline="0" dirty="0">
                <a:solidFill>
                  <a:schemeClr val="tx1"/>
                </a:solidFill>
                <a:effectLst/>
                <a:latin typeface="+mn-lt"/>
                <a:ea typeface="+mn-ea"/>
                <a:cs typeface="+mn-cs"/>
              </a:rPr>
              <a:t> is the only immunosuppressive agent that has been studied in RCTs in scleroderma-associated ILD; shows trend toward improvement in FVC, but this observed effect appears to wane over time.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MTX’s role in CTD-ILD is less clear and is tainted by its capacity to cause pulmonary toxicity.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MMF was studied in scleroderma lung study II and a retrospective case series of PM/DM-ILD suggesting stabilization of lung function. Although the drug is well tolerated, recent studies suggest that it may lead to </a:t>
            </a:r>
            <a:r>
              <a:rPr lang="en-US" sz="1200" kern="1200" baseline="0" dirty="0" err="1">
                <a:solidFill>
                  <a:schemeClr val="tx1"/>
                </a:solidFill>
                <a:effectLst/>
                <a:latin typeface="+mn-lt"/>
                <a:ea typeface="+mn-ea"/>
                <a:cs typeface="+mn-cs"/>
              </a:rPr>
              <a:t>hypogammaglobulinemia</a:t>
            </a:r>
            <a:r>
              <a:rPr lang="en-US" sz="1200" kern="1200" baseline="0" dirty="0">
                <a:solidFill>
                  <a:schemeClr val="tx1"/>
                </a:solidFill>
                <a:effectLst/>
                <a:latin typeface="+mn-lt"/>
                <a:ea typeface="+mn-ea"/>
                <a:cs typeface="+mn-cs"/>
              </a:rPr>
              <a:t> and thus puts patients at risk for recurrent infections.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Calcineurin</a:t>
            </a:r>
            <a:r>
              <a:rPr lang="en-US" sz="1200" kern="1200" baseline="0" dirty="0">
                <a:solidFill>
                  <a:schemeClr val="tx1"/>
                </a:solidFill>
                <a:effectLst/>
                <a:latin typeface="+mn-lt"/>
                <a:ea typeface="+mn-ea"/>
                <a:cs typeface="+mn-cs"/>
              </a:rPr>
              <a:t> inhibitors have been looked at in a Japanese population with PM/DM-ILD (prednisone and IV Cytoxan vs. prednisone and IV Cytoxan and tacrolimus) and found a significant improvement in event-free survival however given the high prevalence of anti-MDA-5 disease in Japan, the result may not be generalizable.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ILD continues to progress despite conventional immunosuppression, prognosis is often poor. IV Cytoxan administered</a:t>
            </a:r>
            <a:r>
              <a:rPr lang="en-US" sz="1200" kern="1200" baseline="0" dirty="0">
                <a:solidFill>
                  <a:schemeClr val="tx1"/>
                </a:solidFill>
                <a:effectLst/>
                <a:latin typeface="+mn-lt"/>
                <a:ea typeface="+mn-ea"/>
                <a:cs typeface="+mn-cs"/>
              </a:rPr>
              <a:t> monthly for 6 months followed by maintenance oral immunosuppression is often given for severe, progressive ILD, but carries high toxicity profile and tends to not be very efficient in addressing articular disease.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83C154-72CF-48B5-A67E-72758A4360B7}" type="slidenum">
              <a:rPr lang="en-US" smtClean="0"/>
              <a:t>3</a:t>
            </a:fld>
            <a:endParaRPr lang="en-US"/>
          </a:p>
        </p:txBody>
      </p:sp>
    </p:spTree>
    <p:extLst>
      <p:ext uri="{BB962C8B-B14F-4D97-AF65-F5344CB8AC3E}">
        <p14:creationId xmlns:p14="http://schemas.microsoft.com/office/powerpoint/2010/main" val="174398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Two larger (n=33 and n=49) retrospective cohort studies done in Europe (UK</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Portugal) looking at patients with progressive CTD-ILD treated with RTX are in agreement with these earlier studies and suggests RTX as a promising rescue therapy for patients with rapidly progressive lung disease refractory to conventional immunosuppression.</a:t>
            </a:r>
            <a:r>
              <a:rPr lang="en-US" sz="1200" kern="1200" baseline="30000" dirty="0">
                <a:solidFill>
                  <a:schemeClr val="tx1"/>
                </a:solidFill>
                <a:effectLst/>
                <a:latin typeface="+mn-lt"/>
                <a:ea typeface="+mn-ea"/>
                <a:cs typeface="+mn-cs"/>
              </a:rPr>
              <a:t>9,10</a:t>
            </a:r>
            <a:r>
              <a:rPr lang="en-US" sz="1200" kern="1200" dirty="0">
                <a:solidFill>
                  <a:schemeClr val="tx1"/>
                </a:solidFill>
                <a:effectLst/>
                <a:latin typeface="+mn-lt"/>
                <a:ea typeface="+mn-ea"/>
                <a:cs typeface="+mn-cs"/>
              </a:rPr>
              <a:t> We elected to evaluate this hypothesis in an independent U.S. cohort of patients with diverse CTD-ILD phenotypes by assessing lung function trajectories before and after RTX rescue therapy. </a:t>
            </a:r>
          </a:p>
          <a:p>
            <a:endParaRPr lang="en-US" dirty="0"/>
          </a:p>
          <a:p>
            <a:r>
              <a:rPr lang="en-US" dirty="0"/>
              <a:t>Keir</a:t>
            </a:r>
            <a:r>
              <a:rPr lang="en-US" baseline="0" dirty="0"/>
              <a:t> et al:</a:t>
            </a:r>
          </a:p>
          <a:p>
            <a:r>
              <a:rPr lang="en-US" baseline="0" dirty="0"/>
              <a:t>- UK study</a:t>
            </a:r>
          </a:p>
          <a:p>
            <a:r>
              <a:rPr lang="en-US" baseline="0" dirty="0"/>
              <a:t>- 33 patients with progressive CTD-ILD of varying etiologies (excluding IPF) treated with RTX. </a:t>
            </a:r>
          </a:p>
          <a:p>
            <a:pPr marL="171450" indent="-171450">
              <a:buFontTx/>
              <a:buChar char="-"/>
            </a:pPr>
            <a:r>
              <a:rPr lang="en-US" baseline="0" dirty="0"/>
              <a:t>10 IIM</a:t>
            </a:r>
          </a:p>
          <a:p>
            <a:pPr marL="171450" indent="-171450">
              <a:buFontTx/>
              <a:buChar char="-"/>
            </a:pPr>
            <a:r>
              <a:rPr lang="en-US" baseline="0" dirty="0"/>
              <a:t>9 UCTD</a:t>
            </a:r>
          </a:p>
          <a:p>
            <a:pPr marL="171450" indent="-171450">
              <a:buFontTx/>
              <a:buChar char="-"/>
            </a:pPr>
            <a:r>
              <a:rPr lang="en-US" baseline="0" dirty="0"/>
              <a:t>8 systemic sclerosis </a:t>
            </a:r>
          </a:p>
          <a:p>
            <a:pPr marL="171450" indent="-171450">
              <a:buFontTx/>
              <a:buChar char="-"/>
            </a:pPr>
            <a:r>
              <a:rPr lang="en-US" baseline="0" dirty="0"/>
              <a:t>(also included 6 HP)</a:t>
            </a:r>
          </a:p>
          <a:p>
            <a:pPr marL="171450" indent="-171450">
              <a:buFontTx/>
              <a:buChar char="-"/>
            </a:pPr>
            <a:r>
              <a:rPr lang="en-US" baseline="0" dirty="0"/>
              <a:t>Median improvement in FVC of 6.7% at 12 months</a:t>
            </a:r>
          </a:p>
          <a:p>
            <a:pPr marL="171450" indent="-171450">
              <a:buFontTx/>
              <a:buChar char="-"/>
            </a:pPr>
            <a:r>
              <a:rPr lang="en-US" baseline="0" dirty="0"/>
              <a:t>Stabilization of DLCO at 12 months </a:t>
            </a:r>
          </a:p>
          <a:p>
            <a:pPr marL="171450" indent="-171450">
              <a:buFontTx/>
              <a:buChar char="-"/>
            </a:pPr>
            <a:r>
              <a:rPr lang="en-US" baseline="0" dirty="0"/>
              <a:t>Most were responders, but 14 continued to deteriorate following RTX</a:t>
            </a:r>
          </a:p>
          <a:p>
            <a:endParaRPr lang="en-US" baseline="0" dirty="0"/>
          </a:p>
          <a:p>
            <a:r>
              <a:rPr lang="en-US" baseline="0" dirty="0"/>
              <a:t>Duarte et al: </a:t>
            </a:r>
          </a:p>
          <a:p>
            <a:r>
              <a:rPr lang="en-US" baseline="0" dirty="0"/>
              <a:t>- Portugal study</a:t>
            </a:r>
          </a:p>
          <a:p>
            <a:pPr marL="171450" indent="-171450">
              <a:buFontTx/>
              <a:buChar char="-"/>
            </a:pPr>
            <a:r>
              <a:rPr lang="en-US" baseline="0" dirty="0"/>
              <a:t>49 CTD-ILD </a:t>
            </a:r>
          </a:p>
          <a:p>
            <a:pPr marL="171450" indent="-171450">
              <a:buFontTx/>
              <a:buChar char="-"/>
            </a:pPr>
            <a:r>
              <a:rPr lang="en-US" baseline="0" dirty="0"/>
              <a:t>Stabilization in DLCO at one year (mean +5.4%, p=0.12) and improvement in FVC (mean +4.3%, p=0.03), particularly in patients with NSIP</a:t>
            </a:r>
          </a:p>
          <a:p>
            <a:pPr marL="171450" indent="-171450">
              <a:buFontTx/>
              <a:buChar char="-"/>
            </a:pPr>
            <a:r>
              <a:rPr lang="en-US" baseline="0" dirty="0"/>
              <a:t>UIP at less promising result, but had at least stable DLCO (+2.5%, p=0.77) and FVC (4.2%, p=0.16) at one year </a:t>
            </a:r>
          </a:p>
        </p:txBody>
      </p:sp>
      <p:sp>
        <p:nvSpPr>
          <p:cNvPr id="4" name="Slide Number Placeholder 3"/>
          <p:cNvSpPr>
            <a:spLocks noGrp="1"/>
          </p:cNvSpPr>
          <p:nvPr>
            <p:ph type="sldNum" sz="quarter" idx="10"/>
          </p:nvPr>
        </p:nvSpPr>
        <p:spPr/>
        <p:txBody>
          <a:bodyPr/>
          <a:lstStyle/>
          <a:p>
            <a:fld id="{4383C154-72CF-48B5-A67E-72758A4360B7}" type="slidenum">
              <a:rPr lang="en-US" smtClean="0"/>
              <a:t>4</a:t>
            </a:fld>
            <a:endParaRPr lang="en-US"/>
          </a:p>
        </p:txBody>
      </p:sp>
    </p:spTree>
    <p:extLst>
      <p:ext uri="{BB962C8B-B14F-4D97-AF65-F5344CB8AC3E}">
        <p14:creationId xmlns:p14="http://schemas.microsoft.com/office/powerpoint/2010/main" val="2428781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83C154-72CF-48B5-A67E-72758A4360B7}" type="slidenum">
              <a:rPr lang="en-US" smtClean="0"/>
              <a:t>5</a:t>
            </a:fld>
            <a:endParaRPr lang="en-US"/>
          </a:p>
        </p:txBody>
      </p:sp>
    </p:spTree>
    <p:extLst>
      <p:ext uri="{BB962C8B-B14F-4D97-AF65-F5344CB8AC3E}">
        <p14:creationId xmlns:p14="http://schemas.microsoft.com/office/powerpoint/2010/main" val="77281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retrospectively identified patients in University of Chicago ILD Registry with CTD-ILD using ICD9 and ICD10 codes who were treated with prednisone alone, a DMARD (azathioprine or </a:t>
            </a:r>
            <a:r>
              <a:rPr lang="en-US" sz="1200" kern="1200" dirty="0" err="1">
                <a:solidFill>
                  <a:schemeClr val="tx1"/>
                </a:solidFill>
                <a:effectLst/>
                <a:latin typeface="+mn-lt"/>
                <a:ea typeface="+mn-ea"/>
                <a:cs typeface="+mn-cs"/>
              </a:rPr>
              <a:t>mycophenolate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mofetil</a:t>
            </a:r>
            <a:r>
              <a:rPr lang="en-US" sz="1200" kern="1200" dirty="0">
                <a:solidFill>
                  <a:schemeClr val="tx1"/>
                </a:solidFill>
                <a:effectLst/>
                <a:latin typeface="+mn-lt"/>
                <a:ea typeface="+mn-ea"/>
                <a:cs typeface="+mn-cs"/>
              </a:rPr>
              <a:t>) with or without prednisone, and RTX without or without prednisone and/or a DMARD from 2008 to 2018.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ILD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diagnosis was made at a multidisciplinary meeting</a:t>
            </a:r>
            <a:r>
              <a:rPr lang="en-US" sz="1200" kern="1200" baseline="0" dirty="0">
                <a:solidFill>
                  <a:schemeClr val="tx1"/>
                </a:solidFill>
                <a:effectLst/>
                <a:latin typeface="+mn-lt"/>
                <a:ea typeface="+mn-ea"/>
                <a:cs typeface="+mn-cs"/>
              </a:rPr>
              <a:t> including radiology, pulmonary, and rheumatology </a:t>
            </a:r>
            <a:r>
              <a:rPr lang="en-US" sz="1200" kern="1200" baseline="0" dirty="0" err="1">
                <a:solidFill>
                  <a:schemeClr val="tx1"/>
                </a:solidFill>
                <a:effectLst/>
                <a:latin typeface="+mn-lt"/>
                <a:ea typeface="+mn-ea"/>
                <a:cs typeface="+mn-cs"/>
              </a:rPr>
              <a:t>attendings</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Baseline demographics at the time of treatment initiation and pre/post-RTX pulmonary function test (PFT) results were extracted from the electronic medical record through 10/2018. RTX was re-dosed every 6 months after the initial administration of RTX, if felt necessary by the clinician. Patients with inadequate follow up PFTs and whose indication for RTX treatment was no ILD were excluded. Pre- and post-RTX forced vital capacity (FVC), diffusing capacity for carbon monoxide (DLCO), oxygen requirement at rest, and BORG dyspnea scale during 6-minute walk test were compared.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Pre-RTX was defined as 6 to 12 months prior to RTX administration. Post-RTX was defined as 6 to 12 months after RTX administration. </a:t>
            </a:r>
            <a:endParaRPr lang="en-US" dirty="0"/>
          </a:p>
        </p:txBody>
      </p:sp>
      <p:sp>
        <p:nvSpPr>
          <p:cNvPr id="4" name="Slide Number Placeholder 3"/>
          <p:cNvSpPr>
            <a:spLocks noGrp="1"/>
          </p:cNvSpPr>
          <p:nvPr>
            <p:ph type="sldNum" sz="quarter" idx="10"/>
          </p:nvPr>
        </p:nvSpPr>
        <p:spPr/>
        <p:txBody>
          <a:bodyPr/>
          <a:lstStyle/>
          <a:p>
            <a:fld id="{4383C154-72CF-48B5-A67E-72758A4360B7}" type="slidenum">
              <a:rPr lang="en-US" smtClean="0"/>
              <a:t>6</a:t>
            </a:fld>
            <a:endParaRPr lang="en-US"/>
          </a:p>
        </p:txBody>
      </p:sp>
    </p:spTree>
    <p:extLst>
      <p:ext uri="{BB962C8B-B14F-4D97-AF65-F5344CB8AC3E}">
        <p14:creationId xmlns:p14="http://schemas.microsoft.com/office/powerpoint/2010/main" val="1890579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96 patients were treated with prednisone alone.</a:t>
            </a:r>
          </a:p>
          <a:p>
            <a:r>
              <a:rPr lang="en-US" dirty="0"/>
              <a:t>68</a:t>
            </a:r>
            <a:r>
              <a:rPr lang="en-US" baseline="0" dirty="0"/>
              <a:t> were treated with </a:t>
            </a:r>
            <a:r>
              <a:rPr lang="en-US" baseline="0" dirty="0" err="1"/>
              <a:t>aza</a:t>
            </a:r>
            <a:r>
              <a:rPr lang="en-US" baseline="0" dirty="0"/>
              <a:t>/MMF with or without prednisone. </a:t>
            </a:r>
          </a:p>
          <a:p>
            <a:r>
              <a:rPr lang="en-US" baseline="0" dirty="0"/>
              <a:t>25 were treated with RTX with or without DMARD with or without prednisone.</a:t>
            </a:r>
            <a:endParaRPr lang="en-US" dirty="0"/>
          </a:p>
          <a:p>
            <a:endParaRPr lang="en-US" dirty="0"/>
          </a:p>
          <a:p>
            <a:r>
              <a:rPr lang="en-US" dirty="0"/>
              <a:t>All patient groups: </a:t>
            </a:r>
          </a:p>
          <a:p>
            <a:pPr marL="171450" indent="-171450">
              <a:buFontTx/>
              <a:buChar char="-"/>
            </a:pPr>
            <a:r>
              <a:rPr lang="en-US" baseline="0" dirty="0"/>
              <a:t>Average age is in the 5</a:t>
            </a:r>
            <a:r>
              <a:rPr lang="en-US" baseline="30000" dirty="0"/>
              <a:t>th</a:t>
            </a:r>
            <a:r>
              <a:rPr lang="en-US" baseline="0" dirty="0"/>
              <a:t> decade of life</a:t>
            </a:r>
          </a:p>
          <a:p>
            <a:pPr marL="171450" indent="-171450">
              <a:buFontTx/>
              <a:buChar char="-"/>
            </a:pPr>
            <a:r>
              <a:rPr lang="en-US" baseline="0" dirty="0"/>
              <a:t>Female predominant</a:t>
            </a:r>
          </a:p>
          <a:p>
            <a:pPr marL="171450" indent="-171450">
              <a:buFontTx/>
              <a:buChar char="-"/>
            </a:pPr>
            <a:r>
              <a:rPr lang="en-US" baseline="0" dirty="0"/>
              <a:t>A significant portion of our patients were black, reflecting a diverse race </a:t>
            </a:r>
          </a:p>
          <a:p>
            <a:pPr marL="171450" indent="-171450">
              <a:buFontTx/>
              <a:buChar char="-"/>
            </a:pPr>
            <a:r>
              <a:rPr lang="en-US" baseline="0" dirty="0"/>
              <a:t>Half were never smokers</a:t>
            </a:r>
          </a:p>
          <a:p>
            <a:pPr marL="171450" indent="-171450">
              <a:buFontTx/>
              <a:buChar char="-"/>
            </a:pPr>
            <a:r>
              <a:rPr lang="en-US" baseline="0" dirty="0"/>
              <a:t>Diverse CTD-ILD diagnosis</a:t>
            </a:r>
          </a:p>
          <a:p>
            <a:pPr marL="0" indent="0">
              <a:buFontTx/>
              <a:buNone/>
            </a:pPr>
            <a:endParaRPr lang="en-US" baseline="0" dirty="0"/>
          </a:p>
          <a:p>
            <a:pPr marL="0" indent="0">
              <a:buFontTx/>
              <a:buNone/>
            </a:pPr>
            <a:r>
              <a:rPr lang="en-US" baseline="0" dirty="0"/>
              <a:t>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we did not identify any patients with systemic sclerosis who received treatment with RTX; likely a reflection of the fact they do relatively well in response to MMF</a:t>
            </a:r>
          </a:p>
          <a:p>
            <a:pPr marL="0" indent="0">
              <a:buFontTx/>
              <a:buNone/>
            </a:pPr>
            <a:r>
              <a:rPr lang="en-US" baseline="0" dirty="0"/>
              <a:t>- Baseline FVC at time of treatment initiation (hereon referred to as time 0) is lowest in RTX group, a reflection of the progressive nature of their ILD</a:t>
            </a:r>
          </a:p>
        </p:txBody>
      </p:sp>
      <p:sp>
        <p:nvSpPr>
          <p:cNvPr id="4" name="Slide Number Placeholder 3"/>
          <p:cNvSpPr>
            <a:spLocks noGrp="1"/>
          </p:cNvSpPr>
          <p:nvPr>
            <p:ph type="sldNum" sz="quarter" idx="10"/>
          </p:nvPr>
        </p:nvSpPr>
        <p:spPr/>
        <p:txBody>
          <a:bodyPr/>
          <a:lstStyle/>
          <a:p>
            <a:fld id="{4383C154-72CF-48B5-A67E-72758A4360B7}" type="slidenum">
              <a:rPr lang="en-US" smtClean="0"/>
              <a:t>7</a:t>
            </a:fld>
            <a:endParaRPr lang="en-US"/>
          </a:p>
        </p:txBody>
      </p:sp>
    </p:spTree>
    <p:extLst>
      <p:ext uri="{BB962C8B-B14F-4D97-AF65-F5344CB8AC3E}">
        <p14:creationId xmlns:p14="http://schemas.microsoft.com/office/powerpoint/2010/main" val="402891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one plots mean absolute</a:t>
            </a:r>
            <a:r>
              <a:rPr lang="en-US" baseline="0" dirty="0"/>
              <a:t> change in FVC pre- and post-treatment. </a:t>
            </a:r>
          </a:p>
          <a:p>
            <a:endParaRPr lang="en-US" baseline="0" dirty="0"/>
          </a:p>
          <a:p>
            <a:r>
              <a:rPr lang="en-US" dirty="0"/>
              <a:t>Starting</a:t>
            </a:r>
            <a:r>
              <a:rPr lang="en-US" baseline="0" dirty="0"/>
              <a:t> at time 0 which is the time of initiation of treatment, all treatment groups saw stabilization in FVC, with RTX group showing the most significant effect in potentially reversing the decline in FVC as seen in the 6-12 months pre-RTX. </a:t>
            </a:r>
          </a:p>
          <a:p>
            <a:endParaRPr lang="en-US" baseline="0" dirty="0"/>
          </a:p>
          <a:p>
            <a:r>
              <a:rPr lang="en-US" baseline="0" dirty="0"/>
              <a:t>One explanation for why patients in the prednisone group on average saw an improvement of 4% in FVC at time 0 compared to pre-treatment is that prednisone was likely started for extra-pulmonary manifestations of CTD rather than for progression of ILD. </a:t>
            </a:r>
          </a:p>
          <a:p>
            <a:endParaRPr lang="en-US" baseline="0" dirty="0"/>
          </a:p>
          <a:p>
            <a:r>
              <a:rPr lang="en-US" baseline="0" dirty="0"/>
              <a:t>I then wanted to take a closer look at this group of 26 patients in the RTX treatment group. Out of the 26 patients represented here, 14 had data at all three time points (pre-treatment, time 0, and post-treatment). </a:t>
            </a:r>
          </a:p>
        </p:txBody>
      </p:sp>
      <p:sp>
        <p:nvSpPr>
          <p:cNvPr id="4" name="Slide Number Placeholder 3"/>
          <p:cNvSpPr>
            <a:spLocks noGrp="1"/>
          </p:cNvSpPr>
          <p:nvPr>
            <p:ph type="sldNum" sz="quarter" idx="10"/>
          </p:nvPr>
        </p:nvSpPr>
        <p:spPr/>
        <p:txBody>
          <a:bodyPr/>
          <a:lstStyle/>
          <a:p>
            <a:fld id="{4383C154-72CF-48B5-A67E-72758A4360B7}" type="slidenum">
              <a:rPr lang="en-US" smtClean="0"/>
              <a:t>8</a:t>
            </a:fld>
            <a:endParaRPr lang="en-US"/>
          </a:p>
        </p:txBody>
      </p:sp>
    </p:spTree>
    <p:extLst>
      <p:ext uri="{BB962C8B-B14F-4D97-AF65-F5344CB8AC3E}">
        <p14:creationId xmlns:p14="http://schemas.microsoft.com/office/powerpoint/2010/main" val="2233536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83C154-72CF-48B5-A67E-72758A4360B7}" type="slidenum">
              <a:rPr lang="en-US" smtClean="0"/>
              <a:t>9</a:t>
            </a:fld>
            <a:endParaRPr lang="en-US"/>
          </a:p>
        </p:txBody>
      </p:sp>
    </p:spTree>
    <p:extLst>
      <p:ext uri="{BB962C8B-B14F-4D97-AF65-F5344CB8AC3E}">
        <p14:creationId xmlns:p14="http://schemas.microsoft.com/office/powerpoint/2010/main" val="1908289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83C154-72CF-48B5-A67E-72758A4360B7}" type="slidenum">
              <a:rPr lang="en-US" smtClean="0"/>
              <a:t>10</a:t>
            </a:fld>
            <a:endParaRPr lang="en-US"/>
          </a:p>
        </p:txBody>
      </p:sp>
    </p:spTree>
    <p:extLst>
      <p:ext uri="{BB962C8B-B14F-4D97-AF65-F5344CB8AC3E}">
        <p14:creationId xmlns:p14="http://schemas.microsoft.com/office/powerpoint/2010/main" val="3053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C0D4-9FDE-0545-A139-730CDD9A0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DC8FC7-E05D-9E44-8983-B0513FDAD2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0FDD9F-E7EC-A041-872D-59BAF57BB5C3}"/>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5" name="Footer Placeholder 4">
            <a:extLst>
              <a:ext uri="{FF2B5EF4-FFF2-40B4-BE49-F238E27FC236}">
                <a16:creationId xmlns:a16="http://schemas.microsoft.com/office/drawing/2014/main" id="{8D78FB4A-C170-BF44-B683-7351FB9A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1F81A-4D9B-3144-9603-8487512A913E}"/>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263784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EC11-7E1C-8341-8DB9-E463FC3B31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394594-3061-8F4D-BB77-5B355C3BED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D6DE61-5239-9D4E-B49C-00A9CACE96C3}"/>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5" name="Footer Placeholder 4">
            <a:extLst>
              <a:ext uri="{FF2B5EF4-FFF2-40B4-BE49-F238E27FC236}">
                <a16:creationId xmlns:a16="http://schemas.microsoft.com/office/drawing/2014/main" id="{4075DA15-9422-4F4A-BCFA-30E96686CE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D8AE4-CBAC-E14B-8860-D649E9BE4C3A}"/>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375353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277DE3-EBF6-4A41-847B-6CB513704B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983E70-2BB0-3940-81C5-63A3CC1D6A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44A70-BC92-364F-80BD-14437ABB205A}"/>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5" name="Footer Placeholder 4">
            <a:extLst>
              <a:ext uri="{FF2B5EF4-FFF2-40B4-BE49-F238E27FC236}">
                <a16:creationId xmlns:a16="http://schemas.microsoft.com/office/drawing/2014/main" id="{17BEA042-81A9-6B44-A179-9975124EC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5F8C3-4E86-AB43-AB4B-C7597EA1BAEC}"/>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163815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AA61-B4EA-3A4E-B046-CD7775C411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2A6D33-4AA6-1948-A89E-8D49E55469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44A25-D9B6-C549-9AEB-26579FB402EE}"/>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5" name="Footer Placeholder 4">
            <a:extLst>
              <a:ext uri="{FF2B5EF4-FFF2-40B4-BE49-F238E27FC236}">
                <a16:creationId xmlns:a16="http://schemas.microsoft.com/office/drawing/2014/main" id="{3A034E1C-807E-0345-9B33-39F14DDFC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FD623D-D5EB-5B48-84D5-E5B386CD1EA2}"/>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260968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9C287-321B-974E-AA01-303A8ED3C9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4D643D-88D6-7747-8F84-8B421C9FA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A6B17F-EB2E-074A-92FD-3632020661BF}"/>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5" name="Footer Placeholder 4">
            <a:extLst>
              <a:ext uri="{FF2B5EF4-FFF2-40B4-BE49-F238E27FC236}">
                <a16:creationId xmlns:a16="http://schemas.microsoft.com/office/drawing/2014/main" id="{15DFF7B8-ACE9-064C-925E-9425837BD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8CF9E-671F-854A-A199-F5CB1C6E44A8}"/>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2832785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BA48-5755-B24C-AD2D-790F51DDB0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B47778-20FE-D343-84E1-B0834C0452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FDDA2-91D9-CC4A-A5A9-D330B2CB04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16C483-AD25-864C-84E2-7F81509AC26A}"/>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6" name="Footer Placeholder 5">
            <a:extLst>
              <a:ext uri="{FF2B5EF4-FFF2-40B4-BE49-F238E27FC236}">
                <a16:creationId xmlns:a16="http://schemas.microsoft.com/office/drawing/2014/main" id="{6CF4B3E4-8735-9840-9E60-A65CC9C93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4AA7F-1C50-EA4D-B886-9809FA7185A2}"/>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41191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36998-0CDA-BC40-A13E-A7ADDED392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9B0135-A93C-ED4F-84FB-1644C7626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208AA2-A62C-C642-BB76-ED3EC05AA4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6B06D1-CB7F-1F41-BD49-B1F89941A9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39D764-4B38-9644-A5F5-3293B27804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CFF889-42EC-5847-AB45-03DECFD2F7B2}"/>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8" name="Footer Placeholder 7">
            <a:extLst>
              <a:ext uri="{FF2B5EF4-FFF2-40B4-BE49-F238E27FC236}">
                <a16:creationId xmlns:a16="http://schemas.microsoft.com/office/drawing/2014/main" id="{BFAB0156-DFC9-C44C-B1D5-054B401161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F2815E-AB41-8640-9968-F6BBEA9C40FC}"/>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474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8843-459B-E941-BAD3-0D6E1E1370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C0AAB1-B032-474D-A7E2-25E2F06E0A46}"/>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4" name="Footer Placeholder 3">
            <a:extLst>
              <a:ext uri="{FF2B5EF4-FFF2-40B4-BE49-F238E27FC236}">
                <a16:creationId xmlns:a16="http://schemas.microsoft.com/office/drawing/2014/main" id="{FCF7CB16-3768-D04A-8690-902AF3DB1E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027E7E-C398-4B4D-A63D-EBC01F9E36C7}"/>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213840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5C65FA-D480-2241-88C8-25DCB2E5BC84}"/>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3" name="Footer Placeholder 2">
            <a:extLst>
              <a:ext uri="{FF2B5EF4-FFF2-40B4-BE49-F238E27FC236}">
                <a16:creationId xmlns:a16="http://schemas.microsoft.com/office/drawing/2014/main" id="{FE876DC4-4D02-3E43-BC45-1D05905E16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EB6105-69A3-884E-AA47-BFAA705ECE72}"/>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9518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468A-9FD9-7E4E-B143-67C32442B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14ED7A-4597-794F-B357-C8BA38489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FAABD2-10B0-A048-9EE1-66728EBF4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23666E-80F9-2846-B5D7-5572CFAFA1CD}"/>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6" name="Footer Placeholder 5">
            <a:extLst>
              <a:ext uri="{FF2B5EF4-FFF2-40B4-BE49-F238E27FC236}">
                <a16:creationId xmlns:a16="http://schemas.microsoft.com/office/drawing/2014/main" id="{6DE9CBD1-3C99-6F45-856D-CC07B74FD2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D293D-874C-4F47-AC2A-E94580E14518}"/>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179707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E4D95-899B-E64F-8B12-3B125E849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AC7C8-19DD-A249-9366-29553CAF93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DF6165-9381-4549-804B-58862F636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4E8B81-FB35-5743-A9EF-7EADC2B359EE}"/>
              </a:ext>
            </a:extLst>
          </p:cNvPr>
          <p:cNvSpPr>
            <a:spLocks noGrp="1"/>
          </p:cNvSpPr>
          <p:nvPr>
            <p:ph type="dt" sz="half" idx="10"/>
          </p:nvPr>
        </p:nvSpPr>
        <p:spPr/>
        <p:txBody>
          <a:bodyPr/>
          <a:lstStyle/>
          <a:p>
            <a:fld id="{F53A8C58-876F-6842-9C91-310C62DDD324}" type="datetimeFigureOut">
              <a:rPr lang="en-US" smtClean="0"/>
              <a:t>1/21/20</a:t>
            </a:fld>
            <a:endParaRPr lang="en-US"/>
          </a:p>
        </p:txBody>
      </p:sp>
      <p:sp>
        <p:nvSpPr>
          <p:cNvPr id="6" name="Footer Placeholder 5">
            <a:extLst>
              <a:ext uri="{FF2B5EF4-FFF2-40B4-BE49-F238E27FC236}">
                <a16:creationId xmlns:a16="http://schemas.microsoft.com/office/drawing/2014/main" id="{3A830AD4-9EE5-7745-8FFC-ED346DA35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049E4-8390-EF48-B154-339E6B7B25CD}"/>
              </a:ext>
            </a:extLst>
          </p:cNvPr>
          <p:cNvSpPr>
            <a:spLocks noGrp="1"/>
          </p:cNvSpPr>
          <p:nvPr>
            <p:ph type="sldNum" sz="quarter" idx="12"/>
          </p:nvPr>
        </p:nvSpPr>
        <p:spPr/>
        <p:txBody>
          <a:bodyPr/>
          <a:lstStyle/>
          <a:p>
            <a:fld id="{E767248B-A9A7-B847-9BA3-93D7CC4068E5}" type="slidenum">
              <a:rPr lang="en-US" smtClean="0"/>
              <a:t>‹#›</a:t>
            </a:fld>
            <a:endParaRPr lang="en-US"/>
          </a:p>
        </p:txBody>
      </p:sp>
    </p:spTree>
    <p:extLst>
      <p:ext uri="{BB962C8B-B14F-4D97-AF65-F5344CB8AC3E}">
        <p14:creationId xmlns:p14="http://schemas.microsoft.com/office/powerpoint/2010/main" val="3230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E4CEA3-5966-794F-B5E5-0F5A443358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951D25-B201-1D47-8F08-D02CAEBD7A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397F-9D95-B040-AC24-D5ECAA879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A8C58-876F-6842-9C91-310C62DDD324}" type="datetimeFigureOut">
              <a:rPr lang="en-US" smtClean="0"/>
              <a:t>1/21/20</a:t>
            </a:fld>
            <a:endParaRPr lang="en-US"/>
          </a:p>
        </p:txBody>
      </p:sp>
      <p:sp>
        <p:nvSpPr>
          <p:cNvPr id="5" name="Footer Placeholder 4">
            <a:extLst>
              <a:ext uri="{FF2B5EF4-FFF2-40B4-BE49-F238E27FC236}">
                <a16:creationId xmlns:a16="http://schemas.microsoft.com/office/drawing/2014/main" id="{1B1E8DBE-95F6-9F47-B71F-30D576357B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9AF414-44D9-674B-A34A-8D51D257A2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7248B-A9A7-B847-9BA3-93D7CC4068E5}" type="slidenum">
              <a:rPr lang="en-US" smtClean="0"/>
              <a:t>‹#›</a:t>
            </a:fld>
            <a:endParaRPr lang="en-US"/>
          </a:p>
        </p:txBody>
      </p:sp>
    </p:spTree>
    <p:extLst>
      <p:ext uri="{BB962C8B-B14F-4D97-AF65-F5344CB8AC3E}">
        <p14:creationId xmlns:p14="http://schemas.microsoft.com/office/powerpoint/2010/main" val="184972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F9AE5-2FA3-9C45-A327-49A56C351F06}"/>
              </a:ext>
            </a:extLst>
          </p:cNvPr>
          <p:cNvSpPr>
            <a:spLocks noGrp="1"/>
          </p:cNvSpPr>
          <p:nvPr>
            <p:ph type="ctrTitle"/>
          </p:nvPr>
        </p:nvSpPr>
        <p:spPr>
          <a:xfrm>
            <a:off x="1524000" y="0"/>
            <a:ext cx="9144000" cy="2387600"/>
          </a:xfrm>
        </p:spPr>
        <p:txBody>
          <a:bodyPr>
            <a:normAutofit/>
          </a:bodyPr>
          <a:lstStyle/>
          <a:p>
            <a:r>
              <a:rPr lang="en-US" sz="4500" dirty="0"/>
              <a:t>Rituximab as Rescue Therapy in Treatment-Refractory CTD-ILD</a:t>
            </a:r>
          </a:p>
        </p:txBody>
      </p:sp>
      <p:sp>
        <p:nvSpPr>
          <p:cNvPr id="3" name="Subtitle 2">
            <a:extLst>
              <a:ext uri="{FF2B5EF4-FFF2-40B4-BE49-F238E27FC236}">
                <a16:creationId xmlns:a16="http://schemas.microsoft.com/office/drawing/2014/main" id="{7F9248CD-6C2A-5940-A511-2279116314E5}"/>
              </a:ext>
            </a:extLst>
          </p:cNvPr>
          <p:cNvSpPr>
            <a:spLocks noGrp="1"/>
          </p:cNvSpPr>
          <p:nvPr>
            <p:ph type="subTitle" idx="1"/>
          </p:nvPr>
        </p:nvSpPr>
        <p:spPr>
          <a:xfrm>
            <a:off x="1524000" y="2916238"/>
            <a:ext cx="9144000" cy="1655762"/>
          </a:xfrm>
        </p:spPr>
        <p:txBody>
          <a:bodyPr>
            <a:normAutofit/>
          </a:bodyPr>
          <a:lstStyle/>
          <a:p>
            <a:r>
              <a:rPr lang="en-US" b="1" dirty="0"/>
              <a:t>Julia Sun</a:t>
            </a:r>
            <a:r>
              <a:rPr lang="en-US" b="1" baseline="30000" dirty="0"/>
              <a:t>1</a:t>
            </a:r>
            <a:r>
              <a:rPr lang="en-US" b="1" dirty="0"/>
              <a:t>, </a:t>
            </a:r>
            <a:r>
              <a:rPr lang="en-US" dirty="0"/>
              <a:t>Charles Oshinsky</a:t>
            </a:r>
            <a:r>
              <a:rPr lang="en-US" baseline="30000" dirty="0"/>
              <a:t>2</a:t>
            </a:r>
            <a:r>
              <a:rPr lang="en-US" dirty="0"/>
              <a:t>, Nicole Garcia</a:t>
            </a:r>
            <a:r>
              <a:rPr lang="en-US" baseline="30000" dirty="0"/>
              <a:t>2</a:t>
            </a:r>
            <a:r>
              <a:rPr lang="en-US" dirty="0"/>
              <a:t>, </a:t>
            </a:r>
            <a:r>
              <a:rPr lang="en-US" dirty="0" err="1"/>
              <a:t>Iazsmin</a:t>
            </a:r>
            <a:r>
              <a:rPr lang="en-US" dirty="0"/>
              <a:t> Ventura</a:t>
            </a:r>
            <a:r>
              <a:rPr lang="en-US" baseline="30000" dirty="0"/>
              <a:t>2</a:t>
            </a:r>
            <a:r>
              <a:rPr lang="en-US" dirty="0"/>
              <a:t>, Renea Jablonski</a:t>
            </a:r>
            <a:r>
              <a:rPr lang="en-US" baseline="30000" dirty="0"/>
              <a:t>2</a:t>
            </a:r>
            <a:r>
              <a:rPr lang="en-US" dirty="0"/>
              <a:t>, Rekha Vij</a:t>
            </a:r>
            <a:r>
              <a:rPr lang="en-US" baseline="30000" dirty="0"/>
              <a:t>2</a:t>
            </a:r>
            <a:r>
              <a:rPr lang="en-US" dirty="0"/>
              <a:t>, James Curran</a:t>
            </a:r>
            <a:r>
              <a:rPr lang="en-US" baseline="30000" dirty="0"/>
              <a:t>2</a:t>
            </a:r>
            <a:r>
              <a:rPr lang="en-US" dirty="0"/>
              <a:t>, Mary Strek</a:t>
            </a:r>
            <a:r>
              <a:rPr lang="en-US" baseline="30000" dirty="0"/>
              <a:t>2</a:t>
            </a:r>
            <a:r>
              <a:rPr lang="en-US" dirty="0"/>
              <a:t>, Ayodeji Adegunsoye</a:t>
            </a:r>
            <a:r>
              <a:rPr lang="en-US" baseline="30000" dirty="0"/>
              <a:t>2</a:t>
            </a:r>
            <a:endParaRPr lang="en-US" b="1" baseline="30000" dirty="0"/>
          </a:p>
        </p:txBody>
      </p:sp>
      <p:sp>
        <p:nvSpPr>
          <p:cNvPr id="4" name="Rectangle 3">
            <a:extLst>
              <a:ext uri="{FF2B5EF4-FFF2-40B4-BE49-F238E27FC236}">
                <a16:creationId xmlns:a16="http://schemas.microsoft.com/office/drawing/2014/main" id="{10820574-D0D3-0C40-A115-0F784AAF3C2E}"/>
              </a:ext>
            </a:extLst>
          </p:cNvPr>
          <p:cNvSpPr/>
          <p:nvPr/>
        </p:nvSpPr>
        <p:spPr>
          <a:xfrm>
            <a:off x="3048000" y="4777472"/>
            <a:ext cx="6096000" cy="646331"/>
          </a:xfrm>
          <a:prstGeom prst="rect">
            <a:avLst/>
          </a:prstGeom>
        </p:spPr>
        <p:txBody>
          <a:bodyPr>
            <a:spAutoFit/>
          </a:bodyPr>
          <a:lstStyle/>
          <a:p>
            <a:pPr algn="ctr"/>
            <a:r>
              <a:rPr lang="en-US" dirty="0"/>
              <a:t>1. Northwestern University McGaw Medical Center, Chicago, IL</a:t>
            </a:r>
          </a:p>
          <a:p>
            <a:pPr algn="ctr"/>
            <a:r>
              <a:rPr lang="en-US" dirty="0"/>
              <a:t>2. University of Chicago Medical Center, Chicago, IL</a:t>
            </a:r>
          </a:p>
        </p:txBody>
      </p:sp>
    </p:spTree>
    <p:extLst>
      <p:ext uri="{BB962C8B-B14F-4D97-AF65-F5344CB8AC3E}">
        <p14:creationId xmlns:p14="http://schemas.microsoft.com/office/powerpoint/2010/main" val="885227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827"/>
          </a:xfrm>
        </p:spPr>
        <p:txBody>
          <a:bodyPr/>
          <a:lstStyle/>
          <a:p>
            <a:r>
              <a:rPr lang="en-US" dirty="0"/>
              <a:t>DLCO trend in RTX group</a:t>
            </a:r>
          </a:p>
        </p:txBody>
      </p:sp>
      <p:pic>
        <p:nvPicPr>
          <p:cNvPr id="10" name="Picture 9"/>
          <p:cNvPicPr>
            <a:picLocks noChangeAspect="1"/>
          </p:cNvPicPr>
          <p:nvPr/>
        </p:nvPicPr>
        <p:blipFill>
          <a:blip r:embed="rId3"/>
          <a:stretch>
            <a:fillRect/>
          </a:stretch>
        </p:blipFill>
        <p:spPr>
          <a:xfrm>
            <a:off x="965772" y="1123953"/>
            <a:ext cx="4543777" cy="3612736"/>
          </a:xfrm>
          <a:prstGeom prst="rect">
            <a:avLst/>
          </a:prstGeom>
        </p:spPr>
      </p:pic>
      <p:pic>
        <p:nvPicPr>
          <p:cNvPr id="12" name="Picture 11"/>
          <p:cNvPicPr>
            <a:picLocks noChangeAspect="1"/>
          </p:cNvPicPr>
          <p:nvPr/>
        </p:nvPicPr>
        <p:blipFill>
          <a:blip r:embed="rId4"/>
          <a:stretch>
            <a:fillRect/>
          </a:stretch>
        </p:blipFill>
        <p:spPr>
          <a:xfrm>
            <a:off x="5840326" y="1127683"/>
            <a:ext cx="4237230" cy="3609006"/>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3898667272"/>
              </p:ext>
            </p:extLst>
          </p:nvPr>
        </p:nvGraphicFramePr>
        <p:xfrm>
          <a:off x="3608589" y="5053088"/>
          <a:ext cx="4974587" cy="886146"/>
        </p:xfrm>
        <a:graphic>
          <a:graphicData uri="http://schemas.openxmlformats.org/drawingml/2006/table">
            <a:tbl>
              <a:tblPr firstRow="1" firstCol="1" bandRow="1"/>
              <a:tblGrid>
                <a:gridCol w="2255299">
                  <a:extLst>
                    <a:ext uri="{9D8B030D-6E8A-4147-A177-3AD203B41FA5}">
                      <a16:colId xmlns:a16="http://schemas.microsoft.com/office/drawing/2014/main" val="418687240"/>
                    </a:ext>
                  </a:extLst>
                </a:gridCol>
                <a:gridCol w="893752">
                  <a:extLst>
                    <a:ext uri="{9D8B030D-6E8A-4147-A177-3AD203B41FA5}">
                      <a16:colId xmlns:a16="http://schemas.microsoft.com/office/drawing/2014/main" val="806605878"/>
                    </a:ext>
                  </a:extLst>
                </a:gridCol>
                <a:gridCol w="912768">
                  <a:extLst>
                    <a:ext uri="{9D8B030D-6E8A-4147-A177-3AD203B41FA5}">
                      <a16:colId xmlns:a16="http://schemas.microsoft.com/office/drawing/2014/main" val="4224184061"/>
                    </a:ext>
                  </a:extLst>
                </a:gridCol>
                <a:gridCol w="912768">
                  <a:extLst>
                    <a:ext uri="{9D8B030D-6E8A-4147-A177-3AD203B41FA5}">
                      <a16:colId xmlns:a16="http://schemas.microsoft.com/office/drawing/2014/main" val="1087549639"/>
                    </a:ext>
                  </a:extLst>
                </a:gridCol>
              </a:tblGrid>
              <a:tr h="228192">
                <a:tc>
                  <a:txBody>
                    <a:bodyPr/>
                    <a:lstStyle/>
                    <a:p>
                      <a:pPr>
                        <a:lnSpc>
                          <a:spcPct val="107000"/>
                        </a:lnSpc>
                      </a:pPr>
                      <a:endParaRPr lang="en-US" sz="1300">
                        <a:effectLst/>
                        <a:latin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5547600"/>
                  </a:ext>
                </a:extLst>
              </a:tr>
              <a:tr h="228192">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DLCO (% predicted, mean±SD)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41±27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42±27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2745682"/>
                  </a:ext>
                </a:extLst>
              </a:tr>
              <a:tr h="429762">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Absolute Change in DLCO</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predicted, mean±SD)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0.1±15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2149" marR="821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6331575"/>
                  </a:ext>
                </a:extLst>
              </a:tr>
            </a:tbl>
          </a:graphicData>
        </a:graphic>
      </p:graphicFrame>
      <p:sp>
        <p:nvSpPr>
          <p:cNvPr id="11" name="TextBox 10">
            <a:extLst>
              <a:ext uri="{FF2B5EF4-FFF2-40B4-BE49-F238E27FC236}">
                <a16:creationId xmlns:a16="http://schemas.microsoft.com/office/drawing/2014/main" id="{93B1B9B2-9742-104A-9439-72F3E1A80680}"/>
              </a:ext>
            </a:extLst>
          </p:cNvPr>
          <p:cNvSpPr txBox="1"/>
          <p:nvPr/>
        </p:nvSpPr>
        <p:spPr>
          <a:xfrm>
            <a:off x="1689315" y="4427413"/>
            <a:ext cx="1426204" cy="261610"/>
          </a:xfrm>
          <a:prstGeom prst="rect">
            <a:avLst/>
          </a:prstGeom>
          <a:solidFill>
            <a:schemeClr val="bg1"/>
          </a:solidFill>
        </p:spPr>
        <p:txBody>
          <a:bodyPr wrap="square" rtlCol="0">
            <a:spAutoFit/>
          </a:bodyPr>
          <a:lstStyle/>
          <a:p>
            <a:r>
              <a:rPr lang="en-US" sz="1100" dirty="0"/>
              <a:t>6-12 months before</a:t>
            </a:r>
          </a:p>
        </p:txBody>
      </p:sp>
      <p:sp>
        <p:nvSpPr>
          <p:cNvPr id="13" name="TextBox 12">
            <a:extLst>
              <a:ext uri="{FF2B5EF4-FFF2-40B4-BE49-F238E27FC236}">
                <a16:creationId xmlns:a16="http://schemas.microsoft.com/office/drawing/2014/main" id="{411278E5-58EC-B646-9767-3210774784B0}"/>
              </a:ext>
            </a:extLst>
          </p:cNvPr>
          <p:cNvSpPr txBox="1"/>
          <p:nvPr/>
        </p:nvSpPr>
        <p:spPr>
          <a:xfrm>
            <a:off x="6373391" y="4427413"/>
            <a:ext cx="1426204" cy="261610"/>
          </a:xfrm>
          <a:prstGeom prst="rect">
            <a:avLst/>
          </a:prstGeom>
          <a:solidFill>
            <a:schemeClr val="bg1"/>
          </a:solidFill>
        </p:spPr>
        <p:txBody>
          <a:bodyPr wrap="square" rtlCol="0">
            <a:spAutoFit/>
          </a:bodyPr>
          <a:lstStyle/>
          <a:p>
            <a:r>
              <a:rPr lang="en-US" sz="1100" dirty="0"/>
              <a:t>6-12 months before</a:t>
            </a:r>
          </a:p>
        </p:txBody>
      </p:sp>
      <p:sp>
        <p:nvSpPr>
          <p:cNvPr id="15" name="TextBox 14">
            <a:extLst>
              <a:ext uri="{FF2B5EF4-FFF2-40B4-BE49-F238E27FC236}">
                <a16:creationId xmlns:a16="http://schemas.microsoft.com/office/drawing/2014/main" id="{955D1864-F0FA-784D-9ECC-4C510EF19E33}"/>
              </a:ext>
            </a:extLst>
          </p:cNvPr>
          <p:cNvSpPr txBox="1"/>
          <p:nvPr/>
        </p:nvSpPr>
        <p:spPr>
          <a:xfrm>
            <a:off x="4095430" y="4427413"/>
            <a:ext cx="1345915" cy="261610"/>
          </a:xfrm>
          <a:prstGeom prst="rect">
            <a:avLst/>
          </a:prstGeom>
          <a:solidFill>
            <a:schemeClr val="bg1"/>
          </a:solidFill>
        </p:spPr>
        <p:txBody>
          <a:bodyPr wrap="square" rtlCol="0">
            <a:spAutoFit/>
          </a:bodyPr>
          <a:lstStyle/>
          <a:p>
            <a:r>
              <a:rPr lang="en-US" sz="1100" dirty="0"/>
              <a:t>6-12 months after</a:t>
            </a:r>
          </a:p>
        </p:txBody>
      </p:sp>
      <p:sp>
        <p:nvSpPr>
          <p:cNvPr id="16" name="TextBox 15">
            <a:extLst>
              <a:ext uri="{FF2B5EF4-FFF2-40B4-BE49-F238E27FC236}">
                <a16:creationId xmlns:a16="http://schemas.microsoft.com/office/drawing/2014/main" id="{8BB4E150-68E0-B942-A1C3-E9D34051BA07}"/>
              </a:ext>
            </a:extLst>
          </p:cNvPr>
          <p:cNvSpPr txBox="1"/>
          <p:nvPr/>
        </p:nvSpPr>
        <p:spPr>
          <a:xfrm>
            <a:off x="8733724" y="4427413"/>
            <a:ext cx="1243654" cy="261610"/>
          </a:xfrm>
          <a:prstGeom prst="rect">
            <a:avLst/>
          </a:prstGeom>
          <a:solidFill>
            <a:schemeClr val="bg1"/>
          </a:solidFill>
        </p:spPr>
        <p:txBody>
          <a:bodyPr wrap="square" rtlCol="0">
            <a:spAutoFit/>
          </a:bodyPr>
          <a:lstStyle/>
          <a:p>
            <a:r>
              <a:rPr lang="en-US" sz="1100" dirty="0"/>
              <a:t>6-12 months after</a:t>
            </a:r>
          </a:p>
        </p:txBody>
      </p:sp>
    </p:spTree>
    <p:extLst>
      <p:ext uri="{BB962C8B-B14F-4D97-AF65-F5344CB8AC3E}">
        <p14:creationId xmlns:p14="http://schemas.microsoft.com/office/powerpoint/2010/main" val="173166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4196402387"/>
              </p:ext>
            </p:extLst>
          </p:nvPr>
        </p:nvGraphicFramePr>
        <p:xfrm>
          <a:off x="988243" y="1123952"/>
          <a:ext cx="4779487" cy="369554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838200" y="365125"/>
            <a:ext cx="10515600" cy="758827"/>
          </a:xfrm>
        </p:spPr>
        <p:txBody>
          <a:bodyPr/>
          <a:lstStyle/>
          <a:p>
            <a:r>
              <a:rPr lang="en-US" dirty="0"/>
              <a:t>Oxygen requirement trend in RTX group</a:t>
            </a:r>
          </a:p>
        </p:txBody>
      </p:sp>
      <p:pic>
        <p:nvPicPr>
          <p:cNvPr id="12" name="Picture 11"/>
          <p:cNvPicPr>
            <a:picLocks noChangeAspect="1"/>
          </p:cNvPicPr>
          <p:nvPr/>
        </p:nvPicPr>
        <p:blipFill>
          <a:blip r:embed="rId4"/>
          <a:stretch>
            <a:fillRect/>
          </a:stretch>
        </p:blipFill>
        <p:spPr>
          <a:xfrm>
            <a:off x="5930406" y="1123952"/>
            <a:ext cx="4372870" cy="3725864"/>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3423772784"/>
              </p:ext>
            </p:extLst>
          </p:nvPr>
        </p:nvGraphicFramePr>
        <p:xfrm>
          <a:off x="3538399" y="4959505"/>
          <a:ext cx="4578442" cy="937678"/>
        </p:xfrm>
        <a:graphic>
          <a:graphicData uri="http://schemas.openxmlformats.org/drawingml/2006/table">
            <a:tbl>
              <a:tblPr firstRow="1" firstCol="1" bandRow="1"/>
              <a:tblGrid>
                <a:gridCol w="2075701">
                  <a:extLst>
                    <a:ext uri="{9D8B030D-6E8A-4147-A177-3AD203B41FA5}">
                      <a16:colId xmlns:a16="http://schemas.microsoft.com/office/drawing/2014/main" val="703148602"/>
                    </a:ext>
                  </a:extLst>
                </a:gridCol>
                <a:gridCol w="822579">
                  <a:extLst>
                    <a:ext uri="{9D8B030D-6E8A-4147-A177-3AD203B41FA5}">
                      <a16:colId xmlns:a16="http://schemas.microsoft.com/office/drawing/2014/main" val="3253438973"/>
                    </a:ext>
                  </a:extLst>
                </a:gridCol>
                <a:gridCol w="840081">
                  <a:extLst>
                    <a:ext uri="{9D8B030D-6E8A-4147-A177-3AD203B41FA5}">
                      <a16:colId xmlns:a16="http://schemas.microsoft.com/office/drawing/2014/main" val="4156547267"/>
                    </a:ext>
                  </a:extLst>
                </a:gridCol>
                <a:gridCol w="840081">
                  <a:extLst>
                    <a:ext uri="{9D8B030D-6E8A-4147-A177-3AD203B41FA5}">
                      <a16:colId xmlns:a16="http://schemas.microsoft.com/office/drawing/2014/main" val="2334606867"/>
                    </a:ext>
                  </a:extLst>
                </a:gridCol>
              </a:tblGrid>
              <a:tr h="241462">
                <a:tc>
                  <a:txBody>
                    <a:bodyPr/>
                    <a:lstStyle/>
                    <a:p>
                      <a:pPr>
                        <a:lnSpc>
                          <a:spcPct val="107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819303"/>
                  </a:ext>
                </a:extLst>
              </a:tr>
              <a:tr h="241462">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Oxygen requirement (L/min)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429502"/>
                  </a:ext>
                </a:extLst>
              </a:tr>
              <a:tr h="454754">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Absolute change in Oxygen requirement (L/min)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-0.1±0.9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0384464"/>
                  </a:ext>
                </a:extLst>
              </a:tr>
            </a:tbl>
          </a:graphicData>
        </a:graphic>
      </p:graphicFrame>
      <p:sp>
        <p:nvSpPr>
          <p:cNvPr id="10" name="TextBox 9">
            <a:extLst>
              <a:ext uri="{FF2B5EF4-FFF2-40B4-BE49-F238E27FC236}">
                <a16:creationId xmlns:a16="http://schemas.microsoft.com/office/drawing/2014/main" id="{B54C1316-BD39-5E4F-B064-360C7CC57AAD}"/>
              </a:ext>
            </a:extLst>
          </p:cNvPr>
          <p:cNvSpPr txBox="1"/>
          <p:nvPr/>
        </p:nvSpPr>
        <p:spPr>
          <a:xfrm>
            <a:off x="1613864" y="4557891"/>
            <a:ext cx="1426204" cy="261610"/>
          </a:xfrm>
          <a:prstGeom prst="rect">
            <a:avLst/>
          </a:prstGeom>
          <a:solidFill>
            <a:schemeClr val="bg1"/>
          </a:solidFill>
        </p:spPr>
        <p:txBody>
          <a:bodyPr wrap="square" rtlCol="0">
            <a:spAutoFit/>
          </a:bodyPr>
          <a:lstStyle/>
          <a:p>
            <a:r>
              <a:rPr lang="en-US" sz="1100" dirty="0"/>
              <a:t>6-12 months before</a:t>
            </a:r>
          </a:p>
        </p:txBody>
      </p:sp>
      <p:sp>
        <p:nvSpPr>
          <p:cNvPr id="14" name="TextBox 13">
            <a:extLst>
              <a:ext uri="{FF2B5EF4-FFF2-40B4-BE49-F238E27FC236}">
                <a16:creationId xmlns:a16="http://schemas.microsoft.com/office/drawing/2014/main" id="{79E7029E-5E4E-F04C-B515-C75F6BAC05AC}"/>
              </a:ext>
            </a:extLst>
          </p:cNvPr>
          <p:cNvSpPr txBox="1"/>
          <p:nvPr/>
        </p:nvSpPr>
        <p:spPr>
          <a:xfrm>
            <a:off x="6629272" y="4512246"/>
            <a:ext cx="1426204" cy="261610"/>
          </a:xfrm>
          <a:prstGeom prst="rect">
            <a:avLst/>
          </a:prstGeom>
          <a:solidFill>
            <a:schemeClr val="bg1"/>
          </a:solidFill>
        </p:spPr>
        <p:txBody>
          <a:bodyPr wrap="square" rtlCol="0">
            <a:spAutoFit/>
          </a:bodyPr>
          <a:lstStyle/>
          <a:p>
            <a:r>
              <a:rPr lang="en-US" sz="1100" dirty="0"/>
              <a:t>6-12 months before</a:t>
            </a:r>
          </a:p>
        </p:txBody>
      </p:sp>
      <p:sp>
        <p:nvSpPr>
          <p:cNvPr id="15" name="TextBox 14">
            <a:extLst>
              <a:ext uri="{FF2B5EF4-FFF2-40B4-BE49-F238E27FC236}">
                <a16:creationId xmlns:a16="http://schemas.microsoft.com/office/drawing/2014/main" id="{A1925589-CB7D-7E4F-968C-270C244C5318}"/>
              </a:ext>
            </a:extLst>
          </p:cNvPr>
          <p:cNvSpPr txBox="1"/>
          <p:nvPr/>
        </p:nvSpPr>
        <p:spPr>
          <a:xfrm>
            <a:off x="4206924" y="4557891"/>
            <a:ext cx="1345915" cy="261610"/>
          </a:xfrm>
          <a:prstGeom prst="rect">
            <a:avLst/>
          </a:prstGeom>
          <a:solidFill>
            <a:schemeClr val="bg1"/>
          </a:solidFill>
        </p:spPr>
        <p:txBody>
          <a:bodyPr wrap="square" rtlCol="0">
            <a:spAutoFit/>
          </a:bodyPr>
          <a:lstStyle/>
          <a:p>
            <a:r>
              <a:rPr lang="en-US" sz="1100" dirty="0"/>
              <a:t>6-12 months after</a:t>
            </a:r>
          </a:p>
        </p:txBody>
      </p:sp>
      <p:sp>
        <p:nvSpPr>
          <p:cNvPr id="16" name="TextBox 15">
            <a:extLst>
              <a:ext uri="{FF2B5EF4-FFF2-40B4-BE49-F238E27FC236}">
                <a16:creationId xmlns:a16="http://schemas.microsoft.com/office/drawing/2014/main" id="{D7EECBF4-B96A-F44C-B8B8-258E0A514948}"/>
              </a:ext>
            </a:extLst>
          </p:cNvPr>
          <p:cNvSpPr txBox="1"/>
          <p:nvPr/>
        </p:nvSpPr>
        <p:spPr>
          <a:xfrm>
            <a:off x="8835409" y="4512246"/>
            <a:ext cx="1345915" cy="261610"/>
          </a:xfrm>
          <a:prstGeom prst="rect">
            <a:avLst/>
          </a:prstGeom>
          <a:solidFill>
            <a:schemeClr val="bg1"/>
          </a:solidFill>
        </p:spPr>
        <p:txBody>
          <a:bodyPr wrap="square" rtlCol="0">
            <a:spAutoFit/>
          </a:bodyPr>
          <a:lstStyle/>
          <a:p>
            <a:r>
              <a:rPr lang="en-US" sz="1100" dirty="0"/>
              <a:t>6-12 months after</a:t>
            </a:r>
          </a:p>
        </p:txBody>
      </p:sp>
    </p:spTree>
    <p:extLst>
      <p:ext uri="{BB962C8B-B14F-4D97-AF65-F5344CB8AC3E}">
        <p14:creationId xmlns:p14="http://schemas.microsoft.com/office/powerpoint/2010/main" val="1492521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1398227255"/>
              </p:ext>
            </p:extLst>
          </p:nvPr>
        </p:nvGraphicFramePr>
        <p:xfrm>
          <a:off x="863103" y="1123952"/>
          <a:ext cx="5076431" cy="385365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838200" y="365125"/>
            <a:ext cx="10515600" cy="758827"/>
          </a:xfrm>
        </p:spPr>
        <p:txBody>
          <a:bodyPr/>
          <a:lstStyle/>
          <a:p>
            <a:r>
              <a:rPr lang="en-US" dirty="0"/>
              <a:t>Dyspnea trend in RTX group</a:t>
            </a:r>
          </a:p>
        </p:txBody>
      </p:sp>
      <p:pic>
        <p:nvPicPr>
          <p:cNvPr id="10" name="Picture 9"/>
          <p:cNvPicPr>
            <a:picLocks noChangeAspect="1"/>
          </p:cNvPicPr>
          <p:nvPr/>
        </p:nvPicPr>
        <p:blipFill>
          <a:blip r:embed="rId4"/>
          <a:stretch>
            <a:fillRect/>
          </a:stretch>
        </p:blipFill>
        <p:spPr>
          <a:xfrm>
            <a:off x="6095883" y="1129508"/>
            <a:ext cx="4824005" cy="3848096"/>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54556438"/>
              </p:ext>
            </p:extLst>
          </p:nvPr>
        </p:nvGraphicFramePr>
        <p:xfrm>
          <a:off x="4042905" y="5097462"/>
          <a:ext cx="4339094" cy="851693"/>
        </p:xfrm>
        <a:graphic>
          <a:graphicData uri="http://schemas.openxmlformats.org/drawingml/2006/table">
            <a:tbl>
              <a:tblPr firstRow="1" firstCol="1" bandRow="1"/>
              <a:tblGrid>
                <a:gridCol w="1967189">
                  <a:extLst>
                    <a:ext uri="{9D8B030D-6E8A-4147-A177-3AD203B41FA5}">
                      <a16:colId xmlns:a16="http://schemas.microsoft.com/office/drawing/2014/main" val="1557849498"/>
                    </a:ext>
                  </a:extLst>
                </a:gridCol>
                <a:gridCol w="779577">
                  <a:extLst>
                    <a:ext uri="{9D8B030D-6E8A-4147-A177-3AD203B41FA5}">
                      <a16:colId xmlns:a16="http://schemas.microsoft.com/office/drawing/2014/main" val="1621240638"/>
                    </a:ext>
                  </a:extLst>
                </a:gridCol>
                <a:gridCol w="796164">
                  <a:extLst>
                    <a:ext uri="{9D8B030D-6E8A-4147-A177-3AD203B41FA5}">
                      <a16:colId xmlns:a16="http://schemas.microsoft.com/office/drawing/2014/main" val="4145624382"/>
                    </a:ext>
                  </a:extLst>
                </a:gridCol>
                <a:gridCol w="796164">
                  <a:extLst>
                    <a:ext uri="{9D8B030D-6E8A-4147-A177-3AD203B41FA5}">
                      <a16:colId xmlns:a16="http://schemas.microsoft.com/office/drawing/2014/main" val="3621371737"/>
                    </a:ext>
                  </a:extLst>
                </a:gridCol>
              </a:tblGrid>
              <a:tr h="219320">
                <a:tc>
                  <a:txBody>
                    <a:bodyPr/>
                    <a:lstStyle/>
                    <a:p>
                      <a:pPr algn="l">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67627"/>
                  </a:ext>
                </a:extLst>
              </a:tr>
              <a:tr h="219320">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BORG dyspnea scale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47063"/>
                  </a:ext>
                </a:extLst>
              </a:tr>
              <a:tr h="413053">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Absolute change in BORG dyspnea scale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933953"/>
                  </a:ext>
                </a:extLst>
              </a:tr>
            </a:tbl>
          </a:graphicData>
        </a:graphic>
      </p:graphicFrame>
      <p:sp>
        <p:nvSpPr>
          <p:cNvPr id="12" name="TextBox 11">
            <a:extLst>
              <a:ext uri="{FF2B5EF4-FFF2-40B4-BE49-F238E27FC236}">
                <a16:creationId xmlns:a16="http://schemas.microsoft.com/office/drawing/2014/main" id="{1F40021C-EEEA-5547-8569-82B3E86D9EA6}"/>
              </a:ext>
            </a:extLst>
          </p:cNvPr>
          <p:cNvSpPr txBox="1"/>
          <p:nvPr/>
        </p:nvSpPr>
        <p:spPr>
          <a:xfrm>
            <a:off x="1578758" y="4707753"/>
            <a:ext cx="1426204" cy="261610"/>
          </a:xfrm>
          <a:prstGeom prst="rect">
            <a:avLst/>
          </a:prstGeom>
          <a:solidFill>
            <a:schemeClr val="bg1"/>
          </a:solidFill>
        </p:spPr>
        <p:txBody>
          <a:bodyPr wrap="square" rtlCol="0">
            <a:spAutoFit/>
          </a:bodyPr>
          <a:lstStyle/>
          <a:p>
            <a:r>
              <a:rPr lang="en-US" sz="1100" dirty="0"/>
              <a:t>6-12 months before</a:t>
            </a:r>
          </a:p>
        </p:txBody>
      </p:sp>
      <p:sp>
        <p:nvSpPr>
          <p:cNvPr id="13" name="TextBox 12">
            <a:extLst>
              <a:ext uri="{FF2B5EF4-FFF2-40B4-BE49-F238E27FC236}">
                <a16:creationId xmlns:a16="http://schemas.microsoft.com/office/drawing/2014/main" id="{AA134C23-8F2E-0C4E-A9A8-4E8D6ACEF152}"/>
              </a:ext>
            </a:extLst>
          </p:cNvPr>
          <p:cNvSpPr txBox="1"/>
          <p:nvPr/>
        </p:nvSpPr>
        <p:spPr>
          <a:xfrm>
            <a:off x="6844921" y="4618923"/>
            <a:ext cx="1426204" cy="261610"/>
          </a:xfrm>
          <a:prstGeom prst="rect">
            <a:avLst/>
          </a:prstGeom>
          <a:solidFill>
            <a:schemeClr val="bg1"/>
          </a:solidFill>
        </p:spPr>
        <p:txBody>
          <a:bodyPr wrap="square" rtlCol="0">
            <a:spAutoFit/>
          </a:bodyPr>
          <a:lstStyle/>
          <a:p>
            <a:r>
              <a:rPr lang="en-US" sz="1100" dirty="0"/>
              <a:t>6-12 months before</a:t>
            </a:r>
          </a:p>
        </p:txBody>
      </p:sp>
      <p:sp>
        <p:nvSpPr>
          <p:cNvPr id="14" name="TextBox 13">
            <a:extLst>
              <a:ext uri="{FF2B5EF4-FFF2-40B4-BE49-F238E27FC236}">
                <a16:creationId xmlns:a16="http://schemas.microsoft.com/office/drawing/2014/main" id="{8E7061F0-AAB3-CE4A-AA93-3EDEE890E74F}"/>
              </a:ext>
            </a:extLst>
          </p:cNvPr>
          <p:cNvSpPr txBox="1"/>
          <p:nvPr/>
        </p:nvSpPr>
        <p:spPr>
          <a:xfrm>
            <a:off x="4451530" y="4715994"/>
            <a:ext cx="1345915" cy="261610"/>
          </a:xfrm>
          <a:prstGeom prst="rect">
            <a:avLst/>
          </a:prstGeom>
          <a:solidFill>
            <a:schemeClr val="bg1"/>
          </a:solidFill>
        </p:spPr>
        <p:txBody>
          <a:bodyPr wrap="square" rtlCol="0">
            <a:spAutoFit/>
          </a:bodyPr>
          <a:lstStyle/>
          <a:p>
            <a:r>
              <a:rPr lang="en-US" sz="1100" dirty="0"/>
              <a:t>6-12 months after</a:t>
            </a:r>
          </a:p>
        </p:txBody>
      </p:sp>
      <p:sp>
        <p:nvSpPr>
          <p:cNvPr id="15" name="TextBox 14">
            <a:extLst>
              <a:ext uri="{FF2B5EF4-FFF2-40B4-BE49-F238E27FC236}">
                <a16:creationId xmlns:a16="http://schemas.microsoft.com/office/drawing/2014/main" id="{094F3D15-E7F8-0E42-B114-F241BD4DB344}"/>
              </a:ext>
            </a:extLst>
          </p:cNvPr>
          <p:cNvSpPr txBox="1"/>
          <p:nvPr/>
        </p:nvSpPr>
        <p:spPr>
          <a:xfrm>
            <a:off x="9417624" y="4635197"/>
            <a:ext cx="1345915" cy="261610"/>
          </a:xfrm>
          <a:prstGeom prst="rect">
            <a:avLst/>
          </a:prstGeom>
          <a:solidFill>
            <a:schemeClr val="bg1"/>
          </a:solidFill>
        </p:spPr>
        <p:txBody>
          <a:bodyPr wrap="square" rtlCol="0">
            <a:spAutoFit/>
          </a:bodyPr>
          <a:lstStyle/>
          <a:p>
            <a:r>
              <a:rPr lang="en-US" sz="1100" dirty="0"/>
              <a:t>6-12 months after</a:t>
            </a:r>
          </a:p>
        </p:txBody>
      </p:sp>
    </p:spTree>
    <p:extLst>
      <p:ext uri="{BB962C8B-B14F-4D97-AF65-F5344CB8AC3E}">
        <p14:creationId xmlns:p14="http://schemas.microsoft.com/office/powerpoint/2010/main" val="49780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a:t>
            </a:r>
          </a:p>
        </p:txBody>
      </p:sp>
      <p:sp>
        <p:nvSpPr>
          <p:cNvPr id="10" name="Content Placeholder 9"/>
          <p:cNvSpPr>
            <a:spLocks noGrp="1"/>
          </p:cNvSpPr>
          <p:nvPr>
            <p:ph idx="1"/>
          </p:nvPr>
        </p:nvSpPr>
        <p:spPr/>
        <p:txBody>
          <a:bodyPr/>
          <a:lstStyle/>
          <a:p>
            <a:r>
              <a:rPr lang="en-US" dirty="0"/>
              <a:t>RTX may be an effective rescue therapy in patients with progressive ILD</a:t>
            </a:r>
          </a:p>
          <a:p>
            <a:pPr lvl="1"/>
            <a:r>
              <a:rPr lang="en-US" dirty="0"/>
              <a:t>Stabilization to slight improvement in FVC, DLCO</a:t>
            </a:r>
          </a:p>
          <a:p>
            <a:pPr lvl="1"/>
            <a:r>
              <a:rPr lang="en-US" dirty="0"/>
              <a:t>Does not appear to affect oxygen requirement and degree of dyspnea</a:t>
            </a:r>
          </a:p>
          <a:p>
            <a:r>
              <a:rPr lang="en-US" dirty="0"/>
              <a:t>Limitations</a:t>
            </a:r>
          </a:p>
          <a:p>
            <a:pPr lvl="1"/>
            <a:r>
              <a:rPr lang="en-US" dirty="0"/>
              <a:t>Not RCT</a:t>
            </a:r>
          </a:p>
          <a:p>
            <a:pPr lvl="1"/>
            <a:r>
              <a:rPr lang="en-US" dirty="0"/>
              <a:t>Small RTX group size</a:t>
            </a:r>
          </a:p>
          <a:p>
            <a:pPr lvl="1"/>
            <a:r>
              <a:rPr lang="en-US" dirty="0"/>
              <a:t>Heterogeneous CTD diagnoses and disease duration</a:t>
            </a:r>
          </a:p>
          <a:p>
            <a:endParaRPr lang="en-US" dirty="0"/>
          </a:p>
        </p:txBody>
      </p:sp>
    </p:spTree>
    <p:extLst>
      <p:ext uri="{BB962C8B-B14F-4D97-AF65-F5344CB8AC3E}">
        <p14:creationId xmlns:p14="http://schemas.microsoft.com/office/powerpoint/2010/main" val="310969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Next Steps</a:t>
            </a:r>
          </a:p>
        </p:txBody>
      </p:sp>
      <p:sp>
        <p:nvSpPr>
          <p:cNvPr id="3" name="Content Placeholder 2"/>
          <p:cNvSpPr>
            <a:spLocks noGrp="1"/>
          </p:cNvSpPr>
          <p:nvPr>
            <p:ph idx="1"/>
          </p:nvPr>
        </p:nvSpPr>
        <p:spPr>
          <a:xfrm>
            <a:off x="838200" y="1825625"/>
            <a:ext cx="10515600" cy="4014490"/>
          </a:xfrm>
        </p:spPr>
        <p:txBody>
          <a:bodyPr/>
          <a:lstStyle/>
          <a:p>
            <a:r>
              <a:rPr lang="en-US" dirty="0"/>
              <a:t>Continued enrollment of patients in the ILD registry to allow for sub-group analysis by gender, race, CTD diagnosis, fibrotic pattern, etc. </a:t>
            </a:r>
          </a:p>
          <a:p>
            <a:r>
              <a:rPr lang="en-US" dirty="0"/>
              <a:t>Longer follow up to assess if stabilization of lung function persists past the first year </a:t>
            </a:r>
          </a:p>
          <a:p>
            <a:r>
              <a:rPr lang="en-US" dirty="0"/>
              <a:t>Better understanding of how B-cell depletion affects lung fibrosis</a:t>
            </a:r>
          </a:p>
          <a:p>
            <a:r>
              <a:rPr lang="en-US" dirty="0"/>
              <a:t>RCT comparing RTX vs. IV Cyclophosphamide: RECITAL trial</a:t>
            </a:r>
            <a:r>
              <a:rPr lang="en-US" baseline="30000" dirty="0"/>
              <a:t>10</a:t>
            </a:r>
          </a:p>
          <a:p>
            <a:endParaRPr lang="en-US" dirty="0"/>
          </a:p>
        </p:txBody>
      </p:sp>
      <p:sp>
        <p:nvSpPr>
          <p:cNvPr id="9" name="Rectangle 8"/>
          <p:cNvSpPr/>
          <p:nvPr/>
        </p:nvSpPr>
        <p:spPr>
          <a:xfrm>
            <a:off x="158291" y="6375954"/>
            <a:ext cx="4440810" cy="369332"/>
          </a:xfrm>
          <a:prstGeom prst="rect">
            <a:avLst/>
          </a:prstGeom>
        </p:spPr>
        <p:txBody>
          <a:bodyPr wrap="square">
            <a:spAutoFit/>
          </a:bodyPr>
          <a:lstStyle/>
          <a:p>
            <a:r>
              <a:rPr lang="en-US" dirty="0"/>
              <a:t>10. Saunders P et al. </a:t>
            </a:r>
            <a:r>
              <a:rPr lang="en-US" i="1" dirty="0"/>
              <a:t>Trials. </a:t>
            </a:r>
            <a:r>
              <a:rPr lang="en-US" dirty="0"/>
              <a:t>2017;18(1):275.</a:t>
            </a:r>
          </a:p>
        </p:txBody>
      </p:sp>
    </p:spTree>
    <p:extLst>
      <p:ext uri="{BB962C8B-B14F-4D97-AF65-F5344CB8AC3E}">
        <p14:creationId xmlns:p14="http://schemas.microsoft.com/office/powerpoint/2010/main" val="3142367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1B066-87BF-B049-AE51-85AEA68B9630}"/>
              </a:ext>
            </a:extLst>
          </p:cNvPr>
          <p:cNvSpPr>
            <a:spLocks noGrp="1"/>
          </p:cNvSpPr>
          <p:nvPr>
            <p:ph type="title"/>
          </p:nvPr>
        </p:nvSpPr>
        <p:spPr/>
        <p:txBody>
          <a:bodyPr/>
          <a:lstStyle/>
          <a:p>
            <a:r>
              <a:rPr lang="en-US" b="1" dirty="0"/>
              <a:t>Thank You</a:t>
            </a:r>
          </a:p>
        </p:txBody>
      </p:sp>
      <p:sp>
        <p:nvSpPr>
          <p:cNvPr id="8" name="Content Placeholder 7">
            <a:extLst>
              <a:ext uri="{FF2B5EF4-FFF2-40B4-BE49-F238E27FC236}">
                <a16:creationId xmlns:a16="http://schemas.microsoft.com/office/drawing/2014/main" id="{DA0EAE5B-78F8-5045-B5BD-3CC9F6D3E352}"/>
              </a:ext>
            </a:extLst>
          </p:cNvPr>
          <p:cNvSpPr>
            <a:spLocks noGrp="1"/>
          </p:cNvSpPr>
          <p:nvPr>
            <p:ph idx="1"/>
          </p:nvPr>
        </p:nvSpPr>
        <p:spPr/>
        <p:txBody>
          <a:bodyPr/>
          <a:lstStyle/>
          <a:p>
            <a:r>
              <a:rPr lang="en-US" dirty="0"/>
              <a:t>Email: </a:t>
            </a:r>
            <a:r>
              <a:rPr lang="en-US" dirty="0" err="1"/>
              <a:t>julia.sun@northwestern.edu</a:t>
            </a:r>
            <a:endParaRPr lang="en-US" dirty="0"/>
          </a:p>
        </p:txBody>
      </p:sp>
    </p:spTree>
    <p:extLst>
      <p:ext uri="{BB962C8B-B14F-4D97-AF65-F5344CB8AC3E}">
        <p14:creationId xmlns:p14="http://schemas.microsoft.com/office/powerpoint/2010/main" val="221639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EBF9B-5AA6-754A-B1DE-CEA5DBEE1194}"/>
              </a:ext>
            </a:extLst>
          </p:cNvPr>
          <p:cNvSpPr>
            <a:spLocks noGrp="1"/>
          </p:cNvSpPr>
          <p:nvPr>
            <p:ph type="title"/>
          </p:nvPr>
        </p:nvSpPr>
        <p:spPr/>
        <p:txBody>
          <a:bodyPr/>
          <a:lstStyle/>
          <a:p>
            <a:r>
              <a:rPr lang="en-US" b="1" dirty="0"/>
              <a:t>Disclosures </a:t>
            </a:r>
          </a:p>
        </p:txBody>
      </p:sp>
      <p:sp>
        <p:nvSpPr>
          <p:cNvPr id="3" name="Content Placeholder 2">
            <a:extLst>
              <a:ext uri="{FF2B5EF4-FFF2-40B4-BE49-F238E27FC236}">
                <a16:creationId xmlns:a16="http://schemas.microsoft.com/office/drawing/2014/main" id="{043E9C6C-2718-3041-996A-D41377C909DE}"/>
              </a:ext>
            </a:extLst>
          </p:cNvPr>
          <p:cNvSpPr>
            <a:spLocks noGrp="1"/>
          </p:cNvSpPr>
          <p:nvPr>
            <p:ph idx="1"/>
          </p:nvPr>
        </p:nvSpPr>
        <p:spPr/>
        <p:txBody>
          <a:bodyPr>
            <a:normAutofit/>
          </a:bodyPr>
          <a:lstStyle/>
          <a:p>
            <a:r>
              <a:rPr lang="en-US" dirty="0"/>
              <a:t>Julia Sun, Charles </a:t>
            </a:r>
            <a:r>
              <a:rPr lang="en-US" dirty="0" err="1"/>
              <a:t>Oshinsky</a:t>
            </a:r>
            <a:r>
              <a:rPr lang="en-US" dirty="0"/>
              <a:t>, Nicole Garcia, </a:t>
            </a:r>
            <a:r>
              <a:rPr lang="en-US" dirty="0" err="1"/>
              <a:t>Iazsmin</a:t>
            </a:r>
            <a:r>
              <a:rPr lang="en-US" dirty="0"/>
              <a:t> Ventura, </a:t>
            </a:r>
            <a:r>
              <a:rPr lang="en-US" dirty="0" err="1"/>
              <a:t>Renea</a:t>
            </a:r>
            <a:r>
              <a:rPr lang="en-US" dirty="0"/>
              <a:t> Jablonski, </a:t>
            </a:r>
            <a:r>
              <a:rPr lang="en-US" dirty="0" err="1"/>
              <a:t>Rekha</a:t>
            </a:r>
            <a:r>
              <a:rPr lang="en-US" dirty="0"/>
              <a:t> </a:t>
            </a:r>
            <a:r>
              <a:rPr lang="en-US" dirty="0" err="1"/>
              <a:t>Vij</a:t>
            </a:r>
            <a:r>
              <a:rPr lang="en-US" dirty="0"/>
              <a:t>, and James Curran: none</a:t>
            </a:r>
          </a:p>
          <a:p>
            <a:r>
              <a:rPr lang="en-US" dirty="0"/>
              <a:t>Mary </a:t>
            </a:r>
            <a:r>
              <a:rPr lang="en-US" dirty="0" err="1"/>
              <a:t>Strek</a:t>
            </a:r>
            <a:r>
              <a:rPr lang="en-US" dirty="0"/>
              <a:t>: </a:t>
            </a:r>
            <a:r>
              <a:rPr lang="en-US" dirty="0" err="1"/>
              <a:t>Boehringer</a:t>
            </a:r>
            <a:r>
              <a:rPr lang="en-US" dirty="0"/>
              <a:t> </a:t>
            </a:r>
            <a:r>
              <a:rPr lang="en-US" dirty="0" err="1"/>
              <a:t>Ingelheim</a:t>
            </a:r>
            <a:r>
              <a:rPr lang="en-US" dirty="0"/>
              <a:t> (grant, advisory board), Novartis (grant)</a:t>
            </a:r>
          </a:p>
          <a:p>
            <a:r>
              <a:rPr lang="en-US" dirty="0"/>
              <a:t>Ayodeji Adegunsoye: </a:t>
            </a:r>
            <a:r>
              <a:rPr lang="en-US" dirty="0" err="1"/>
              <a:t>Boehringer</a:t>
            </a:r>
            <a:r>
              <a:rPr lang="en-US" dirty="0"/>
              <a:t> </a:t>
            </a:r>
            <a:r>
              <a:rPr lang="en-US" dirty="0" err="1"/>
              <a:t>Ingelheim</a:t>
            </a:r>
            <a:r>
              <a:rPr lang="en-US" dirty="0"/>
              <a:t> (advisory board)</a:t>
            </a:r>
            <a:endParaRPr lang="en-US" b="1" dirty="0"/>
          </a:p>
        </p:txBody>
      </p:sp>
    </p:spTree>
    <p:extLst>
      <p:ext uri="{BB962C8B-B14F-4D97-AF65-F5344CB8AC3E}">
        <p14:creationId xmlns:p14="http://schemas.microsoft.com/office/powerpoint/2010/main" val="37212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0D2D5-0812-6B42-AC5F-D59DC270D1C7}"/>
              </a:ext>
            </a:extLst>
          </p:cNvPr>
          <p:cNvSpPr>
            <a:spLocks noGrp="1"/>
          </p:cNvSpPr>
          <p:nvPr>
            <p:ph type="title"/>
          </p:nvPr>
        </p:nvSpPr>
        <p:spPr>
          <a:xfrm>
            <a:off x="838200" y="617537"/>
            <a:ext cx="10515600" cy="1325563"/>
          </a:xfrm>
        </p:spPr>
        <p:txBody>
          <a:bodyPr/>
          <a:lstStyle/>
          <a:p>
            <a:r>
              <a:rPr lang="en-US" b="1" dirty="0"/>
              <a:t>Introduction</a:t>
            </a:r>
            <a:br>
              <a:rPr lang="en-US" dirty="0"/>
            </a:br>
            <a:r>
              <a:rPr lang="en-US" dirty="0"/>
              <a:t>CTD-ILD</a:t>
            </a:r>
          </a:p>
        </p:txBody>
      </p:sp>
      <p:sp>
        <p:nvSpPr>
          <p:cNvPr id="3" name="Content Placeholder 2">
            <a:extLst>
              <a:ext uri="{FF2B5EF4-FFF2-40B4-BE49-F238E27FC236}">
                <a16:creationId xmlns:a16="http://schemas.microsoft.com/office/drawing/2014/main" id="{526E8E49-2225-EE43-A56E-E38D18DFDEF9}"/>
              </a:ext>
            </a:extLst>
          </p:cNvPr>
          <p:cNvSpPr>
            <a:spLocks noGrp="1"/>
          </p:cNvSpPr>
          <p:nvPr>
            <p:ph idx="1"/>
          </p:nvPr>
        </p:nvSpPr>
        <p:spPr>
          <a:xfrm>
            <a:off x="838200" y="2414464"/>
            <a:ext cx="10515600" cy="2889374"/>
          </a:xfrm>
        </p:spPr>
        <p:txBody>
          <a:bodyPr>
            <a:normAutofit fontScale="92500" lnSpcReduction="10000"/>
          </a:bodyPr>
          <a:lstStyle/>
          <a:p>
            <a:r>
              <a:rPr lang="en-US" dirty="0"/>
              <a:t>ILD in patients with CTD is common and dictates morbidity and mortality</a:t>
            </a:r>
          </a:p>
          <a:p>
            <a:r>
              <a:rPr lang="en-US" dirty="0"/>
              <a:t>Survival varies between ILD pattern </a:t>
            </a:r>
          </a:p>
          <a:p>
            <a:r>
              <a:rPr lang="en-US" dirty="0"/>
              <a:t>Five-year mortality in UIP is greater than 50%, while non-fibrotic NSIP carries more favorable prognosis</a:t>
            </a:r>
            <a:r>
              <a:rPr lang="en-US" baseline="30000" dirty="0"/>
              <a:t>1</a:t>
            </a:r>
          </a:p>
          <a:p>
            <a:r>
              <a:rPr lang="en-US" dirty="0"/>
              <a:t>Disease progression is variable </a:t>
            </a:r>
          </a:p>
          <a:p>
            <a:r>
              <a:rPr lang="en-US" dirty="0"/>
              <a:t>Corticosteroids and DMARDs are routinely used, but treatment guidelines do not exist</a:t>
            </a:r>
            <a:r>
              <a:rPr lang="en-US" baseline="30000" dirty="0"/>
              <a:t>2</a:t>
            </a:r>
            <a:r>
              <a:rPr lang="en-US" dirty="0"/>
              <a:t> </a:t>
            </a:r>
          </a:p>
          <a:p>
            <a:endParaRPr lang="en-US" dirty="0"/>
          </a:p>
          <a:p>
            <a:endParaRPr lang="en-US" dirty="0"/>
          </a:p>
        </p:txBody>
      </p:sp>
      <p:sp>
        <p:nvSpPr>
          <p:cNvPr id="9" name="TextBox 8"/>
          <p:cNvSpPr txBox="1"/>
          <p:nvPr/>
        </p:nvSpPr>
        <p:spPr>
          <a:xfrm>
            <a:off x="172578" y="6075114"/>
            <a:ext cx="4762500" cy="646331"/>
          </a:xfrm>
          <a:prstGeom prst="rect">
            <a:avLst/>
          </a:prstGeom>
          <a:noFill/>
        </p:spPr>
        <p:txBody>
          <a:bodyPr wrap="square" rtlCol="0">
            <a:spAutoFit/>
          </a:bodyPr>
          <a:lstStyle/>
          <a:p>
            <a:r>
              <a:rPr lang="en-US" dirty="0"/>
              <a:t>1. Strand MJ et al. </a:t>
            </a:r>
            <a:r>
              <a:rPr lang="en-US" i="1" dirty="0"/>
              <a:t>Chest. </a:t>
            </a:r>
            <a:r>
              <a:rPr lang="en-US" dirty="0"/>
              <a:t>2014;146(3):775-785.</a:t>
            </a:r>
          </a:p>
          <a:p>
            <a:r>
              <a:rPr lang="en-US" dirty="0"/>
              <a:t>2. Mathai SC et al. </a:t>
            </a:r>
            <a:r>
              <a:rPr lang="en-US" i="1" dirty="0"/>
              <a:t>BMJ. </a:t>
            </a:r>
            <a:r>
              <a:rPr lang="en-US" dirty="0"/>
              <a:t>2016;352:h6819.</a:t>
            </a:r>
          </a:p>
        </p:txBody>
      </p:sp>
    </p:spTree>
    <p:extLst>
      <p:ext uri="{BB962C8B-B14F-4D97-AF65-F5344CB8AC3E}">
        <p14:creationId xmlns:p14="http://schemas.microsoft.com/office/powerpoint/2010/main" val="135216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Rituximab in CTD-ILD</a:t>
            </a:r>
            <a:endParaRPr lang="en-US" dirty="0"/>
          </a:p>
        </p:txBody>
      </p:sp>
      <p:sp>
        <p:nvSpPr>
          <p:cNvPr id="3" name="Content Placeholder 2"/>
          <p:cNvSpPr>
            <a:spLocks noGrp="1"/>
          </p:cNvSpPr>
          <p:nvPr>
            <p:ph idx="1"/>
          </p:nvPr>
        </p:nvSpPr>
        <p:spPr>
          <a:xfrm>
            <a:off x="838200" y="1896340"/>
            <a:ext cx="10515600" cy="3091467"/>
          </a:xfrm>
        </p:spPr>
        <p:txBody>
          <a:bodyPr>
            <a:normAutofit/>
          </a:bodyPr>
          <a:lstStyle/>
          <a:p>
            <a:r>
              <a:rPr lang="en-US" dirty="0"/>
              <a:t>RTX is anti-CD20 monoclonal antibody</a:t>
            </a:r>
          </a:p>
          <a:p>
            <a:r>
              <a:rPr lang="en-US" dirty="0"/>
              <a:t>Case studies suggest RTX is well-tolerated and leads to stability or improvement in pulmonary function in patients with CTD due to antisynthetase syndrome</a:t>
            </a:r>
            <a:r>
              <a:rPr lang="en-US" baseline="30000" dirty="0"/>
              <a:t>3,4</a:t>
            </a:r>
            <a:r>
              <a:rPr lang="en-US" dirty="0"/>
              <a:t>, RA</a:t>
            </a:r>
            <a:r>
              <a:rPr lang="en-US" baseline="30000" dirty="0"/>
              <a:t>5</a:t>
            </a:r>
            <a:r>
              <a:rPr lang="en-US" dirty="0"/>
              <a:t>, and systemic sclerosis</a:t>
            </a:r>
            <a:r>
              <a:rPr lang="en-US" baseline="30000" dirty="0"/>
              <a:t>6,7</a:t>
            </a:r>
          </a:p>
          <a:p>
            <a:r>
              <a:rPr lang="en-US" dirty="0"/>
              <a:t>Two larger (n=33 and n=49) retrospective cohort studies suggest RTX as a promising rescue therapy for progressive lung disease</a:t>
            </a:r>
            <a:r>
              <a:rPr lang="en-US" baseline="30000" dirty="0"/>
              <a:t>8,9</a:t>
            </a:r>
          </a:p>
        </p:txBody>
      </p:sp>
      <p:sp>
        <p:nvSpPr>
          <p:cNvPr id="9" name="Rectangle 8"/>
          <p:cNvSpPr/>
          <p:nvPr/>
        </p:nvSpPr>
        <p:spPr>
          <a:xfrm>
            <a:off x="144003" y="5493764"/>
            <a:ext cx="12192234" cy="2031325"/>
          </a:xfrm>
          <a:prstGeom prst="rect">
            <a:avLst/>
          </a:prstGeom>
        </p:spPr>
        <p:txBody>
          <a:bodyPr wrap="square" numCol="2">
            <a:spAutoFit/>
          </a:bodyPr>
          <a:lstStyle/>
          <a:p>
            <a:r>
              <a:rPr lang="en-US" dirty="0"/>
              <a:t>3. Doyle TJ et al. </a:t>
            </a:r>
            <a:r>
              <a:rPr lang="en-US" i="1" dirty="0"/>
              <a:t>J </a:t>
            </a:r>
            <a:r>
              <a:rPr lang="en-US" i="1" dirty="0" err="1"/>
              <a:t>Rheumatol</a:t>
            </a:r>
            <a:r>
              <a:rPr lang="en-US" i="1" dirty="0"/>
              <a:t>. </a:t>
            </a:r>
            <a:r>
              <a:rPr lang="en-US" dirty="0"/>
              <a:t>2018;45(6):841-850.</a:t>
            </a:r>
          </a:p>
          <a:p>
            <a:r>
              <a:rPr lang="en-US" dirty="0"/>
              <a:t>4. Marie I et al. </a:t>
            </a:r>
            <a:r>
              <a:rPr lang="en-US" i="1" dirty="0" err="1"/>
              <a:t>Resp</a:t>
            </a:r>
            <a:r>
              <a:rPr lang="en-US" i="1" dirty="0"/>
              <a:t> Med. </a:t>
            </a:r>
            <a:r>
              <a:rPr lang="en-US" dirty="0"/>
              <a:t>2012;106(106):581-587.</a:t>
            </a:r>
          </a:p>
          <a:p>
            <a:r>
              <a:rPr lang="en-US" dirty="0"/>
              <a:t>5. </a:t>
            </a:r>
            <a:r>
              <a:rPr lang="en-US" dirty="0" err="1"/>
              <a:t>Yusof</a:t>
            </a:r>
            <a:r>
              <a:rPr lang="en-US" dirty="0"/>
              <a:t> MYM et al. </a:t>
            </a:r>
            <a:r>
              <a:rPr lang="en-US" i="1" dirty="0"/>
              <a:t>Rheumatology. </a:t>
            </a:r>
            <a:r>
              <a:rPr lang="en-US" dirty="0"/>
              <a:t>2017;56(8):1348-1357.</a:t>
            </a:r>
          </a:p>
          <a:p>
            <a:r>
              <a:rPr lang="en-US" dirty="0"/>
              <a:t>6. Jordan S et al. </a:t>
            </a:r>
            <a:r>
              <a:rPr lang="en-US" i="1" dirty="0"/>
              <a:t>Ann Rheum Dis. </a:t>
            </a:r>
            <a:r>
              <a:rPr lang="en-US" dirty="0"/>
              <a:t>2015;74(6):1188-1194.</a:t>
            </a:r>
          </a:p>
          <a:p>
            <a:endParaRPr lang="en-US" dirty="0"/>
          </a:p>
          <a:p>
            <a:endParaRPr lang="en-US" dirty="0"/>
          </a:p>
          <a:p>
            <a:endParaRPr lang="en-US" dirty="0"/>
          </a:p>
          <a:p>
            <a:r>
              <a:rPr lang="en-US" dirty="0"/>
              <a:t>7. </a:t>
            </a:r>
            <a:r>
              <a:rPr lang="en-US" dirty="0" err="1"/>
              <a:t>Daoussis</a:t>
            </a:r>
            <a:r>
              <a:rPr lang="en-US" dirty="0"/>
              <a:t> D et al. </a:t>
            </a:r>
            <a:r>
              <a:rPr lang="en-US" i="1" dirty="0" err="1"/>
              <a:t>Clin</a:t>
            </a:r>
            <a:r>
              <a:rPr lang="en-US" i="1" dirty="0"/>
              <a:t> </a:t>
            </a:r>
            <a:r>
              <a:rPr lang="en-US" i="1" dirty="0" err="1"/>
              <a:t>Exp</a:t>
            </a:r>
            <a:r>
              <a:rPr lang="en-US" i="1" dirty="0"/>
              <a:t> </a:t>
            </a:r>
            <a:r>
              <a:rPr lang="en-US" i="1" dirty="0" err="1"/>
              <a:t>Rheumatol</a:t>
            </a:r>
            <a:r>
              <a:rPr lang="en-US" i="1" dirty="0"/>
              <a:t>. </a:t>
            </a:r>
            <a:r>
              <a:rPr lang="en-US" dirty="0"/>
              <a:t>2012;30:S17-22.</a:t>
            </a:r>
          </a:p>
          <a:p>
            <a:r>
              <a:rPr lang="en-US" dirty="0"/>
              <a:t>8. Keir GJ et al. </a:t>
            </a:r>
            <a:r>
              <a:rPr lang="en-US" i="1" dirty="0" err="1"/>
              <a:t>Respirology</a:t>
            </a:r>
            <a:r>
              <a:rPr lang="en-US" i="1" dirty="0"/>
              <a:t>. </a:t>
            </a:r>
            <a:r>
              <a:rPr lang="en-US" dirty="0"/>
              <a:t>2014;19(3):353-359.</a:t>
            </a:r>
          </a:p>
          <a:p>
            <a:r>
              <a:rPr lang="en-US" dirty="0"/>
              <a:t>9. Duarte AC et al. </a:t>
            </a:r>
            <a:r>
              <a:rPr lang="en-US" i="1" dirty="0" err="1"/>
              <a:t>Clin</a:t>
            </a:r>
            <a:r>
              <a:rPr lang="en-US" i="1" dirty="0"/>
              <a:t> </a:t>
            </a:r>
            <a:r>
              <a:rPr lang="en-US" i="1" dirty="0" err="1"/>
              <a:t>Rheumatol</a:t>
            </a:r>
            <a:r>
              <a:rPr lang="en-US" i="1" dirty="0"/>
              <a:t>. </a:t>
            </a:r>
            <a:r>
              <a:rPr lang="en-US" dirty="0"/>
              <a:t>2019;38(7):2001-2009.  </a:t>
            </a:r>
          </a:p>
        </p:txBody>
      </p:sp>
    </p:spTree>
    <p:extLst>
      <p:ext uri="{BB962C8B-B14F-4D97-AF65-F5344CB8AC3E}">
        <p14:creationId xmlns:p14="http://schemas.microsoft.com/office/powerpoint/2010/main" val="324881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19-6DC1-9040-B7CB-360F35211B74}"/>
              </a:ext>
            </a:extLst>
          </p:cNvPr>
          <p:cNvSpPr>
            <a:spLocks noGrp="1"/>
          </p:cNvSpPr>
          <p:nvPr>
            <p:ph type="title"/>
          </p:nvPr>
        </p:nvSpPr>
        <p:spPr/>
        <p:txBody>
          <a:bodyPr/>
          <a:lstStyle/>
          <a:p>
            <a:r>
              <a:rPr lang="en-US" b="1" dirty="0"/>
              <a:t>Objective </a:t>
            </a:r>
          </a:p>
        </p:txBody>
      </p:sp>
      <p:sp>
        <p:nvSpPr>
          <p:cNvPr id="3" name="Content Placeholder 2">
            <a:extLst>
              <a:ext uri="{FF2B5EF4-FFF2-40B4-BE49-F238E27FC236}">
                <a16:creationId xmlns:a16="http://schemas.microsoft.com/office/drawing/2014/main" id="{FAFA1E7C-FD20-1540-9056-AC5D28EEE433}"/>
              </a:ext>
            </a:extLst>
          </p:cNvPr>
          <p:cNvSpPr>
            <a:spLocks noGrp="1"/>
          </p:cNvSpPr>
          <p:nvPr>
            <p:ph idx="1"/>
          </p:nvPr>
        </p:nvSpPr>
        <p:spPr/>
        <p:txBody>
          <a:bodyPr/>
          <a:lstStyle/>
          <a:p>
            <a:r>
              <a:rPr lang="en-US" dirty="0"/>
              <a:t>Evaluate the efficacy of RTX as rescue therapy in an independent U.S. cohort of patients with CTD-ILD by assessing lung function trajectories before and after RTX treatment </a:t>
            </a:r>
          </a:p>
        </p:txBody>
      </p:sp>
    </p:spTree>
    <p:extLst>
      <p:ext uri="{BB962C8B-B14F-4D97-AF65-F5344CB8AC3E}">
        <p14:creationId xmlns:p14="http://schemas.microsoft.com/office/powerpoint/2010/main" val="3254896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1DA7-0B8E-9D4B-8799-0E48ED5E3209}"/>
              </a:ext>
            </a:extLst>
          </p:cNvPr>
          <p:cNvSpPr>
            <a:spLocks noGrp="1"/>
          </p:cNvSpPr>
          <p:nvPr>
            <p:ph type="title"/>
          </p:nvPr>
        </p:nvSpPr>
        <p:spPr/>
        <p:txBody>
          <a:bodyPr/>
          <a:lstStyle/>
          <a:p>
            <a:r>
              <a:rPr lang="en-US" b="1" dirty="0"/>
              <a:t>Design</a:t>
            </a:r>
          </a:p>
        </p:txBody>
      </p:sp>
      <p:sp>
        <p:nvSpPr>
          <p:cNvPr id="3" name="Content Placeholder 2">
            <a:extLst>
              <a:ext uri="{FF2B5EF4-FFF2-40B4-BE49-F238E27FC236}">
                <a16:creationId xmlns:a16="http://schemas.microsoft.com/office/drawing/2014/main" id="{554B0AC4-DF7F-BE49-86D7-8B7A49FB19D3}"/>
              </a:ext>
            </a:extLst>
          </p:cNvPr>
          <p:cNvSpPr>
            <a:spLocks noGrp="1"/>
          </p:cNvSpPr>
          <p:nvPr>
            <p:ph idx="1"/>
          </p:nvPr>
        </p:nvSpPr>
        <p:spPr>
          <a:xfrm>
            <a:off x="838200" y="1690689"/>
            <a:ext cx="10515600" cy="4018174"/>
          </a:xfrm>
        </p:spPr>
        <p:txBody>
          <a:bodyPr>
            <a:normAutofit lnSpcReduction="10000"/>
          </a:bodyPr>
          <a:lstStyle/>
          <a:p>
            <a:r>
              <a:rPr lang="en-US" dirty="0"/>
              <a:t>Identify patients with CTD-ILD in the University of Chicago ILD registry from 2008 to 2018, treated with:</a:t>
            </a:r>
          </a:p>
          <a:p>
            <a:pPr lvl="1"/>
            <a:r>
              <a:rPr lang="en-US" dirty="0"/>
              <a:t>Prednisone alone</a:t>
            </a:r>
          </a:p>
          <a:p>
            <a:pPr lvl="1"/>
            <a:r>
              <a:rPr lang="en-US" dirty="0"/>
              <a:t>DMARD (azathioprine or MMF) ± prednisone</a:t>
            </a:r>
          </a:p>
          <a:p>
            <a:pPr lvl="1"/>
            <a:r>
              <a:rPr lang="en-US" dirty="0"/>
              <a:t>RTX ± DMARD ± prednisone </a:t>
            </a:r>
          </a:p>
          <a:p>
            <a:r>
              <a:rPr lang="en-US" dirty="0"/>
              <a:t>Compare pre- and post-RTX PFT data</a:t>
            </a:r>
          </a:p>
          <a:p>
            <a:pPr lvl="1"/>
            <a:r>
              <a:rPr lang="en-US" dirty="0"/>
              <a:t>FVC</a:t>
            </a:r>
          </a:p>
          <a:p>
            <a:pPr lvl="1"/>
            <a:r>
              <a:rPr lang="en-US" dirty="0"/>
              <a:t>DLCO</a:t>
            </a:r>
          </a:p>
          <a:p>
            <a:pPr lvl="1"/>
            <a:r>
              <a:rPr lang="en-US" dirty="0"/>
              <a:t>Oxygen requirement at rest</a:t>
            </a:r>
          </a:p>
          <a:p>
            <a:pPr lvl="1"/>
            <a:r>
              <a:rPr lang="en-US" dirty="0"/>
              <a:t>BORG dyspnea scale during 6 minute walk test</a:t>
            </a:r>
          </a:p>
        </p:txBody>
      </p:sp>
    </p:spTree>
    <p:extLst>
      <p:ext uri="{BB962C8B-B14F-4D97-AF65-F5344CB8AC3E}">
        <p14:creationId xmlns:p14="http://schemas.microsoft.com/office/powerpoint/2010/main" val="4968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5A1A-B569-8B42-8530-E1E42F25D566}"/>
              </a:ext>
            </a:extLst>
          </p:cNvPr>
          <p:cNvSpPr>
            <a:spLocks noGrp="1"/>
          </p:cNvSpPr>
          <p:nvPr>
            <p:ph type="title"/>
          </p:nvPr>
        </p:nvSpPr>
        <p:spPr>
          <a:xfrm>
            <a:off x="776555" y="798637"/>
            <a:ext cx="3333108" cy="2139772"/>
          </a:xfrm>
        </p:spPr>
        <p:txBody>
          <a:bodyPr>
            <a:normAutofit fontScale="90000"/>
          </a:bodyPr>
          <a:lstStyle/>
          <a:p>
            <a:r>
              <a:rPr lang="en-US" b="1" dirty="0"/>
              <a:t>Results</a:t>
            </a:r>
            <a:br>
              <a:rPr lang="en-US" dirty="0"/>
            </a:br>
            <a:br>
              <a:rPr lang="en-US" dirty="0"/>
            </a:br>
            <a:r>
              <a:rPr lang="en-US" dirty="0"/>
              <a:t>Baseline Characteristics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783762744"/>
              </p:ext>
            </p:extLst>
          </p:nvPr>
        </p:nvGraphicFramePr>
        <p:xfrm>
          <a:off x="4319837" y="798637"/>
          <a:ext cx="6974538" cy="5318470"/>
        </p:xfrm>
        <a:graphic>
          <a:graphicData uri="http://schemas.openxmlformats.org/drawingml/2006/table">
            <a:tbl>
              <a:tblPr firstRow="1" firstCol="1" bandRow="1"/>
              <a:tblGrid>
                <a:gridCol w="1615747">
                  <a:extLst>
                    <a:ext uri="{9D8B030D-6E8A-4147-A177-3AD203B41FA5}">
                      <a16:colId xmlns:a16="http://schemas.microsoft.com/office/drawing/2014/main" val="3489477483"/>
                    </a:ext>
                  </a:extLst>
                </a:gridCol>
                <a:gridCol w="1615747">
                  <a:extLst>
                    <a:ext uri="{9D8B030D-6E8A-4147-A177-3AD203B41FA5}">
                      <a16:colId xmlns:a16="http://schemas.microsoft.com/office/drawing/2014/main" val="3176813937"/>
                    </a:ext>
                  </a:extLst>
                </a:gridCol>
                <a:gridCol w="1310065">
                  <a:extLst>
                    <a:ext uri="{9D8B030D-6E8A-4147-A177-3AD203B41FA5}">
                      <a16:colId xmlns:a16="http://schemas.microsoft.com/office/drawing/2014/main" val="3902321254"/>
                    </a:ext>
                  </a:extLst>
                </a:gridCol>
                <a:gridCol w="1247682">
                  <a:extLst>
                    <a:ext uri="{9D8B030D-6E8A-4147-A177-3AD203B41FA5}">
                      <a16:colId xmlns:a16="http://schemas.microsoft.com/office/drawing/2014/main" val="1111803655"/>
                    </a:ext>
                  </a:extLst>
                </a:gridCol>
                <a:gridCol w="1185297">
                  <a:extLst>
                    <a:ext uri="{9D8B030D-6E8A-4147-A177-3AD203B41FA5}">
                      <a16:colId xmlns:a16="http://schemas.microsoft.com/office/drawing/2014/main" val="891773666"/>
                    </a:ext>
                  </a:extLst>
                </a:gridCol>
              </a:tblGrid>
              <a:tr h="304794">
                <a:tc grid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Baseline Characteristics (n=190)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Prednisone only (n=96)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Aza/MMF </a:t>
                      </a:r>
                      <a:r>
                        <a:rPr lang="en-US" sz="1100" b="1" dirty="0"/>
                        <a:t>± Pred</a:t>
                      </a: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(n=68)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RTX </a:t>
                      </a:r>
                      <a:r>
                        <a:rPr lang="en-US" sz="1100" b="1" dirty="0"/>
                        <a:t>± Aza/MMF ± Pred</a:t>
                      </a: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(n=26)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13711"/>
                  </a:ext>
                </a:extLst>
              </a:tr>
              <a:tr h="218971">
                <a:tc gridSpan="2">
                  <a:txBody>
                    <a:bodyPr/>
                    <a:lstStyle/>
                    <a:p>
                      <a:pPr marL="0" marR="0" algn="ctr">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Mean Age (years)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47812"/>
                  </a:ext>
                </a:extLst>
              </a:tr>
              <a:tr h="218971">
                <a:tc grid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Female (no,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 (0.76)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 (0.72)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19 (0.73)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606763"/>
                  </a:ext>
                </a:extLst>
              </a:tr>
              <a:tr h="218971">
                <a:tc rowSpan="3">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Race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White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 (0.53)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 (0.40)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 (0.46)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58204453"/>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Black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 (0.33)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 (0.50)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11 (0.42)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00683415"/>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Others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 (0.14)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 (0.12)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9899231"/>
                  </a:ext>
                </a:extLst>
              </a:tr>
              <a:tr h="412396">
                <a:tc rowSpan="3">
                  <a:txBody>
                    <a:bodyPr/>
                    <a:lstStyle/>
                    <a:p>
                      <a:pPr marL="0" marR="0" algn="ctr">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Smoking Status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Never Smoker (no,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 (0.54)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 (0.49)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20 (0.77)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21919187"/>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Smoker (no,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 (0.46)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 (0.51)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6 (0.23)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63100836"/>
                  </a:ext>
                </a:extLst>
              </a:tr>
              <a:tr h="412396">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Smoking duration (mean pack-year)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2404908"/>
                  </a:ext>
                </a:extLst>
              </a:tr>
              <a:tr h="218971">
                <a:tc rowSpan="11">
                  <a:txBody>
                    <a:bodyPr/>
                    <a:lstStyle/>
                    <a:p>
                      <a:pPr marL="0" marR="0" algn="ctr">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CTD diagnosis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 (0.31)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73482660"/>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DM/PM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 (0.07)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 (0.18)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89636834"/>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0003523"/>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MCTD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 (0.24)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2680456"/>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UCTD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9810614"/>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Systemic Sclerosis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 (0.23)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00957799"/>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(0.03)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22832514"/>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Sjogren's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 (0.14)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75668691"/>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RA/Sjogren's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5858430"/>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IPAF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4404287"/>
                  </a:ext>
                </a:extLst>
              </a:tr>
              <a:tr h="218971">
                <a:tc vMerge="1">
                  <a:txBody>
                    <a:bodyPr/>
                    <a:lstStyle/>
                    <a:p>
                      <a:endParaRPr lang="en-US"/>
                    </a:p>
                  </a:txBody>
                  <a:tcPr/>
                </a:tc>
                <a:tc>
                  <a:txBody>
                    <a:bodyPr/>
                    <a:lstStyle/>
                    <a:p>
                      <a:pPr marL="0" marR="0">
                        <a:lnSpc>
                          <a:spcPct val="107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IGG4-RD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429578"/>
                  </a:ext>
                </a:extLst>
              </a:tr>
              <a:tr h="412396">
                <a:tc gridSpan="2">
                  <a:txBody>
                    <a:bodyPr/>
                    <a:lstStyle/>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FVC at treatment initiation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predicted, </a:t>
                      </a:r>
                      <a:r>
                        <a:rPr lang="en-US" sz="11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mean±SD</a:t>
                      </a: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2337" marR="723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7609763"/>
                  </a:ext>
                </a:extLst>
              </a:tr>
            </a:tbl>
          </a:graphicData>
        </a:graphic>
      </p:graphicFrame>
    </p:spTree>
    <p:extLst>
      <p:ext uri="{BB962C8B-B14F-4D97-AF65-F5344CB8AC3E}">
        <p14:creationId xmlns:p14="http://schemas.microsoft.com/office/powerpoint/2010/main" val="240820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27B8-E4D2-7041-81FA-CDDB4A3741EF}"/>
              </a:ext>
            </a:extLst>
          </p:cNvPr>
          <p:cNvSpPr>
            <a:spLocks noGrp="1"/>
          </p:cNvSpPr>
          <p:nvPr>
            <p:ph type="title"/>
          </p:nvPr>
        </p:nvSpPr>
        <p:spPr>
          <a:xfrm>
            <a:off x="840983" y="30062"/>
            <a:ext cx="10614702" cy="1325563"/>
          </a:xfrm>
        </p:spPr>
        <p:txBody>
          <a:bodyPr>
            <a:normAutofit/>
          </a:bodyPr>
          <a:lstStyle/>
          <a:p>
            <a:r>
              <a:rPr lang="en-US" sz="4000" dirty="0"/>
              <a:t>Comparison of FVC between treatment groups </a:t>
            </a:r>
          </a:p>
        </p:txBody>
      </p:sp>
      <p:pic>
        <p:nvPicPr>
          <p:cNvPr id="11" name="Content Placeholder 10"/>
          <p:cNvPicPr>
            <a:picLocks noGrp="1" noChangeAspect="1"/>
          </p:cNvPicPr>
          <p:nvPr>
            <p:ph idx="1"/>
          </p:nvPr>
        </p:nvPicPr>
        <p:blipFill>
          <a:blip r:embed="rId3"/>
          <a:stretch>
            <a:fillRect/>
          </a:stretch>
        </p:blipFill>
        <p:spPr>
          <a:xfrm>
            <a:off x="2044700" y="1222207"/>
            <a:ext cx="7766482" cy="4617908"/>
          </a:xfrm>
          <a:prstGeom prst="rect">
            <a:avLst/>
          </a:prstGeom>
        </p:spPr>
      </p:pic>
      <p:sp>
        <p:nvSpPr>
          <p:cNvPr id="3" name="TextBox 2">
            <a:extLst>
              <a:ext uri="{FF2B5EF4-FFF2-40B4-BE49-F238E27FC236}">
                <a16:creationId xmlns:a16="http://schemas.microsoft.com/office/drawing/2014/main" id="{57740684-9248-3248-9BAB-EAC7F252C3A9}"/>
              </a:ext>
            </a:extLst>
          </p:cNvPr>
          <p:cNvSpPr txBox="1"/>
          <p:nvPr/>
        </p:nvSpPr>
        <p:spPr>
          <a:xfrm>
            <a:off x="2821705" y="5534401"/>
            <a:ext cx="1738720" cy="276999"/>
          </a:xfrm>
          <a:prstGeom prst="rect">
            <a:avLst/>
          </a:prstGeom>
          <a:solidFill>
            <a:schemeClr val="bg1"/>
          </a:solidFill>
        </p:spPr>
        <p:txBody>
          <a:bodyPr wrap="square" rtlCol="0">
            <a:spAutoFit/>
          </a:bodyPr>
          <a:lstStyle/>
          <a:p>
            <a:r>
              <a:rPr lang="en-US" sz="1200" dirty="0"/>
              <a:t>6-12 months before</a:t>
            </a:r>
          </a:p>
        </p:txBody>
      </p:sp>
      <p:sp>
        <p:nvSpPr>
          <p:cNvPr id="9" name="TextBox 8">
            <a:extLst>
              <a:ext uri="{FF2B5EF4-FFF2-40B4-BE49-F238E27FC236}">
                <a16:creationId xmlns:a16="http://schemas.microsoft.com/office/drawing/2014/main" id="{C8F9829E-DADC-AE49-9A19-6EB14F83E847}"/>
              </a:ext>
            </a:extLst>
          </p:cNvPr>
          <p:cNvSpPr txBox="1"/>
          <p:nvPr/>
        </p:nvSpPr>
        <p:spPr>
          <a:xfrm>
            <a:off x="5794941" y="5505727"/>
            <a:ext cx="1345915" cy="276999"/>
          </a:xfrm>
          <a:prstGeom prst="rect">
            <a:avLst/>
          </a:prstGeom>
          <a:solidFill>
            <a:schemeClr val="bg1"/>
          </a:solidFill>
        </p:spPr>
        <p:txBody>
          <a:bodyPr wrap="square" rtlCol="0">
            <a:spAutoFit/>
          </a:bodyPr>
          <a:lstStyle/>
          <a:p>
            <a:r>
              <a:rPr lang="en-US" sz="1200" dirty="0"/>
              <a:t>6-12 months after</a:t>
            </a:r>
          </a:p>
        </p:txBody>
      </p:sp>
    </p:spTree>
    <p:extLst>
      <p:ext uri="{BB962C8B-B14F-4D97-AF65-F5344CB8AC3E}">
        <p14:creationId xmlns:p14="http://schemas.microsoft.com/office/powerpoint/2010/main" val="15815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412750"/>
            <a:ext cx="9826166" cy="701675"/>
          </a:xfrm>
        </p:spPr>
        <p:txBody>
          <a:bodyPr/>
          <a:lstStyle/>
          <a:p>
            <a:r>
              <a:rPr lang="en-US" dirty="0"/>
              <a:t>FVC trend in RTX group</a:t>
            </a:r>
          </a:p>
        </p:txBody>
      </p:sp>
      <p:graphicFrame>
        <p:nvGraphicFramePr>
          <p:cNvPr id="17" name="Chart 16"/>
          <p:cNvGraphicFramePr/>
          <p:nvPr>
            <p:extLst>
              <p:ext uri="{D42A27DB-BD31-4B8C-83A1-F6EECF244321}">
                <p14:modId xmlns:p14="http://schemas.microsoft.com/office/powerpoint/2010/main" val="2840693735"/>
              </p:ext>
            </p:extLst>
          </p:nvPr>
        </p:nvGraphicFramePr>
        <p:xfrm>
          <a:off x="5648100" y="1192907"/>
          <a:ext cx="4692420" cy="3685080"/>
        </p:xfrm>
        <a:graphic>
          <a:graphicData uri="http://schemas.openxmlformats.org/drawingml/2006/chart">
            <c:chart xmlns:c="http://schemas.openxmlformats.org/drawingml/2006/chart" xmlns:r="http://schemas.openxmlformats.org/officeDocument/2006/relationships" r:id="rId3"/>
          </a:graphicData>
        </a:graphic>
      </p:graphicFrame>
      <p:pic>
        <p:nvPicPr>
          <p:cNvPr id="22" name="Picture 21"/>
          <p:cNvPicPr>
            <a:picLocks noChangeAspect="1"/>
          </p:cNvPicPr>
          <p:nvPr/>
        </p:nvPicPr>
        <p:blipFill>
          <a:blip r:embed="rId4"/>
          <a:stretch>
            <a:fillRect/>
          </a:stretch>
        </p:blipFill>
        <p:spPr>
          <a:xfrm>
            <a:off x="924383" y="1179192"/>
            <a:ext cx="4561100" cy="368396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99451681"/>
              </p:ext>
            </p:extLst>
          </p:nvPr>
        </p:nvGraphicFramePr>
        <p:xfrm>
          <a:off x="3192785" y="5013217"/>
          <a:ext cx="4910630" cy="874752"/>
        </p:xfrm>
        <a:graphic>
          <a:graphicData uri="http://schemas.openxmlformats.org/drawingml/2006/table">
            <a:tbl>
              <a:tblPr firstRow="1" firstCol="1" bandRow="1"/>
              <a:tblGrid>
                <a:gridCol w="2158725">
                  <a:extLst>
                    <a:ext uri="{9D8B030D-6E8A-4147-A177-3AD203B41FA5}">
                      <a16:colId xmlns:a16="http://schemas.microsoft.com/office/drawing/2014/main" val="1443494947"/>
                    </a:ext>
                  </a:extLst>
                </a:gridCol>
                <a:gridCol w="949839">
                  <a:extLst>
                    <a:ext uri="{9D8B030D-6E8A-4147-A177-3AD203B41FA5}">
                      <a16:colId xmlns:a16="http://schemas.microsoft.com/office/drawing/2014/main" val="240051238"/>
                    </a:ext>
                  </a:extLst>
                </a:gridCol>
                <a:gridCol w="901033">
                  <a:extLst>
                    <a:ext uri="{9D8B030D-6E8A-4147-A177-3AD203B41FA5}">
                      <a16:colId xmlns:a16="http://schemas.microsoft.com/office/drawing/2014/main" val="4280031713"/>
                    </a:ext>
                  </a:extLst>
                </a:gridCol>
                <a:gridCol w="901033">
                  <a:extLst>
                    <a:ext uri="{9D8B030D-6E8A-4147-A177-3AD203B41FA5}">
                      <a16:colId xmlns:a16="http://schemas.microsoft.com/office/drawing/2014/main" val="2586877154"/>
                    </a:ext>
                  </a:extLst>
                </a:gridCol>
              </a:tblGrid>
              <a:tr h="225258">
                <a:tc>
                  <a:txBody>
                    <a:bodyPr/>
                    <a:lstStyle/>
                    <a:p>
                      <a:pPr algn="l">
                        <a:lnSpc>
                          <a:spcPct val="107000"/>
                        </a:lnSpc>
                      </a:pPr>
                      <a:endParaRPr lang="en-US" sz="1300">
                        <a:effectLst/>
                        <a:latin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Before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36713"/>
                  </a:ext>
                </a:extLst>
              </a:tr>
              <a:tr h="225258">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FVC (% predicted, mean±SD)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52±16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52±17</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956332"/>
                  </a:ext>
                </a:extLst>
              </a:tr>
              <a:tr h="424236">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Absolute Change in FVC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predicted, mean±SD)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093" marR="8109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81249"/>
                  </a:ext>
                </a:extLst>
              </a:tr>
            </a:tbl>
          </a:graphicData>
        </a:graphic>
      </p:graphicFrame>
      <p:sp>
        <p:nvSpPr>
          <p:cNvPr id="10" name="TextBox 9">
            <a:extLst>
              <a:ext uri="{FF2B5EF4-FFF2-40B4-BE49-F238E27FC236}">
                <a16:creationId xmlns:a16="http://schemas.microsoft.com/office/drawing/2014/main" id="{C74C5A45-5FF1-7145-97D3-1D2A00B29B9E}"/>
              </a:ext>
            </a:extLst>
          </p:cNvPr>
          <p:cNvSpPr txBox="1"/>
          <p:nvPr/>
        </p:nvSpPr>
        <p:spPr>
          <a:xfrm>
            <a:off x="1641087" y="4545772"/>
            <a:ext cx="1426204" cy="261610"/>
          </a:xfrm>
          <a:prstGeom prst="rect">
            <a:avLst/>
          </a:prstGeom>
          <a:solidFill>
            <a:schemeClr val="bg1"/>
          </a:solidFill>
        </p:spPr>
        <p:txBody>
          <a:bodyPr wrap="square" rtlCol="0">
            <a:spAutoFit/>
          </a:bodyPr>
          <a:lstStyle/>
          <a:p>
            <a:r>
              <a:rPr lang="en-US" sz="1100" dirty="0"/>
              <a:t>6-12 months before</a:t>
            </a:r>
          </a:p>
        </p:txBody>
      </p:sp>
      <p:sp>
        <p:nvSpPr>
          <p:cNvPr id="12" name="TextBox 11">
            <a:extLst>
              <a:ext uri="{FF2B5EF4-FFF2-40B4-BE49-F238E27FC236}">
                <a16:creationId xmlns:a16="http://schemas.microsoft.com/office/drawing/2014/main" id="{5C31D6D2-7B7C-D74E-BD20-83A5BC7FC200}"/>
              </a:ext>
            </a:extLst>
          </p:cNvPr>
          <p:cNvSpPr txBox="1"/>
          <p:nvPr/>
        </p:nvSpPr>
        <p:spPr>
          <a:xfrm>
            <a:off x="6307614" y="4601034"/>
            <a:ext cx="1426204" cy="261610"/>
          </a:xfrm>
          <a:prstGeom prst="rect">
            <a:avLst/>
          </a:prstGeom>
          <a:solidFill>
            <a:schemeClr val="bg1"/>
          </a:solidFill>
        </p:spPr>
        <p:txBody>
          <a:bodyPr wrap="square" rtlCol="0">
            <a:spAutoFit/>
          </a:bodyPr>
          <a:lstStyle/>
          <a:p>
            <a:r>
              <a:rPr lang="en-US" sz="1100" dirty="0"/>
              <a:t>6-12 months before</a:t>
            </a:r>
          </a:p>
        </p:txBody>
      </p:sp>
      <p:sp>
        <p:nvSpPr>
          <p:cNvPr id="13" name="TextBox 12">
            <a:extLst>
              <a:ext uri="{FF2B5EF4-FFF2-40B4-BE49-F238E27FC236}">
                <a16:creationId xmlns:a16="http://schemas.microsoft.com/office/drawing/2014/main" id="{9D989CBB-7549-5647-87F8-0EF6297EA54B}"/>
              </a:ext>
            </a:extLst>
          </p:cNvPr>
          <p:cNvSpPr txBox="1"/>
          <p:nvPr/>
        </p:nvSpPr>
        <p:spPr>
          <a:xfrm>
            <a:off x="4139568" y="4545772"/>
            <a:ext cx="1345915" cy="261610"/>
          </a:xfrm>
          <a:prstGeom prst="rect">
            <a:avLst/>
          </a:prstGeom>
          <a:solidFill>
            <a:schemeClr val="bg1"/>
          </a:solidFill>
        </p:spPr>
        <p:txBody>
          <a:bodyPr wrap="square" rtlCol="0">
            <a:spAutoFit/>
          </a:bodyPr>
          <a:lstStyle/>
          <a:p>
            <a:r>
              <a:rPr lang="en-US" sz="1100" dirty="0"/>
              <a:t>6-12 months after</a:t>
            </a:r>
          </a:p>
        </p:txBody>
      </p:sp>
      <p:sp>
        <p:nvSpPr>
          <p:cNvPr id="14" name="TextBox 13">
            <a:extLst>
              <a:ext uri="{FF2B5EF4-FFF2-40B4-BE49-F238E27FC236}">
                <a16:creationId xmlns:a16="http://schemas.microsoft.com/office/drawing/2014/main" id="{991E0147-04EC-A846-A172-D227B0A33427}"/>
              </a:ext>
            </a:extLst>
          </p:cNvPr>
          <p:cNvSpPr txBox="1"/>
          <p:nvPr/>
        </p:nvSpPr>
        <p:spPr>
          <a:xfrm>
            <a:off x="8885381" y="4593339"/>
            <a:ext cx="1345915" cy="261610"/>
          </a:xfrm>
          <a:prstGeom prst="rect">
            <a:avLst/>
          </a:prstGeom>
          <a:solidFill>
            <a:schemeClr val="bg1"/>
          </a:solidFill>
        </p:spPr>
        <p:txBody>
          <a:bodyPr wrap="square" rtlCol="0">
            <a:spAutoFit/>
          </a:bodyPr>
          <a:lstStyle/>
          <a:p>
            <a:r>
              <a:rPr lang="en-US" sz="1100" dirty="0"/>
              <a:t>6-12 months after</a:t>
            </a:r>
          </a:p>
        </p:txBody>
      </p:sp>
    </p:spTree>
    <p:extLst>
      <p:ext uri="{BB962C8B-B14F-4D97-AF65-F5344CB8AC3E}">
        <p14:creationId xmlns:p14="http://schemas.microsoft.com/office/powerpoint/2010/main" val="3432626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2845</TotalTime>
  <Words>2481</Words>
  <Application>Microsoft Macintosh PowerPoint</Application>
  <PresentationFormat>Widescreen</PresentationFormat>
  <Paragraphs>300</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Rituximab as Rescue Therapy in Treatment-Refractory CTD-ILD</vt:lpstr>
      <vt:lpstr>Disclosures </vt:lpstr>
      <vt:lpstr>Introduction CTD-ILD</vt:lpstr>
      <vt:lpstr>Rituximab in CTD-ILD</vt:lpstr>
      <vt:lpstr>Objective </vt:lpstr>
      <vt:lpstr>Design</vt:lpstr>
      <vt:lpstr>Results  Baseline Characteristics </vt:lpstr>
      <vt:lpstr>Comparison of FVC between treatment groups </vt:lpstr>
      <vt:lpstr>FVC trend in RTX group</vt:lpstr>
      <vt:lpstr>DLCO trend in RTX group</vt:lpstr>
      <vt:lpstr>Oxygen requirement trend in RTX group</vt:lpstr>
      <vt:lpstr>Dyspnea trend in RTX group</vt:lpstr>
      <vt:lpstr>Discussion</vt:lpstr>
      <vt:lpstr>Next Steps</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Rituximab as Rescue Therapy in Treatment-Refractory CTD-ILD</dc:title>
  <dc:creator>Julia Sun</dc:creator>
  <cp:lastModifiedBy>Julia Sun</cp:lastModifiedBy>
  <cp:revision>100</cp:revision>
  <cp:lastPrinted>2019-11-03T21:05:20Z</cp:lastPrinted>
  <dcterms:created xsi:type="dcterms:W3CDTF">2019-10-11T19:28:52Z</dcterms:created>
  <dcterms:modified xsi:type="dcterms:W3CDTF">2020-01-22T03:45:37Z</dcterms:modified>
</cp:coreProperties>
</file>